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31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EC6"/>
    <a:srgbClr val="1C7A7E"/>
    <a:srgbClr val="A30C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98" autoAdjust="0"/>
  </p:normalViewPr>
  <p:slideViewPr>
    <p:cSldViewPr snapToGrid="0" snapToObjects="1">
      <p:cViewPr>
        <p:scale>
          <a:sx n="125" d="100"/>
          <a:sy n="12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CA18E3F-4BF2-DA46-9A41-A0A39E1A87A1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F146428-AEA9-2E4A-A92F-01D90EBD5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  <p:sldLayoutId id="2147484345" r:id="rId14"/>
    <p:sldLayoutId id="2147484346" r:id="rId15"/>
    <p:sldLayoutId id="2147484347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b@mopt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ndreabcreativ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MoPTA</a:t>
            </a:r>
            <a:r>
              <a:rPr lang="en-US" dirty="0" smtClean="0"/>
              <a:t> Convention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464044"/>
            <a:ext cx="7754112" cy="484632"/>
          </a:xfrm>
        </p:spPr>
        <p:txBody>
          <a:bodyPr/>
          <a:lstStyle/>
          <a:p>
            <a:r>
              <a:rPr lang="en-US" dirty="0" smtClean="0">
                <a:solidFill>
                  <a:srgbClr val="2CBEC6"/>
                </a:solidFill>
              </a:rPr>
              <a:t>Presentation by Andrea Battaglia, </a:t>
            </a:r>
            <a:r>
              <a:rPr lang="en-US" dirty="0" err="1" smtClean="0">
                <a:solidFill>
                  <a:srgbClr val="2CBEC6"/>
                </a:solidFill>
              </a:rPr>
              <a:t>MoPTA</a:t>
            </a:r>
            <a:r>
              <a:rPr lang="en-US" dirty="0" smtClean="0">
                <a:solidFill>
                  <a:srgbClr val="2CBEC6"/>
                </a:solidFill>
              </a:rPr>
              <a:t> PR Chair</a:t>
            </a:r>
            <a:endParaRPr lang="en-US" dirty="0">
              <a:solidFill>
                <a:srgbClr val="2CBEC6"/>
              </a:solidFill>
            </a:endParaRPr>
          </a:p>
        </p:txBody>
      </p:sp>
      <p:pic>
        <p:nvPicPr>
          <p:cNvPr id="7" name="Picture 6" descr="Screen Shot 2014-09-16 at 9.46.3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6" t="7324" r="6894" b="24117"/>
          <a:stretch/>
        </p:blipFill>
        <p:spPr>
          <a:xfrm>
            <a:off x="1963614" y="2202685"/>
            <a:ext cx="5374003" cy="2232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847" y="4708773"/>
            <a:ext cx="85480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When you’re good, you’ll tell others about it. When you’re great, others will tell you.</a:t>
            </a:r>
          </a:p>
          <a:p>
            <a:pPr algn="ctr"/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Branding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is what people say about you when you’re not in the room.</a:t>
            </a:r>
          </a:p>
          <a:p>
            <a:pPr algn="ctr"/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Communication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is how you convey your message.</a:t>
            </a:r>
          </a:p>
          <a:p>
            <a:pPr algn="ctr"/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0159" y="6416037"/>
            <a:ext cx="30307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Select graphics used from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Pinterest.com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MackWebSolutions.com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61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Brand: </a:t>
            </a:r>
            <a:r>
              <a:rPr lang="en-US" b="1" dirty="0" smtClean="0"/>
              <a:t>Share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4" y="2010833"/>
            <a:ext cx="5802906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en-US" sz="2600" dirty="0" smtClean="0"/>
              <a:t> messages following the 80/20 Pareto </a:t>
            </a:r>
            <a:r>
              <a:rPr lang="en-US" sz="2600" dirty="0"/>
              <a:t>Rule </a:t>
            </a:r>
            <a:endParaRPr lang="en-US" sz="2600" dirty="0" smtClean="0"/>
          </a:p>
          <a:p>
            <a:r>
              <a:rPr lang="en-US" sz="2600" b="1" dirty="0" smtClean="0">
                <a:solidFill>
                  <a:srgbClr val="3E6802"/>
                </a:solidFill>
              </a:rPr>
              <a:t>Share</a:t>
            </a:r>
            <a:r>
              <a:rPr lang="en-US" sz="2600" dirty="0" smtClean="0"/>
              <a:t> successfully - using human </a:t>
            </a:r>
            <a:r>
              <a:rPr lang="en-US" sz="2600" dirty="0"/>
              <a:t>outreach as your main strategy </a:t>
            </a:r>
            <a:endParaRPr lang="en-US" sz="2600" dirty="0" smtClean="0"/>
          </a:p>
          <a:p>
            <a:r>
              <a:rPr lang="en-US" sz="2600" b="1" dirty="0" smtClean="0">
                <a:solidFill>
                  <a:srgbClr val="3E6802"/>
                </a:solidFill>
              </a:rPr>
              <a:t>Share</a:t>
            </a:r>
            <a:r>
              <a:rPr lang="en-US" sz="2600" dirty="0" smtClean="0"/>
              <a:t> using the most </a:t>
            </a:r>
            <a:r>
              <a:rPr lang="en-US" sz="2600" dirty="0"/>
              <a:t>effective </a:t>
            </a:r>
            <a:r>
              <a:rPr lang="en-US" sz="2600" dirty="0" smtClean="0"/>
              <a:t>strategy for </a:t>
            </a:r>
            <a:r>
              <a:rPr lang="en-US" sz="2600" dirty="0"/>
              <a:t>your stakeholders, may be a multi-communication strategy</a:t>
            </a:r>
            <a:endParaRPr lang="en-US" dirty="0"/>
          </a:p>
          <a:p>
            <a:pPr lvl="2"/>
            <a:r>
              <a:rPr lang="en-US" dirty="0" smtClean="0"/>
              <a:t>Email &amp; Newsletters</a:t>
            </a:r>
            <a:endParaRPr lang="en-US" sz="1800" dirty="0"/>
          </a:p>
          <a:p>
            <a:pPr lvl="2"/>
            <a:r>
              <a:rPr lang="en-US" dirty="0" smtClean="0"/>
              <a:t>Social Media &amp; Website</a:t>
            </a:r>
            <a:endParaRPr lang="en-US" sz="1800" dirty="0"/>
          </a:p>
          <a:p>
            <a:pPr lvl="2"/>
            <a:r>
              <a:rPr lang="en-US" dirty="0" smtClean="0"/>
              <a:t>Posting </a:t>
            </a:r>
            <a:r>
              <a:rPr lang="en-US" dirty="0"/>
              <a:t>messages at School</a:t>
            </a:r>
            <a:endParaRPr lang="en-US" sz="1800" dirty="0"/>
          </a:p>
        </p:txBody>
      </p:sp>
      <p:pic>
        <p:nvPicPr>
          <p:cNvPr id="4" name="Content Placeholder 3" descr="Screen Shot 2014-09-16 at 9.46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74" t="-1134" r="7899" b="-1845"/>
          <a:stretch/>
        </p:blipFill>
        <p:spPr>
          <a:xfrm>
            <a:off x="6045199" y="1721698"/>
            <a:ext cx="2798657" cy="2691928"/>
          </a:xfrm>
        </p:spPr>
      </p:pic>
    </p:spTree>
    <p:extLst>
      <p:ext uri="{BB962C8B-B14F-4D97-AF65-F5344CB8AC3E}">
        <p14:creationId xmlns:p14="http://schemas.microsoft.com/office/powerpoint/2010/main" xmlns="" val="311493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Brand: </a:t>
            </a:r>
            <a:r>
              <a:rPr lang="en-US" b="1" dirty="0" smtClean="0"/>
              <a:t>Build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4" y="2010833"/>
            <a:ext cx="5802906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Build</a:t>
            </a:r>
            <a:r>
              <a:rPr lang="en-US" sz="2600" dirty="0" smtClean="0"/>
              <a:t> your brand and </a:t>
            </a:r>
            <a:r>
              <a:rPr lang="en-US" sz="2600" dirty="0"/>
              <a:t>foster growth</a:t>
            </a:r>
            <a:endParaRPr lang="en-US" dirty="0"/>
          </a:p>
          <a:p>
            <a:pPr lvl="1"/>
            <a:r>
              <a:rPr lang="en-US" dirty="0"/>
              <a:t>Be actively present and available – don’t wait for things to happen, make them happen</a:t>
            </a:r>
          </a:p>
          <a:p>
            <a:pPr lvl="1"/>
            <a:r>
              <a:rPr lang="en-US" dirty="0"/>
              <a:t>Feature stakeholders</a:t>
            </a:r>
          </a:p>
          <a:p>
            <a:pPr lvl="1"/>
            <a:r>
              <a:rPr lang="en-US" dirty="0"/>
              <a:t>Recognize and celebrate awesome</a:t>
            </a:r>
          </a:p>
          <a:p>
            <a:pPr lvl="1"/>
            <a:r>
              <a:rPr lang="en-US" dirty="0"/>
              <a:t>Hold events</a:t>
            </a:r>
          </a:p>
          <a:p>
            <a:pPr lvl="1"/>
            <a:r>
              <a:rPr lang="en-US" dirty="0"/>
              <a:t>Help others</a:t>
            </a:r>
          </a:p>
          <a:p>
            <a:pPr lvl="1"/>
            <a:r>
              <a:rPr lang="en-US" dirty="0"/>
              <a:t>Be human (relatable, reliable, advocate – voice of reason)</a:t>
            </a:r>
          </a:p>
          <a:p>
            <a:pPr lvl="1"/>
            <a:r>
              <a:rPr lang="en-US" dirty="0"/>
              <a:t>Give back</a:t>
            </a:r>
          </a:p>
        </p:txBody>
      </p:sp>
      <p:pic>
        <p:nvPicPr>
          <p:cNvPr id="4" name="Content Placeholder 3" descr="Screen Shot 2014-09-16 at 9.46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74" t="-1134" r="7899" b="-1845"/>
          <a:stretch/>
        </p:blipFill>
        <p:spPr>
          <a:xfrm>
            <a:off x="6045199" y="1721698"/>
            <a:ext cx="2798657" cy="2691928"/>
          </a:xfrm>
        </p:spPr>
      </p:pic>
    </p:spTree>
    <p:extLst>
      <p:ext uri="{BB962C8B-B14F-4D97-AF65-F5344CB8AC3E}">
        <p14:creationId xmlns:p14="http://schemas.microsoft.com/office/powerpoint/2010/main" xmlns="" val="197165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Brand: </a:t>
            </a:r>
            <a:r>
              <a:rPr lang="en-US" b="1" dirty="0" smtClean="0"/>
              <a:t>Measure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4" y="2010833"/>
            <a:ext cx="5802906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Measure</a:t>
            </a:r>
            <a:r>
              <a:rPr lang="en-US" sz="2600" dirty="0" smtClean="0"/>
              <a:t> and track </a:t>
            </a:r>
            <a:r>
              <a:rPr lang="en-US" sz="2600" dirty="0"/>
              <a:t>progress – events, attendance, participation</a:t>
            </a:r>
            <a:endParaRPr lang="en-US" dirty="0"/>
          </a:p>
          <a:p>
            <a:r>
              <a:rPr lang="en-US" sz="2600" dirty="0"/>
              <a:t>Over communicate – keep everyone involved</a:t>
            </a:r>
            <a:endParaRPr lang="en-US" dirty="0"/>
          </a:p>
          <a:p>
            <a:r>
              <a:rPr lang="en-US" sz="2600" b="1" dirty="0" smtClean="0">
                <a:solidFill>
                  <a:srgbClr val="BF4D00"/>
                </a:solidFill>
              </a:rPr>
              <a:t>Measure</a:t>
            </a:r>
            <a:r>
              <a:rPr lang="en-US" sz="2600" dirty="0" smtClean="0"/>
              <a:t> and make </a:t>
            </a:r>
            <a:r>
              <a:rPr lang="en-US" sz="2600" dirty="0"/>
              <a:t>changes </a:t>
            </a:r>
            <a:endParaRPr lang="en-US" dirty="0"/>
          </a:p>
          <a:p>
            <a:r>
              <a:rPr lang="en-US" sz="2600" dirty="0"/>
              <a:t>Work on needed improvements</a:t>
            </a:r>
            <a:endParaRPr lang="en-US" dirty="0"/>
          </a:p>
          <a:p>
            <a:r>
              <a:rPr lang="en-US" sz="2600" dirty="0"/>
              <a:t>Always bring it back to your goals</a:t>
            </a:r>
            <a:endParaRPr lang="en-US" dirty="0"/>
          </a:p>
        </p:txBody>
      </p:sp>
      <p:pic>
        <p:nvPicPr>
          <p:cNvPr id="4" name="Content Placeholder 3" descr="Screen Shot 2014-09-16 at 9.46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74" t="-1134" r="7899" b="-1845"/>
          <a:stretch/>
        </p:blipFill>
        <p:spPr>
          <a:xfrm>
            <a:off x="6045199" y="1721698"/>
            <a:ext cx="2798657" cy="2691928"/>
          </a:xfrm>
        </p:spPr>
      </p:pic>
    </p:spTree>
    <p:extLst>
      <p:ext uri="{BB962C8B-B14F-4D97-AF65-F5344CB8AC3E}">
        <p14:creationId xmlns:p14="http://schemas.microsoft.com/office/powerpoint/2010/main" xmlns="" val="414828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4" y="2010833"/>
            <a:ext cx="5802906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/>
              <a:t>Contact me for assistance with </a:t>
            </a:r>
            <a:r>
              <a:rPr lang="en-US" sz="2600" b="1" dirty="0" smtClean="0">
                <a:solidFill>
                  <a:srgbClr val="739900"/>
                </a:solidFill>
              </a:rPr>
              <a:t>Branding, 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Communication,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PR, </a:t>
            </a:r>
            <a:r>
              <a:rPr lang="en-US" sz="2600" b="1" dirty="0" smtClean="0">
                <a:solidFill>
                  <a:srgbClr val="2CBEC6"/>
                </a:solidFill>
              </a:rPr>
              <a:t>Advertising, </a:t>
            </a:r>
            <a:r>
              <a:rPr lang="en-US" sz="2600" b="1" dirty="0" smtClean="0">
                <a:solidFill>
                  <a:srgbClr val="A30CB0"/>
                </a:solidFill>
              </a:rPr>
              <a:t>Social Media</a:t>
            </a:r>
          </a:p>
          <a:p>
            <a:r>
              <a:rPr lang="en-US" sz="2600" b="1" dirty="0" smtClean="0"/>
              <a:t>Andrea Battaglia, </a:t>
            </a:r>
            <a:r>
              <a:rPr lang="en-US" sz="2600" b="1" dirty="0" err="1" smtClean="0"/>
              <a:t>MoPTA</a:t>
            </a:r>
            <a:r>
              <a:rPr lang="en-US" sz="2600" b="1" dirty="0" smtClean="0"/>
              <a:t> PR Chair</a:t>
            </a:r>
          </a:p>
          <a:p>
            <a:r>
              <a:rPr lang="en-US" sz="2600" b="1" dirty="0" smtClean="0"/>
              <a:t>Email: </a:t>
            </a:r>
            <a:r>
              <a:rPr lang="en-US" sz="2600" b="1" dirty="0" smtClean="0">
                <a:hlinkClick r:id="rId2"/>
              </a:rPr>
              <a:t>andreab@mopta.org</a:t>
            </a:r>
            <a:r>
              <a:rPr lang="en-US" sz="2600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733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7735" y="2010833"/>
            <a:ext cx="4481682" cy="45547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 in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Marketing &amp; Strategy</a:t>
            </a:r>
            <a:r>
              <a:rPr lang="en-US" dirty="0" smtClean="0"/>
              <a:t>, helping groups effectively manage communication</a:t>
            </a:r>
          </a:p>
          <a:p>
            <a:r>
              <a:rPr lang="en-US" b="1" dirty="0" smtClean="0">
                <a:solidFill>
                  <a:srgbClr val="739900"/>
                </a:solidFill>
              </a:rPr>
              <a:t>Organization Expert &amp; Wellness Advocate</a:t>
            </a:r>
            <a:r>
              <a:rPr lang="en-US" dirty="0" smtClean="0"/>
              <a:t>, manage social media for </a:t>
            </a:r>
            <a:r>
              <a:rPr lang="en-US" dirty="0" smtClean="0">
                <a:hlinkClick r:id="rId2"/>
              </a:rPr>
              <a:t>www.andreabcreative.com</a:t>
            </a:r>
            <a:r>
              <a:rPr lang="en-US" dirty="0" smtClean="0"/>
              <a:t> sites, with more than 40,000 views.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Focus is Organized Living &amp; Meaningful Purpose 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Professional Trainer &amp; Facilitator </a:t>
            </a:r>
            <a:r>
              <a:rPr lang="en-US" dirty="0" smtClean="0"/>
              <a:t>for groups of all sizes and competency levels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7" name="Picture 6" descr="Screen Shot 2014-01-25 at 2.21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9417" y="1900891"/>
            <a:ext cx="3536904" cy="254644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9336" y="4019130"/>
            <a:ext cx="3418914" cy="2546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Andrea Battaglia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DA247"/>
                </a:solidFill>
              </a:rPr>
              <a:t>Presenter Information</a:t>
            </a:r>
            <a:endParaRPr lang="en-US" b="1" dirty="0">
              <a:solidFill>
                <a:srgbClr val="FDA2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2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</a:t>
            </a:r>
            <a:endParaRPr lang="en-US" dirty="0"/>
          </a:p>
        </p:txBody>
      </p:sp>
      <p:pic>
        <p:nvPicPr>
          <p:cNvPr id="4" name="Content Placeholder 3" descr="Screen Shot 2014-09-16 at 9.46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74" t="-1134" r="7899" b="-1845"/>
          <a:stretch/>
        </p:blipFill>
        <p:spPr>
          <a:xfrm>
            <a:off x="3889163" y="1894417"/>
            <a:ext cx="4995334" cy="4804833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87735" y="2010833"/>
            <a:ext cx="4481682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people think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building a brand</a:t>
            </a:r>
            <a:r>
              <a:rPr lang="en-US" dirty="0"/>
              <a:t> starts with </a:t>
            </a:r>
            <a:r>
              <a:rPr lang="en-US" dirty="0" smtClean="0"/>
              <a:t>the build step </a:t>
            </a:r>
            <a:r>
              <a:rPr lang="en-US" dirty="0"/>
              <a:t>– but your work begins far in advance of your communicated message. </a:t>
            </a:r>
          </a:p>
        </p:txBody>
      </p:sp>
    </p:spTree>
    <p:extLst>
      <p:ext uri="{BB962C8B-B14F-4D97-AF65-F5344CB8AC3E}">
        <p14:creationId xmlns:p14="http://schemas.microsoft.com/office/powerpoint/2010/main" xmlns="" val="231345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Brand: </a:t>
            </a:r>
            <a:r>
              <a:rPr lang="en-US" b="1" dirty="0" smtClean="0"/>
              <a:t>Define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4" y="2010833"/>
            <a:ext cx="5802906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2CBEC6"/>
                </a:solidFill>
              </a:rPr>
              <a:t>Define</a:t>
            </a:r>
            <a:r>
              <a:rPr lang="en-US" sz="2600" dirty="0" smtClean="0"/>
              <a:t> your </a:t>
            </a:r>
            <a:r>
              <a:rPr lang="en-US" sz="2600" dirty="0"/>
              <a:t>objectives</a:t>
            </a:r>
            <a:endParaRPr lang="en-US" dirty="0"/>
          </a:p>
          <a:p>
            <a:r>
              <a:rPr lang="en-US" sz="2600" b="1" dirty="0" smtClean="0">
                <a:solidFill>
                  <a:srgbClr val="2CBEC6"/>
                </a:solidFill>
              </a:rPr>
              <a:t>Define</a:t>
            </a:r>
            <a:r>
              <a:rPr lang="en-US" sz="2600" dirty="0" smtClean="0">
                <a:solidFill>
                  <a:srgbClr val="2CBEC6"/>
                </a:solidFill>
              </a:rPr>
              <a:t> </a:t>
            </a:r>
            <a:r>
              <a:rPr lang="en-US" sz="2600" dirty="0" smtClean="0"/>
              <a:t>your </a:t>
            </a:r>
            <a:r>
              <a:rPr lang="en-US" sz="2600" dirty="0"/>
              <a:t>target audience</a:t>
            </a:r>
            <a:endParaRPr lang="en-US" dirty="0"/>
          </a:p>
          <a:p>
            <a:r>
              <a:rPr lang="en-US" sz="2600" b="1" dirty="0" smtClean="0">
                <a:solidFill>
                  <a:srgbClr val="2CBEC6"/>
                </a:solidFill>
              </a:rPr>
              <a:t>Define</a:t>
            </a:r>
            <a:r>
              <a:rPr lang="en-US" sz="2600" dirty="0" smtClean="0"/>
              <a:t> your </a:t>
            </a:r>
            <a:r>
              <a:rPr lang="en-US" sz="2600" dirty="0"/>
              <a:t>goals</a:t>
            </a:r>
            <a:endParaRPr lang="en-US" dirty="0"/>
          </a:p>
          <a:p>
            <a:r>
              <a:rPr lang="en-US" b="1" dirty="0" smtClean="0">
                <a:solidFill>
                  <a:srgbClr val="2CBEC6"/>
                </a:solidFill>
              </a:rPr>
              <a:t>Define</a:t>
            </a:r>
            <a:r>
              <a:rPr lang="en-US" dirty="0" smtClean="0"/>
              <a:t> why </a:t>
            </a:r>
            <a:r>
              <a:rPr lang="en-US" dirty="0"/>
              <a:t>build your brand</a:t>
            </a:r>
          </a:p>
          <a:p>
            <a:pPr lvl="1"/>
            <a:r>
              <a:rPr lang="en-US" dirty="0"/>
              <a:t>Build </a:t>
            </a:r>
            <a:r>
              <a:rPr lang="en-US" dirty="0" smtClean="0"/>
              <a:t>awareness</a:t>
            </a:r>
            <a:endParaRPr lang="en-US" dirty="0"/>
          </a:p>
          <a:p>
            <a:pPr lvl="1"/>
            <a:r>
              <a:rPr lang="en-US" dirty="0" smtClean="0"/>
              <a:t>Build reputation </a:t>
            </a:r>
            <a:r>
              <a:rPr lang="en-US" dirty="0"/>
              <a:t>about your organization</a:t>
            </a:r>
          </a:p>
          <a:p>
            <a:r>
              <a:rPr lang="en-US" b="1" dirty="0" smtClean="0">
                <a:solidFill>
                  <a:srgbClr val="2CBEC6"/>
                </a:solidFill>
              </a:rPr>
              <a:t>Define</a:t>
            </a:r>
            <a:r>
              <a:rPr lang="en-US" dirty="0" smtClean="0"/>
              <a:t> how you will encourage </a:t>
            </a:r>
            <a:r>
              <a:rPr lang="en-US" dirty="0"/>
              <a:t>participation and loyalty </a:t>
            </a:r>
          </a:p>
        </p:txBody>
      </p:sp>
      <p:pic>
        <p:nvPicPr>
          <p:cNvPr id="9" name="Content Placeholder 3" descr="Screen Shot 2014-09-16 at 9.46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74" t="-1134" r="7899" b="-1845"/>
          <a:stretch/>
        </p:blipFill>
        <p:spPr>
          <a:xfrm>
            <a:off x="6045199" y="1721698"/>
            <a:ext cx="2798657" cy="2691928"/>
          </a:xfrm>
        </p:spPr>
      </p:pic>
    </p:spTree>
    <p:extLst>
      <p:ext uri="{BB962C8B-B14F-4D97-AF65-F5344CB8AC3E}">
        <p14:creationId xmlns:p14="http://schemas.microsoft.com/office/powerpoint/2010/main" xmlns="" val="426707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Brand: </a:t>
            </a:r>
            <a:r>
              <a:rPr lang="en-US" b="1" dirty="0" smtClean="0"/>
              <a:t>Elect/Select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4" y="2010833"/>
            <a:ext cx="5802906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1C7A7E"/>
                </a:solidFill>
              </a:rPr>
              <a:t>Elect/Select </a:t>
            </a:r>
            <a:r>
              <a:rPr lang="en-US" sz="2600" dirty="0" smtClean="0"/>
              <a:t>your passionate &amp; committed team</a:t>
            </a:r>
            <a:endParaRPr lang="en-US" dirty="0"/>
          </a:p>
          <a:p>
            <a:r>
              <a:rPr lang="en-US" sz="2600" dirty="0" smtClean="0"/>
              <a:t>Don’t </a:t>
            </a:r>
            <a:r>
              <a:rPr lang="en-US" sz="2600" dirty="0"/>
              <a:t>separate/segment internal &amp; external teams</a:t>
            </a:r>
            <a:endParaRPr lang="en-US" dirty="0"/>
          </a:p>
        </p:txBody>
      </p:sp>
      <p:pic>
        <p:nvPicPr>
          <p:cNvPr id="4" name="Content Placeholder 3" descr="Screen Shot 2014-09-16 at 9.46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74" t="-1134" r="7899" b="-1845"/>
          <a:stretch/>
        </p:blipFill>
        <p:spPr>
          <a:xfrm>
            <a:off x="6045199" y="1721698"/>
            <a:ext cx="2798657" cy="2691928"/>
          </a:xfrm>
        </p:spPr>
      </p:pic>
    </p:spTree>
    <p:extLst>
      <p:ext uri="{BB962C8B-B14F-4D97-AF65-F5344CB8AC3E}">
        <p14:creationId xmlns:p14="http://schemas.microsoft.com/office/powerpoint/2010/main" xmlns="" val="198764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Brand: </a:t>
            </a:r>
            <a:r>
              <a:rPr lang="en-US" b="1" dirty="0" smtClean="0"/>
              <a:t>Develop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4" y="2010833"/>
            <a:ext cx="5802906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b="1" dirty="0" smtClean="0">
                <a:solidFill>
                  <a:srgbClr val="660066"/>
                </a:solidFill>
              </a:rPr>
              <a:t>Develop</a:t>
            </a:r>
            <a:r>
              <a:rPr lang="en-US" sz="2400" dirty="0" smtClean="0"/>
              <a:t> your </a:t>
            </a:r>
            <a:r>
              <a:rPr lang="en-US" sz="2400" dirty="0"/>
              <a:t>strategy</a:t>
            </a:r>
            <a:endParaRPr lang="en-US" sz="2000" dirty="0"/>
          </a:p>
          <a:p>
            <a:r>
              <a:rPr lang="en-US" b="1" dirty="0" smtClean="0">
                <a:solidFill>
                  <a:srgbClr val="660066"/>
                </a:solidFill>
              </a:rPr>
              <a:t>Develop</a:t>
            </a:r>
            <a:r>
              <a:rPr lang="en-US" dirty="0" smtClean="0"/>
              <a:t> your SMART goals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Develop</a:t>
            </a:r>
            <a:r>
              <a:rPr lang="en-US" dirty="0" smtClean="0"/>
              <a:t> what </a:t>
            </a:r>
            <a:r>
              <a:rPr lang="en-US" dirty="0"/>
              <a:t>you want to </a:t>
            </a:r>
            <a:r>
              <a:rPr lang="en-US" dirty="0" smtClean="0"/>
              <a:t>do</a:t>
            </a:r>
            <a:endParaRPr lang="en-US" dirty="0"/>
          </a:p>
          <a:p>
            <a:r>
              <a:rPr lang="en-US" b="1" dirty="0" smtClean="0">
                <a:solidFill>
                  <a:srgbClr val="660066"/>
                </a:solidFill>
              </a:rPr>
              <a:t>Develop</a:t>
            </a:r>
            <a:r>
              <a:rPr lang="en-US" dirty="0" smtClean="0"/>
              <a:t> when </a:t>
            </a:r>
            <a:r>
              <a:rPr lang="en-US" dirty="0"/>
              <a:t>you want to do </a:t>
            </a:r>
            <a:r>
              <a:rPr lang="en-US" dirty="0" smtClean="0"/>
              <a:t>it</a:t>
            </a:r>
            <a:endParaRPr lang="en-US" dirty="0"/>
          </a:p>
          <a:p>
            <a:r>
              <a:rPr lang="en-US" b="1" dirty="0" smtClean="0">
                <a:solidFill>
                  <a:srgbClr val="660066"/>
                </a:solidFill>
              </a:rPr>
              <a:t>Develop</a:t>
            </a:r>
            <a:r>
              <a:rPr lang="en-US" dirty="0" smtClean="0"/>
              <a:t> how </a:t>
            </a:r>
            <a:r>
              <a:rPr lang="en-US" dirty="0"/>
              <a:t>you’re going to keep </a:t>
            </a:r>
            <a:r>
              <a:rPr lang="en-US" dirty="0" smtClean="0"/>
              <a:t>your strategy going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Develop </a:t>
            </a:r>
            <a:r>
              <a:rPr lang="en-US" dirty="0" smtClean="0"/>
              <a:t>who </a:t>
            </a:r>
            <a:r>
              <a:rPr lang="en-US" dirty="0"/>
              <a:t>is going to do each goal/</a:t>
            </a:r>
            <a:r>
              <a:rPr lang="en-US" dirty="0" smtClean="0"/>
              <a:t>action for your strategy</a:t>
            </a:r>
            <a:endParaRPr lang="en-US" dirty="0"/>
          </a:p>
        </p:txBody>
      </p:sp>
      <p:pic>
        <p:nvPicPr>
          <p:cNvPr id="4" name="Content Placeholder 3" descr="Screen Shot 2014-09-16 at 9.46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74" t="-1134" r="7899" b="-1845"/>
          <a:stretch/>
        </p:blipFill>
        <p:spPr>
          <a:xfrm>
            <a:off x="6045199" y="1721698"/>
            <a:ext cx="2798657" cy="2691928"/>
          </a:xfrm>
        </p:spPr>
      </p:pic>
    </p:spTree>
    <p:extLst>
      <p:ext uri="{BB962C8B-B14F-4D97-AF65-F5344CB8AC3E}">
        <p14:creationId xmlns:p14="http://schemas.microsoft.com/office/powerpoint/2010/main" xmlns="" val="117606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Brand: </a:t>
            </a:r>
            <a:r>
              <a:rPr lang="en-US" b="1" dirty="0" smtClean="0"/>
              <a:t>Empower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4" y="2010833"/>
            <a:ext cx="5802906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Empower</a:t>
            </a:r>
            <a:r>
              <a:rPr lang="en-US" sz="2600" dirty="0" smtClean="0"/>
              <a:t> your team and set them up </a:t>
            </a:r>
            <a:r>
              <a:rPr lang="en-US" sz="2600" dirty="0"/>
              <a:t>for success</a:t>
            </a:r>
            <a:endParaRPr lang="en-US" dirty="0"/>
          </a:p>
          <a:p>
            <a:r>
              <a:rPr lang="en-US" sz="2600" b="1" dirty="0" smtClean="0">
                <a:solidFill>
                  <a:srgbClr val="BF4D00"/>
                </a:solidFill>
              </a:rPr>
              <a:t>Empower</a:t>
            </a:r>
            <a:r>
              <a:rPr lang="en-US" sz="2600" dirty="0" smtClean="0"/>
              <a:t> professionalism - address </a:t>
            </a:r>
            <a:r>
              <a:rPr lang="en-US" sz="2600" dirty="0"/>
              <a:t>concerns, questions and </a:t>
            </a:r>
            <a:r>
              <a:rPr lang="en-US" sz="2600" dirty="0" smtClean="0"/>
              <a:t>resistance</a:t>
            </a:r>
          </a:p>
          <a:p>
            <a:r>
              <a:rPr lang="en-US" sz="2600" b="1" dirty="0" smtClean="0">
                <a:solidFill>
                  <a:srgbClr val="BF4D00"/>
                </a:solidFill>
              </a:rPr>
              <a:t>Empower</a:t>
            </a:r>
            <a:r>
              <a:rPr lang="en-US" sz="2600" dirty="0" smtClean="0"/>
              <a:t> confidence </a:t>
            </a:r>
            <a:r>
              <a:rPr lang="en-US" sz="2600" dirty="0"/>
              <a:t>&amp; </a:t>
            </a:r>
            <a:r>
              <a:rPr lang="en-US" sz="2600" dirty="0" smtClean="0"/>
              <a:t>trust by your responsible, relevant actions</a:t>
            </a:r>
            <a:endParaRPr lang="en-US" dirty="0"/>
          </a:p>
          <a:p>
            <a:r>
              <a:rPr lang="en-US" sz="2600" b="1" dirty="0" smtClean="0">
                <a:solidFill>
                  <a:srgbClr val="BF4D00"/>
                </a:solidFill>
              </a:rPr>
              <a:t>Empower</a:t>
            </a:r>
            <a:r>
              <a:rPr lang="en-US" sz="2600" dirty="0" smtClean="0"/>
              <a:t> realistic strategies </a:t>
            </a:r>
            <a:r>
              <a:rPr lang="en-US" sz="2600" dirty="0"/>
              <a:t>– set priorities and timelines</a:t>
            </a:r>
            <a:endParaRPr lang="en-US" dirty="0"/>
          </a:p>
        </p:txBody>
      </p:sp>
      <p:pic>
        <p:nvPicPr>
          <p:cNvPr id="6" name="Content Placeholder 3" descr="Screen Shot 2014-09-16 at 9.46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74" t="-1134" r="7899" b="-1845"/>
          <a:stretch/>
        </p:blipFill>
        <p:spPr>
          <a:xfrm>
            <a:off x="6045199" y="1721698"/>
            <a:ext cx="2798657" cy="2691928"/>
          </a:xfrm>
        </p:spPr>
      </p:pic>
    </p:spTree>
    <p:extLst>
      <p:ext uri="{BB962C8B-B14F-4D97-AF65-F5344CB8AC3E}">
        <p14:creationId xmlns:p14="http://schemas.microsoft.com/office/powerpoint/2010/main" xmlns="" val="248416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Brand: </a:t>
            </a:r>
            <a:r>
              <a:rPr lang="en-US" b="1" dirty="0" smtClean="0"/>
              <a:t>Learn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4" y="2010833"/>
            <a:ext cx="5802906" cy="4554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A30CB0"/>
                </a:solidFill>
              </a:rPr>
              <a:t>Learn</a:t>
            </a:r>
            <a:r>
              <a:rPr lang="en-US" sz="2600" b="1" dirty="0" smtClean="0"/>
              <a:t> </a:t>
            </a:r>
            <a:r>
              <a:rPr lang="en-US" sz="2600" dirty="0" smtClean="0"/>
              <a:t>your </a:t>
            </a:r>
            <a:r>
              <a:rPr lang="en-US" sz="2600" dirty="0"/>
              <a:t>audience - Your stakeholders (parents, teachers, community, school board – and of course, children!)</a:t>
            </a:r>
            <a:endParaRPr lang="en-US" dirty="0"/>
          </a:p>
          <a:p>
            <a:r>
              <a:rPr lang="en-US" sz="2600" b="1" dirty="0" smtClean="0">
                <a:solidFill>
                  <a:srgbClr val="A30CB0"/>
                </a:solidFill>
              </a:rPr>
              <a:t>Learn</a:t>
            </a:r>
            <a:r>
              <a:rPr lang="en-US" sz="2600" dirty="0" smtClean="0"/>
              <a:t> the current trends – always be reading to stay </a:t>
            </a:r>
            <a:r>
              <a:rPr lang="en-US" sz="2600" dirty="0"/>
              <a:t>relevant and/or ahead </a:t>
            </a:r>
            <a:r>
              <a:rPr lang="en-US" sz="2600" dirty="0" smtClean="0"/>
              <a:t>of current trends</a:t>
            </a:r>
          </a:p>
          <a:p>
            <a:r>
              <a:rPr lang="en-US" sz="2600" b="1" dirty="0" smtClean="0">
                <a:solidFill>
                  <a:srgbClr val="A30CB0"/>
                </a:solidFill>
              </a:rPr>
              <a:t>Learn</a:t>
            </a:r>
            <a:r>
              <a:rPr lang="en-US" sz="2600" dirty="0" smtClean="0"/>
              <a:t> your stakeholders - Meet </a:t>
            </a:r>
            <a:r>
              <a:rPr lang="en-US" sz="2600" dirty="0"/>
              <a:t>new people </a:t>
            </a:r>
            <a:r>
              <a:rPr lang="en-US" sz="2600" dirty="0" smtClean="0"/>
              <a:t>and </a:t>
            </a:r>
            <a:r>
              <a:rPr lang="en-US" sz="2600" dirty="0"/>
              <a:t>remember why you started (the human element)</a:t>
            </a:r>
            <a:endParaRPr lang="en-US" dirty="0"/>
          </a:p>
          <a:p>
            <a:r>
              <a:rPr lang="en-US" sz="2600" b="1" dirty="0" smtClean="0">
                <a:solidFill>
                  <a:srgbClr val="A30CB0"/>
                </a:solidFill>
              </a:rPr>
              <a:t>Learn</a:t>
            </a:r>
            <a:r>
              <a:rPr lang="en-US" sz="2600" dirty="0" smtClean="0"/>
              <a:t> to be present </a:t>
            </a:r>
            <a:r>
              <a:rPr lang="en-US" sz="2600" dirty="0"/>
              <a:t>and </a:t>
            </a:r>
            <a:r>
              <a:rPr lang="en-US" sz="2600" dirty="0" smtClean="0"/>
              <a:t>available</a:t>
            </a:r>
          </a:p>
          <a:p>
            <a:r>
              <a:rPr lang="en-US" sz="2600" b="1" dirty="0" smtClean="0">
                <a:solidFill>
                  <a:srgbClr val="A30CB0"/>
                </a:solidFill>
              </a:rPr>
              <a:t>Learn</a:t>
            </a:r>
            <a:r>
              <a:rPr lang="en-US" sz="2600" dirty="0" smtClean="0"/>
              <a:t> to create </a:t>
            </a:r>
            <a:r>
              <a:rPr lang="en-US" sz="2600" dirty="0"/>
              <a:t>your own good </a:t>
            </a:r>
            <a:r>
              <a:rPr lang="en-US" sz="2600" dirty="0" smtClean="0"/>
              <a:t>fortune</a:t>
            </a:r>
            <a:endParaRPr lang="en-US" dirty="0"/>
          </a:p>
        </p:txBody>
      </p:sp>
      <p:pic>
        <p:nvPicPr>
          <p:cNvPr id="4" name="Content Placeholder 3" descr="Screen Shot 2014-09-16 at 9.46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74" t="-1134" r="7899" b="-1845"/>
          <a:stretch/>
        </p:blipFill>
        <p:spPr>
          <a:xfrm>
            <a:off x="6045199" y="1721698"/>
            <a:ext cx="2798657" cy="2691928"/>
          </a:xfrm>
        </p:spPr>
      </p:pic>
    </p:spTree>
    <p:extLst>
      <p:ext uri="{BB962C8B-B14F-4D97-AF65-F5344CB8AC3E}">
        <p14:creationId xmlns:p14="http://schemas.microsoft.com/office/powerpoint/2010/main" xmlns="" val="185204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Brand: </a:t>
            </a:r>
            <a:r>
              <a:rPr lang="en-US" b="1" dirty="0" smtClean="0"/>
              <a:t>Create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87734" y="2010833"/>
            <a:ext cx="5802906" cy="455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accent4">
                    <a:lumMod val="75000"/>
                  </a:schemeClr>
                </a:solidFill>
              </a:rPr>
              <a:t>Create</a:t>
            </a:r>
            <a:r>
              <a:rPr lang="en-US" sz="2600" dirty="0"/>
              <a:t> value by building foundational content</a:t>
            </a:r>
            <a:endParaRPr lang="en-US" dirty="0"/>
          </a:p>
          <a:p>
            <a:r>
              <a:rPr lang="en-US" sz="2600" b="1" dirty="0" smtClean="0">
                <a:solidFill>
                  <a:srgbClr val="739900"/>
                </a:solidFill>
              </a:rPr>
              <a:t>Create</a:t>
            </a:r>
            <a:r>
              <a:rPr lang="en-US" sz="2600" dirty="0" smtClean="0"/>
              <a:t> your </a:t>
            </a:r>
            <a:r>
              <a:rPr lang="en-US" sz="2600" dirty="0"/>
              <a:t>message to reach your </a:t>
            </a:r>
            <a:r>
              <a:rPr lang="en-US" sz="2600" dirty="0" smtClean="0"/>
              <a:t>target audience</a:t>
            </a:r>
            <a:r>
              <a:rPr lang="en-US" dirty="0" smtClean="0"/>
              <a:t> </a:t>
            </a:r>
            <a:r>
              <a:rPr lang="en-US" sz="2600" dirty="0" smtClean="0"/>
              <a:t>and communicate </a:t>
            </a:r>
            <a:r>
              <a:rPr lang="en-US" sz="2600" dirty="0"/>
              <a:t>value through consistent messages </a:t>
            </a:r>
          </a:p>
          <a:p>
            <a:r>
              <a:rPr lang="en-US" sz="2600" b="1" dirty="0" smtClean="0">
                <a:solidFill>
                  <a:srgbClr val="739900"/>
                </a:solidFill>
              </a:rPr>
              <a:t>Create</a:t>
            </a:r>
            <a:r>
              <a:rPr lang="en-US" sz="2600" dirty="0" smtClean="0"/>
              <a:t> your brand everywhere </a:t>
            </a:r>
          </a:p>
          <a:p>
            <a:pPr lvl="1"/>
            <a:r>
              <a:rPr lang="en-US" dirty="0" smtClean="0"/>
              <a:t>Social Media &amp; Website</a:t>
            </a:r>
            <a:endParaRPr lang="en-US" dirty="0"/>
          </a:p>
          <a:p>
            <a:pPr lvl="1"/>
            <a:r>
              <a:rPr lang="en-US" dirty="0"/>
              <a:t>Brochures</a:t>
            </a:r>
            <a:r>
              <a:rPr lang="en-US" dirty="0" smtClean="0"/>
              <a:t>/Newsletters</a:t>
            </a:r>
            <a:endParaRPr lang="en-US" dirty="0"/>
          </a:p>
          <a:p>
            <a:pPr lvl="1"/>
            <a:r>
              <a:rPr lang="en-US" dirty="0"/>
              <a:t>Communication – email, meetings, messages to members and stakeholders</a:t>
            </a:r>
          </a:p>
        </p:txBody>
      </p:sp>
      <p:pic>
        <p:nvPicPr>
          <p:cNvPr id="4" name="Content Placeholder 3" descr="Screen Shot 2014-09-16 at 9.46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74" t="-1134" r="7899" b="-1845"/>
          <a:stretch/>
        </p:blipFill>
        <p:spPr>
          <a:xfrm>
            <a:off x="6045199" y="1721698"/>
            <a:ext cx="2798657" cy="2691928"/>
          </a:xfrm>
        </p:spPr>
      </p:pic>
    </p:spTree>
    <p:extLst>
      <p:ext uri="{BB962C8B-B14F-4D97-AF65-F5344CB8AC3E}">
        <p14:creationId xmlns:p14="http://schemas.microsoft.com/office/powerpoint/2010/main" xmlns="" val="413632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78102AF60B04ABA205E3EF065642E" ma:contentTypeVersion="3" ma:contentTypeDescription="Create a new document." ma:contentTypeScope="" ma:versionID="ebedaa5e39435eca6cae133c7b111621">
  <xsd:schema xmlns:xsd="http://www.w3.org/2001/XMLSchema" xmlns:xs="http://www.w3.org/2001/XMLSchema" xmlns:p="http://schemas.microsoft.com/office/2006/metadata/properties" xmlns:ns2="c3a6e9ef-a1f6-4766-94ca-80364285655b" targetNamespace="http://schemas.microsoft.com/office/2006/metadata/properties" ma:root="true" ma:fieldsID="8e931a62d9d662a530870840701150fe" ns2:_="">
    <xsd:import namespace="c3a6e9ef-a1f6-4766-94ca-8036428565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e9ef-a1f6-4766-94ca-803642856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3AD2F2-EF44-4F84-894F-A4EFB36BE2A5}"/>
</file>

<file path=customXml/itemProps2.xml><?xml version="1.0" encoding="utf-8"?>
<ds:datastoreItem xmlns:ds="http://schemas.openxmlformats.org/officeDocument/2006/customXml" ds:itemID="{65C0AF21-9A7D-44A0-A03A-775270A62EAF}"/>
</file>

<file path=customXml/itemProps3.xml><?xml version="1.0" encoding="utf-8"?>
<ds:datastoreItem xmlns:ds="http://schemas.openxmlformats.org/officeDocument/2006/customXml" ds:itemID="{B0FEB160-36D9-49BE-908C-A5899E099331}"/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82</TotalTime>
  <Words>558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Spectrum</vt:lpstr>
      <vt:lpstr>MoPTA Convention 2014</vt:lpstr>
      <vt:lpstr>Andrea Battaglia Presenter Information</vt:lpstr>
      <vt:lpstr>Building your Brand</vt:lpstr>
      <vt:lpstr>Building your Brand: Define </vt:lpstr>
      <vt:lpstr>Building your Brand: Elect/Select </vt:lpstr>
      <vt:lpstr>Building your Brand: Develop</vt:lpstr>
      <vt:lpstr>Building your Brand: Empower</vt:lpstr>
      <vt:lpstr>Building your Brand: Learn</vt:lpstr>
      <vt:lpstr>Building your Brand: Create</vt:lpstr>
      <vt:lpstr>Building your Brand: Share</vt:lpstr>
      <vt:lpstr>Building your Brand: Build</vt:lpstr>
      <vt:lpstr>Building your Brand: Measure</vt:lpstr>
      <vt:lpstr>Building your Brand</vt:lpstr>
    </vt:vector>
  </TitlesOfParts>
  <Company>Drury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Battaglia</dc:creator>
  <cp:lastModifiedBy>susan laptop</cp:lastModifiedBy>
  <cp:revision>13</cp:revision>
  <dcterms:created xsi:type="dcterms:W3CDTF">2014-09-18T21:52:13Z</dcterms:created>
  <dcterms:modified xsi:type="dcterms:W3CDTF">2014-09-23T01:55:12Z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0x01010045B78102AF60B04ABA205E3EF065642E</vt:lpwstr>
  </property>
</Properties>
</file>