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53"/>
  </p:handoutMasterIdLst>
  <p:sldIdLst>
    <p:sldId id="271" r:id="rId5"/>
    <p:sldId id="309" r:id="rId6"/>
    <p:sldId id="295" r:id="rId7"/>
    <p:sldId id="307" r:id="rId8"/>
    <p:sldId id="323" r:id="rId9"/>
    <p:sldId id="330" r:id="rId10"/>
    <p:sldId id="305" r:id="rId11"/>
    <p:sldId id="313" r:id="rId12"/>
    <p:sldId id="303" r:id="rId13"/>
    <p:sldId id="304" r:id="rId14"/>
    <p:sldId id="302" r:id="rId15"/>
    <p:sldId id="315" r:id="rId16"/>
    <p:sldId id="314" r:id="rId17"/>
    <p:sldId id="273" r:id="rId18"/>
    <p:sldId id="267" r:id="rId19"/>
    <p:sldId id="320" r:id="rId20"/>
    <p:sldId id="266" r:id="rId21"/>
    <p:sldId id="296" r:id="rId22"/>
    <p:sldId id="298" r:id="rId23"/>
    <p:sldId id="300" r:id="rId24"/>
    <p:sldId id="299" r:id="rId25"/>
    <p:sldId id="312" r:id="rId26"/>
    <p:sldId id="337" r:id="rId27"/>
    <p:sldId id="336" r:id="rId28"/>
    <p:sldId id="334" r:id="rId29"/>
    <p:sldId id="338" r:id="rId30"/>
    <p:sldId id="310" r:id="rId31"/>
    <p:sldId id="280" r:id="rId32"/>
    <p:sldId id="331" r:id="rId33"/>
    <p:sldId id="332" r:id="rId34"/>
    <p:sldId id="285" r:id="rId35"/>
    <p:sldId id="282" r:id="rId36"/>
    <p:sldId id="333" r:id="rId37"/>
    <p:sldId id="324" r:id="rId38"/>
    <p:sldId id="325" r:id="rId39"/>
    <p:sldId id="326" r:id="rId40"/>
    <p:sldId id="281" r:id="rId41"/>
    <p:sldId id="327" r:id="rId42"/>
    <p:sldId id="328" r:id="rId43"/>
    <p:sldId id="329" r:id="rId44"/>
    <p:sldId id="292" r:id="rId45"/>
    <p:sldId id="316" r:id="rId46"/>
    <p:sldId id="317" r:id="rId47"/>
    <p:sldId id="318" r:id="rId48"/>
    <p:sldId id="260" r:id="rId49"/>
    <p:sldId id="335" r:id="rId50"/>
    <p:sldId id="293" r:id="rId51"/>
    <p:sldId id="321"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8359" autoAdjust="0"/>
  </p:normalViewPr>
  <p:slideViewPr>
    <p:cSldViewPr>
      <p:cViewPr>
        <p:scale>
          <a:sx n="98" d="100"/>
          <a:sy n="98" d="100"/>
        </p:scale>
        <p:origin x="-1164"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Alcohol Consumption</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dPt>
          <c:cat>
            <c:strRef>
              <c:f>Sheet1!$A$2:$A$5</c:f>
              <c:strCache>
                <c:ptCount val="2"/>
                <c:pt idx="0">
                  <c:v>Teens </c:v>
                </c:pt>
                <c:pt idx="1">
                  <c:v>21 or older </c:v>
                </c:pt>
              </c:strCache>
            </c:strRef>
          </c:cat>
          <c:val>
            <c:numRef>
              <c:f>Sheet1!$B$2:$B$5</c:f>
              <c:numCache>
                <c:formatCode>General</c:formatCode>
                <c:ptCount val="4"/>
                <c:pt idx="0">
                  <c:v>11</c:v>
                </c:pt>
                <c:pt idx="1">
                  <c:v>89</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t"/>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dPt>
          <c:cat>
            <c:strRef>
              <c:f>Sheet1!$A$2:$A$5</c:f>
              <c:strCache>
                <c:ptCount val="2"/>
                <c:pt idx="0">
                  <c:v>Teens</c:v>
                </c:pt>
                <c:pt idx="1">
                  <c:v>Above 21 </c:v>
                </c:pt>
              </c:strCache>
            </c:strRef>
          </c:cat>
          <c:val>
            <c:numRef>
              <c:f>Sheet1!$B$2:$B$5</c:f>
              <c:numCache>
                <c:formatCode>General</c:formatCode>
                <c:ptCount val="4"/>
                <c:pt idx="0">
                  <c:v>25</c:v>
                </c:pt>
                <c:pt idx="1">
                  <c:v>75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t"/>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dPt>
          <c:cat>
            <c:strRef>
              <c:f>Sheet1!$A$2:$A$5</c:f>
              <c:strCache>
                <c:ptCount val="2"/>
                <c:pt idx="0">
                  <c:v>Have drunk</c:v>
                </c:pt>
                <c:pt idx="1">
                  <c:v>Sober </c:v>
                </c:pt>
              </c:strCache>
            </c:strRef>
          </c:cat>
          <c:val>
            <c:numRef>
              <c:f>Sheet1!$B$2:$B$5</c:f>
              <c:numCache>
                <c:formatCode>General</c:formatCode>
                <c:ptCount val="4"/>
                <c:pt idx="0">
                  <c:v>40</c:v>
                </c:pt>
                <c:pt idx="1">
                  <c:v>60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t"/>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dPt>
          <c:cat>
            <c:strRef>
              <c:f>Sheet1!$A$2:$A$5</c:f>
              <c:strCache>
                <c:ptCount val="2"/>
                <c:pt idx="0">
                  <c:v>Have drunk</c:v>
                </c:pt>
                <c:pt idx="1">
                  <c:v>Sober </c:v>
                </c:pt>
              </c:strCache>
            </c:strRef>
          </c:cat>
          <c:val>
            <c:numRef>
              <c:f>Sheet1!$B$2:$B$5</c:f>
              <c:numCache>
                <c:formatCode>General</c:formatCode>
                <c:ptCount val="4"/>
                <c:pt idx="0">
                  <c:v>70</c:v>
                </c:pt>
                <c:pt idx="1">
                  <c:v>60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t"/>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dPt>
          <c:cat>
            <c:strRef>
              <c:f>Sheet1!$A$2:$A$5</c:f>
              <c:strCache>
                <c:ptCount val="4"/>
                <c:pt idx="0">
                  <c:v>Age 13-17</c:v>
                </c:pt>
                <c:pt idx="1">
                  <c:v>Ages 18 and above</c:v>
                </c:pt>
                <c:pt idx="3">
                  <c:v>4th Qtr</c:v>
                </c:pt>
              </c:strCache>
            </c:strRef>
          </c:cat>
          <c:val>
            <c:numRef>
              <c:f>Sheet1!$B$2:$B$5</c:f>
              <c:numCache>
                <c:formatCode>General</c:formatCode>
                <c:ptCount val="4"/>
                <c:pt idx="0">
                  <c:v>20</c:v>
                </c:pt>
                <c:pt idx="1">
                  <c:v>80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t"/>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sz="3600" dirty="0" smtClean="0">
                <a:solidFill>
                  <a:schemeClr val="tx1"/>
                </a:solidFill>
                <a:latin typeface="Century Gothic" panose="020B0502020202020204" pitchFamily="34" charset="0"/>
              </a:rPr>
              <a:t>Program elements</a:t>
            </a:r>
            <a:endParaRPr lang="en-US" sz="3600" dirty="0">
              <a:solidFill>
                <a:schemeClr val="tx1"/>
              </a:solidFill>
              <a:latin typeface="Century Gothic" panose="020B0502020202020204" pitchFamily="34" charset="0"/>
            </a:endParaRPr>
          </a:p>
        </c:rich>
      </c:tx>
      <c:layout>
        <c:manualLayout>
          <c:xMode val="edge"/>
          <c:yMode val="edge"/>
          <c:x val="0.13794158732479089"/>
          <c:y val="1.4705017305005381E-2"/>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dPt>
          <c:cat>
            <c:strRef>
              <c:f>Sheet1!$A$2:$A$5</c:f>
              <c:strCache>
                <c:ptCount val="3"/>
                <c:pt idx="0">
                  <c:v>1st Qtr</c:v>
                </c:pt>
                <c:pt idx="1">
                  <c:v>2nd Qtr</c:v>
                </c:pt>
                <c:pt idx="2">
                  <c:v>3rd Qtr</c:v>
                </c:pt>
              </c:strCache>
            </c:strRef>
          </c:cat>
          <c:val>
            <c:numRef>
              <c:f>Sheet1!$B$2:$B$5</c:f>
              <c:numCache>
                <c:formatCode>General</c:formatCode>
                <c:ptCount val="4"/>
                <c:pt idx="0">
                  <c:v>0.33</c:v>
                </c:pt>
                <c:pt idx="1">
                  <c:v>0.33</c:v>
                </c:pt>
                <c:pt idx="2">
                  <c:v>0.33</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09AC485-1B40-445B-997D-7B95914DB128}" type="datetimeFigureOut">
              <a:rPr lang="en-US" smtClean="0"/>
              <a:t>10/12/2014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A0A8CCF-50F0-48AA-A8EE-098AB519B143}" type="slidenum">
              <a:rPr lang="en-US" smtClean="0"/>
              <a:t>‹#›</a:t>
            </a:fld>
            <a:endParaRPr lang="en-US"/>
          </a:p>
        </p:txBody>
      </p:sp>
    </p:spTree>
    <p:extLst>
      <p:ext uri="{BB962C8B-B14F-4D97-AF65-F5344CB8AC3E}">
        <p14:creationId xmlns:p14="http://schemas.microsoft.com/office/powerpoint/2010/main" val="27616996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373591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404727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408210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914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37611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89752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314145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136233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244589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10573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22C0BC-42D5-4FB4-B213-BA4CEC45BD79}" type="datetimeFigureOut">
              <a:rPr lang="en-US" smtClean="0"/>
              <a:t>10/12/2014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23F719-EAB4-4B86-95B8-8006F0B40CC2}" type="slidenum">
              <a:rPr lang="en-US" smtClean="0"/>
              <a:t>‹#›</a:t>
            </a:fld>
            <a:endParaRPr lang="en-US" dirty="0"/>
          </a:p>
        </p:txBody>
      </p:sp>
    </p:spTree>
    <p:extLst>
      <p:ext uri="{BB962C8B-B14F-4D97-AF65-F5344CB8AC3E}">
        <p14:creationId xmlns:p14="http://schemas.microsoft.com/office/powerpoint/2010/main" val="155393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2C0BC-42D5-4FB4-B213-BA4CEC45BD79}" type="datetimeFigureOut">
              <a:rPr lang="en-US" smtClean="0"/>
              <a:t>10/12/2014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3F719-EAB4-4B86-95B8-8006F0B40CC2}" type="slidenum">
              <a:rPr lang="en-US" smtClean="0"/>
              <a:t>‹#›</a:t>
            </a:fld>
            <a:endParaRPr lang="en-US" dirty="0"/>
          </a:p>
        </p:txBody>
      </p:sp>
    </p:spTree>
    <p:extLst>
      <p:ext uri="{BB962C8B-B14F-4D97-AF65-F5344CB8AC3E}">
        <p14:creationId xmlns:p14="http://schemas.microsoft.com/office/powerpoint/2010/main" val="2456563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2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2133600"/>
          </a:xfrm>
        </p:spPr>
        <p:txBody>
          <a:bodyPr>
            <a:normAutofit/>
          </a:bodyPr>
          <a:lstStyle/>
          <a:p>
            <a:r>
              <a:rPr lang="en-US" dirty="0" smtClean="0">
                <a:latin typeface="Cambria" panose="02040503050406030204" pitchFamily="18" charset="0"/>
              </a:rPr>
              <a:t>But which ages are drinking?</a:t>
            </a:r>
            <a:endParaRPr lang="en-US" dirty="0">
              <a:latin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438400"/>
            <a:ext cx="9448800" cy="6299200"/>
          </a:xfrm>
          <a:prstGeom prst="rect">
            <a:avLst/>
          </a:prstGeom>
        </p:spPr>
      </p:pic>
    </p:spTree>
    <p:extLst>
      <p:ext uri="{BB962C8B-B14F-4D97-AF65-F5344CB8AC3E}">
        <p14:creationId xmlns:p14="http://schemas.microsoft.com/office/powerpoint/2010/main" val="85515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7772400" cy="3429000"/>
          </a:xfrm>
        </p:spPr>
        <p:txBody>
          <a:bodyPr>
            <a:normAutofit/>
          </a:bodyPr>
          <a:lstStyle/>
          <a:p>
            <a:r>
              <a:rPr lang="en-US" sz="3600" dirty="0" smtClean="0">
                <a:latin typeface="Cambria" panose="02040503050406030204" pitchFamily="18" charset="0"/>
              </a:rPr>
              <a:t>In the last 30 days</a:t>
            </a:r>
            <a:br>
              <a:rPr lang="en-US" sz="3600" dirty="0" smtClean="0">
                <a:latin typeface="Cambria" panose="02040503050406030204" pitchFamily="18" charset="0"/>
              </a:rPr>
            </a:br>
            <a:r>
              <a:rPr lang="en-US" sz="7200" b="1" dirty="0" smtClean="0">
                <a:latin typeface="Century Gothic" panose="020B0502020202020204" pitchFamily="34" charset="0"/>
              </a:rPr>
              <a:t>4 out of 10 </a:t>
            </a:r>
            <a:r>
              <a:rPr lang="en-US" dirty="0" smtClean="0">
                <a:latin typeface="Cambria" panose="02040503050406030204" pitchFamily="18" charset="0"/>
              </a:rPr>
              <a:t/>
            </a:r>
            <a:br>
              <a:rPr lang="en-US" dirty="0" smtClean="0">
                <a:latin typeface="Cambria" panose="02040503050406030204" pitchFamily="18" charset="0"/>
              </a:rPr>
            </a:br>
            <a:r>
              <a:rPr lang="en-US" dirty="0" smtClean="0">
                <a:latin typeface="Cambria" panose="02040503050406030204" pitchFamily="18" charset="0"/>
              </a:rPr>
              <a:t>8</a:t>
            </a:r>
            <a:r>
              <a:rPr lang="en-US" baseline="30000" dirty="0" smtClean="0">
                <a:latin typeface="Cambria" panose="02040503050406030204" pitchFamily="18" charset="0"/>
              </a:rPr>
              <a:t>th</a:t>
            </a:r>
            <a:r>
              <a:rPr lang="en-US" dirty="0" smtClean="0">
                <a:latin typeface="Cambria" panose="02040503050406030204" pitchFamily="18" charset="0"/>
              </a:rPr>
              <a:t> graders have drunk alcohol.</a:t>
            </a:r>
            <a:endParaRPr lang="en-US" sz="54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3429000"/>
            <a:ext cx="4495800" cy="2997200"/>
          </a:xfrm>
          <a:prstGeom prst="rect">
            <a:avLst/>
          </a:prstGeom>
        </p:spPr>
      </p:pic>
      <p:graphicFrame>
        <p:nvGraphicFramePr>
          <p:cNvPr id="7" name="Chart 6"/>
          <p:cNvGraphicFramePr/>
          <p:nvPr>
            <p:extLst>
              <p:ext uri="{D42A27DB-BD31-4B8C-83A1-F6EECF244321}">
                <p14:modId xmlns:p14="http://schemas.microsoft.com/office/powerpoint/2010/main" val="692932424"/>
              </p:ext>
            </p:extLst>
          </p:nvPr>
        </p:nvGraphicFramePr>
        <p:xfrm>
          <a:off x="-236220" y="3429000"/>
          <a:ext cx="4808220" cy="3205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43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8001000" cy="3429000"/>
          </a:xfrm>
        </p:spPr>
        <p:txBody>
          <a:bodyPr>
            <a:normAutofit/>
          </a:bodyPr>
          <a:lstStyle/>
          <a:p>
            <a:r>
              <a:rPr lang="en-US" sz="3600" dirty="0" smtClean="0">
                <a:latin typeface="Cambria" panose="02040503050406030204" pitchFamily="18" charset="0"/>
              </a:rPr>
              <a:t>In the last 30 days</a:t>
            </a:r>
            <a:br>
              <a:rPr lang="en-US" sz="3600" dirty="0" smtClean="0">
                <a:latin typeface="Cambria" panose="02040503050406030204" pitchFamily="18" charset="0"/>
              </a:rPr>
            </a:br>
            <a:r>
              <a:rPr lang="en-US" sz="7200" b="1" dirty="0">
                <a:latin typeface="Century Gothic" panose="020B0502020202020204" pitchFamily="34" charset="0"/>
              </a:rPr>
              <a:t>7</a:t>
            </a:r>
            <a:r>
              <a:rPr lang="en-US" sz="7200" b="1" dirty="0" smtClean="0">
                <a:latin typeface="Century Gothic" panose="020B0502020202020204" pitchFamily="34" charset="0"/>
              </a:rPr>
              <a:t> out of 10 </a:t>
            </a:r>
            <a:r>
              <a:rPr lang="en-US" dirty="0" smtClean="0">
                <a:latin typeface="Cambria" panose="02040503050406030204" pitchFamily="18" charset="0"/>
              </a:rPr>
              <a:t/>
            </a:r>
            <a:br>
              <a:rPr lang="en-US" dirty="0" smtClean="0">
                <a:latin typeface="Cambria" panose="02040503050406030204" pitchFamily="18" charset="0"/>
              </a:rPr>
            </a:br>
            <a:r>
              <a:rPr lang="en-US" dirty="0" smtClean="0">
                <a:latin typeface="Cambria" panose="02040503050406030204" pitchFamily="18" charset="0"/>
              </a:rPr>
              <a:t>12</a:t>
            </a:r>
            <a:r>
              <a:rPr lang="en-US" baseline="30000" dirty="0" smtClean="0">
                <a:latin typeface="Cambria" panose="02040503050406030204" pitchFamily="18" charset="0"/>
              </a:rPr>
              <a:t>th</a:t>
            </a:r>
            <a:r>
              <a:rPr lang="en-US" dirty="0" smtClean="0">
                <a:latin typeface="Cambria" panose="02040503050406030204" pitchFamily="18" charset="0"/>
              </a:rPr>
              <a:t> graders have drunk alcohol.</a:t>
            </a:r>
            <a:endParaRPr lang="en-US" sz="54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352800"/>
            <a:ext cx="4631266" cy="2605087"/>
          </a:xfrm>
          <a:prstGeom prst="rect">
            <a:avLst/>
          </a:prstGeom>
        </p:spPr>
      </p:pic>
      <p:graphicFrame>
        <p:nvGraphicFramePr>
          <p:cNvPr id="7" name="Chart 6"/>
          <p:cNvGraphicFramePr/>
          <p:nvPr>
            <p:extLst>
              <p:ext uri="{D42A27DB-BD31-4B8C-83A1-F6EECF244321}">
                <p14:modId xmlns:p14="http://schemas.microsoft.com/office/powerpoint/2010/main" val="1787695351"/>
              </p:ext>
            </p:extLst>
          </p:nvPr>
        </p:nvGraphicFramePr>
        <p:xfrm>
          <a:off x="5105400" y="3172490"/>
          <a:ext cx="4343400" cy="29657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385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r>
              <a:rPr lang="en-US" dirty="0" smtClean="0">
                <a:latin typeface="Cambria" panose="02040503050406030204" pitchFamily="18" charset="0"/>
              </a:rPr>
              <a:t>Initial curiosity about alcohol can quickly become a habit.</a:t>
            </a:r>
            <a:endParaRPr lang="en-US" sz="5400" dirty="0">
              <a:latin typeface="Cambria" panose="02040503050406030204" pitchFamily="18" charset="0"/>
            </a:endParaRPr>
          </a:p>
        </p:txBody>
      </p:sp>
    </p:spTree>
    <p:extLst>
      <p:ext uri="{BB962C8B-B14F-4D97-AF65-F5344CB8AC3E}">
        <p14:creationId xmlns:p14="http://schemas.microsoft.com/office/powerpoint/2010/main" val="305790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6"/>
          <p:cNvSpPr>
            <a:spLocks noGrp="1" noChangeArrowheads="1"/>
          </p:cNvSpPr>
          <p:nvPr>
            <p:ph type="ctrTitle"/>
          </p:nvPr>
        </p:nvSpPr>
        <p:spPr>
          <a:xfrm>
            <a:off x="685800" y="2286000"/>
            <a:ext cx="7772400" cy="2305050"/>
          </a:xfrm>
        </p:spPr>
        <p:txBody>
          <a:bodyPr>
            <a:normAutofit fontScale="90000"/>
          </a:bodyPr>
          <a:lstStyle/>
          <a:p>
            <a:pPr eaLnBrk="1" hangingPunct="1"/>
            <a:r>
              <a:rPr lang="en-US" dirty="0" smtClean="0">
                <a:latin typeface="Cambria" panose="02040503050406030204" pitchFamily="18" charset="0"/>
              </a:rPr>
              <a:t>An adolescent may become addicted to alcohol in as little as </a:t>
            </a:r>
            <a:br>
              <a:rPr lang="en-US" dirty="0" smtClean="0">
                <a:latin typeface="Cambria" panose="02040503050406030204" pitchFamily="18" charset="0"/>
              </a:rPr>
            </a:br>
            <a:r>
              <a:rPr lang="en-US" b="1" dirty="0" smtClean="0">
                <a:latin typeface="Century Gothic" panose="020B0502020202020204" pitchFamily="34" charset="0"/>
              </a:rPr>
              <a:t>6 TO 18 MONTHS.</a:t>
            </a:r>
            <a:r>
              <a:rPr lang="en-US" sz="4000" b="1" dirty="0" smtClean="0">
                <a:solidFill>
                  <a:srgbClr val="C00000"/>
                </a:solidFill>
                <a:latin typeface="Century Gothic" panose="020B0502020202020204" pitchFamily="34" charset="0"/>
              </a:rPr>
              <a:t/>
            </a:r>
            <a:br>
              <a:rPr lang="en-US" sz="4000" b="1" dirty="0" smtClean="0">
                <a:solidFill>
                  <a:srgbClr val="C00000"/>
                </a:solidFill>
                <a:latin typeface="Century Gothic" panose="020B0502020202020204" pitchFamily="34" charset="0"/>
              </a:rPr>
            </a:br>
            <a:endParaRPr lang="en-US" sz="4000" b="1" dirty="0" smtClean="0">
              <a:solidFill>
                <a:srgbClr val="C00000"/>
              </a:solidFill>
              <a:latin typeface="Century Gothic" panose="020B0502020202020204" pitchFamily="34" charset="0"/>
            </a:endParaRPr>
          </a:p>
        </p:txBody>
      </p:sp>
    </p:spTree>
    <p:extLst>
      <p:ext uri="{BB962C8B-B14F-4D97-AF65-F5344CB8AC3E}">
        <p14:creationId xmlns:p14="http://schemas.microsoft.com/office/powerpoint/2010/main" val="328934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3"/>
          <p:cNvSpPr>
            <a:spLocks noGrp="1" noChangeArrowheads="1"/>
          </p:cNvSpPr>
          <p:nvPr>
            <p:ph type="ctrTitle"/>
          </p:nvPr>
        </p:nvSpPr>
        <p:spPr>
          <a:xfrm>
            <a:off x="685800" y="1143000"/>
            <a:ext cx="7772400" cy="1981200"/>
          </a:xfrm>
        </p:spPr>
        <p:txBody>
          <a:bodyPr>
            <a:normAutofit fontScale="90000"/>
          </a:bodyPr>
          <a:lstStyle/>
          <a:p>
            <a:pPr eaLnBrk="1" hangingPunct="1"/>
            <a:r>
              <a:rPr lang="en-US" sz="4000" b="1" dirty="0" smtClean="0">
                <a:latin typeface="Century Gothic" panose="020B0502020202020204" pitchFamily="34" charset="0"/>
              </a:rPr>
              <a:t>ONE IN FIVE </a:t>
            </a:r>
            <a:br>
              <a:rPr lang="en-US" sz="4000" b="1" dirty="0" smtClean="0">
                <a:latin typeface="Century Gothic" panose="020B0502020202020204" pitchFamily="34" charset="0"/>
              </a:rPr>
            </a:br>
            <a:r>
              <a:rPr lang="en-US" sz="4000" dirty="0" smtClean="0">
                <a:latin typeface="Cambria" panose="02040503050406030204" pitchFamily="18" charset="0"/>
              </a:rPr>
              <a:t>alcoholics in the United States is a teen between the ages of 13 and 17.</a:t>
            </a:r>
            <a:br>
              <a:rPr lang="en-US" sz="4000" dirty="0" smtClean="0">
                <a:latin typeface="Cambria" panose="02040503050406030204" pitchFamily="18" charset="0"/>
              </a:rPr>
            </a:br>
            <a:endParaRPr lang="en-US" sz="4000" dirty="0" smtClean="0">
              <a:latin typeface="Cambria" panose="02040503050406030204" pitchFamily="18" charset="0"/>
            </a:endParaRPr>
          </a:p>
        </p:txBody>
      </p:sp>
      <p:graphicFrame>
        <p:nvGraphicFramePr>
          <p:cNvPr id="5" name="Chart 4"/>
          <p:cNvGraphicFramePr/>
          <p:nvPr>
            <p:extLst>
              <p:ext uri="{D42A27DB-BD31-4B8C-83A1-F6EECF244321}">
                <p14:modId xmlns:p14="http://schemas.microsoft.com/office/powerpoint/2010/main" val="4224193281"/>
              </p:ext>
            </p:extLst>
          </p:nvPr>
        </p:nvGraphicFramePr>
        <p:xfrm>
          <a:off x="1962150" y="3200400"/>
          <a:ext cx="5219700" cy="347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030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ctrTitle"/>
          </p:nvPr>
        </p:nvSpPr>
        <p:spPr>
          <a:xfrm>
            <a:off x="533400" y="3505200"/>
            <a:ext cx="7772400" cy="95250"/>
          </a:xfrm>
        </p:spPr>
        <p:txBody>
          <a:bodyPr>
            <a:normAutofit fontScale="90000"/>
          </a:bodyPr>
          <a:lstStyle/>
          <a:p>
            <a:pPr eaLnBrk="1" hangingPunct="1"/>
            <a:r>
              <a:rPr lang="en-US" dirty="0" smtClean="0">
                <a:latin typeface="Cambria" panose="02040503050406030204" pitchFamily="18" charset="0"/>
              </a:rPr>
              <a:t>Youth who begin drinking before the age of 15 are </a:t>
            </a:r>
            <a:br>
              <a:rPr lang="en-US" dirty="0" smtClean="0">
                <a:latin typeface="Cambria" panose="02040503050406030204" pitchFamily="18" charset="0"/>
              </a:rPr>
            </a:br>
            <a:r>
              <a:rPr lang="en-US" b="1" dirty="0" smtClean="0">
                <a:solidFill>
                  <a:srgbClr val="C00000"/>
                </a:solidFill>
                <a:latin typeface="Century Gothic" panose="020B0502020202020204" pitchFamily="34" charset="0"/>
              </a:rPr>
              <a:t>FOUR TIMES</a:t>
            </a:r>
            <a:r>
              <a:rPr lang="en-US" dirty="0" smtClean="0">
                <a:solidFill>
                  <a:srgbClr val="C00000"/>
                </a:solidFill>
                <a:latin typeface="Century Gothic" panose="020B0502020202020204" pitchFamily="34" charset="0"/>
              </a:rPr>
              <a:t> </a:t>
            </a:r>
            <a:r>
              <a:rPr lang="en-US" dirty="0" smtClean="0">
                <a:latin typeface="Century Gothic" panose="020B0502020202020204" pitchFamily="34" charset="0"/>
              </a:rPr>
              <a:t/>
            </a:r>
            <a:br>
              <a:rPr lang="en-US" dirty="0" smtClean="0">
                <a:latin typeface="Century Gothic" panose="020B0502020202020204" pitchFamily="34" charset="0"/>
              </a:rPr>
            </a:br>
            <a:r>
              <a:rPr lang="en-US" dirty="0" smtClean="0">
                <a:latin typeface="Cambria" panose="02040503050406030204" pitchFamily="18" charset="0"/>
              </a:rPr>
              <a:t>more likely to become an alcoholic than those who wait until 21.</a:t>
            </a:r>
            <a:r>
              <a:rPr lang="en-US" sz="4000" dirty="0" smtClean="0"/>
              <a:t/>
            </a:r>
            <a:br>
              <a:rPr lang="en-US" sz="4000" dirty="0" smtClean="0"/>
            </a:br>
            <a:endParaRPr lang="en-US" sz="4000" dirty="0" smtClean="0"/>
          </a:p>
        </p:txBody>
      </p:sp>
    </p:spTree>
    <p:extLst>
      <p:ext uri="{BB962C8B-B14F-4D97-AF65-F5344CB8AC3E}">
        <p14:creationId xmlns:p14="http://schemas.microsoft.com/office/powerpoint/2010/main" val="389217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ctrTitle"/>
          </p:nvPr>
        </p:nvSpPr>
        <p:spPr>
          <a:xfrm>
            <a:off x="533400" y="2819400"/>
            <a:ext cx="7772400" cy="781050"/>
          </a:xfrm>
        </p:spPr>
        <p:txBody>
          <a:bodyPr>
            <a:normAutofit fontScale="90000"/>
          </a:bodyPr>
          <a:lstStyle/>
          <a:p>
            <a:pPr eaLnBrk="1" hangingPunct="1"/>
            <a:r>
              <a:rPr lang="en-US" sz="6000" b="1" dirty="0" smtClean="0">
                <a:latin typeface="Century Gothic" panose="020B0502020202020204" pitchFamily="34" charset="0"/>
              </a:rPr>
              <a:t>But there’s more.</a:t>
            </a:r>
            <a:endParaRPr lang="en-US" sz="4000" dirty="0" smtClean="0"/>
          </a:p>
        </p:txBody>
      </p:sp>
    </p:spTree>
    <p:extLst>
      <p:ext uri="{BB962C8B-B14F-4D97-AF65-F5344CB8AC3E}">
        <p14:creationId xmlns:p14="http://schemas.microsoft.com/office/powerpoint/2010/main" val="138692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 y="228600"/>
            <a:ext cx="9144000" cy="6019800"/>
          </a:xfrm>
        </p:spPr>
        <p:txBody>
          <a:bodyPr>
            <a:normAutofit/>
          </a:bodyPr>
          <a:lstStyle/>
          <a:p>
            <a:r>
              <a:rPr lang="en-US" dirty="0" smtClean="0">
                <a:latin typeface="Cambria" panose="02040503050406030204" pitchFamily="18" charset="0"/>
              </a:rPr>
              <a:t>Alcohol is responsible </a:t>
            </a:r>
            <a:br>
              <a:rPr lang="en-US" dirty="0" smtClean="0">
                <a:latin typeface="Cambria" panose="02040503050406030204" pitchFamily="18" charset="0"/>
              </a:rPr>
            </a:br>
            <a:r>
              <a:rPr lang="en-US" dirty="0" smtClean="0">
                <a:latin typeface="Cambria" panose="02040503050406030204" pitchFamily="18" charset="0"/>
              </a:rPr>
              <a:t>for </a:t>
            </a:r>
            <a:r>
              <a:rPr lang="en-US" dirty="0">
                <a:latin typeface="Cambria" panose="02040503050406030204" pitchFamily="18" charset="0"/>
              </a:rPr>
              <a:t>more than </a:t>
            </a:r>
            <a:r>
              <a:rPr lang="en-US" dirty="0" smtClean="0">
                <a:latin typeface="Cambria" panose="02040503050406030204" pitchFamily="18" charset="0"/>
              </a:rPr>
              <a:t/>
            </a:r>
            <a:br>
              <a:rPr lang="en-US" dirty="0" smtClean="0">
                <a:latin typeface="Cambria" panose="02040503050406030204" pitchFamily="18" charset="0"/>
              </a:rPr>
            </a:br>
            <a:r>
              <a:rPr lang="en-US" b="1" dirty="0" smtClean="0">
                <a:solidFill>
                  <a:srgbClr val="C00000"/>
                </a:solidFill>
                <a:latin typeface="Century Gothic" panose="020B0502020202020204" pitchFamily="34" charset="0"/>
              </a:rPr>
              <a:t>4,300 ANNUAL DEATHS </a:t>
            </a:r>
            <a:r>
              <a:rPr lang="en-US" dirty="0" smtClean="0">
                <a:latin typeface="Cambria" panose="02040503050406030204" pitchFamily="18" charset="0"/>
              </a:rPr>
              <a:t/>
            </a:r>
            <a:br>
              <a:rPr lang="en-US" dirty="0" smtClean="0">
                <a:latin typeface="Cambria" panose="02040503050406030204" pitchFamily="18" charset="0"/>
              </a:rPr>
            </a:br>
            <a:r>
              <a:rPr lang="en-US" dirty="0" smtClean="0">
                <a:latin typeface="Cambria" panose="02040503050406030204" pitchFamily="18" charset="0"/>
              </a:rPr>
              <a:t>among </a:t>
            </a:r>
            <a:r>
              <a:rPr lang="en-US" dirty="0">
                <a:latin typeface="Cambria" panose="02040503050406030204" pitchFamily="18" charset="0"/>
              </a:rPr>
              <a:t>underage </a:t>
            </a:r>
            <a:r>
              <a:rPr lang="en-US" dirty="0" smtClean="0">
                <a:latin typeface="Cambria" panose="02040503050406030204" pitchFamily="18" charset="0"/>
              </a:rPr>
              <a:t>youth. </a:t>
            </a:r>
            <a:endParaRPr lang="en-US" dirty="0">
              <a:latin typeface="Cambria" panose="02040503050406030204" pitchFamily="18" charset="0"/>
            </a:endParaRPr>
          </a:p>
        </p:txBody>
      </p:sp>
    </p:spTree>
    <p:extLst>
      <p:ext uri="{BB962C8B-B14F-4D97-AF65-F5344CB8AC3E}">
        <p14:creationId xmlns:p14="http://schemas.microsoft.com/office/powerpoint/2010/main" val="193940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r>
              <a:rPr lang="en-US" dirty="0" smtClean="0">
                <a:latin typeface="Cambria" panose="02040503050406030204" pitchFamily="18" charset="0"/>
              </a:rPr>
              <a:t>That equals about </a:t>
            </a:r>
            <a:br>
              <a:rPr lang="en-US" dirty="0" smtClean="0">
                <a:latin typeface="Cambria" panose="02040503050406030204" pitchFamily="18" charset="0"/>
              </a:rPr>
            </a:br>
            <a:r>
              <a:rPr lang="en-US" sz="6600" b="1" dirty="0" smtClean="0">
                <a:solidFill>
                  <a:srgbClr val="C00000"/>
                </a:solidFill>
                <a:latin typeface="Century Gothic" panose="020B0502020202020204" pitchFamily="34" charset="0"/>
              </a:rPr>
              <a:t>11 deaths</a:t>
            </a:r>
            <a:r>
              <a:rPr lang="en-US" dirty="0" smtClean="0">
                <a:latin typeface="Cambria" panose="02040503050406030204" pitchFamily="18" charset="0"/>
              </a:rPr>
              <a:t/>
            </a:r>
            <a:br>
              <a:rPr lang="en-US" dirty="0" smtClean="0">
                <a:latin typeface="Cambria" panose="02040503050406030204" pitchFamily="18" charset="0"/>
              </a:rPr>
            </a:br>
            <a:r>
              <a:rPr lang="en-US" dirty="0" smtClean="0">
                <a:latin typeface="Cambria" panose="02040503050406030204" pitchFamily="18" charset="0"/>
              </a:rPr>
              <a:t>each day. </a:t>
            </a:r>
            <a:endParaRPr lang="en-US" dirty="0">
              <a:latin typeface="Cambria" panose="02040503050406030204" pitchFamily="18" charset="0"/>
            </a:endParaRPr>
          </a:p>
        </p:txBody>
      </p:sp>
    </p:spTree>
    <p:extLst>
      <p:ext uri="{BB962C8B-B14F-4D97-AF65-F5344CB8AC3E}">
        <p14:creationId xmlns:p14="http://schemas.microsoft.com/office/powerpoint/2010/main" val="1257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r>
              <a:rPr lang="en-US" dirty="0" smtClean="0">
                <a:latin typeface="Cambria" panose="02040503050406030204" pitchFamily="18" charset="0"/>
              </a:rPr>
              <a:t>What are your school’s </a:t>
            </a:r>
            <a:br>
              <a:rPr lang="en-US" dirty="0" smtClean="0">
                <a:latin typeface="Cambria" panose="02040503050406030204" pitchFamily="18" charset="0"/>
              </a:rPr>
            </a:br>
            <a:r>
              <a:rPr lang="en-US" dirty="0" smtClean="0">
                <a:latin typeface="Cambria" panose="02040503050406030204" pitchFamily="18" charset="0"/>
              </a:rPr>
              <a:t>greatest challenges? </a:t>
            </a:r>
            <a:endParaRPr lang="en-US" dirty="0"/>
          </a:p>
        </p:txBody>
      </p:sp>
    </p:spTree>
    <p:extLst>
      <p:ext uri="{BB962C8B-B14F-4D97-AF65-F5344CB8AC3E}">
        <p14:creationId xmlns:p14="http://schemas.microsoft.com/office/powerpoint/2010/main" val="152083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r>
              <a:rPr lang="en-US" dirty="0" smtClean="0">
                <a:latin typeface="Cambria" panose="02040503050406030204" pitchFamily="18" charset="0"/>
              </a:rPr>
              <a:t>Which means that about </a:t>
            </a:r>
            <a:br>
              <a:rPr lang="en-US" dirty="0" smtClean="0">
                <a:latin typeface="Cambria" panose="02040503050406030204" pitchFamily="18" charset="0"/>
              </a:rPr>
            </a:br>
            <a:r>
              <a:rPr lang="en-US" sz="7200" b="1" dirty="0" smtClean="0">
                <a:solidFill>
                  <a:srgbClr val="C00000"/>
                </a:solidFill>
                <a:latin typeface="Century Gothic" panose="020B0502020202020204" pitchFamily="34" charset="0"/>
              </a:rPr>
              <a:t>every other hour</a:t>
            </a:r>
            <a:r>
              <a:rPr lang="en-US" dirty="0" smtClean="0">
                <a:solidFill>
                  <a:srgbClr val="C00000"/>
                </a:solidFill>
                <a:latin typeface="Cambria" panose="02040503050406030204" pitchFamily="18" charset="0"/>
              </a:rPr>
              <a:t/>
            </a:r>
            <a:br>
              <a:rPr lang="en-US" dirty="0" smtClean="0">
                <a:solidFill>
                  <a:srgbClr val="C00000"/>
                </a:solidFill>
                <a:latin typeface="Cambria" panose="02040503050406030204" pitchFamily="18" charset="0"/>
              </a:rPr>
            </a:br>
            <a:r>
              <a:rPr lang="en-US" dirty="0" smtClean="0">
                <a:latin typeface="Cambria" panose="02040503050406030204" pitchFamily="18" charset="0"/>
              </a:rPr>
              <a:t>we lose another life.</a:t>
            </a:r>
            <a:endParaRPr lang="en-US" dirty="0">
              <a:latin typeface="Cambria" panose="02040503050406030204" pitchFamily="18" charset="0"/>
            </a:endParaRPr>
          </a:p>
        </p:txBody>
      </p:sp>
    </p:spTree>
    <p:extLst>
      <p:ext uri="{BB962C8B-B14F-4D97-AF65-F5344CB8AC3E}">
        <p14:creationId xmlns:p14="http://schemas.microsoft.com/office/powerpoint/2010/main" val="277676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endParaRPr lang="en-US" sz="20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 y="771347"/>
            <a:ext cx="9220200" cy="6122213"/>
          </a:xfrm>
          <a:prstGeom prst="rect">
            <a:avLst/>
          </a:prstGeom>
        </p:spPr>
      </p:pic>
    </p:spTree>
    <p:extLst>
      <p:ext uri="{BB962C8B-B14F-4D97-AF65-F5344CB8AC3E}">
        <p14:creationId xmlns:p14="http://schemas.microsoft.com/office/powerpoint/2010/main" val="180866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76200"/>
            <a:ext cx="7772400" cy="2209800"/>
          </a:xfrm>
        </p:spPr>
        <p:txBody>
          <a:bodyPr>
            <a:normAutofit/>
          </a:bodyPr>
          <a:lstStyle/>
          <a:p>
            <a:r>
              <a:rPr lang="en-US" sz="4000" dirty="0" smtClean="0">
                <a:latin typeface="Cambria" panose="02040503050406030204" pitchFamily="18" charset="0"/>
              </a:rPr>
              <a:t>How has alcohol affected your school or community? </a:t>
            </a:r>
            <a:endParaRPr lang="en-US" sz="40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168" y="2209800"/>
            <a:ext cx="6225663" cy="4135618"/>
          </a:xfrm>
          <a:prstGeom prst="rect">
            <a:avLst/>
          </a:prstGeom>
        </p:spPr>
      </p:pic>
    </p:spTree>
    <p:extLst>
      <p:ext uri="{BB962C8B-B14F-4D97-AF65-F5344CB8AC3E}">
        <p14:creationId xmlns:p14="http://schemas.microsoft.com/office/powerpoint/2010/main" val="175873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52400"/>
            <a:ext cx="7772400" cy="2209800"/>
          </a:xfrm>
        </p:spPr>
        <p:txBody>
          <a:bodyPr>
            <a:normAutofit/>
          </a:bodyPr>
          <a:lstStyle/>
          <a:p>
            <a:r>
              <a:rPr lang="en-US" sz="4000" dirty="0" smtClean="0">
                <a:latin typeface="Cambria" panose="02040503050406030204" pitchFamily="18" charset="0"/>
              </a:rPr>
              <a:t>What is your school doing to fix the problem? </a:t>
            </a:r>
            <a:endParaRPr lang="en-US" sz="40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2015" y="2209800"/>
            <a:ext cx="6219969" cy="4135618"/>
          </a:xfrm>
          <a:prstGeom prst="rect">
            <a:avLst/>
          </a:prstGeom>
        </p:spPr>
      </p:pic>
    </p:spTree>
    <p:extLst>
      <p:ext uri="{BB962C8B-B14F-4D97-AF65-F5344CB8AC3E}">
        <p14:creationId xmlns:p14="http://schemas.microsoft.com/office/powerpoint/2010/main" val="17626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r>
              <a:rPr lang="en-US" sz="5400" dirty="0" smtClean="0">
                <a:latin typeface="Cambria" panose="02040503050406030204" pitchFamily="18" charset="0"/>
              </a:rPr>
              <a:t>What else can be done?</a:t>
            </a:r>
            <a:endParaRPr lang="en-US" sz="2000" dirty="0">
              <a:latin typeface="Cambria" panose="02040503050406030204" pitchFamily="18" charset="0"/>
            </a:endParaRPr>
          </a:p>
        </p:txBody>
      </p:sp>
    </p:spTree>
    <p:extLst>
      <p:ext uri="{BB962C8B-B14F-4D97-AF65-F5344CB8AC3E}">
        <p14:creationId xmlns:p14="http://schemas.microsoft.com/office/powerpoint/2010/main" val="343267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fontScale="90000"/>
          </a:bodyPr>
          <a:lstStyle/>
          <a:p>
            <a:r>
              <a:rPr lang="en-US" dirty="0"/>
              <a:t/>
            </a:r>
            <a:br>
              <a:rPr lang="en-US" dirty="0"/>
            </a:br>
            <a:r>
              <a:rPr lang="en-US" sz="4000" dirty="0" smtClean="0">
                <a:latin typeface="Cambria" panose="02040503050406030204" pitchFamily="18" charset="0"/>
              </a:rPr>
              <a:t>“Excessive </a:t>
            </a:r>
            <a:r>
              <a:rPr lang="en-US" sz="4000" dirty="0">
                <a:latin typeface="Cambria" panose="02040503050406030204" pitchFamily="18" charset="0"/>
              </a:rPr>
              <a:t>alcohol use is a leading cause of preventable death that kills many Americans in the prime of their </a:t>
            </a:r>
            <a:r>
              <a:rPr lang="en-US" sz="4000" dirty="0" smtClean="0">
                <a:latin typeface="Cambria" panose="02040503050406030204" pitchFamily="18" charset="0"/>
              </a:rPr>
              <a:t>lives. </a:t>
            </a:r>
            <a:r>
              <a:rPr lang="en-US" sz="4000" b="1" dirty="0" smtClean="0">
                <a:solidFill>
                  <a:srgbClr val="C00000"/>
                </a:solidFill>
                <a:latin typeface="Cambria" panose="02040503050406030204" pitchFamily="18" charset="0"/>
              </a:rPr>
              <a:t>We </a:t>
            </a:r>
            <a:r>
              <a:rPr lang="en-US" sz="4000" b="1" dirty="0">
                <a:solidFill>
                  <a:srgbClr val="C00000"/>
                </a:solidFill>
                <a:latin typeface="Cambria" panose="02040503050406030204" pitchFamily="18" charset="0"/>
              </a:rPr>
              <a:t>need to redouble our efforts</a:t>
            </a:r>
            <a:r>
              <a:rPr lang="en-US" sz="4000" dirty="0">
                <a:latin typeface="Cambria" panose="02040503050406030204" pitchFamily="18" charset="0"/>
              </a:rPr>
              <a:t> to implement scientifically proven public health approaches to reduce this tragic loss of life and the huge economic costs that </a:t>
            </a:r>
            <a:r>
              <a:rPr lang="en-US" sz="4000" dirty="0" smtClean="0">
                <a:latin typeface="Cambria" panose="02040503050406030204" pitchFamily="18" charset="0"/>
              </a:rPr>
              <a:t>result.”</a:t>
            </a:r>
            <a:br>
              <a:rPr lang="en-US" sz="4000" dirty="0" smtClean="0">
                <a:latin typeface="Cambria" panose="02040503050406030204" pitchFamily="18" charset="0"/>
              </a:rPr>
            </a:br>
            <a:r>
              <a:rPr lang="en-US" sz="4000" dirty="0" smtClean="0">
                <a:latin typeface="Cambria" panose="02040503050406030204" pitchFamily="18" charset="0"/>
              </a:rPr>
              <a:t> </a:t>
            </a:r>
            <a:r>
              <a:rPr lang="en-US" sz="4000" dirty="0">
                <a:latin typeface="Cambria" panose="02040503050406030204" pitchFamily="18" charset="0"/>
              </a:rPr>
              <a:t/>
            </a:r>
            <a:br>
              <a:rPr lang="en-US" sz="4000" dirty="0">
                <a:latin typeface="Cambria" panose="02040503050406030204" pitchFamily="18" charset="0"/>
              </a:rPr>
            </a:br>
            <a:r>
              <a:rPr lang="en-US" sz="2000" dirty="0" smtClean="0">
                <a:latin typeface="Cambria" panose="02040503050406030204" pitchFamily="18" charset="0"/>
              </a:rPr>
              <a:t>- Ursula </a:t>
            </a:r>
            <a:r>
              <a:rPr lang="en-US" sz="2000" dirty="0">
                <a:latin typeface="Cambria" panose="02040503050406030204" pitchFamily="18" charset="0"/>
              </a:rPr>
              <a:t>E. Bauer, </a:t>
            </a:r>
            <a:r>
              <a:rPr lang="en-US" sz="2000" dirty="0" smtClean="0">
                <a:latin typeface="Cambria" panose="02040503050406030204" pitchFamily="18" charset="0"/>
              </a:rPr>
              <a:t>director </a:t>
            </a:r>
            <a:r>
              <a:rPr lang="en-US" sz="2000" dirty="0">
                <a:latin typeface="Cambria" panose="02040503050406030204" pitchFamily="18" charset="0"/>
              </a:rPr>
              <a:t>of CDC's National Center for Chronic Disease Prevention and Health </a:t>
            </a:r>
            <a:r>
              <a:rPr lang="en-US" sz="2000" dirty="0" smtClean="0">
                <a:latin typeface="Cambria" panose="02040503050406030204" pitchFamily="18" charset="0"/>
              </a:rPr>
              <a:t>Promotion, June 2014 </a:t>
            </a:r>
            <a:endParaRPr lang="en-US" sz="2000" dirty="0">
              <a:latin typeface="Cambria" panose="02040503050406030204" pitchFamily="18" charset="0"/>
            </a:endParaRPr>
          </a:p>
        </p:txBody>
      </p:sp>
    </p:spTree>
    <p:extLst>
      <p:ext uri="{BB962C8B-B14F-4D97-AF65-F5344CB8AC3E}">
        <p14:creationId xmlns:p14="http://schemas.microsoft.com/office/powerpoint/2010/main" val="28335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1981200"/>
          </a:xfrm>
        </p:spPr>
        <p:txBody>
          <a:bodyPr>
            <a:normAutofit/>
          </a:bodyPr>
          <a:lstStyle/>
          <a:p>
            <a:r>
              <a:rPr lang="en-US" sz="5400" dirty="0" smtClean="0">
                <a:latin typeface="Cambria" panose="02040503050406030204" pitchFamily="18" charset="0"/>
              </a:rPr>
              <a:t>Change the culture of underage drinking.</a:t>
            </a:r>
            <a:endParaRPr lang="en-US" sz="20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743200"/>
            <a:ext cx="7010400" cy="3390357"/>
          </a:xfrm>
          <a:prstGeom prst="rect">
            <a:avLst/>
          </a:prstGeom>
        </p:spPr>
      </p:pic>
    </p:spTree>
    <p:extLst>
      <p:ext uri="{BB962C8B-B14F-4D97-AF65-F5344CB8AC3E}">
        <p14:creationId xmlns:p14="http://schemas.microsoft.com/office/powerpoint/2010/main" val="256614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r>
              <a:rPr lang="en-US" dirty="0" smtClean="0"/>
              <a:t/>
            </a:r>
            <a:br>
              <a:rPr lang="en-US" dirty="0" smtClean="0"/>
            </a:br>
            <a:r>
              <a:rPr lang="en-US" dirty="0"/>
              <a:t/>
            </a:r>
            <a:br>
              <a:rPr lang="en-US" dirty="0"/>
            </a:br>
            <a:r>
              <a:rPr lang="en-US" dirty="0" smtClean="0"/>
              <a:t/>
            </a:r>
            <a:br>
              <a:rPr lang="en-US" dirty="0" smtClean="0"/>
            </a:br>
            <a:endParaRPr lang="en-US" sz="3100" dirty="0">
              <a:latin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480030"/>
            <a:ext cx="5756373" cy="4800104"/>
          </a:xfrm>
          <a:prstGeom prst="rect">
            <a:avLst/>
          </a:prstGeom>
        </p:spPr>
      </p:pic>
      <p:sp>
        <p:nvSpPr>
          <p:cNvPr id="3" name="Rectangle 2"/>
          <p:cNvSpPr/>
          <p:nvPr/>
        </p:nvSpPr>
        <p:spPr>
          <a:xfrm>
            <a:off x="2673884" y="5300454"/>
            <a:ext cx="3796232" cy="369332"/>
          </a:xfrm>
          <a:prstGeom prst="rect">
            <a:avLst/>
          </a:prstGeom>
        </p:spPr>
        <p:txBody>
          <a:bodyPr wrap="none">
            <a:spAutoFit/>
          </a:bodyPr>
          <a:lstStyle/>
          <a:p>
            <a:r>
              <a:rPr lang="en-US" b="1" dirty="0">
                <a:latin typeface="Century Gothic" panose="020B0502020202020204" pitchFamily="34" charset="0"/>
              </a:rPr>
              <a:t>www.missourisafeandsober.com</a:t>
            </a:r>
            <a:endParaRPr lang="en-US" dirty="0"/>
          </a:p>
        </p:txBody>
      </p:sp>
    </p:spTree>
    <p:extLst>
      <p:ext uri="{BB962C8B-B14F-4D97-AF65-F5344CB8AC3E}">
        <p14:creationId xmlns:p14="http://schemas.microsoft.com/office/powerpoint/2010/main" val="34115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555183053"/>
              </p:ext>
            </p:extLst>
          </p:nvPr>
        </p:nvGraphicFramePr>
        <p:xfrm>
          <a:off x="1363459" y="762000"/>
          <a:ext cx="6731313" cy="501502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381000" y="1872734"/>
            <a:ext cx="2684389" cy="369332"/>
          </a:xfrm>
          <a:prstGeom prst="rect">
            <a:avLst/>
          </a:prstGeom>
          <a:noFill/>
        </p:spPr>
        <p:txBody>
          <a:bodyPr wrap="none" rtlCol="0">
            <a:spAutoFit/>
          </a:bodyPr>
          <a:lstStyle/>
          <a:p>
            <a:r>
              <a:rPr lang="en-US" dirty="0" smtClean="0">
                <a:latin typeface="Cambria" panose="02040503050406030204" pitchFamily="18" charset="0"/>
              </a:rPr>
              <a:t>1. Middle school program</a:t>
            </a:r>
            <a:endParaRPr lang="en-US" dirty="0">
              <a:latin typeface="Cambria" panose="02040503050406030204" pitchFamily="18" charset="0"/>
            </a:endParaRPr>
          </a:p>
        </p:txBody>
      </p:sp>
      <p:sp>
        <p:nvSpPr>
          <p:cNvPr id="11" name="TextBox 10"/>
          <p:cNvSpPr txBox="1"/>
          <p:nvPr/>
        </p:nvSpPr>
        <p:spPr>
          <a:xfrm>
            <a:off x="6324600" y="1872734"/>
            <a:ext cx="1967975" cy="369332"/>
          </a:xfrm>
          <a:prstGeom prst="rect">
            <a:avLst/>
          </a:prstGeom>
          <a:noFill/>
        </p:spPr>
        <p:txBody>
          <a:bodyPr wrap="none" rtlCol="0">
            <a:spAutoFit/>
          </a:bodyPr>
          <a:lstStyle/>
          <a:p>
            <a:r>
              <a:rPr lang="en-US" dirty="0" smtClean="0">
                <a:latin typeface="Cambria" panose="02040503050406030204" pitchFamily="18" charset="0"/>
              </a:rPr>
              <a:t>2. Parent program</a:t>
            </a:r>
            <a:endParaRPr lang="en-US" dirty="0">
              <a:latin typeface="Cambria" panose="02040503050406030204" pitchFamily="18" charset="0"/>
            </a:endParaRPr>
          </a:p>
        </p:txBody>
      </p:sp>
      <p:sp>
        <p:nvSpPr>
          <p:cNvPr id="12" name="TextBox 11"/>
          <p:cNvSpPr txBox="1"/>
          <p:nvPr/>
        </p:nvSpPr>
        <p:spPr>
          <a:xfrm>
            <a:off x="3581400" y="5791200"/>
            <a:ext cx="2463175" cy="369332"/>
          </a:xfrm>
          <a:prstGeom prst="rect">
            <a:avLst/>
          </a:prstGeom>
          <a:noFill/>
          <a:ln>
            <a:noFill/>
          </a:ln>
          <a:effectLst>
            <a:outerShdw blurRad="50800" dist="50800" dir="5400000" sx="12000" sy="12000" algn="ctr" rotWithShape="0">
              <a:srgbClr val="000000"/>
            </a:outerShdw>
          </a:effectLst>
        </p:spPr>
        <p:txBody>
          <a:bodyPr wrap="none" rtlCol="0">
            <a:spAutoFit/>
          </a:bodyPr>
          <a:lstStyle/>
          <a:p>
            <a:r>
              <a:rPr lang="en-US" dirty="0" smtClean="0">
                <a:latin typeface="Cambria" panose="02040503050406030204" pitchFamily="18" charset="0"/>
              </a:rPr>
              <a:t>3. High school program</a:t>
            </a:r>
            <a:endParaRPr lang="en-US" dirty="0">
              <a:latin typeface="Cambria" panose="02040503050406030204" pitchFamily="18" charset="0"/>
            </a:endParaRPr>
          </a:p>
        </p:txBody>
      </p:sp>
    </p:spTree>
    <p:extLst>
      <p:ext uri="{BB962C8B-B14F-4D97-AF65-F5344CB8AC3E}">
        <p14:creationId xmlns:p14="http://schemas.microsoft.com/office/powerpoint/2010/main" val="7754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3048000"/>
            <a:ext cx="7701147" cy="707886"/>
          </a:xfrm>
          <a:prstGeom prst="rect">
            <a:avLst/>
          </a:prstGeom>
          <a:noFill/>
        </p:spPr>
        <p:txBody>
          <a:bodyPr wrap="none" rtlCol="0">
            <a:spAutoFit/>
          </a:bodyPr>
          <a:lstStyle/>
          <a:p>
            <a:r>
              <a:rPr lang="en-US" sz="4000" b="1" dirty="0" smtClean="0">
                <a:latin typeface="Century Gothic" panose="020B0502020202020204" pitchFamily="34" charset="0"/>
              </a:rPr>
              <a:t>1. MIDDLE SCHOOL PROGRAM </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15551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285" y="1299230"/>
            <a:ext cx="4352666" cy="1107996"/>
          </a:xfrm>
          <a:prstGeom prst="rect">
            <a:avLst/>
          </a:prstGeom>
          <a:noFill/>
        </p:spPr>
        <p:txBody>
          <a:bodyPr wrap="none" rtlCol="0">
            <a:spAutoFit/>
          </a:bodyPr>
          <a:lstStyle/>
          <a:p>
            <a:r>
              <a:rPr lang="en-US" sz="6600" dirty="0" smtClean="0">
                <a:solidFill>
                  <a:srgbClr val="FFC000"/>
                </a:solidFill>
                <a:latin typeface="Cambria" panose="02040503050406030204" pitchFamily="18" charset="0"/>
              </a:rPr>
              <a:t>Curriculum</a:t>
            </a:r>
            <a:r>
              <a:rPr lang="en-US" dirty="0" smtClean="0"/>
              <a:t> </a:t>
            </a:r>
            <a:endParaRPr lang="en-US" dirty="0"/>
          </a:p>
        </p:txBody>
      </p:sp>
      <p:sp>
        <p:nvSpPr>
          <p:cNvPr id="5" name="TextBox 4"/>
          <p:cNvSpPr txBox="1"/>
          <p:nvPr/>
        </p:nvSpPr>
        <p:spPr>
          <a:xfrm>
            <a:off x="4993672" y="298803"/>
            <a:ext cx="3216265" cy="707886"/>
          </a:xfrm>
          <a:prstGeom prst="rect">
            <a:avLst/>
          </a:prstGeom>
          <a:noFill/>
        </p:spPr>
        <p:txBody>
          <a:bodyPr wrap="none" rtlCol="0">
            <a:spAutoFit/>
          </a:bodyPr>
          <a:lstStyle/>
          <a:p>
            <a:r>
              <a:rPr lang="en-US" sz="4000" dirty="0" smtClean="0">
                <a:solidFill>
                  <a:srgbClr val="C00000"/>
                </a:solidFill>
                <a:latin typeface="Cambria" panose="02040503050406030204" pitchFamily="18" charset="0"/>
              </a:rPr>
              <a:t>Relationships</a:t>
            </a:r>
            <a:r>
              <a:rPr lang="en-US" dirty="0" smtClean="0">
                <a:solidFill>
                  <a:srgbClr val="C00000"/>
                </a:solidFill>
              </a:rPr>
              <a:t> </a:t>
            </a:r>
            <a:endParaRPr lang="en-US" dirty="0">
              <a:solidFill>
                <a:srgbClr val="C00000"/>
              </a:solidFill>
            </a:endParaRPr>
          </a:p>
        </p:txBody>
      </p:sp>
      <p:sp>
        <p:nvSpPr>
          <p:cNvPr id="6" name="TextBox 5"/>
          <p:cNvSpPr txBox="1"/>
          <p:nvPr/>
        </p:nvSpPr>
        <p:spPr>
          <a:xfrm>
            <a:off x="457200" y="3764112"/>
            <a:ext cx="3081677" cy="830997"/>
          </a:xfrm>
          <a:prstGeom prst="rect">
            <a:avLst/>
          </a:prstGeom>
          <a:noFill/>
        </p:spPr>
        <p:txBody>
          <a:bodyPr wrap="none" rtlCol="0">
            <a:spAutoFit/>
          </a:bodyPr>
          <a:lstStyle/>
          <a:p>
            <a:r>
              <a:rPr lang="en-US" sz="4800" dirty="0" smtClean="0">
                <a:solidFill>
                  <a:srgbClr val="002060"/>
                </a:solidFill>
                <a:latin typeface="Cambria" panose="02040503050406030204" pitchFamily="18" charset="0"/>
              </a:rPr>
              <a:t>Test scores</a:t>
            </a:r>
            <a:endParaRPr lang="en-US" sz="4800" dirty="0">
              <a:solidFill>
                <a:srgbClr val="002060"/>
              </a:solidFill>
            </a:endParaRPr>
          </a:p>
        </p:txBody>
      </p:sp>
      <p:sp>
        <p:nvSpPr>
          <p:cNvPr id="7" name="TextBox 6"/>
          <p:cNvSpPr txBox="1"/>
          <p:nvPr/>
        </p:nvSpPr>
        <p:spPr>
          <a:xfrm>
            <a:off x="2332029" y="2276091"/>
            <a:ext cx="4701543" cy="1569660"/>
          </a:xfrm>
          <a:prstGeom prst="rect">
            <a:avLst/>
          </a:prstGeom>
          <a:noFill/>
        </p:spPr>
        <p:txBody>
          <a:bodyPr wrap="none" rtlCol="0">
            <a:spAutoFit/>
          </a:bodyPr>
          <a:lstStyle/>
          <a:p>
            <a:r>
              <a:rPr lang="en-US" sz="9600" dirty="0" smtClean="0">
                <a:solidFill>
                  <a:srgbClr val="C00000"/>
                </a:solidFill>
                <a:latin typeface="Cambria" panose="02040503050406030204" pitchFamily="18" charset="0"/>
              </a:rPr>
              <a:t>Funding</a:t>
            </a:r>
            <a:r>
              <a:rPr lang="en-US" sz="6600" dirty="0" smtClean="0">
                <a:latin typeface="Cambria" panose="02040503050406030204" pitchFamily="18" charset="0"/>
              </a:rPr>
              <a:t> </a:t>
            </a:r>
            <a:endParaRPr lang="en-US" dirty="0"/>
          </a:p>
        </p:txBody>
      </p:sp>
      <p:sp>
        <p:nvSpPr>
          <p:cNvPr id="8" name="TextBox 7"/>
          <p:cNvSpPr txBox="1"/>
          <p:nvPr/>
        </p:nvSpPr>
        <p:spPr>
          <a:xfrm>
            <a:off x="365312" y="5865138"/>
            <a:ext cx="4299575" cy="707886"/>
          </a:xfrm>
          <a:prstGeom prst="rect">
            <a:avLst/>
          </a:prstGeom>
          <a:noFill/>
        </p:spPr>
        <p:txBody>
          <a:bodyPr wrap="none" rtlCol="0">
            <a:spAutoFit/>
          </a:bodyPr>
          <a:lstStyle/>
          <a:p>
            <a:r>
              <a:rPr lang="en-US" sz="4000" dirty="0" smtClean="0">
                <a:solidFill>
                  <a:srgbClr val="002060"/>
                </a:solidFill>
                <a:latin typeface="Cambria" panose="02040503050406030204" pitchFamily="18" charset="0"/>
              </a:rPr>
              <a:t>Students’ attitudes</a:t>
            </a:r>
            <a:endParaRPr lang="en-US" dirty="0">
              <a:solidFill>
                <a:srgbClr val="002060"/>
              </a:solidFill>
            </a:endParaRPr>
          </a:p>
        </p:txBody>
      </p:sp>
      <p:sp>
        <p:nvSpPr>
          <p:cNvPr id="9" name="TextBox 8"/>
          <p:cNvSpPr txBox="1"/>
          <p:nvPr/>
        </p:nvSpPr>
        <p:spPr>
          <a:xfrm>
            <a:off x="4155170" y="3994253"/>
            <a:ext cx="4596130" cy="923330"/>
          </a:xfrm>
          <a:prstGeom prst="rect">
            <a:avLst/>
          </a:prstGeom>
          <a:noFill/>
        </p:spPr>
        <p:txBody>
          <a:bodyPr wrap="none" rtlCol="0">
            <a:spAutoFit/>
          </a:bodyPr>
          <a:lstStyle/>
          <a:p>
            <a:r>
              <a:rPr lang="en-US" sz="5400" dirty="0" smtClean="0">
                <a:solidFill>
                  <a:srgbClr val="FFC000"/>
                </a:solidFill>
                <a:latin typeface="Cambria" panose="02040503050406030204" pitchFamily="18" charset="0"/>
              </a:rPr>
              <a:t>Student Health</a:t>
            </a:r>
            <a:endParaRPr lang="en-US" sz="5400" dirty="0"/>
          </a:p>
        </p:txBody>
      </p:sp>
      <p:sp>
        <p:nvSpPr>
          <p:cNvPr id="10" name="TextBox 9"/>
          <p:cNvSpPr txBox="1"/>
          <p:nvPr/>
        </p:nvSpPr>
        <p:spPr>
          <a:xfrm>
            <a:off x="1058444" y="4980057"/>
            <a:ext cx="2640466" cy="707886"/>
          </a:xfrm>
          <a:prstGeom prst="rect">
            <a:avLst/>
          </a:prstGeom>
          <a:noFill/>
        </p:spPr>
        <p:txBody>
          <a:bodyPr wrap="none" rtlCol="0">
            <a:spAutoFit/>
          </a:bodyPr>
          <a:lstStyle/>
          <a:p>
            <a:r>
              <a:rPr lang="en-US" sz="4000" dirty="0" smtClean="0">
                <a:solidFill>
                  <a:srgbClr val="C00000"/>
                </a:solidFill>
                <a:latin typeface="Cambria" panose="02040503050406030204" pitchFamily="18" charset="0"/>
              </a:rPr>
              <a:t>Leadership</a:t>
            </a:r>
            <a:endParaRPr lang="en-US" dirty="0">
              <a:solidFill>
                <a:srgbClr val="C00000"/>
              </a:solidFill>
            </a:endParaRPr>
          </a:p>
        </p:txBody>
      </p:sp>
      <p:sp>
        <p:nvSpPr>
          <p:cNvPr id="11" name="TextBox 10"/>
          <p:cNvSpPr txBox="1"/>
          <p:nvPr/>
        </p:nvSpPr>
        <p:spPr>
          <a:xfrm>
            <a:off x="5414674" y="1206203"/>
            <a:ext cx="3599062" cy="707886"/>
          </a:xfrm>
          <a:prstGeom prst="rect">
            <a:avLst/>
          </a:prstGeom>
          <a:noFill/>
        </p:spPr>
        <p:txBody>
          <a:bodyPr wrap="none" rtlCol="0">
            <a:spAutoFit/>
          </a:bodyPr>
          <a:lstStyle/>
          <a:p>
            <a:r>
              <a:rPr lang="en-US" sz="4000" dirty="0" smtClean="0">
                <a:solidFill>
                  <a:srgbClr val="002060"/>
                </a:solidFill>
                <a:latin typeface="Cambria" panose="02040503050406030204" pitchFamily="18" charset="0"/>
              </a:rPr>
              <a:t>School Security</a:t>
            </a:r>
            <a:r>
              <a:rPr lang="en-US" dirty="0" smtClean="0">
                <a:solidFill>
                  <a:srgbClr val="002060"/>
                </a:solidFill>
              </a:rPr>
              <a:t> </a:t>
            </a:r>
            <a:endParaRPr lang="en-US" dirty="0">
              <a:solidFill>
                <a:srgbClr val="002060"/>
              </a:solidFill>
            </a:endParaRPr>
          </a:p>
        </p:txBody>
      </p:sp>
      <p:sp>
        <p:nvSpPr>
          <p:cNvPr id="12" name="TextBox 11"/>
          <p:cNvSpPr txBox="1"/>
          <p:nvPr/>
        </p:nvSpPr>
        <p:spPr>
          <a:xfrm>
            <a:off x="914400" y="514940"/>
            <a:ext cx="4113947" cy="707886"/>
          </a:xfrm>
          <a:prstGeom prst="rect">
            <a:avLst/>
          </a:prstGeom>
          <a:noFill/>
        </p:spPr>
        <p:txBody>
          <a:bodyPr wrap="none" rtlCol="0">
            <a:spAutoFit/>
          </a:bodyPr>
          <a:lstStyle/>
          <a:p>
            <a:r>
              <a:rPr lang="en-US" sz="4000" dirty="0" smtClean="0">
                <a:solidFill>
                  <a:srgbClr val="002060"/>
                </a:solidFill>
                <a:latin typeface="Cambria" panose="02040503050406030204" pitchFamily="18" charset="0"/>
              </a:rPr>
              <a:t>New technologies</a:t>
            </a:r>
            <a:r>
              <a:rPr lang="en-US" dirty="0" smtClean="0">
                <a:solidFill>
                  <a:srgbClr val="002060"/>
                </a:solidFill>
              </a:rPr>
              <a:t> </a:t>
            </a:r>
            <a:endParaRPr lang="en-US" dirty="0">
              <a:solidFill>
                <a:srgbClr val="002060"/>
              </a:solidFill>
            </a:endParaRPr>
          </a:p>
        </p:txBody>
      </p:sp>
      <p:sp>
        <p:nvSpPr>
          <p:cNvPr id="13" name="TextBox 12"/>
          <p:cNvSpPr txBox="1"/>
          <p:nvPr/>
        </p:nvSpPr>
        <p:spPr>
          <a:xfrm>
            <a:off x="7620000" y="2820906"/>
            <a:ext cx="476412" cy="923330"/>
          </a:xfrm>
          <a:prstGeom prst="rect">
            <a:avLst/>
          </a:prstGeom>
          <a:noFill/>
        </p:spPr>
        <p:txBody>
          <a:bodyPr wrap="none" rtlCol="0">
            <a:spAutoFit/>
          </a:bodyPr>
          <a:lstStyle/>
          <a:p>
            <a:r>
              <a:rPr lang="en-US" sz="5400" dirty="0" smtClean="0">
                <a:solidFill>
                  <a:srgbClr val="002060"/>
                </a:solidFill>
                <a:latin typeface="Cambria" panose="02040503050406030204" pitchFamily="18" charset="0"/>
              </a:rPr>
              <a:t>?</a:t>
            </a:r>
            <a:endParaRPr lang="en-US" sz="5400" dirty="0">
              <a:solidFill>
                <a:srgbClr val="002060"/>
              </a:solidFill>
              <a:latin typeface="Cambria" panose="02040503050406030204" pitchFamily="18" charset="0"/>
            </a:endParaRPr>
          </a:p>
        </p:txBody>
      </p:sp>
      <p:sp>
        <p:nvSpPr>
          <p:cNvPr id="14" name="TextBox 13"/>
          <p:cNvSpPr txBox="1"/>
          <p:nvPr/>
        </p:nvSpPr>
        <p:spPr>
          <a:xfrm>
            <a:off x="4783838" y="1189094"/>
            <a:ext cx="476412" cy="923330"/>
          </a:xfrm>
          <a:prstGeom prst="rect">
            <a:avLst/>
          </a:prstGeom>
          <a:noFill/>
        </p:spPr>
        <p:txBody>
          <a:bodyPr wrap="none" rtlCol="0">
            <a:spAutoFit/>
          </a:bodyPr>
          <a:lstStyle/>
          <a:p>
            <a:r>
              <a:rPr lang="en-US" sz="5400" dirty="0" smtClean="0">
                <a:solidFill>
                  <a:srgbClr val="C00000"/>
                </a:solidFill>
                <a:latin typeface="Cambria" panose="02040503050406030204" pitchFamily="18" charset="0"/>
              </a:rPr>
              <a:t>?</a:t>
            </a:r>
            <a:endParaRPr lang="en-US" sz="5400" dirty="0">
              <a:solidFill>
                <a:srgbClr val="C00000"/>
              </a:solidFill>
              <a:latin typeface="Cambria" panose="02040503050406030204" pitchFamily="18" charset="0"/>
            </a:endParaRPr>
          </a:p>
        </p:txBody>
      </p:sp>
      <p:sp>
        <p:nvSpPr>
          <p:cNvPr id="15" name="TextBox 14"/>
          <p:cNvSpPr txBox="1"/>
          <p:nvPr/>
        </p:nvSpPr>
        <p:spPr>
          <a:xfrm>
            <a:off x="1371600" y="2636030"/>
            <a:ext cx="476412" cy="923330"/>
          </a:xfrm>
          <a:prstGeom prst="rect">
            <a:avLst/>
          </a:prstGeom>
          <a:noFill/>
        </p:spPr>
        <p:txBody>
          <a:bodyPr wrap="none" rtlCol="0">
            <a:spAutoFit/>
          </a:bodyPr>
          <a:lstStyle/>
          <a:p>
            <a:r>
              <a:rPr lang="en-US" sz="5400" dirty="0" smtClean="0">
                <a:solidFill>
                  <a:srgbClr val="C00000"/>
                </a:solidFill>
                <a:latin typeface="Cambria" panose="02040503050406030204" pitchFamily="18" charset="0"/>
              </a:rPr>
              <a:t>?</a:t>
            </a:r>
            <a:endParaRPr lang="en-US" sz="5400" dirty="0">
              <a:solidFill>
                <a:srgbClr val="C00000"/>
              </a:solidFill>
              <a:latin typeface="Cambria" panose="02040503050406030204" pitchFamily="18" charset="0"/>
            </a:endParaRPr>
          </a:p>
        </p:txBody>
      </p:sp>
      <p:sp>
        <p:nvSpPr>
          <p:cNvPr id="16" name="TextBox 15"/>
          <p:cNvSpPr txBox="1"/>
          <p:nvPr/>
        </p:nvSpPr>
        <p:spPr>
          <a:xfrm>
            <a:off x="328703" y="4682357"/>
            <a:ext cx="476412" cy="923330"/>
          </a:xfrm>
          <a:prstGeom prst="rect">
            <a:avLst/>
          </a:prstGeom>
          <a:noFill/>
        </p:spPr>
        <p:txBody>
          <a:bodyPr wrap="none" rtlCol="0">
            <a:spAutoFit/>
          </a:bodyPr>
          <a:lstStyle/>
          <a:p>
            <a:r>
              <a:rPr lang="en-US" sz="5400" dirty="0" smtClean="0">
                <a:solidFill>
                  <a:srgbClr val="FFC000"/>
                </a:solidFill>
                <a:latin typeface="Cambria" panose="02040503050406030204" pitchFamily="18" charset="0"/>
              </a:rPr>
              <a:t>?</a:t>
            </a:r>
            <a:endParaRPr lang="en-US" sz="5400" dirty="0">
              <a:solidFill>
                <a:srgbClr val="FFC000"/>
              </a:solidFill>
              <a:latin typeface="Cambria" panose="02040503050406030204" pitchFamily="18" charset="0"/>
            </a:endParaRPr>
          </a:p>
        </p:txBody>
      </p:sp>
      <p:sp>
        <p:nvSpPr>
          <p:cNvPr id="17" name="TextBox 16"/>
          <p:cNvSpPr txBox="1"/>
          <p:nvPr/>
        </p:nvSpPr>
        <p:spPr>
          <a:xfrm>
            <a:off x="4682800" y="5025444"/>
            <a:ext cx="476412" cy="923330"/>
          </a:xfrm>
          <a:prstGeom prst="rect">
            <a:avLst/>
          </a:prstGeom>
          <a:noFill/>
        </p:spPr>
        <p:txBody>
          <a:bodyPr wrap="none" rtlCol="0">
            <a:spAutoFit/>
          </a:bodyPr>
          <a:lstStyle/>
          <a:p>
            <a:r>
              <a:rPr lang="en-US" sz="5400" dirty="0" smtClean="0">
                <a:solidFill>
                  <a:srgbClr val="C00000"/>
                </a:solidFill>
                <a:latin typeface="Cambria" panose="02040503050406030204" pitchFamily="18" charset="0"/>
              </a:rPr>
              <a:t>?</a:t>
            </a:r>
            <a:endParaRPr lang="en-US" sz="5400" dirty="0">
              <a:solidFill>
                <a:srgbClr val="C00000"/>
              </a:solidFill>
              <a:latin typeface="Cambria" panose="02040503050406030204" pitchFamily="18" charset="0"/>
            </a:endParaRPr>
          </a:p>
        </p:txBody>
      </p:sp>
      <p:sp>
        <p:nvSpPr>
          <p:cNvPr id="18" name="TextBox 17"/>
          <p:cNvSpPr txBox="1"/>
          <p:nvPr/>
        </p:nvSpPr>
        <p:spPr>
          <a:xfrm>
            <a:off x="218994" y="98674"/>
            <a:ext cx="476412" cy="923330"/>
          </a:xfrm>
          <a:prstGeom prst="rect">
            <a:avLst/>
          </a:prstGeom>
          <a:noFill/>
        </p:spPr>
        <p:txBody>
          <a:bodyPr wrap="none" rtlCol="0">
            <a:spAutoFit/>
          </a:bodyPr>
          <a:lstStyle/>
          <a:p>
            <a:r>
              <a:rPr lang="en-US" sz="5400" dirty="0" smtClean="0">
                <a:solidFill>
                  <a:srgbClr val="002060"/>
                </a:solidFill>
                <a:latin typeface="Cambria" panose="02040503050406030204" pitchFamily="18" charset="0"/>
              </a:rPr>
              <a:t>?</a:t>
            </a:r>
            <a:endParaRPr lang="en-US" sz="5400" dirty="0">
              <a:solidFill>
                <a:srgbClr val="002060"/>
              </a:solidFill>
              <a:latin typeface="Cambria" panose="02040503050406030204" pitchFamily="18" charset="0"/>
            </a:endParaRPr>
          </a:p>
        </p:txBody>
      </p:sp>
      <p:sp>
        <p:nvSpPr>
          <p:cNvPr id="19" name="TextBox 18"/>
          <p:cNvSpPr txBox="1"/>
          <p:nvPr/>
        </p:nvSpPr>
        <p:spPr>
          <a:xfrm>
            <a:off x="8319068" y="53275"/>
            <a:ext cx="476412" cy="923330"/>
          </a:xfrm>
          <a:prstGeom prst="rect">
            <a:avLst/>
          </a:prstGeom>
          <a:noFill/>
        </p:spPr>
        <p:txBody>
          <a:bodyPr wrap="none" rtlCol="0">
            <a:spAutoFit/>
          </a:bodyPr>
          <a:lstStyle/>
          <a:p>
            <a:r>
              <a:rPr lang="en-US" sz="5400" dirty="0" smtClean="0">
                <a:solidFill>
                  <a:srgbClr val="FFC000"/>
                </a:solidFill>
                <a:latin typeface="Cambria" panose="02040503050406030204" pitchFamily="18" charset="0"/>
              </a:rPr>
              <a:t>?</a:t>
            </a:r>
            <a:endParaRPr lang="en-US" sz="5400" dirty="0">
              <a:solidFill>
                <a:srgbClr val="FFC000"/>
              </a:solidFill>
              <a:latin typeface="Cambria" panose="02040503050406030204" pitchFamily="18" charset="0"/>
            </a:endParaRPr>
          </a:p>
        </p:txBody>
      </p:sp>
      <p:sp>
        <p:nvSpPr>
          <p:cNvPr id="20" name="TextBox 19"/>
          <p:cNvSpPr txBox="1"/>
          <p:nvPr/>
        </p:nvSpPr>
        <p:spPr>
          <a:xfrm>
            <a:off x="6021442" y="5010834"/>
            <a:ext cx="1756891" cy="646331"/>
          </a:xfrm>
          <a:prstGeom prst="rect">
            <a:avLst/>
          </a:prstGeom>
          <a:noFill/>
        </p:spPr>
        <p:txBody>
          <a:bodyPr wrap="none" rtlCol="0">
            <a:spAutoFit/>
          </a:bodyPr>
          <a:lstStyle/>
          <a:p>
            <a:r>
              <a:rPr lang="en-US" sz="3600" dirty="0" smtClean="0">
                <a:solidFill>
                  <a:srgbClr val="002060"/>
                </a:solidFill>
                <a:latin typeface="Cambria" panose="02040503050406030204" pitchFamily="18" charset="0"/>
              </a:rPr>
              <a:t>Poverty</a:t>
            </a:r>
            <a:r>
              <a:rPr lang="en-US" dirty="0" smtClean="0">
                <a:solidFill>
                  <a:srgbClr val="002060"/>
                </a:solidFill>
              </a:rPr>
              <a:t> </a:t>
            </a:r>
            <a:endParaRPr lang="en-US" dirty="0">
              <a:solidFill>
                <a:srgbClr val="002060"/>
              </a:solidFill>
            </a:endParaRPr>
          </a:p>
        </p:txBody>
      </p:sp>
      <p:sp>
        <p:nvSpPr>
          <p:cNvPr id="21" name="TextBox 20"/>
          <p:cNvSpPr txBox="1"/>
          <p:nvPr/>
        </p:nvSpPr>
        <p:spPr>
          <a:xfrm>
            <a:off x="6021442" y="2057729"/>
            <a:ext cx="2992294" cy="769441"/>
          </a:xfrm>
          <a:prstGeom prst="rect">
            <a:avLst/>
          </a:prstGeom>
          <a:noFill/>
        </p:spPr>
        <p:txBody>
          <a:bodyPr wrap="none" rtlCol="0">
            <a:spAutoFit/>
          </a:bodyPr>
          <a:lstStyle/>
          <a:p>
            <a:r>
              <a:rPr lang="en-US" sz="4400" dirty="0" smtClean="0">
                <a:solidFill>
                  <a:srgbClr val="FFC000"/>
                </a:solidFill>
                <a:latin typeface="Cambria" panose="02040503050406030204" pitchFamily="18" charset="0"/>
              </a:rPr>
              <a:t>Technology</a:t>
            </a:r>
            <a:r>
              <a:rPr lang="en-US" dirty="0" smtClean="0"/>
              <a:t> </a:t>
            </a:r>
            <a:endParaRPr lang="en-US" dirty="0"/>
          </a:p>
        </p:txBody>
      </p:sp>
      <p:sp>
        <p:nvSpPr>
          <p:cNvPr id="22" name="TextBox 21"/>
          <p:cNvSpPr txBox="1"/>
          <p:nvPr/>
        </p:nvSpPr>
        <p:spPr>
          <a:xfrm>
            <a:off x="6623894" y="5986957"/>
            <a:ext cx="1992212" cy="707886"/>
          </a:xfrm>
          <a:prstGeom prst="rect">
            <a:avLst/>
          </a:prstGeom>
          <a:noFill/>
        </p:spPr>
        <p:txBody>
          <a:bodyPr wrap="none" rtlCol="0">
            <a:spAutoFit/>
          </a:bodyPr>
          <a:lstStyle/>
          <a:p>
            <a:r>
              <a:rPr lang="en-US" sz="4000" dirty="0" smtClean="0">
                <a:solidFill>
                  <a:srgbClr val="C00000"/>
                </a:solidFill>
                <a:latin typeface="Cambria" panose="02040503050406030204" pitchFamily="18" charset="0"/>
              </a:rPr>
              <a:t>Bullying</a:t>
            </a:r>
            <a:endParaRPr lang="en-US" dirty="0">
              <a:solidFill>
                <a:srgbClr val="C00000"/>
              </a:solidFill>
            </a:endParaRPr>
          </a:p>
        </p:txBody>
      </p:sp>
    </p:spTree>
    <p:extLst>
      <p:ext uri="{BB962C8B-B14F-4D97-AF65-F5344CB8AC3E}">
        <p14:creationId xmlns:p14="http://schemas.microsoft.com/office/powerpoint/2010/main" val="114680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750"/>
                                        <p:tgtEl>
                                          <p:spTgt spid="4"/>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750"/>
                                        <p:tgtEl>
                                          <p:spTgt spid="7"/>
                                        </p:tgtEl>
                                      </p:cBhvr>
                                    </p:animEffect>
                                  </p:child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750"/>
                                        <p:tgtEl>
                                          <p:spTgt spid="20"/>
                                        </p:tgtEl>
                                      </p:cBhvr>
                                    </p:animEffect>
                                  </p:childTnLst>
                                </p:cTn>
                              </p:par>
                            </p:childTnLst>
                          </p:cTn>
                        </p:par>
                        <p:par>
                          <p:cTn id="44" fill="hold">
                            <p:stCondLst>
                              <p:cond delay="7500"/>
                            </p:stCondLst>
                            <p:childTnLst>
                              <p:par>
                                <p:cTn id="45" presetID="10"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750"/>
                                        <p:tgtEl>
                                          <p:spTgt spid="21"/>
                                        </p:tgtEl>
                                      </p:cBhvr>
                                    </p:animEffect>
                                  </p:childTnLst>
                                </p:cTn>
                              </p:par>
                            </p:childTnLst>
                          </p:cTn>
                        </p:par>
                        <p:par>
                          <p:cTn id="48" fill="hold">
                            <p:stCondLst>
                              <p:cond delay="8250"/>
                            </p:stCondLst>
                            <p:childTnLst>
                              <p:par>
                                <p:cTn id="49" presetID="10"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20"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57400" y="3048000"/>
            <a:ext cx="5461752" cy="707886"/>
          </a:xfrm>
          <a:prstGeom prst="rect">
            <a:avLst/>
          </a:prstGeom>
          <a:noFill/>
        </p:spPr>
        <p:txBody>
          <a:bodyPr wrap="none" rtlCol="0">
            <a:spAutoFit/>
          </a:bodyPr>
          <a:lstStyle/>
          <a:p>
            <a:r>
              <a:rPr lang="en-US" sz="4000" b="1" dirty="0" smtClean="0">
                <a:latin typeface="Century Gothic" panose="020B0502020202020204" pitchFamily="34" charset="0"/>
              </a:rPr>
              <a:t>2. PARENT PROGRAM </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31983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mbria" panose="02040503050406030204" pitchFamily="18" charset="0"/>
              </a:rPr>
              <a:t>Parent Video Excerpt: </a:t>
            </a:r>
            <a:br>
              <a:rPr lang="en-US" dirty="0" smtClean="0">
                <a:latin typeface="Cambria" panose="02040503050406030204" pitchFamily="18" charset="0"/>
              </a:rPr>
            </a:br>
            <a:r>
              <a:rPr lang="en-US" dirty="0" smtClean="0">
                <a:latin typeface="Cambria" panose="02040503050406030204" pitchFamily="18" charset="0"/>
              </a:rPr>
              <a:t>The Honorable Peggy Davis – (1:09) </a:t>
            </a:r>
            <a:endParaRPr lang="en-US" dirty="0">
              <a:latin typeface="Cambria" panose="02040503050406030204" pitchFamily="18" charset="0"/>
            </a:endParaRPr>
          </a:p>
        </p:txBody>
      </p:sp>
      <p:sp>
        <p:nvSpPr>
          <p:cNvPr id="3" name="Content Placeholder 2"/>
          <p:cNvSpPr>
            <a:spLocks noGrp="1"/>
          </p:cNvSpPr>
          <p:nvPr>
            <p:ph idx="1"/>
          </p:nvPr>
        </p:nvSpPr>
        <p:spPr/>
        <p:txBody>
          <a:bodyPr/>
          <a:lstStyle/>
          <a:p>
            <a:r>
              <a:rPr lang="en-US" dirty="0" smtClean="0"/>
              <a:t>Video Clip – Removed for Web Posting</a:t>
            </a:r>
            <a:endParaRPr lang="en-US" dirty="0"/>
          </a:p>
        </p:txBody>
      </p:sp>
    </p:spTree>
    <p:extLst>
      <p:ext uri="{BB962C8B-B14F-4D97-AF65-F5344CB8AC3E}">
        <p14:creationId xmlns:p14="http://schemas.microsoft.com/office/powerpoint/2010/main" val="276763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latin typeface="Cambria" panose="02040503050406030204" pitchFamily="18" charset="0"/>
              </a:rPr>
              <a:t>Student Video Excerpt:</a:t>
            </a:r>
            <a:br>
              <a:rPr lang="en-US" dirty="0" smtClean="0">
                <a:latin typeface="Cambria" panose="02040503050406030204" pitchFamily="18" charset="0"/>
              </a:rPr>
            </a:br>
            <a:r>
              <a:rPr lang="en-US" dirty="0" smtClean="0">
                <a:latin typeface="Cambria" panose="02040503050406030204" pitchFamily="18" charset="0"/>
              </a:rPr>
              <a:t>Bailey Boatwright  (4:01)</a:t>
            </a:r>
            <a:endParaRPr lang="en-US" dirty="0">
              <a:latin typeface="Cambria" panose="02040503050406030204" pitchFamily="18" charset="0"/>
            </a:endParaRPr>
          </a:p>
        </p:txBody>
      </p:sp>
      <p:sp>
        <p:nvSpPr>
          <p:cNvPr id="3" name="Content Placeholder 2"/>
          <p:cNvSpPr>
            <a:spLocks noGrp="1"/>
          </p:cNvSpPr>
          <p:nvPr>
            <p:ph idx="1"/>
          </p:nvPr>
        </p:nvSpPr>
        <p:spPr/>
        <p:txBody>
          <a:bodyPr/>
          <a:lstStyle/>
          <a:p>
            <a:r>
              <a:rPr lang="en-US" dirty="0" smtClean="0"/>
              <a:t>Video Clip – Removed for Web Posting</a:t>
            </a:r>
            <a:endParaRPr lang="en-US" dirty="0"/>
          </a:p>
        </p:txBody>
      </p:sp>
    </p:spTree>
    <p:extLst>
      <p:ext uri="{BB962C8B-B14F-4D97-AF65-F5344CB8AC3E}">
        <p14:creationId xmlns:p14="http://schemas.microsoft.com/office/powerpoint/2010/main" val="19705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19200" y="2895600"/>
            <a:ext cx="7159332" cy="707886"/>
          </a:xfrm>
          <a:prstGeom prst="rect">
            <a:avLst/>
          </a:prstGeom>
          <a:noFill/>
        </p:spPr>
        <p:txBody>
          <a:bodyPr wrap="none" rtlCol="0">
            <a:spAutoFit/>
          </a:bodyPr>
          <a:lstStyle/>
          <a:p>
            <a:r>
              <a:rPr lang="en-US" sz="4000" b="1" dirty="0" smtClean="0">
                <a:latin typeface="Century Gothic" panose="020B0502020202020204" pitchFamily="34" charset="0"/>
              </a:rPr>
              <a:t>3. HIGH SCHOOL PROGRAM </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198357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676400"/>
            <a:ext cx="8229600" cy="923330"/>
          </a:xfrm>
          <a:prstGeom prst="rect">
            <a:avLst/>
          </a:prstGeom>
        </p:spPr>
        <p:txBody>
          <a:bodyPr wrap="square">
            <a:spAutoFit/>
          </a:bodyPr>
          <a:lstStyle/>
          <a:p>
            <a:r>
              <a:rPr lang="en-US" sz="5400" b="1" dirty="0" smtClean="0">
                <a:latin typeface="Century Gothic" panose="020B0502020202020204" pitchFamily="34" charset="0"/>
              </a:rPr>
              <a:t>REGISTER</a:t>
            </a:r>
            <a:r>
              <a:rPr lang="en-US" sz="5400" dirty="0" smtClean="0">
                <a:latin typeface="Cambria" panose="02040503050406030204" pitchFamily="18" charset="0"/>
              </a:rPr>
              <a:t> your school. </a:t>
            </a:r>
            <a:endParaRPr lang="en-US" sz="5400" dirty="0">
              <a:latin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819400"/>
            <a:ext cx="8468907" cy="2629267"/>
          </a:xfrm>
          <a:prstGeom prst="rect">
            <a:avLst/>
          </a:prstGeom>
        </p:spPr>
      </p:pic>
    </p:spTree>
    <p:extLst>
      <p:ext uri="{BB962C8B-B14F-4D97-AF65-F5344CB8AC3E}">
        <p14:creationId xmlns:p14="http://schemas.microsoft.com/office/powerpoint/2010/main" val="194990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838200"/>
            <a:ext cx="6705600" cy="923330"/>
          </a:xfrm>
          <a:prstGeom prst="rect">
            <a:avLst/>
          </a:prstGeom>
        </p:spPr>
        <p:txBody>
          <a:bodyPr wrap="square">
            <a:spAutoFit/>
          </a:bodyPr>
          <a:lstStyle/>
          <a:p>
            <a:r>
              <a:rPr lang="en-US" sz="5400" b="1" dirty="0" smtClean="0">
                <a:latin typeface="Century Gothic" panose="020B0502020202020204" pitchFamily="34" charset="0"/>
              </a:rPr>
              <a:t>RECEIVE </a:t>
            </a:r>
            <a:r>
              <a:rPr lang="en-US" sz="5400" dirty="0" smtClean="0">
                <a:latin typeface="Cambria" panose="02040503050406030204" pitchFamily="18" charset="0"/>
              </a:rPr>
              <a:t>a pledge kit. </a:t>
            </a:r>
            <a:endParaRPr lang="en-US" sz="54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0" y="1981200"/>
            <a:ext cx="5588000" cy="4191000"/>
          </a:xfrm>
          <a:prstGeom prst="rect">
            <a:avLst/>
          </a:prstGeom>
        </p:spPr>
      </p:pic>
    </p:spTree>
    <p:extLst>
      <p:ext uri="{BB962C8B-B14F-4D97-AF65-F5344CB8AC3E}">
        <p14:creationId xmlns:p14="http://schemas.microsoft.com/office/powerpoint/2010/main" val="18402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914400"/>
            <a:ext cx="6629400" cy="923330"/>
          </a:xfrm>
          <a:prstGeom prst="rect">
            <a:avLst/>
          </a:prstGeom>
        </p:spPr>
        <p:txBody>
          <a:bodyPr wrap="square">
            <a:spAutoFit/>
          </a:bodyPr>
          <a:lstStyle/>
          <a:p>
            <a:r>
              <a:rPr lang="en-US" sz="5400" b="1" dirty="0" smtClean="0">
                <a:latin typeface="Century Gothic" panose="020B0502020202020204" pitchFamily="34" charset="0"/>
              </a:rPr>
              <a:t>RALLY </a:t>
            </a:r>
            <a:r>
              <a:rPr lang="en-US" sz="5400" dirty="0" smtClean="0">
                <a:latin typeface="Cambria" panose="02040503050406030204" pitchFamily="18" charset="0"/>
              </a:rPr>
              <a:t>together.  </a:t>
            </a:r>
            <a:endParaRPr lang="en-US" sz="54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057400"/>
            <a:ext cx="5384800" cy="4038600"/>
          </a:xfrm>
          <a:prstGeom prst="rect">
            <a:avLst/>
          </a:prstGeom>
        </p:spPr>
      </p:pic>
    </p:spTree>
    <p:extLst>
      <p:ext uri="{BB962C8B-B14F-4D97-AF65-F5344CB8AC3E}">
        <p14:creationId xmlns:p14="http://schemas.microsoft.com/office/powerpoint/2010/main" val="45869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mbria" panose="02040503050406030204" pitchFamily="18" charset="0"/>
              </a:rPr>
              <a:t>Student Video Excerpt:</a:t>
            </a:r>
            <a:br>
              <a:rPr lang="en-US" dirty="0" smtClean="0">
                <a:latin typeface="Cambria" panose="02040503050406030204" pitchFamily="18" charset="0"/>
              </a:rPr>
            </a:br>
            <a:r>
              <a:rPr lang="en-US" dirty="0" err="1" smtClean="0">
                <a:latin typeface="Cambria" panose="02040503050406030204" pitchFamily="18" charset="0"/>
              </a:rPr>
              <a:t>Marlana</a:t>
            </a:r>
            <a:r>
              <a:rPr lang="en-US" dirty="0" smtClean="0">
                <a:latin typeface="Cambria" panose="02040503050406030204" pitchFamily="18" charset="0"/>
              </a:rPr>
              <a:t> </a:t>
            </a:r>
            <a:r>
              <a:rPr lang="en-US" dirty="0" err="1" smtClean="0">
                <a:latin typeface="Cambria" panose="02040503050406030204" pitchFamily="18" charset="0"/>
              </a:rPr>
              <a:t>Felty</a:t>
            </a:r>
            <a:endParaRPr lang="en-US" dirty="0">
              <a:latin typeface="Cambria" panose="02040503050406030204" pitchFamily="18" charset="0"/>
            </a:endParaRPr>
          </a:p>
        </p:txBody>
      </p:sp>
      <p:sp>
        <p:nvSpPr>
          <p:cNvPr id="3" name="Content Placeholder 2"/>
          <p:cNvSpPr>
            <a:spLocks noGrp="1"/>
          </p:cNvSpPr>
          <p:nvPr>
            <p:ph idx="1"/>
          </p:nvPr>
        </p:nvSpPr>
        <p:spPr/>
        <p:txBody>
          <a:bodyPr/>
          <a:lstStyle/>
          <a:p>
            <a:r>
              <a:rPr lang="en-US" dirty="0" smtClean="0"/>
              <a:t>Video Clip Removed for Web Posting</a:t>
            </a:r>
            <a:endParaRPr lang="en-US" dirty="0"/>
          </a:p>
        </p:txBody>
      </p:sp>
    </p:spTree>
    <p:extLst>
      <p:ext uri="{BB962C8B-B14F-4D97-AF65-F5344CB8AC3E}">
        <p14:creationId xmlns:p14="http://schemas.microsoft.com/office/powerpoint/2010/main" val="16023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14400"/>
            <a:ext cx="9601200" cy="923330"/>
          </a:xfrm>
          <a:prstGeom prst="rect">
            <a:avLst/>
          </a:prstGeom>
        </p:spPr>
        <p:txBody>
          <a:bodyPr wrap="square">
            <a:spAutoFit/>
          </a:bodyPr>
          <a:lstStyle/>
          <a:p>
            <a:r>
              <a:rPr lang="en-US" sz="5400" b="1" dirty="0" smtClean="0">
                <a:latin typeface="Century Gothic" panose="020B0502020202020204" pitchFamily="34" charset="0"/>
              </a:rPr>
              <a:t>REPORT </a:t>
            </a:r>
            <a:r>
              <a:rPr lang="en-US" sz="5400" dirty="0" smtClean="0">
                <a:latin typeface="Cambria" panose="02040503050406030204" pitchFamily="18" charset="0"/>
              </a:rPr>
              <a:t>your pledge rates.</a:t>
            </a:r>
            <a:endParaRPr lang="en-US" sz="54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981200"/>
            <a:ext cx="5283200" cy="3962400"/>
          </a:xfrm>
          <a:prstGeom prst="rect">
            <a:avLst/>
          </a:prstGeom>
        </p:spPr>
      </p:pic>
    </p:spTree>
    <p:extLst>
      <p:ext uri="{BB962C8B-B14F-4D97-AF65-F5344CB8AC3E}">
        <p14:creationId xmlns:p14="http://schemas.microsoft.com/office/powerpoint/2010/main" val="32959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599" y="838200"/>
            <a:ext cx="6781800" cy="923330"/>
          </a:xfrm>
          <a:prstGeom prst="rect">
            <a:avLst/>
          </a:prstGeom>
        </p:spPr>
        <p:txBody>
          <a:bodyPr wrap="square">
            <a:spAutoFit/>
          </a:bodyPr>
          <a:lstStyle/>
          <a:p>
            <a:r>
              <a:rPr lang="en-US" sz="5400" b="1" dirty="0" smtClean="0">
                <a:latin typeface="Century Gothic" panose="020B0502020202020204" pitchFamily="34" charset="0"/>
              </a:rPr>
              <a:t>REWARD </a:t>
            </a:r>
            <a:r>
              <a:rPr lang="en-US" sz="5400" dirty="0" smtClean="0">
                <a:latin typeface="Cambria" panose="02040503050406030204" pitchFamily="18" charset="0"/>
              </a:rPr>
              <a:t>your school. </a:t>
            </a:r>
            <a:endParaRPr lang="en-US" sz="5400" dirty="0">
              <a:latin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268" y="2057400"/>
            <a:ext cx="5350463" cy="3467100"/>
          </a:xfrm>
          <a:prstGeom prst="rect">
            <a:avLst/>
          </a:prstGeom>
        </p:spPr>
      </p:pic>
    </p:spTree>
    <p:extLst>
      <p:ext uri="{BB962C8B-B14F-4D97-AF65-F5344CB8AC3E}">
        <p14:creationId xmlns:p14="http://schemas.microsoft.com/office/powerpoint/2010/main" val="336501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9982845" cy="4168273"/>
          </a:xfrm>
          <a:prstGeom prst="rect">
            <a:avLst/>
          </a:prstGeom>
        </p:spPr>
      </p:pic>
    </p:spTree>
    <p:extLst>
      <p:ext uri="{BB962C8B-B14F-4D97-AF65-F5344CB8AC3E}">
        <p14:creationId xmlns:p14="http://schemas.microsoft.com/office/powerpoint/2010/main" val="13775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19199"/>
            <a:ext cx="4572000" cy="4247317"/>
          </a:xfrm>
          <a:prstGeom prst="rect">
            <a:avLst/>
          </a:prstGeom>
        </p:spPr>
        <p:txBody>
          <a:bodyPr>
            <a:spAutoFit/>
          </a:bodyPr>
          <a:lstStyle/>
          <a:p>
            <a:pPr marL="914400" indent="-914400">
              <a:buAutoNum type="arabicPeriod"/>
            </a:pPr>
            <a:r>
              <a:rPr lang="en-US" sz="5400" dirty="0" smtClean="0">
                <a:latin typeface="Cambria" panose="02040503050406030204" pitchFamily="18" charset="0"/>
              </a:rPr>
              <a:t>Register</a:t>
            </a:r>
          </a:p>
          <a:p>
            <a:pPr marL="914400" indent="-914400">
              <a:buAutoNum type="arabicPeriod"/>
            </a:pPr>
            <a:r>
              <a:rPr lang="en-US" sz="5400" dirty="0" smtClean="0">
                <a:latin typeface="Cambria" panose="02040503050406030204" pitchFamily="18" charset="0"/>
              </a:rPr>
              <a:t>Receive</a:t>
            </a:r>
          </a:p>
          <a:p>
            <a:pPr marL="914400" indent="-914400">
              <a:buAutoNum type="arabicPeriod"/>
            </a:pPr>
            <a:r>
              <a:rPr lang="en-US" sz="5400" dirty="0" smtClean="0">
                <a:latin typeface="Cambria" panose="02040503050406030204" pitchFamily="18" charset="0"/>
              </a:rPr>
              <a:t>Rally </a:t>
            </a:r>
          </a:p>
          <a:p>
            <a:pPr marL="914400" indent="-914400">
              <a:buAutoNum type="arabicPeriod"/>
            </a:pPr>
            <a:r>
              <a:rPr lang="en-US" sz="5400" dirty="0" smtClean="0">
                <a:latin typeface="Cambria" panose="02040503050406030204" pitchFamily="18" charset="0"/>
              </a:rPr>
              <a:t>Report</a:t>
            </a:r>
          </a:p>
          <a:p>
            <a:pPr marL="914400" indent="-914400">
              <a:buAutoNum type="arabicPeriod"/>
            </a:pPr>
            <a:r>
              <a:rPr lang="en-US" sz="5400" dirty="0" smtClean="0">
                <a:latin typeface="Cambria" panose="02040503050406030204" pitchFamily="18" charset="0"/>
              </a:rPr>
              <a:t>Reward</a:t>
            </a:r>
            <a:endParaRPr lang="en-US" sz="5400" dirty="0">
              <a:latin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818858"/>
            <a:ext cx="3655219" cy="3048000"/>
          </a:xfrm>
          <a:prstGeom prst="rect">
            <a:avLst/>
          </a:prstGeom>
        </p:spPr>
      </p:pic>
    </p:spTree>
    <p:extLst>
      <p:ext uri="{BB962C8B-B14F-4D97-AF65-F5344CB8AC3E}">
        <p14:creationId xmlns:p14="http://schemas.microsoft.com/office/powerpoint/2010/main" val="109736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95400"/>
            <a:ext cx="7772400" cy="4876800"/>
          </a:xfrm>
        </p:spPr>
        <p:txBody>
          <a:bodyPr>
            <a:normAutofit fontScale="90000"/>
          </a:bodyPr>
          <a:lstStyle/>
          <a:p>
            <a:r>
              <a:rPr lang="en-US" dirty="0" smtClean="0"/>
              <a:t/>
            </a:r>
            <a:br>
              <a:rPr lang="en-US" dirty="0" smtClean="0"/>
            </a:br>
            <a:r>
              <a:rPr lang="en-US" dirty="0" smtClean="0"/>
              <a:t>(ADD LOGO)</a:t>
            </a:r>
            <a:r>
              <a:rPr lang="en-US" dirty="0"/>
              <a:t/>
            </a:r>
            <a:br>
              <a:rPr lang="en-US" dirty="0"/>
            </a:br>
            <a:r>
              <a:rPr lang="en-US" dirty="0" smtClean="0"/>
              <a:t/>
            </a:r>
            <a:br>
              <a:rPr lang="en-US" dirty="0" smtClean="0"/>
            </a:br>
            <a:r>
              <a:rPr lang="en-US" dirty="0" smtClean="0"/>
              <a:t/>
            </a:r>
            <a:br>
              <a:rPr lang="en-US" dirty="0" smtClean="0"/>
            </a:br>
            <a:r>
              <a:rPr lang="en-US" sz="8000" dirty="0" smtClean="0">
                <a:latin typeface="Cambria" panose="02040503050406030204" pitchFamily="18" charset="0"/>
              </a:rPr>
              <a:t>2013-2014</a:t>
            </a:r>
            <a:r>
              <a:rPr lang="en-US" dirty="0">
                <a:latin typeface="Cambria" panose="02040503050406030204" pitchFamily="18" charset="0"/>
              </a:rPr>
              <a:t/>
            </a:r>
            <a:br>
              <a:rPr lang="en-US" dirty="0">
                <a:latin typeface="Cambria" panose="02040503050406030204" pitchFamily="18" charset="0"/>
              </a:rPr>
            </a:br>
            <a:r>
              <a:rPr lang="en-US" dirty="0" smtClean="0">
                <a:latin typeface="Cambria" panose="02040503050406030204" pitchFamily="18" charset="0"/>
              </a:rPr>
              <a:t>189 schools</a:t>
            </a:r>
            <a:br>
              <a:rPr lang="en-US" dirty="0" smtClean="0">
                <a:latin typeface="Cambria" panose="02040503050406030204" pitchFamily="18" charset="0"/>
              </a:rPr>
            </a:br>
            <a:r>
              <a:rPr lang="en-US" sz="3100" dirty="0" smtClean="0">
                <a:solidFill>
                  <a:schemeClr val="tx1">
                    <a:lumMod val="95000"/>
                    <a:lumOff val="5000"/>
                  </a:schemeClr>
                </a:solidFill>
                <a:latin typeface="Cambria" panose="02040503050406030204" pitchFamily="18" charset="0"/>
              </a:rPr>
              <a:t>76,000 </a:t>
            </a:r>
            <a:r>
              <a:rPr lang="en-US" sz="3100" dirty="0">
                <a:solidFill>
                  <a:schemeClr val="tx1">
                    <a:lumMod val="95000"/>
                    <a:lumOff val="5000"/>
                  </a:schemeClr>
                </a:solidFill>
                <a:latin typeface="Cambria" panose="02040503050406030204" pitchFamily="18" charset="0"/>
              </a:rPr>
              <a:t>high school students</a:t>
            </a:r>
            <a:br>
              <a:rPr lang="en-US" sz="3100" dirty="0">
                <a:solidFill>
                  <a:schemeClr val="tx1">
                    <a:lumMod val="95000"/>
                    <a:lumOff val="5000"/>
                  </a:schemeClr>
                </a:solidFill>
                <a:latin typeface="Cambria" panose="02040503050406030204" pitchFamily="18" charset="0"/>
              </a:rPr>
            </a:br>
            <a:r>
              <a:rPr lang="en-US" sz="3100" dirty="0">
                <a:solidFill>
                  <a:schemeClr val="tx1">
                    <a:lumMod val="95000"/>
                    <a:lumOff val="5000"/>
                  </a:schemeClr>
                </a:solidFill>
                <a:latin typeface="Cambria" panose="02040503050406030204" pitchFamily="18" charset="0"/>
              </a:rPr>
              <a:t>+ MS Students</a:t>
            </a:r>
            <a:br>
              <a:rPr lang="en-US" sz="3100" dirty="0">
                <a:solidFill>
                  <a:schemeClr val="tx1">
                    <a:lumMod val="95000"/>
                    <a:lumOff val="5000"/>
                  </a:schemeClr>
                </a:solidFill>
                <a:latin typeface="Cambria" panose="02040503050406030204" pitchFamily="18" charset="0"/>
              </a:rPr>
            </a:br>
            <a:r>
              <a:rPr lang="en-US" sz="3100" dirty="0">
                <a:solidFill>
                  <a:schemeClr val="tx1">
                    <a:lumMod val="95000"/>
                    <a:lumOff val="5000"/>
                  </a:schemeClr>
                </a:solidFill>
                <a:latin typeface="Cambria" panose="02040503050406030204" pitchFamily="18" charset="0"/>
              </a:rPr>
              <a:t> + Parents </a:t>
            </a:r>
            <a:r>
              <a:rPr lang="en-US" b="1" dirty="0">
                <a:solidFill>
                  <a:schemeClr val="tx1">
                    <a:lumMod val="95000"/>
                    <a:lumOff val="5000"/>
                  </a:schemeClr>
                </a:solidFill>
              </a:rPr>
              <a:t/>
            </a:r>
            <a:br>
              <a:rPr lang="en-US" b="1" dirty="0">
                <a:solidFill>
                  <a:schemeClr val="tx1">
                    <a:lumMod val="95000"/>
                    <a:lumOff val="5000"/>
                  </a:schemeClr>
                </a:solidFill>
              </a:rPr>
            </a:br>
            <a:r>
              <a:rPr lang="en-US" dirty="0" smtClean="0"/>
              <a:t/>
            </a:r>
            <a:br>
              <a:rPr lang="en-US" dirty="0" smtClean="0"/>
            </a:b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457200"/>
            <a:ext cx="2924175" cy="2438400"/>
          </a:xfrm>
          <a:prstGeom prst="rect">
            <a:avLst/>
          </a:prstGeom>
        </p:spPr>
      </p:pic>
    </p:spTree>
    <p:extLst>
      <p:ext uri="{BB962C8B-B14F-4D97-AF65-F5344CB8AC3E}">
        <p14:creationId xmlns:p14="http://schemas.microsoft.com/office/powerpoint/2010/main" val="349795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5334000"/>
          </a:xfrm>
        </p:spPr>
        <p:txBody>
          <a:bodyPr>
            <a:normAutofit/>
          </a:bodyPr>
          <a:lstStyle/>
          <a:p>
            <a:r>
              <a:rPr lang="en-US" sz="3200" dirty="0">
                <a:latin typeface="Cambria" panose="02040503050406030204" pitchFamily="18" charset="0"/>
              </a:rPr>
              <a:t>“We chose to use Safe and Sober because it has been proven to be </a:t>
            </a:r>
            <a:r>
              <a:rPr lang="en-US" sz="3200" dirty="0" smtClean="0">
                <a:latin typeface="Cambria" panose="02040503050406030204" pitchFamily="18" charset="0"/>
              </a:rPr>
              <a:t/>
            </a:r>
            <a:br>
              <a:rPr lang="en-US" sz="3200" dirty="0" smtClean="0">
                <a:latin typeface="Cambria" panose="02040503050406030204" pitchFamily="18" charset="0"/>
              </a:rPr>
            </a:br>
            <a:r>
              <a:rPr lang="en-US" sz="3200" b="1" dirty="0" smtClean="0">
                <a:solidFill>
                  <a:srgbClr val="C00000"/>
                </a:solidFill>
                <a:latin typeface="Century Gothic" panose="020B0502020202020204" pitchFamily="34" charset="0"/>
              </a:rPr>
              <a:t>AN EFFECTIVE PROGRAM</a:t>
            </a:r>
            <a:r>
              <a:rPr lang="en-US" sz="3200" dirty="0" smtClean="0">
                <a:solidFill>
                  <a:srgbClr val="C00000"/>
                </a:solidFill>
                <a:latin typeface="Cambria" panose="02040503050406030204" pitchFamily="18" charset="0"/>
              </a:rPr>
              <a:t> </a:t>
            </a:r>
            <a:r>
              <a:rPr lang="en-US" sz="3200" dirty="0" smtClean="0">
                <a:latin typeface="Cambria" panose="02040503050406030204" pitchFamily="18" charset="0"/>
              </a:rPr>
              <a:t/>
            </a:r>
            <a:br>
              <a:rPr lang="en-US" sz="3200" dirty="0" smtClean="0">
                <a:latin typeface="Cambria" panose="02040503050406030204" pitchFamily="18" charset="0"/>
              </a:rPr>
            </a:br>
            <a:r>
              <a:rPr lang="en-US" sz="3200" dirty="0" smtClean="0">
                <a:latin typeface="Cambria" panose="02040503050406030204" pitchFamily="18" charset="0"/>
              </a:rPr>
              <a:t>to </a:t>
            </a:r>
            <a:r>
              <a:rPr lang="en-US" sz="3200" dirty="0">
                <a:latin typeface="Cambria" panose="02040503050406030204" pitchFamily="18" charset="0"/>
              </a:rPr>
              <a:t>use to bring schools, parents and students together in the fight against underage drinking.” </a:t>
            </a:r>
            <a:br>
              <a:rPr lang="en-US" sz="3200" dirty="0">
                <a:latin typeface="Cambria" panose="02040503050406030204" pitchFamily="18" charset="0"/>
              </a:rPr>
            </a:br>
            <a:r>
              <a:rPr lang="en-US" sz="3200" dirty="0">
                <a:latin typeface="Cambria" panose="02040503050406030204" pitchFamily="18" charset="0"/>
              </a:rPr>
              <a:t/>
            </a:r>
            <a:br>
              <a:rPr lang="en-US" sz="3200" dirty="0">
                <a:latin typeface="Cambria" panose="02040503050406030204" pitchFamily="18" charset="0"/>
              </a:rPr>
            </a:br>
            <a:r>
              <a:rPr lang="en-US" sz="3200" dirty="0">
                <a:latin typeface="Cambria" panose="02040503050406030204" pitchFamily="18" charset="0"/>
              </a:rPr>
              <a:t>– Mickee Anderson, </a:t>
            </a:r>
            <a:r>
              <a:rPr lang="en-US" sz="3200" dirty="0" smtClean="0">
                <a:latin typeface="Cambria" panose="02040503050406030204" pitchFamily="18" charset="0"/>
              </a:rPr>
              <a:t/>
            </a:r>
            <a:br>
              <a:rPr lang="en-US" sz="3200" dirty="0" smtClean="0">
                <a:latin typeface="Cambria" panose="02040503050406030204" pitchFamily="18" charset="0"/>
              </a:rPr>
            </a:br>
            <a:r>
              <a:rPr lang="en-US" sz="3200" dirty="0" smtClean="0">
                <a:latin typeface="Cambria" panose="02040503050406030204" pitchFamily="18" charset="0"/>
              </a:rPr>
              <a:t>Counselor </a:t>
            </a:r>
            <a:r>
              <a:rPr lang="en-US" sz="3200" dirty="0">
                <a:latin typeface="Cambria" panose="02040503050406030204" pitchFamily="18" charset="0"/>
              </a:rPr>
              <a:t>at South Iron </a:t>
            </a:r>
            <a:r>
              <a:rPr lang="en-US" sz="3200" dirty="0" smtClean="0">
                <a:latin typeface="Cambria" panose="02040503050406030204" pitchFamily="18" charset="0"/>
              </a:rPr>
              <a:t>R-1</a:t>
            </a:r>
            <a:endParaRPr lang="en-US" sz="3200" dirty="0">
              <a:latin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7032" y="5181600"/>
            <a:ext cx="1229936" cy="1090960"/>
          </a:xfrm>
          <a:prstGeom prst="rect">
            <a:avLst/>
          </a:prstGeom>
        </p:spPr>
      </p:pic>
    </p:spTree>
    <p:extLst>
      <p:ext uri="{BB962C8B-B14F-4D97-AF65-F5344CB8AC3E}">
        <p14:creationId xmlns:p14="http://schemas.microsoft.com/office/powerpoint/2010/main" val="51786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5334000"/>
          </a:xfrm>
        </p:spPr>
        <p:txBody>
          <a:bodyPr>
            <a:normAutofit/>
          </a:bodyPr>
          <a:lstStyle/>
          <a:p>
            <a:r>
              <a:rPr lang="en-US" sz="3200" dirty="0"/>
              <a:t/>
            </a:r>
            <a:br>
              <a:rPr lang="en-US" sz="3200" dirty="0"/>
            </a:br>
            <a:r>
              <a:rPr lang="en-US" sz="3200" dirty="0">
                <a:latin typeface="Cambria" panose="02040503050406030204" pitchFamily="18" charset="0"/>
              </a:rPr>
              <a:t>“Our Safe and Sober assembly and video </a:t>
            </a:r>
            <a:r>
              <a:rPr lang="en-US" sz="3200" b="1" dirty="0" smtClean="0">
                <a:solidFill>
                  <a:srgbClr val="C00000"/>
                </a:solidFill>
                <a:latin typeface="Century Gothic" panose="020B0502020202020204" pitchFamily="34" charset="0"/>
              </a:rPr>
              <a:t>MADE AN IMPACT </a:t>
            </a:r>
            <a:r>
              <a:rPr lang="en-US" sz="3200" b="1" dirty="0" smtClean="0">
                <a:latin typeface="Century Gothic" panose="020B0502020202020204" pitchFamily="34" charset="0"/>
              </a:rPr>
              <a:t/>
            </a:r>
            <a:br>
              <a:rPr lang="en-US" sz="3200" b="1" dirty="0" smtClean="0">
                <a:latin typeface="Century Gothic" panose="020B0502020202020204" pitchFamily="34" charset="0"/>
              </a:rPr>
            </a:br>
            <a:r>
              <a:rPr lang="en-US" sz="3200" dirty="0" smtClean="0">
                <a:latin typeface="Cambria" panose="02040503050406030204" pitchFamily="18" charset="0"/>
              </a:rPr>
              <a:t>on </a:t>
            </a:r>
            <a:r>
              <a:rPr lang="en-US" sz="3200" dirty="0">
                <a:latin typeface="Cambria" panose="02040503050406030204" pitchFamily="18" charset="0"/>
              </a:rPr>
              <a:t>our student body</a:t>
            </a:r>
            <a:r>
              <a:rPr lang="en-US" sz="3200" dirty="0" smtClean="0">
                <a:latin typeface="Cambria" panose="02040503050406030204" pitchFamily="18" charset="0"/>
              </a:rPr>
              <a:t>.”</a:t>
            </a:r>
            <a:br>
              <a:rPr lang="en-US" sz="3200" dirty="0" smtClean="0">
                <a:latin typeface="Cambria" panose="02040503050406030204" pitchFamily="18" charset="0"/>
              </a:rPr>
            </a:br>
            <a:r>
              <a:rPr lang="en-US" sz="3200" dirty="0">
                <a:latin typeface="Cambria" panose="02040503050406030204" pitchFamily="18" charset="0"/>
              </a:rPr>
              <a:t/>
            </a:r>
            <a:br>
              <a:rPr lang="en-US" sz="3200" dirty="0">
                <a:latin typeface="Cambria" panose="02040503050406030204" pitchFamily="18" charset="0"/>
              </a:rPr>
            </a:br>
            <a:r>
              <a:rPr lang="en-US" sz="3200" dirty="0">
                <a:latin typeface="Cambria" panose="02040503050406030204" pitchFamily="18" charset="0"/>
              </a:rPr>
              <a:t> </a:t>
            </a:r>
            <a:r>
              <a:rPr lang="en-US" sz="3200" dirty="0" smtClean="0">
                <a:latin typeface="Cambria" panose="02040503050406030204" pitchFamily="18" charset="0"/>
              </a:rPr>
              <a:t>– Teresa </a:t>
            </a:r>
            <a:r>
              <a:rPr lang="en-US" sz="3200" dirty="0">
                <a:latin typeface="Cambria" panose="02040503050406030204" pitchFamily="18" charset="0"/>
              </a:rPr>
              <a:t>Nash, </a:t>
            </a:r>
            <a:r>
              <a:rPr lang="en-US" sz="3200" dirty="0" smtClean="0">
                <a:latin typeface="Cambria" panose="02040503050406030204" pitchFamily="18" charset="0"/>
              </a:rPr>
              <a:t/>
            </a:r>
            <a:br>
              <a:rPr lang="en-US" sz="3200" dirty="0" smtClean="0">
                <a:latin typeface="Cambria" panose="02040503050406030204" pitchFamily="18" charset="0"/>
              </a:rPr>
            </a:br>
            <a:r>
              <a:rPr lang="en-US" sz="3200" dirty="0" smtClean="0">
                <a:latin typeface="Cambria" panose="02040503050406030204" pitchFamily="18" charset="0"/>
              </a:rPr>
              <a:t>Principal </a:t>
            </a:r>
            <a:r>
              <a:rPr lang="en-US" sz="3200" dirty="0">
                <a:latin typeface="Cambria" panose="02040503050406030204" pitchFamily="18" charset="0"/>
              </a:rPr>
              <a:t>at Ava High School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4724400"/>
            <a:ext cx="1828800" cy="1828800"/>
          </a:xfrm>
          <a:prstGeom prst="rect">
            <a:avLst/>
          </a:prstGeom>
        </p:spPr>
      </p:pic>
    </p:spTree>
    <p:extLst>
      <p:ext uri="{BB962C8B-B14F-4D97-AF65-F5344CB8AC3E}">
        <p14:creationId xmlns:p14="http://schemas.microsoft.com/office/powerpoint/2010/main" val="320962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0"/>
            <a:ext cx="8229600" cy="6400800"/>
          </a:xfrm>
        </p:spPr>
        <p:txBody>
          <a:bodyPr>
            <a:normAutofit fontScale="90000"/>
          </a:bodyPr>
          <a:lstStyle/>
          <a:p>
            <a:r>
              <a:rPr lang="en-US" sz="3200" dirty="0" smtClean="0">
                <a:latin typeface="Cambria" panose="02040503050406030204" pitchFamily="18" charset="0"/>
              </a:rPr>
              <a:t/>
            </a:r>
            <a:br>
              <a:rPr lang="en-US" sz="3200" dirty="0" smtClean="0">
                <a:latin typeface="Cambria" panose="02040503050406030204" pitchFamily="18" charset="0"/>
              </a:rPr>
            </a:br>
            <a:r>
              <a:rPr lang="en-US" sz="3200" dirty="0" smtClean="0">
                <a:latin typeface="Cambria" panose="02040503050406030204" pitchFamily="18" charset="0"/>
              </a:rPr>
              <a:t>“The </a:t>
            </a:r>
            <a:r>
              <a:rPr lang="en-US" sz="3200" dirty="0">
                <a:latin typeface="Cambria" panose="02040503050406030204" pitchFamily="18" charset="0"/>
              </a:rPr>
              <a:t>program helped inform our students about the harmful effects of alcohol and the consequences that often come from its </a:t>
            </a:r>
            <a:r>
              <a:rPr lang="en-US" sz="3200" dirty="0" smtClean="0">
                <a:latin typeface="Cambria" panose="02040503050406030204" pitchFamily="18" charset="0"/>
              </a:rPr>
              <a:t>misuse … This program </a:t>
            </a:r>
            <a:r>
              <a:rPr lang="en-US" sz="3200" dirty="0">
                <a:latin typeface="Cambria" panose="02040503050406030204" pitchFamily="18" charset="0"/>
              </a:rPr>
              <a:t>helped contribute to the fact that </a:t>
            </a:r>
            <a:r>
              <a:rPr lang="en-US" sz="3200" dirty="0" smtClean="0">
                <a:latin typeface="Cambria" panose="02040503050406030204" pitchFamily="18" charset="0"/>
              </a:rPr>
              <a:t/>
            </a:r>
            <a:br>
              <a:rPr lang="en-US" sz="3200" dirty="0" smtClean="0">
                <a:latin typeface="Cambria" panose="02040503050406030204" pitchFamily="18" charset="0"/>
              </a:rPr>
            </a:br>
            <a:r>
              <a:rPr lang="en-US" sz="3200" b="1" dirty="0" smtClean="0">
                <a:solidFill>
                  <a:srgbClr val="C00000"/>
                </a:solidFill>
                <a:latin typeface="Century Gothic" panose="020B0502020202020204" pitchFamily="34" charset="0"/>
              </a:rPr>
              <a:t>NONE OF OUR STUDENTS</a:t>
            </a:r>
            <a:r>
              <a:rPr lang="en-US" sz="3200" b="1" dirty="0" smtClean="0">
                <a:latin typeface="Century Gothic" panose="020B0502020202020204" pitchFamily="34" charset="0"/>
              </a:rPr>
              <a:t> </a:t>
            </a:r>
            <a:br>
              <a:rPr lang="en-US" sz="3200" b="1" dirty="0" smtClean="0">
                <a:latin typeface="Century Gothic" panose="020B0502020202020204" pitchFamily="34" charset="0"/>
              </a:rPr>
            </a:br>
            <a:r>
              <a:rPr lang="en-US" sz="3200" dirty="0" smtClean="0">
                <a:latin typeface="Cambria" panose="02040503050406030204" pitchFamily="18" charset="0"/>
              </a:rPr>
              <a:t>were </a:t>
            </a:r>
            <a:r>
              <a:rPr lang="en-US" sz="3200" dirty="0">
                <a:latin typeface="Cambria" panose="02040503050406030204" pitchFamily="18" charset="0"/>
              </a:rPr>
              <a:t>involved in alcohol-related incidents </a:t>
            </a:r>
            <a:r>
              <a:rPr lang="en-US" sz="3200" dirty="0" smtClean="0">
                <a:latin typeface="Cambria" panose="02040503050406030204" pitchFamily="18" charset="0"/>
              </a:rPr>
              <a:t>for </a:t>
            </a:r>
            <a:r>
              <a:rPr lang="en-US" sz="3200" dirty="0">
                <a:latin typeface="Cambria" panose="02040503050406030204" pitchFamily="18" charset="0"/>
              </a:rPr>
              <a:t>prom or end-of-the year </a:t>
            </a:r>
            <a:r>
              <a:rPr lang="en-US" sz="3200" dirty="0" smtClean="0">
                <a:latin typeface="Cambria" panose="02040503050406030204" pitchFamily="18" charset="0"/>
              </a:rPr>
              <a:t>activities.”</a:t>
            </a:r>
            <a:br>
              <a:rPr lang="en-US" sz="3200" dirty="0" smtClean="0">
                <a:latin typeface="Cambria" panose="02040503050406030204" pitchFamily="18" charset="0"/>
              </a:rPr>
            </a:br>
            <a:r>
              <a:rPr lang="en-US" sz="3200" dirty="0" smtClean="0">
                <a:latin typeface="Cambria" panose="02040503050406030204" pitchFamily="18" charset="0"/>
              </a:rPr>
              <a:t> </a:t>
            </a:r>
            <a:r>
              <a:rPr lang="en-US" sz="3200" dirty="0">
                <a:latin typeface="Cambria" panose="02040503050406030204" pitchFamily="18" charset="0"/>
              </a:rPr>
              <a:t/>
            </a:r>
            <a:br>
              <a:rPr lang="en-US" sz="3200" dirty="0">
                <a:latin typeface="Cambria" panose="02040503050406030204" pitchFamily="18" charset="0"/>
              </a:rPr>
            </a:br>
            <a:r>
              <a:rPr lang="en-US" sz="3200" dirty="0" smtClean="0">
                <a:latin typeface="Cambria" panose="02040503050406030204" pitchFamily="18" charset="0"/>
              </a:rPr>
              <a:t>– </a:t>
            </a:r>
            <a:r>
              <a:rPr lang="en-US" sz="3200" dirty="0">
                <a:latin typeface="Cambria" panose="02040503050406030204" pitchFamily="18" charset="0"/>
              </a:rPr>
              <a:t>Brian Smith, </a:t>
            </a:r>
            <a:r>
              <a:rPr lang="en-US" sz="3200" dirty="0" smtClean="0">
                <a:latin typeface="Cambria" panose="02040503050406030204" pitchFamily="18" charset="0"/>
              </a:rPr>
              <a:t/>
            </a:r>
            <a:br>
              <a:rPr lang="en-US" sz="3200" dirty="0" smtClean="0">
                <a:latin typeface="Cambria" panose="02040503050406030204" pitchFamily="18" charset="0"/>
              </a:rPr>
            </a:br>
            <a:r>
              <a:rPr lang="en-US" sz="3200" dirty="0" smtClean="0">
                <a:latin typeface="Cambria" panose="02040503050406030204" pitchFamily="18" charset="0"/>
              </a:rPr>
              <a:t>Principal </a:t>
            </a:r>
            <a:r>
              <a:rPr lang="en-US" sz="3200" dirty="0">
                <a:latin typeface="Cambria" panose="02040503050406030204" pitchFamily="18" charset="0"/>
              </a:rPr>
              <a:t>at Orchard Farm High School </a:t>
            </a:r>
            <a:r>
              <a:rPr lang="en-US" sz="3200" dirty="0"/>
              <a:t/>
            </a:r>
            <a:br>
              <a:rPr lang="en-US" sz="3200" dirty="0"/>
            </a:br>
            <a:r>
              <a:rPr lang="en-US" sz="3200" dirty="0" smtClean="0">
                <a:latin typeface="Cambria" panose="02040503050406030204" pitchFamily="18" charset="0"/>
              </a:rPr>
              <a:t> </a:t>
            </a:r>
            <a:endParaRPr lang="en-US" sz="3200" dirty="0">
              <a:latin typeface="Cambria" panose="020405030504060302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248" b="99109" l="6222" r="96222"/>
                    </a14:imgEffect>
                  </a14:imgLayer>
                </a14:imgProps>
              </a:ext>
              <a:ext uri="{28A0092B-C50C-407E-A947-70E740481C1C}">
                <a14:useLocalDpi xmlns:a14="http://schemas.microsoft.com/office/drawing/2010/main" val="0"/>
              </a:ext>
            </a:extLst>
          </a:blip>
          <a:stretch>
            <a:fillRect/>
          </a:stretch>
        </p:blipFill>
        <p:spPr>
          <a:xfrm>
            <a:off x="3795933" y="5078829"/>
            <a:ext cx="1552133" cy="1474371"/>
          </a:xfrm>
          <a:prstGeom prst="rect">
            <a:avLst/>
          </a:prstGeom>
        </p:spPr>
      </p:pic>
    </p:spTree>
    <p:extLst>
      <p:ext uri="{BB962C8B-B14F-4D97-AF65-F5344CB8AC3E}">
        <p14:creationId xmlns:p14="http://schemas.microsoft.com/office/powerpoint/2010/main" val="71900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90600"/>
            <a:ext cx="9144000" cy="4572000"/>
          </a:xfrm>
        </p:spPr>
        <p:txBody>
          <a:bodyPr>
            <a:normAutofit/>
          </a:bodyPr>
          <a:lstStyle/>
          <a:p>
            <a:r>
              <a:rPr lang="en-US" sz="3200" dirty="0" smtClean="0">
                <a:latin typeface="Cambria" panose="02040503050406030204" pitchFamily="18" charset="0"/>
              </a:rPr>
              <a:t>Register Now:</a:t>
            </a:r>
            <a:r>
              <a:rPr lang="en-US" dirty="0" smtClean="0">
                <a:latin typeface="Cambria" panose="02040503050406030204" pitchFamily="18" charset="0"/>
              </a:rPr>
              <a:t/>
            </a:r>
            <a:br>
              <a:rPr lang="en-US" dirty="0" smtClean="0">
                <a:latin typeface="Cambria" panose="02040503050406030204" pitchFamily="18" charset="0"/>
              </a:rPr>
            </a:br>
            <a:r>
              <a:rPr lang="en-US" sz="3800" b="1" dirty="0" smtClean="0">
                <a:latin typeface="Century Gothic" panose="020B0502020202020204" pitchFamily="34" charset="0"/>
              </a:rPr>
              <a:t>www.missourisafeandsober.com</a:t>
            </a:r>
            <a:endParaRPr lang="en-US" sz="3800" dirty="0">
              <a:latin typeface="Century Gothic" panose="020B0502020202020204" pitchFamily="34" charset="0"/>
            </a:endParaRPr>
          </a:p>
        </p:txBody>
      </p:sp>
    </p:spTree>
    <p:extLst>
      <p:ext uri="{BB962C8B-B14F-4D97-AF65-F5344CB8AC3E}">
        <p14:creationId xmlns:p14="http://schemas.microsoft.com/office/powerpoint/2010/main" val="248273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0"/>
            <a:ext cx="9144000" cy="4572000"/>
          </a:xfrm>
        </p:spPr>
        <p:txBody>
          <a:bodyPr>
            <a:normAutofit/>
          </a:bodyPr>
          <a:lstStyle/>
          <a:p>
            <a:r>
              <a:rPr lang="en-US" sz="5400" dirty="0" smtClean="0">
                <a:latin typeface="Cambria" panose="02040503050406030204" pitchFamily="18" charset="0"/>
              </a:rPr>
              <a:t>Questions? </a:t>
            </a:r>
            <a:r>
              <a:rPr lang="en-US" sz="5400" b="1" dirty="0" smtClean="0">
                <a:latin typeface="Cambria" panose="02040503050406030204" pitchFamily="18" charset="0"/>
              </a:rPr>
              <a:t/>
            </a:r>
            <a:br>
              <a:rPr lang="en-US" sz="5400" b="1" dirty="0" smtClean="0">
                <a:latin typeface="Cambria" panose="02040503050406030204" pitchFamily="18" charset="0"/>
              </a:rPr>
            </a:br>
            <a:endParaRPr lang="en-US" sz="5400" b="1" dirty="0">
              <a:latin typeface="Century Gothic" panose="020B0502020202020204" pitchFamily="34" charset="0"/>
            </a:endParaRPr>
          </a:p>
        </p:txBody>
      </p:sp>
    </p:spTree>
    <p:extLst>
      <p:ext uri="{BB962C8B-B14F-4D97-AF65-F5344CB8AC3E}">
        <p14:creationId xmlns:p14="http://schemas.microsoft.com/office/powerpoint/2010/main" val="272800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r>
              <a:rPr lang="en-US" dirty="0" smtClean="0"/>
              <a:t/>
            </a:r>
            <a:br>
              <a:rPr lang="en-US" dirty="0" smtClean="0"/>
            </a:br>
            <a:r>
              <a:rPr lang="en-US" dirty="0" smtClean="0"/>
              <a:t>(ADD LOGO)</a:t>
            </a:r>
            <a:r>
              <a:rPr lang="en-US" dirty="0"/>
              <a:t/>
            </a:r>
            <a:br>
              <a:rPr lang="en-US" dirty="0"/>
            </a:br>
            <a:r>
              <a:rPr lang="en-US" dirty="0" smtClean="0"/>
              <a:t/>
            </a:r>
            <a:br>
              <a:rPr lang="en-US" dirty="0" smtClean="0"/>
            </a:br>
            <a:r>
              <a:rPr lang="en-US" dirty="0"/>
              <a:t/>
            </a:r>
            <a:br>
              <a:rPr lang="en-US" dirty="0"/>
            </a:br>
            <a:r>
              <a:rPr lang="en-US" sz="3100" i="1" dirty="0">
                <a:latin typeface="Cambria" panose="02040503050406030204" pitchFamily="18" charset="0"/>
              </a:rPr>
              <a:t>"Never doubt that a small group of thoughtful, committed people can change the world. Indeed, it is the only thing that ever has."</a:t>
            </a:r>
            <a:r>
              <a:rPr lang="en-US" sz="3100" dirty="0">
                <a:latin typeface="Cambria" panose="02040503050406030204" pitchFamily="18" charset="0"/>
              </a:rPr>
              <a:t> </a:t>
            </a:r>
            <a:r>
              <a:rPr lang="en-US" sz="3100" dirty="0" smtClean="0">
                <a:latin typeface="Cambria" panose="02040503050406030204" pitchFamily="18" charset="0"/>
              </a:rPr>
              <a:t/>
            </a:r>
            <a:br>
              <a:rPr lang="en-US" sz="3100" dirty="0" smtClean="0">
                <a:latin typeface="Cambria" panose="02040503050406030204" pitchFamily="18" charset="0"/>
              </a:rPr>
            </a:br>
            <a:r>
              <a:rPr lang="en-US" sz="3100" dirty="0">
                <a:latin typeface="Cambria" panose="02040503050406030204" pitchFamily="18" charset="0"/>
              </a:rPr>
              <a:t/>
            </a:r>
            <a:br>
              <a:rPr lang="en-US" sz="3100" dirty="0">
                <a:latin typeface="Cambria" panose="02040503050406030204" pitchFamily="18" charset="0"/>
              </a:rPr>
            </a:br>
            <a:r>
              <a:rPr lang="en-US" sz="3100" dirty="0" smtClean="0">
                <a:latin typeface="Cambria" panose="02040503050406030204" pitchFamily="18" charset="0"/>
              </a:rPr>
              <a:t>- </a:t>
            </a:r>
            <a:r>
              <a:rPr lang="en-US" sz="3100" dirty="0">
                <a:latin typeface="Cambria" panose="02040503050406030204" pitchFamily="18" charset="0"/>
              </a:rPr>
              <a:t>Margaret </a:t>
            </a:r>
            <a:r>
              <a:rPr lang="en-US" sz="3100" dirty="0" smtClean="0">
                <a:latin typeface="Cambria" panose="02040503050406030204" pitchFamily="18" charset="0"/>
              </a:rPr>
              <a:t>Mead</a:t>
            </a:r>
            <a:endParaRPr lang="en-US" sz="3100" dirty="0">
              <a:latin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5900" y="876796"/>
            <a:ext cx="2832199" cy="2361704"/>
          </a:xfrm>
          <a:prstGeom prst="rect">
            <a:avLst/>
          </a:prstGeom>
        </p:spPr>
      </p:pic>
    </p:spTree>
    <p:extLst>
      <p:ext uri="{BB962C8B-B14F-4D97-AF65-F5344CB8AC3E}">
        <p14:creationId xmlns:p14="http://schemas.microsoft.com/office/powerpoint/2010/main" val="19404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19800"/>
          </a:xfrm>
        </p:spPr>
        <p:txBody>
          <a:bodyPr>
            <a:normAutofit/>
          </a:bodyPr>
          <a:lstStyle/>
          <a:p>
            <a:r>
              <a:rPr lang="en-US" dirty="0" smtClean="0"/>
              <a:t/>
            </a:r>
            <a:br>
              <a:rPr lang="en-US" dirty="0" smtClean="0"/>
            </a:br>
            <a:r>
              <a:rPr lang="en-US" dirty="0"/>
              <a:t/>
            </a:r>
            <a:br>
              <a:rPr lang="en-US" dirty="0"/>
            </a:br>
            <a:r>
              <a:rPr lang="en-US" dirty="0" smtClean="0"/>
              <a:t/>
            </a:r>
            <a:br>
              <a:rPr lang="en-US" dirty="0" smtClean="0"/>
            </a:br>
            <a:endParaRPr lang="en-US" sz="3100" dirty="0">
              <a:latin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219200"/>
            <a:ext cx="5756373" cy="4800104"/>
          </a:xfrm>
          <a:prstGeom prst="rect">
            <a:avLst/>
          </a:prstGeom>
        </p:spPr>
      </p:pic>
    </p:spTree>
    <p:extLst>
      <p:ext uri="{BB962C8B-B14F-4D97-AF65-F5344CB8AC3E}">
        <p14:creationId xmlns:p14="http://schemas.microsoft.com/office/powerpoint/2010/main" val="223124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94"/>
          <a:stretch/>
        </p:blipFill>
        <p:spPr>
          <a:xfrm>
            <a:off x="4648200" y="3464017"/>
            <a:ext cx="4022877" cy="25573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627" y="838200"/>
            <a:ext cx="3657600" cy="24137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838200"/>
            <a:ext cx="4022877" cy="241372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256"/>
          <a:stretch/>
        </p:blipFill>
        <p:spPr>
          <a:xfrm>
            <a:off x="762000" y="3464017"/>
            <a:ext cx="3660227" cy="2548622"/>
          </a:xfrm>
          <a:prstGeom prst="rect">
            <a:avLst/>
          </a:prstGeom>
        </p:spPr>
      </p:pic>
    </p:spTree>
    <p:extLst>
      <p:ext uri="{BB962C8B-B14F-4D97-AF65-F5344CB8AC3E}">
        <p14:creationId xmlns:p14="http://schemas.microsoft.com/office/powerpoint/2010/main" val="102370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1000"/>
            <a:ext cx="8153400" cy="6111653"/>
          </a:xfrm>
          <a:prstGeom prst="rect">
            <a:avLst/>
          </a:prstGeom>
        </p:spPr>
      </p:pic>
    </p:spTree>
    <p:extLst>
      <p:ext uri="{BB962C8B-B14F-4D97-AF65-F5344CB8AC3E}">
        <p14:creationId xmlns:p14="http://schemas.microsoft.com/office/powerpoint/2010/main" val="372262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2133600"/>
          </a:xfrm>
        </p:spPr>
        <p:txBody>
          <a:bodyPr>
            <a:normAutofit/>
          </a:bodyPr>
          <a:lstStyle/>
          <a:p>
            <a:r>
              <a:rPr lang="en-US" dirty="0">
                <a:latin typeface="Cambria" panose="02040503050406030204" pitchFamily="18" charset="0"/>
              </a:rPr>
              <a:t>Alcohol is the most commonly used and abused drug among youth in the United </a:t>
            </a:r>
            <a:r>
              <a:rPr lang="en-US" dirty="0" smtClean="0">
                <a:latin typeface="Cambria" panose="02040503050406030204" pitchFamily="18" charset="0"/>
              </a:rPr>
              <a:t>States. </a:t>
            </a:r>
            <a:endParaRPr lang="en-US" dirty="0">
              <a:latin typeface="Cambria" panose="02040503050406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6" y="2743200"/>
            <a:ext cx="9439656" cy="4582357"/>
          </a:xfrm>
          <a:prstGeom prst="rect">
            <a:avLst/>
          </a:prstGeom>
        </p:spPr>
      </p:pic>
    </p:spTree>
    <p:extLst>
      <p:ext uri="{BB962C8B-B14F-4D97-AF65-F5344CB8AC3E}">
        <p14:creationId xmlns:p14="http://schemas.microsoft.com/office/powerpoint/2010/main" val="291521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8077200" cy="2438400"/>
          </a:xfrm>
        </p:spPr>
        <p:txBody>
          <a:bodyPr>
            <a:normAutofit/>
          </a:bodyPr>
          <a:lstStyle/>
          <a:p>
            <a:r>
              <a:rPr lang="en-US" dirty="0" smtClean="0">
                <a:latin typeface="Cambria" panose="02040503050406030204" pitchFamily="18" charset="0"/>
              </a:rPr>
              <a:t>Teens ages 12 </a:t>
            </a:r>
            <a:r>
              <a:rPr lang="en-US" dirty="0">
                <a:latin typeface="Cambria" panose="02040503050406030204" pitchFamily="18" charset="0"/>
              </a:rPr>
              <a:t>to </a:t>
            </a:r>
            <a:r>
              <a:rPr lang="en-US" dirty="0" smtClean="0">
                <a:latin typeface="Cambria" panose="02040503050406030204" pitchFamily="18" charset="0"/>
              </a:rPr>
              <a:t>20 drink </a:t>
            </a:r>
            <a:r>
              <a:rPr lang="en-US" dirty="0">
                <a:latin typeface="Cambria" panose="02040503050406030204" pitchFamily="18" charset="0"/>
              </a:rPr>
              <a:t>11% of all alcohol consumed in the United </a:t>
            </a:r>
            <a:r>
              <a:rPr lang="en-US" dirty="0" smtClean="0">
                <a:latin typeface="Cambria" panose="02040503050406030204" pitchFamily="18" charset="0"/>
              </a:rPr>
              <a:t>States. </a:t>
            </a:r>
            <a:endParaRPr lang="en-US" dirty="0">
              <a:effectLst>
                <a:outerShdw blurRad="38100" dist="38100" dir="2700000" algn="tl">
                  <a:srgbClr val="000000">
                    <a:alpha val="43137"/>
                  </a:srgbClr>
                </a:outerShdw>
              </a:effectLst>
              <a:latin typeface="Cambria" panose="02040503050406030204" pitchFamily="18" charset="0"/>
            </a:endParaRPr>
          </a:p>
        </p:txBody>
      </p:sp>
      <p:graphicFrame>
        <p:nvGraphicFramePr>
          <p:cNvPr id="10" name="Chart 9"/>
          <p:cNvGraphicFramePr/>
          <p:nvPr>
            <p:extLst>
              <p:ext uri="{D42A27DB-BD31-4B8C-83A1-F6EECF244321}">
                <p14:modId xmlns:p14="http://schemas.microsoft.com/office/powerpoint/2010/main" val="1618769581"/>
              </p:ext>
            </p:extLst>
          </p:nvPr>
        </p:nvGraphicFramePr>
        <p:xfrm>
          <a:off x="1905000" y="2895600"/>
          <a:ext cx="5715000" cy="375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712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2819400"/>
          </a:xfrm>
        </p:spPr>
        <p:txBody>
          <a:bodyPr>
            <a:normAutofit/>
          </a:bodyPr>
          <a:lstStyle/>
          <a:p>
            <a:r>
              <a:rPr lang="en-US" dirty="0" smtClean="0">
                <a:latin typeface="Cambria" panose="02040503050406030204" pitchFamily="18" charset="0"/>
              </a:rPr>
              <a:t>Twenty-five percent of youth ages 12 to 20 drink alcohol.</a:t>
            </a:r>
            <a:endParaRPr lang="en-US" dirty="0">
              <a:effectLst>
                <a:outerShdw blurRad="38100" dist="38100" dir="2700000" algn="tl">
                  <a:srgbClr val="000000">
                    <a:alpha val="43137"/>
                  </a:srgbClr>
                </a:outerShdw>
              </a:effectLst>
              <a:latin typeface="Cambria" panose="02040503050406030204" pitchFamily="18" charset="0"/>
            </a:endParaRPr>
          </a:p>
        </p:txBody>
      </p:sp>
      <p:graphicFrame>
        <p:nvGraphicFramePr>
          <p:cNvPr id="6" name="Chart 5"/>
          <p:cNvGraphicFramePr/>
          <p:nvPr>
            <p:extLst>
              <p:ext uri="{D42A27DB-BD31-4B8C-83A1-F6EECF244321}">
                <p14:modId xmlns:p14="http://schemas.microsoft.com/office/powerpoint/2010/main" val="2514918877"/>
              </p:ext>
            </p:extLst>
          </p:nvPr>
        </p:nvGraphicFramePr>
        <p:xfrm>
          <a:off x="1371600" y="2514600"/>
          <a:ext cx="6019800" cy="401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687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B78102AF60B04ABA205E3EF065642E" ma:contentTypeVersion="3" ma:contentTypeDescription="Create a new document." ma:contentTypeScope="" ma:versionID="ebedaa5e39435eca6cae133c7b111621">
  <xsd:schema xmlns:xsd="http://www.w3.org/2001/XMLSchema" xmlns:xs="http://www.w3.org/2001/XMLSchema" xmlns:p="http://schemas.microsoft.com/office/2006/metadata/properties" xmlns:ns2="c3a6e9ef-a1f6-4766-94ca-80364285655b" targetNamespace="http://schemas.microsoft.com/office/2006/metadata/properties" ma:root="true" ma:fieldsID="8e931a62d9d662a530870840701150fe" ns2:_="">
    <xsd:import namespace="c3a6e9ef-a1f6-4766-94ca-80364285655b"/>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a6e9ef-a1f6-4766-94ca-8036428565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D68D24-4677-451C-A1A2-62428E2EF79F}"/>
</file>

<file path=customXml/itemProps2.xml><?xml version="1.0" encoding="utf-8"?>
<ds:datastoreItem xmlns:ds="http://schemas.openxmlformats.org/officeDocument/2006/customXml" ds:itemID="{1518FD38-3BA1-496B-8F4F-1E9AB6F6CE50}"/>
</file>

<file path=customXml/itemProps3.xml><?xml version="1.0" encoding="utf-8"?>
<ds:datastoreItem xmlns:ds="http://schemas.openxmlformats.org/officeDocument/2006/customXml" ds:itemID="{8F2EF46E-2000-479C-8BD3-F5627D0968FA}"/>
</file>

<file path=docProps/app.xml><?xml version="1.0" encoding="utf-8"?>
<Properties xmlns="http://schemas.openxmlformats.org/officeDocument/2006/extended-properties" xmlns:vt="http://schemas.openxmlformats.org/officeDocument/2006/docPropsVTypes">
  <TotalTime>1728</TotalTime>
  <Words>278</Words>
  <Application>Microsoft Office PowerPoint</Application>
  <PresentationFormat>On-screen Show (4:3)</PresentationFormat>
  <Paragraphs>72</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What are your school’s  greatest challenges? </vt:lpstr>
      <vt:lpstr>PowerPoint Presentation</vt:lpstr>
      <vt:lpstr>PowerPoint Presentation</vt:lpstr>
      <vt:lpstr>PowerPoint Presentation</vt:lpstr>
      <vt:lpstr>PowerPoint Presentation</vt:lpstr>
      <vt:lpstr>Alcohol is the most commonly used and abused drug among youth in the United States. </vt:lpstr>
      <vt:lpstr>Teens ages 12 to 20 drink 11% of all alcohol consumed in the United States. </vt:lpstr>
      <vt:lpstr>Twenty-five percent of youth ages 12 to 20 drink alcohol.</vt:lpstr>
      <vt:lpstr>But which ages are drinking?</vt:lpstr>
      <vt:lpstr>In the last 30 days 4 out of 10  8th graders have drunk alcohol.</vt:lpstr>
      <vt:lpstr>In the last 30 days 7 out of 10  12th graders have drunk alcohol.</vt:lpstr>
      <vt:lpstr>Initial curiosity about alcohol can quickly become a habit.</vt:lpstr>
      <vt:lpstr>An adolescent may become addicted to alcohol in as little as  6 TO 18 MONTHS. </vt:lpstr>
      <vt:lpstr>ONE IN FIVE  alcoholics in the United States is a teen between the ages of 13 and 17. </vt:lpstr>
      <vt:lpstr>Youth who begin drinking before the age of 15 are  FOUR TIMES  more likely to become an alcoholic than those who wait until 21. </vt:lpstr>
      <vt:lpstr>But there’s more.</vt:lpstr>
      <vt:lpstr>Alcohol is responsible  for more than  4,300 ANNUAL DEATHS  among underage youth. </vt:lpstr>
      <vt:lpstr>That equals about  11 deaths each day. </vt:lpstr>
      <vt:lpstr>Which means that about  every other hour we lose another life.</vt:lpstr>
      <vt:lpstr>PowerPoint Presentation</vt:lpstr>
      <vt:lpstr>How has alcohol affected your school or community? </vt:lpstr>
      <vt:lpstr>What is your school doing to fix the problem? </vt:lpstr>
      <vt:lpstr>What else can be done?</vt:lpstr>
      <vt:lpstr> “Excessive alcohol use is a leading cause of preventable death that kills many Americans in the prime of their lives. We need to redouble our efforts to implement scientifically proven public health approaches to reduce this tragic loss of life and the huge economic costs that result.”   - Ursula E. Bauer, director of CDC's National Center for Chronic Disease Prevention and Health Promotion, June 2014 </vt:lpstr>
      <vt:lpstr>Change the culture of underage drinking.</vt:lpstr>
      <vt:lpstr>   </vt:lpstr>
      <vt:lpstr>PowerPoint Presentation</vt:lpstr>
      <vt:lpstr>PowerPoint Presentation</vt:lpstr>
      <vt:lpstr>PowerPoint Presentation</vt:lpstr>
      <vt:lpstr>Parent Video Excerpt:  The Honorable Peggy Davis – (1:09) </vt:lpstr>
      <vt:lpstr>Student Video Excerpt: Bailey Boatwright  (4:01)</vt:lpstr>
      <vt:lpstr>PowerPoint Presentation</vt:lpstr>
      <vt:lpstr>PowerPoint Presentation</vt:lpstr>
      <vt:lpstr>PowerPoint Presentation</vt:lpstr>
      <vt:lpstr>PowerPoint Presentation</vt:lpstr>
      <vt:lpstr>Student Video Excerpt: Marlana Felty</vt:lpstr>
      <vt:lpstr>PowerPoint Presentation</vt:lpstr>
      <vt:lpstr>PowerPoint Presentation</vt:lpstr>
      <vt:lpstr>PowerPoint Presentation</vt:lpstr>
      <vt:lpstr> (ADD LOGO)   2013-2014 189 schools 76,000 high school students + MS Students  + Parents   </vt:lpstr>
      <vt:lpstr>“We chose to use Safe and Sober because it has been proven to be  AN EFFECTIVE PROGRAM  to use to bring schools, parents and students together in the fight against underage drinking.”   – Mickee Anderson,  Counselor at South Iron R-1</vt:lpstr>
      <vt:lpstr> “Our Safe and Sober assembly and video MADE AN IMPACT  on our student body.”   – Teresa Nash,  Principal at Ava High School </vt:lpstr>
      <vt:lpstr> “The program helped inform our students about the harmful effects of alcohol and the consequences that often come from its misuse … This program helped contribute to the fact that  NONE OF OUR STUDENTS  were involved in alcohol-related incidents for prom or end-of-the year activities.”   – Brian Smith,  Principal at Orchard Farm High School   </vt:lpstr>
      <vt:lpstr>Register Now: www.missourisafeandsober.com</vt:lpstr>
      <vt:lpstr>Questions?  </vt:lpstr>
      <vt:lpstr> (ADD LOGO)   "Never doubt that a small group of thoughtful, committed people can change the world. Indeed, it is the only thing that ever has."   - Margaret Mead</vt:lpstr>
      <vt:lpstr>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dc:creator>
  <cp:lastModifiedBy>Reed, Michele</cp:lastModifiedBy>
  <cp:revision>131</cp:revision>
  <cp:lastPrinted>2013-09-05T23:47:24Z</cp:lastPrinted>
  <dcterms:created xsi:type="dcterms:W3CDTF">2013-01-11T14:57:40Z</dcterms:created>
  <dcterms:modified xsi:type="dcterms:W3CDTF">2014-10-13T02:25:53Z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0x01010045B78102AF60B04ABA205E3EF065642E</vt:lpwstr>
  </property>
</Properties>
</file>