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7" r:id="rId12"/>
    <p:sldId id="266"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97333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281943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125442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253855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146761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78379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375582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22430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54527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420099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8C4BE-C5C7-9B48-AB71-571E91CDA906}" type="datetimeFigureOut">
              <a:rPr lang="en-US" smtClean="0"/>
              <a:pPr/>
              <a:t>8/12/2014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404114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8C4BE-C5C7-9B48-AB71-571E91CDA906}" type="datetimeFigureOut">
              <a:rPr lang="en-US" smtClean="0"/>
              <a:pPr/>
              <a:t>8/12/2014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5A1B1-682B-BA44-8C0E-E584E30EB5A5}" type="slidenum">
              <a:rPr lang="en-US" smtClean="0"/>
              <a:pPr/>
              <a:t>‹#›</a:t>
            </a:fld>
            <a:endParaRPr lang="en-US" dirty="0"/>
          </a:p>
        </p:txBody>
      </p:sp>
    </p:spTree>
    <p:extLst>
      <p:ext uri="{BB962C8B-B14F-4D97-AF65-F5344CB8AC3E}">
        <p14:creationId xmlns:p14="http://schemas.microsoft.com/office/powerpoint/2010/main" xmlns="" val="146750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4348"/>
            <a:ext cx="7772400" cy="1470025"/>
          </a:xfrm>
        </p:spPr>
        <p:txBody>
          <a:bodyPr/>
          <a:lstStyle/>
          <a:p>
            <a:r>
              <a:rPr lang="en-US" dirty="0" smtClean="0"/>
              <a:t>Resolution &amp; Bylaws Briefing</a:t>
            </a:r>
            <a:endParaRPr lang="en-US" dirty="0"/>
          </a:p>
        </p:txBody>
      </p:sp>
      <p:sp>
        <p:nvSpPr>
          <p:cNvPr id="3" name="Subtitle 2"/>
          <p:cNvSpPr>
            <a:spLocks noGrp="1"/>
          </p:cNvSpPr>
          <p:nvPr>
            <p:ph type="subTitle" idx="1"/>
          </p:nvPr>
        </p:nvSpPr>
        <p:spPr>
          <a:xfrm>
            <a:off x="1371600" y="3886200"/>
            <a:ext cx="6400800" cy="2385646"/>
          </a:xfrm>
        </p:spPr>
        <p:txBody>
          <a:bodyPr/>
          <a:lstStyle/>
          <a:p>
            <a:r>
              <a:rPr lang="en-US" dirty="0" smtClean="0"/>
              <a:t>Dorothy Gardner </a:t>
            </a:r>
          </a:p>
          <a:p>
            <a:r>
              <a:rPr lang="en-US" sz="1800" dirty="0" smtClean="0"/>
              <a:t>Missouri PTA President Elect</a:t>
            </a:r>
          </a:p>
          <a:p>
            <a:r>
              <a:rPr lang="en-US" dirty="0" smtClean="0"/>
              <a:t>Dr. Leonard Young</a:t>
            </a:r>
          </a:p>
          <a:p>
            <a:r>
              <a:rPr lang="en-US" sz="1800" dirty="0" smtClean="0"/>
              <a:t>Missouri PTA Parliamentarian</a:t>
            </a:r>
            <a:endParaRPr lang="en-US" sz="1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296063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fontScale="92500" lnSpcReduction="20000"/>
          </a:bodyPr>
          <a:lstStyle/>
          <a:p>
            <a:pPr marL="0" indent="0">
              <a:buNone/>
            </a:pPr>
            <a:r>
              <a:rPr lang="en-US" u="sng" dirty="0" smtClean="0"/>
              <a:t>Amendment #5</a:t>
            </a:r>
          </a:p>
          <a:p>
            <a:pPr marL="0" indent="0">
              <a:buNone/>
            </a:pPr>
            <a:r>
              <a:rPr lang="en-US" sz="2800" dirty="0"/>
              <a:t>Amend Article IX, Section 5e and f by striking out both paragraphs and inserting in their place the following:  </a:t>
            </a:r>
            <a:r>
              <a:rPr lang="en-US" sz="2800" b="1" dirty="0"/>
              <a:t>“e. Events Coordinator.  The events coordinator shall serve as an aide to the president and shall help coordinate arrangements for meetings of Missouri PTA.  The events coordinator shall also serve as the convention exhibits chair.</a:t>
            </a:r>
            <a:r>
              <a:rPr lang="en-US" sz="2800" b="1" dirty="0" smtClean="0"/>
              <a:t>”</a:t>
            </a:r>
          </a:p>
          <a:p>
            <a:pPr marL="0" indent="0">
              <a:buNone/>
            </a:pPr>
            <a:endParaRPr lang="en-US" sz="2800" b="1" dirty="0"/>
          </a:p>
          <a:p>
            <a:pPr marL="0" indent="0">
              <a:buNone/>
            </a:pPr>
            <a:r>
              <a:rPr lang="en-US" sz="2800" dirty="0"/>
              <a:t>Rationale: Necessary due to the combining of the roles of the Administrative Assistant and the Meetings Coordinator into the new position of Events Coordinator.</a:t>
            </a:r>
          </a:p>
          <a:p>
            <a:endParaRPr lang="en-US" sz="2800" dirty="0"/>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133531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normAutofit fontScale="90000"/>
          </a:bodyPr>
          <a:lstStyle/>
          <a:p>
            <a:r>
              <a:rPr lang="en-US" dirty="0" smtClean="0"/>
              <a:t>E-Cigarettes and Youth Resolution</a:t>
            </a:r>
            <a:endParaRPr lang="en-US" dirty="0"/>
          </a:p>
        </p:txBody>
      </p:sp>
      <p:sp>
        <p:nvSpPr>
          <p:cNvPr id="3" name="Content Placeholder 2"/>
          <p:cNvSpPr>
            <a:spLocks noGrp="1"/>
          </p:cNvSpPr>
          <p:nvPr>
            <p:ph idx="1"/>
          </p:nvPr>
        </p:nvSpPr>
        <p:spPr>
          <a:xfrm>
            <a:off x="457199" y="1981200"/>
            <a:ext cx="8229600" cy="4525963"/>
          </a:xfrm>
        </p:spPr>
        <p:txBody>
          <a:bodyPr>
            <a:noAutofit/>
          </a:bodyPr>
          <a:lstStyle/>
          <a:p>
            <a:pPr marL="0" indent="0">
              <a:buNone/>
            </a:pPr>
            <a:r>
              <a:rPr lang="en-US" sz="2000" dirty="0"/>
              <a:t>Currently the e-cigarette market remains unregulated by the FDA.  There are no Federal or Missouri laws prohibiting the sale to minors. Random tests have found e-cigarettes marketed as non-nicotine to contain nicotine and also to contain carcinogens and other toxic chemicals.  Nicotine is a highly additive drug that is toxic in high doses.  Due to the absence of regulation, e-cigarette packaging lacks child safety mechanisms to inhibit children from accessing and accidently ingesting potentially toxic amounts of nicotine.  In addition, distributors of e-cigarettes have engaged in marketing directed toward youth by incorporating flavoring such as gummy bear, placing advertising on children’s application games, utilizing cartoon characters, and employing celebrities endorsements.  Between 2011-2012 use among youth doubled, and there is a misconception among youth that e-cigarettes are safe.  Requiring regulation would restrict the sale to minors, prohibit advertising directed toward youth, and ensure safety measures to are employed.  </a:t>
            </a:r>
          </a:p>
          <a:p>
            <a:pPr marL="0" indent="0">
              <a:buNone/>
            </a:pPr>
            <a:r>
              <a:rPr lang="en-US" sz="2000" dirty="0"/>
              <a:t/>
            </a:r>
            <a:br>
              <a:rPr lang="en-US" sz="2000" dirty="0"/>
            </a:br>
            <a:endParaRPr lang="en-US" sz="1400" dirty="0" smtClean="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241431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normAutofit fontScale="90000"/>
          </a:bodyPr>
          <a:lstStyle/>
          <a:p>
            <a:r>
              <a:rPr lang="en-US" dirty="0" smtClean="0"/>
              <a:t>E-Cigarettes and Youth Resolution</a:t>
            </a:r>
            <a:endParaRPr lang="en-US" dirty="0"/>
          </a:p>
        </p:txBody>
      </p:sp>
      <p:sp>
        <p:nvSpPr>
          <p:cNvPr id="3" name="Content Placeholder 2"/>
          <p:cNvSpPr>
            <a:spLocks noGrp="1"/>
          </p:cNvSpPr>
          <p:nvPr>
            <p:ph idx="1"/>
          </p:nvPr>
        </p:nvSpPr>
        <p:spPr>
          <a:xfrm>
            <a:off x="457199" y="1981200"/>
            <a:ext cx="8229600" cy="4525963"/>
          </a:xfrm>
        </p:spPr>
        <p:txBody>
          <a:bodyPr>
            <a:noAutofit/>
          </a:bodyPr>
          <a:lstStyle/>
          <a:p>
            <a:pPr marL="0" indent="0">
              <a:buNone/>
            </a:pPr>
            <a:r>
              <a:rPr lang="en-US" sz="1400" dirty="0"/>
              <a:t>Whereas, Nicotine is a highly additive drug that chemically alters the brain’s pathways resulting in a negative impact on adolescent brain development; and </a:t>
            </a:r>
          </a:p>
          <a:p>
            <a:pPr marL="0" indent="0">
              <a:buNone/>
            </a:pPr>
            <a:r>
              <a:rPr lang="en-US" sz="1400" dirty="0"/>
              <a:t> </a:t>
            </a:r>
          </a:p>
          <a:p>
            <a:pPr marL="0" indent="0">
              <a:buNone/>
            </a:pPr>
            <a:r>
              <a:rPr lang="en-US" sz="1400" dirty="0"/>
              <a:t>Whereas, FDA random tests found non-nicotine e-cigarette cartridges to contain nicotine; and</a:t>
            </a:r>
          </a:p>
          <a:p>
            <a:pPr marL="0" indent="0">
              <a:buNone/>
            </a:pPr>
            <a:r>
              <a:rPr lang="en-US" sz="1400" dirty="0"/>
              <a:t> </a:t>
            </a:r>
          </a:p>
          <a:p>
            <a:pPr marL="0" indent="0">
              <a:buNone/>
            </a:pPr>
            <a:r>
              <a:rPr lang="en-US" sz="1400" dirty="0"/>
              <a:t>Whereas, Lab tests have found e-cigarettes to both contain harmful carcinogens and toxic chemicals while cartridges emit varying amounts of nicotine which can be toxic in high doses; and </a:t>
            </a:r>
          </a:p>
          <a:p>
            <a:pPr marL="0" indent="0">
              <a:buNone/>
            </a:pPr>
            <a:r>
              <a:rPr lang="en-US" sz="1400" dirty="0"/>
              <a:t> </a:t>
            </a:r>
          </a:p>
          <a:p>
            <a:pPr marL="0" indent="0">
              <a:buNone/>
            </a:pPr>
            <a:r>
              <a:rPr lang="en-US" sz="1400" dirty="0"/>
              <a:t>Whereas, Refill bottles and cartridges packaging do not employ safety measures to prevent young children’s access or accidental ingestion of toxic amount of nicotine; and</a:t>
            </a:r>
          </a:p>
          <a:p>
            <a:pPr marL="0" indent="0">
              <a:buNone/>
            </a:pPr>
            <a:r>
              <a:rPr lang="en-US" sz="1400" dirty="0"/>
              <a:t> </a:t>
            </a:r>
          </a:p>
          <a:p>
            <a:pPr marL="0" indent="0">
              <a:buNone/>
            </a:pPr>
            <a:r>
              <a:rPr lang="en-US" sz="1400" dirty="0"/>
              <a:t>Whereas, Companies selling e-cigarette and vapor devices are utilizing advertising techniques targeted toward youth; and </a:t>
            </a:r>
          </a:p>
          <a:p>
            <a:pPr marL="0" indent="0">
              <a:buNone/>
            </a:pPr>
            <a:r>
              <a:rPr lang="en-US" sz="1400" dirty="0"/>
              <a:t> </a:t>
            </a:r>
          </a:p>
          <a:p>
            <a:pPr marL="0" indent="0">
              <a:buNone/>
            </a:pPr>
            <a:r>
              <a:rPr lang="en-US" sz="1400" dirty="0"/>
              <a:t>Whereas, E-cigarette use among middle and high school students doubled from 2011 to 2012 which has given rise to concerns by public health officials that e-cigarettes could lead to increased nicotine addiction among youth; now, therefore, be </a:t>
            </a:r>
            <a:r>
              <a:rPr lang="en-US" sz="1400" dirty="0" smtClean="0"/>
              <a:t>it</a:t>
            </a:r>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389220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normAutofit fontScale="90000"/>
          </a:bodyPr>
          <a:lstStyle/>
          <a:p>
            <a:r>
              <a:rPr lang="en-US" dirty="0" smtClean="0"/>
              <a:t>E-Cigarettes and Youth Resolution</a:t>
            </a:r>
            <a:endParaRPr lang="en-US" dirty="0"/>
          </a:p>
        </p:txBody>
      </p:sp>
      <p:sp>
        <p:nvSpPr>
          <p:cNvPr id="3" name="Content Placeholder 2"/>
          <p:cNvSpPr>
            <a:spLocks noGrp="1"/>
          </p:cNvSpPr>
          <p:nvPr>
            <p:ph idx="1"/>
          </p:nvPr>
        </p:nvSpPr>
        <p:spPr>
          <a:xfrm>
            <a:off x="457199" y="1981200"/>
            <a:ext cx="8229600" cy="4525963"/>
          </a:xfrm>
        </p:spPr>
        <p:txBody>
          <a:bodyPr>
            <a:noAutofit/>
          </a:bodyPr>
          <a:lstStyle/>
          <a:p>
            <a:pPr marL="0" indent="0">
              <a:buNone/>
            </a:pPr>
            <a:r>
              <a:rPr lang="en-US" sz="2000" dirty="0" smtClean="0"/>
              <a:t>RESOLVED, That the Missouri Congress of Parents and Teachers (Missouri PTA), its units and councils, support legislation aimed at regulating e-cigarettes, prohibiting sales to individuals under the age of 18, and restricting advertising targeted toward youth; and be it further</a:t>
            </a:r>
          </a:p>
          <a:p>
            <a:pPr marL="0" indent="0">
              <a:buNone/>
            </a:pPr>
            <a:r>
              <a:rPr lang="en-US" sz="2000" dirty="0" smtClean="0"/>
              <a:t> </a:t>
            </a:r>
          </a:p>
          <a:p>
            <a:pPr marL="0" indent="0">
              <a:buNone/>
            </a:pPr>
            <a:r>
              <a:rPr lang="en-US" sz="2000" dirty="0" smtClean="0"/>
              <a:t>RESOLVED, That the Missouri Congress of Parents and Teachers (Missouri PTA), its units and councils, encourage and support programing directed at discouraging e-cigarette use among youth.</a:t>
            </a:r>
          </a:p>
          <a:p>
            <a:pPr marL="0" indent="0">
              <a:buNone/>
            </a:pPr>
            <a:endParaRPr lang="en-US" sz="1400" dirty="0" smtClean="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414319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normAutofit fontScale="90000"/>
          </a:bodyPr>
          <a:lstStyle/>
          <a:p>
            <a:r>
              <a:rPr lang="en-US" dirty="0" smtClean="0"/>
              <a:t>Amendments, Debate, and voting</a:t>
            </a:r>
            <a:endParaRPr lang="en-US" dirty="0"/>
          </a:p>
        </p:txBody>
      </p:sp>
      <p:sp>
        <p:nvSpPr>
          <p:cNvPr id="3" name="Content Placeholder 2"/>
          <p:cNvSpPr>
            <a:spLocks noGrp="1"/>
          </p:cNvSpPr>
          <p:nvPr>
            <p:ph idx="1"/>
          </p:nvPr>
        </p:nvSpPr>
        <p:spPr>
          <a:xfrm>
            <a:off x="457199" y="1981200"/>
            <a:ext cx="8229600" cy="4525963"/>
          </a:xfrm>
        </p:spPr>
        <p:txBody>
          <a:bodyPr>
            <a:noAutofit/>
          </a:bodyPr>
          <a:lstStyle/>
          <a:p>
            <a:r>
              <a:rPr lang="en-US" sz="1600" dirty="0"/>
              <a:t>Any primary amendments to the proposed amendments to the bylaws or to any proposed resolution must be submitted to the secretary (the command center) by 9:00 pm. on Saturday, October 18, 2014</a:t>
            </a:r>
            <a:r>
              <a:rPr lang="en-US" sz="1600" dirty="0" smtClean="0"/>
              <a:t>.</a:t>
            </a:r>
          </a:p>
          <a:p>
            <a:pPr lvl="0"/>
            <a:r>
              <a:rPr lang="en-US" sz="1600" dirty="0"/>
              <a:t>To be recognized by the chair, delegates must go to a microphone, state their name and the name of the local unit or council represented and region; or must state position held on the State Board of Managers.</a:t>
            </a:r>
          </a:p>
          <a:p>
            <a:pPr lvl="0"/>
            <a:r>
              <a:rPr lang="en-US" sz="1600" dirty="0"/>
              <a:t>All motions shall be written or typed, complete with identification and signature of the maker before the maker approaches the microphone.</a:t>
            </a:r>
          </a:p>
          <a:p>
            <a:pPr lvl="0"/>
            <a:r>
              <a:rPr lang="en-US" sz="1600" dirty="0"/>
              <a:t>Each delegate may speak only once on any debatable motion and for no longer than two minutes unless requested by the chair to clarify or to answer a question.  In such a case two additional minutes will be allowed. The time keeper will signify time remaining as one minute, one-half minute and time. Speakers will conform to the ruling of the timekeeper. This limit on speeches shall not apply to informational reports given when no motion is pending.</a:t>
            </a:r>
          </a:p>
          <a:p>
            <a:pPr lvl="0"/>
            <a:r>
              <a:rPr lang="en-US" sz="1600" dirty="0"/>
              <a:t>When voting, delegates will be asked to show their voting card.</a:t>
            </a:r>
          </a:p>
          <a:p>
            <a:pPr lvl="0"/>
            <a:r>
              <a:rPr lang="en-US" sz="1600" dirty="0"/>
              <a:t>During a counted vote, no one may leave or enter the meeting room.</a:t>
            </a:r>
          </a:p>
          <a:p>
            <a:pPr marL="0" lvl="0" indent="0">
              <a:buNone/>
            </a:pPr>
            <a:endParaRPr lang="en-US" sz="2000" dirty="0"/>
          </a:p>
          <a:p>
            <a:pPr marL="0" lvl="0" indent="0">
              <a:buNone/>
            </a:pPr>
            <a:endParaRPr lang="en-US" sz="2000" dirty="0"/>
          </a:p>
          <a:p>
            <a:pPr marL="0" indent="0">
              <a:buNone/>
            </a:pPr>
            <a:endParaRPr lang="en-US" sz="1400" dirty="0" smtClean="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277961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lnSpcReduction="10000"/>
          </a:bodyPr>
          <a:lstStyle/>
          <a:p>
            <a:pPr marL="0" indent="0">
              <a:buNone/>
            </a:pPr>
            <a:r>
              <a:rPr lang="en-US" u="sng" dirty="0" smtClean="0"/>
              <a:t>Amendment #1</a:t>
            </a:r>
          </a:p>
          <a:p>
            <a:pPr marL="0" indent="0">
              <a:buNone/>
            </a:pPr>
            <a:r>
              <a:rPr lang="en-US" sz="2800" dirty="0"/>
              <a:t>Amend Article XIII Board of Managers, Section 3c by inserting the following the words “Voting by” the following:</a:t>
            </a:r>
            <a:r>
              <a:rPr lang="en-US" sz="2800" b="1" dirty="0"/>
              <a:t>  “postal or electronic” </a:t>
            </a:r>
            <a:r>
              <a:rPr lang="en-US" sz="2800" dirty="0"/>
              <a:t>so that if adopted it will read:  “Voting by </a:t>
            </a:r>
            <a:r>
              <a:rPr lang="en-US" sz="2800" b="1" dirty="0"/>
              <a:t>postal or electronic</a:t>
            </a:r>
            <a:r>
              <a:rPr lang="en-US" sz="2800" dirty="0"/>
              <a:t> mail in the interim between meetings with the results being reported at the next meeting and recorded in the minutes;</a:t>
            </a:r>
            <a:r>
              <a:rPr lang="en-US" sz="2800" dirty="0" smtClean="0"/>
              <a:t>”</a:t>
            </a:r>
          </a:p>
          <a:p>
            <a:pPr marL="0" indent="0">
              <a:buNone/>
            </a:pPr>
            <a:endParaRPr lang="en-US" sz="1500" dirty="0"/>
          </a:p>
          <a:p>
            <a:pPr marL="0" indent="0">
              <a:buNone/>
            </a:pPr>
            <a:r>
              <a:rPr lang="en-US" sz="2800" b="1" dirty="0"/>
              <a:t>Rationale:</a:t>
            </a:r>
            <a:r>
              <a:rPr lang="en-US" sz="2800" dirty="0"/>
              <a:t>  To clarify that voting between meetings can be done by either postal or electronic mail.</a:t>
            </a:r>
          </a:p>
          <a:p>
            <a:pPr marL="0" indent="0">
              <a:buNone/>
            </a:pPr>
            <a:endParaRPr lang="en-US" dirty="0" smtClean="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22320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a:bodyPr>
          <a:lstStyle/>
          <a:p>
            <a:pPr marL="0" indent="0">
              <a:buNone/>
            </a:pPr>
            <a:r>
              <a:rPr lang="en-US" u="sng" dirty="0" smtClean="0"/>
              <a:t>Amendment #2</a:t>
            </a:r>
          </a:p>
          <a:p>
            <a:pPr marL="0" indent="0">
              <a:buNone/>
            </a:pPr>
            <a:r>
              <a:rPr lang="en-US" sz="2800" dirty="0"/>
              <a:t>Amend Article XIII Board of Managers, Section 3a by striking the sentence </a:t>
            </a:r>
            <a:r>
              <a:rPr lang="en-US" sz="2800" b="1" dirty="0"/>
              <a:t>“A majority of the entire board of managers shall elect.</a:t>
            </a:r>
            <a:r>
              <a:rPr lang="en-US" sz="2800" b="1" dirty="0" smtClean="0"/>
              <a:t>”</a:t>
            </a:r>
          </a:p>
          <a:p>
            <a:pPr marL="0" indent="0">
              <a:buNone/>
            </a:pPr>
            <a:endParaRPr lang="en-US" sz="2800" dirty="0"/>
          </a:p>
          <a:p>
            <a:pPr marL="0" indent="0">
              <a:buNone/>
            </a:pPr>
            <a:r>
              <a:rPr lang="en-US" sz="2800" b="1" dirty="0"/>
              <a:t>Rationale:</a:t>
            </a:r>
            <a:r>
              <a:rPr lang="en-US" sz="2800" dirty="0"/>
              <a:t>  This provision should more properly be included in the section on filling vacancies in Article IX.</a:t>
            </a:r>
          </a:p>
          <a:p>
            <a:pPr marL="0" indent="0">
              <a:buNone/>
            </a:pPr>
            <a:endParaRPr lang="en-US" dirty="0" smtClean="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108069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lnSpcReduction="10000"/>
          </a:bodyPr>
          <a:lstStyle/>
          <a:p>
            <a:pPr marL="0" indent="0">
              <a:buNone/>
            </a:pPr>
            <a:r>
              <a:rPr lang="en-US" u="sng" dirty="0" smtClean="0"/>
              <a:t>Amendment #3</a:t>
            </a:r>
          </a:p>
          <a:p>
            <a:pPr marL="0" indent="0">
              <a:buNone/>
            </a:pPr>
            <a:r>
              <a:rPr lang="en-US" sz="2800" dirty="0"/>
              <a:t>Amend Article IX Officers, Section 6a by striking out the third sentence and inserting in its place the following:  </a:t>
            </a:r>
            <a:r>
              <a:rPr lang="en-US" sz="2800" b="1" dirty="0"/>
              <a:t>“A majority vote is necessary for election during an in-person meeting.  If the election takes place by postal or electronic mail a majority of the entire board of managers shall be necessary for election.</a:t>
            </a:r>
            <a:r>
              <a:rPr lang="en-US" sz="2800" b="1" dirty="0" smtClean="0"/>
              <a:t>”</a:t>
            </a:r>
          </a:p>
          <a:p>
            <a:pPr marL="0" indent="0">
              <a:buNone/>
            </a:pPr>
            <a:endParaRPr lang="en-US" sz="1700" b="1" dirty="0" smtClean="0"/>
          </a:p>
          <a:p>
            <a:pPr marL="0" indent="0">
              <a:buNone/>
            </a:pPr>
            <a:r>
              <a:rPr lang="en-US" sz="2800" b="1" dirty="0"/>
              <a:t>Rationale:</a:t>
            </a:r>
            <a:r>
              <a:rPr lang="en-US" sz="2800" dirty="0"/>
              <a:t>  To clarify what vote is required to fill a vacancy at in-person meetings and other methods of election.</a:t>
            </a:r>
          </a:p>
          <a:p>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316948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fontScale="92500" lnSpcReduction="10000"/>
          </a:bodyPr>
          <a:lstStyle/>
          <a:p>
            <a:pPr marL="0" indent="0">
              <a:buNone/>
            </a:pPr>
            <a:r>
              <a:rPr lang="en-US" u="sng" dirty="0" smtClean="0"/>
              <a:t>Amendment #4</a:t>
            </a:r>
          </a:p>
          <a:p>
            <a:pPr marL="0" indent="0">
              <a:buNone/>
            </a:pPr>
            <a:r>
              <a:rPr lang="en-US" sz="2800" dirty="0"/>
              <a:t>Amend Article IX Officers, Section 2b Appointed Officers by striking out the entire section and inserting in its place the following:  </a:t>
            </a:r>
            <a:r>
              <a:rPr lang="en-US" sz="2800" b="1" dirty="0"/>
              <a:t>“Section 2.  Appointed Officer.  The president shall appoint, subject to the approval of the executive committee, an events coordinator who shall serve as an appointed officer of Missouri PTA.”</a:t>
            </a:r>
            <a:r>
              <a:rPr lang="en-US" sz="2800" dirty="0" smtClean="0">
                <a:effectLst/>
              </a:rPr>
              <a:t> </a:t>
            </a:r>
          </a:p>
          <a:p>
            <a:pPr marL="0" indent="0">
              <a:buNone/>
            </a:pPr>
            <a:endParaRPr lang="en-US" sz="2800" dirty="0"/>
          </a:p>
          <a:p>
            <a:pPr marL="0" indent="0">
              <a:buNone/>
            </a:pPr>
            <a:r>
              <a:rPr lang="en-US" sz="2800" b="1" dirty="0"/>
              <a:t>Rationale:</a:t>
            </a:r>
            <a:r>
              <a:rPr lang="en-US" sz="2800" dirty="0"/>
              <a:t>  To combine the offices of administrative assistant and meetings coordinator due to the changing needs of the Board of Managers.</a:t>
            </a:r>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121804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a:bodyPr>
          <a:lstStyle/>
          <a:p>
            <a:pPr marL="0" indent="0">
              <a:buNone/>
            </a:pPr>
            <a:r>
              <a:rPr lang="en-US" u="sng" dirty="0" smtClean="0"/>
              <a:t>Amendment #4a</a:t>
            </a:r>
          </a:p>
          <a:p>
            <a:pPr marL="0" indent="0">
              <a:buNone/>
            </a:pPr>
            <a:r>
              <a:rPr lang="en-US" sz="2800" dirty="0"/>
              <a:t>Amend Article IX, Section 4b by striking out the words “Appointed officers” and inserting in their place the words </a:t>
            </a:r>
            <a:r>
              <a:rPr lang="en-US" sz="2800" b="1" dirty="0"/>
              <a:t>“The appointed officer.”</a:t>
            </a:r>
            <a:endParaRPr lang="en-US" sz="2800" dirty="0"/>
          </a:p>
          <a:p>
            <a:pPr marL="0" indent="0">
              <a:buNone/>
            </a:pPr>
            <a:endParaRPr lang="en-US" sz="2800" dirty="0"/>
          </a:p>
          <a:p>
            <a:pPr marL="0" indent="0">
              <a:buNone/>
            </a:pPr>
            <a:r>
              <a:rPr lang="en-US" sz="2800" dirty="0"/>
              <a:t>Rationale: Required by the adoption of Amendment #4.</a:t>
            </a:r>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44021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a:bodyPr>
          <a:lstStyle/>
          <a:p>
            <a:pPr marL="0" indent="0">
              <a:buNone/>
            </a:pPr>
            <a:r>
              <a:rPr lang="en-US" u="sng" dirty="0" smtClean="0"/>
              <a:t>Amendment #4b</a:t>
            </a:r>
          </a:p>
          <a:p>
            <a:pPr marL="0" indent="0">
              <a:buNone/>
            </a:pPr>
            <a:r>
              <a:rPr lang="en-US" sz="2800" dirty="0"/>
              <a:t>Amend Article IX, Section 5a7 by striking out the words “all appointed officers” and inserting in their place the words </a:t>
            </a:r>
            <a:r>
              <a:rPr lang="en-US" sz="2800" b="1" dirty="0"/>
              <a:t>“the events coordinator.”</a:t>
            </a:r>
            <a:endParaRPr lang="en-US" sz="2800" dirty="0"/>
          </a:p>
          <a:p>
            <a:pPr marL="0" indent="0">
              <a:buNone/>
            </a:pPr>
            <a:endParaRPr lang="en-US" sz="2800" dirty="0"/>
          </a:p>
          <a:p>
            <a:pPr marL="0" indent="0">
              <a:buNone/>
            </a:pPr>
            <a:r>
              <a:rPr lang="en-US" sz="2800" dirty="0"/>
              <a:t>Rationale: Required by the adoption of Amendment #4.</a:t>
            </a:r>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16694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a:bodyPr>
          <a:lstStyle/>
          <a:p>
            <a:pPr marL="0" indent="0">
              <a:buNone/>
            </a:pPr>
            <a:r>
              <a:rPr lang="en-US" u="sng" dirty="0" smtClean="0"/>
              <a:t>Amendment #4c</a:t>
            </a:r>
          </a:p>
          <a:p>
            <a:pPr marL="0" indent="0">
              <a:buNone/>
            </a:pPr>
            <a:r>
              <a:rPr lang="en-US" sz="2800" dirty="0"/>
              <a:t>Amend Article XIV, Executive Committee, Section 2c by striking out the entire paragraph and inserting in its place the words </a:t>
            </a:r>
            <a:r>
              <a:rPr lang="en-US" sz="2800" b="1" dirty="0"/>
              <a:t>“Approve the president’s appointment of the events coordinator.”</a:t>
            </a:r>
            <a:endParaRPr lang="en-US" sz="2800" dirty="0"/>
          </a:p>
          <a:p>
            <a:pPr marL="0" indent="0">
              <a:buNone/>
            </a:pPr>
            <a:endParaRPr lang="en-US" sz="2800" dirty="0"/>
          </a:p>
          <a:p>
            <a:pPr marL="0" indent="0">
              <a:buNone/>
            </a:pPr>
            <a:r>
              <a:rPr lang="en-US" sz="2800" dirty="0"/>
              <a:t>Rationale: Required by the adoption of Amendment #4.</a:t>
            </a:r>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70050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077" y="274638"/>
            <a:ext cx="5443415" cy="1143000"/>
          </a:xfrm>
        </p:spPr>
        <p:txBody>
          <a:bodyPr/>
          <a:lstStyle/>
          <a:p>
            <a:r>
              <a:rPr lang="en-US" dirty="0" smtClean="0"/>
              <a:t>Bylaws</a:t>
            </a:r>
            <a:endParaRPr lang="en-US" dirty="0"/>
          </a:p>
        </p:txBody>
      </p:sp>
      <p:sp>
        <p:nvSpPr>
          <p:cNvPr id="3" name="Content Placeholder 2"/>
          <p:cNvSpPr>
            <a:spLocks noGrp="1"/>
          </p:cNvSpPr>
          <p:nvPr>
            <p:ph idx="1"/>
          </p:nvPr>
        </p:nvSpPr>
        <p:spPr>
          <a:xfrm>
            <a:off x="457199" y="1981200"/>
            <a:ext cx="8229600" cy="4525963"/>
          </a:xfrm>
        </p:spPr>
        <p:txBody>
          <a:bodyPr>
            <a:normAutofit/>
          </a:bodyPr>
          <a:lstStyle/>
          <a:p>
            <a:pPr marL="0" indent="0">
              <a:buNone/>
            </a:pPr>
            <a:r>
              <a:rPr lang="en-US" u="sng" dirty="0" smtClean="0"/>
              <a:t>Amendment #4d</a:t>
            </a:r>
          </a:p>
          <a:p>
            <a:pPr marL="0" indent="0">
              <a:buNone/>
            </a:pPr>
            <a:r>
              <a:rPr lang="en-US" sz="2800" dirty="0"/>
              <a:t>Amend Article XIII, Section 1 by striking out the words “convention arrangements chair(s), administrative assistant, meetings coordinator” and inserting in their place the following:  </a:t>
            </a:r>
            <a:r>
              <a:rPr lang="en-US" sz="2800" b="1" dirty="0"/>
              <a:t>“events coordinator.”</a:t>
            </a:r>
            <a:endParaRPr lang="en-US" sz="2800" dirty="0"/>
          </a:p>
          <a:p>
            <a:pPr marL="0" indent="0">
              <a:buNone/>
            </a:pPr>
            <a:endParaRPr lang="en-US" sz="2800" dirty="0"/>
          </a:p>
          <a:p>
            <a:pPr marL="0" indent="0">
              <a:buNone/>
            </a:pPr>
            <a:r>
              <a:rPr lang="en-US" sz="2800" dirty="0"/>
              <a:t>Rationale: Required by the adoption of Amendment #4.</a:t>
            </a:r>
          </a:p>
          <a:p>
            <a:pPr marL="0" indent="0">
              <a:buNone/>
            </a:pPr>
            <a:endParaRPr lang="en-US" sz="2800" dirty="0"/>
          </a:p>
        </p:txBody>
      </p:sp>
      <p:pic>
        <p:nvPicPr>
          <p:cNvPr id="4" name="Picture 3" descr="Convention Logo 2014.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893060" cy="1875692"/>
          </a:xfrm>
          <a:prstGeom prst="rect">
            <a:avLst/>
          </a:prstGeom>
        </p:spPr>
      </p:pic>
    </p:spTree>
    <p:extLst>
      <p:ext uri="{BB962C8B-B14F-4D97-AF65-F5344CB8AC3E}">
        <p14:creationId xmlns:p14="http://schemas.microsoft.com/office/powerpoint/2010/main" xmlns="" val="1441826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094FBB-2347-47C2-AAD4-CA5392DC3DDA}"/>
</file>

<file path=customXml/itemProps2.xml><?xml version="1.0" encoding="utf-8"?>
<ds:datastoreItem xmlns:ds="http://schemas.openxmlformats.org/officeDocument/2006/customXml" ds:itemID="{04C3B268-DFFB-4281-8ABC-ED73EC8C2120}"/>
</file>

<file path=customXml/itemProps3.xml><?xml version="1.0" encoding="utf-8"?>
<ds:datastoreItem xmlns:ds="http://schemas.openxmlformats.org/officeDocument/2006/customXml" ds:itemID="{40BA1A00-3A09-4309-B02D-9953BF0D1305}"/>
</file>

<file path=docProps/app.xml><?xml version="1.0" encoding="utf-8"?>
<Properties xmlns="http://schemas.openxmlformats.org/officeDocument/2006/extended-properties" xmlns:vt="http://schemas.openxmlformats.org/officeDocument/2006/docPropsVTypes">
  <TotalTime>23</TotalTime>
  <Words>1057</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Resolution &amp; Bylaws Briefing</vt:lpstr>
      <vt:lpstr>Bylaws</vt:lpstr>
      <vt:lpstr>Bylaws</vt:lpstr>
      <vt:lpstr>Bylaws</vt:lpstr>
      <vt:lpstr>Bylaws</vt:lpstr>
      <vt:lpstr>Bylaws</vt:lpstr>
      <vt:lpstr>Bylaws</vt:lpstr>
      <vt:lpstr>Bylaws</vt:lpstr>
      <vt:lpstr>Bylaws</vt:lpstr>
      <vt:lpstr>Bylaws</vt:lpstr>
      <vt:lpstr>E-Cigarettes and Youth Resolution</vt:lpstr>
      <vt:lpstr>E-Cigarettes and Youth Resolution</vt:lpstr>
      <vt:lpstr>E-Cigarettes and Youth Resolution</vt:lpstr>
      <vt:lpstr>Amendments, Debate, and voting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 &amp; Bylaws Briefing</dc:title>
  <dc:creator>Dorothy Gardner</dc:creator>
  <cp:lastModifiedBy>susan laptop</cp:lastModifiedBy>
  <cp:revision>3</cp:revision>
  <dcterms:created xsi:type="dcterms:W3CDTF">2014-08-11T22:27:42Z</dcterms:created>
  <dcterms:modified xsi:type="dcterms:W3CDTF">2014-08-13T02:50:26Z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