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53"/>
  </p:notesMasterIdLst>
  <p:sldIdLst>
    <p:sldId id="256" r:id="rId5"/>
    <p:sldId id="271" r:id="rId6"/>
    <p:sldId id="272" r:id="rId7"/>
    <p:sldId id="257" r:id="rId8"/>
    <p:sldId id="258" r:id="rId9"/>
    <p:sldId id="259" r:id="rId10"/>
    <p:sldId id="260" r:id="rId11"/>
    <p:sldId id="306" r:id="rId12"/>
    <p:sldId id="287" r:id="rId13"/>
    <p:sldId id="262" r:id="rId14"/>
    <p:sldId id="286" r:id="rId15"/>
    <p:sldId id="263" r:id="rId16"/>
    <p:sldId id="288" r:id="rId17"/>
    <p:sldId id="289" r:id="rId18"/>
    <p:sldId id="290" r:id="rId19"/>
    <p:sldId id="264" r:id="rId20"/>
    <p:sldId id="291" r:id="rId21"/>
    <p:sldId id="265" r:id="rId22"/>
    <p:sldId id="292" r:id="rId23"/>
    <p:sldId id="266" r:id="rId24"/>
    <p:sldId id="293" r:id="rId25"/>
    <p:sldId id="294" r:id="rId26"/>
    <p:sldId id="267" r:id="rId27"/>
    <p:sldId id="295" r:id="rId28"/>
    <p:sldId id="296" r:id="rId29"/>
    <p:sldId id="268" r:id="rId30"/>
    <p:sldId id="297" r:id="rId31"/>
    <p:sldId id="281" r:id="rId32"/>
    <p:sldId id="298" r:id="rId33"/>
    <p:sldId id="282" r:id="rId34"/>
    <p:sldId id="299" r:id="rId35"/>
    <p:sldId id="283" r:id="rId36"/>
    <p:sldId id="300" r:id="rId37"/>
    <p:sldId id="284" r:id="rId38"/>
    <p:sldId id="301" r:id="rId39"/>
    <p:sldId id="269" r:id="rId40"/>
    <p:sldId id="302" r:id="rId41"/>
    <p:sldId id="270" r:id="rId42"/>
    <p:sldId id="303" r:id="rId43"/>
    <p:sldId id="304" r:id="rId44"/>
    <p:sldId id="274" r:id="rId45"/>
    <p:sldId id="275" r:id="rId46"/>
    <p:sldId id="276" r:id="rId47"/>
    <p:sldId id="277" r:id="rId48"/>
    <p:sldId id="278" r:id="rId49"/>
    <p:sldId id="279" r:id="rId50"/>
    <p:sldId id="280" r:id="rId51"/>
    <p:sldId id="285"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20" d="100"/>
          <a:sy n="120" d="100"/>
        </p:scale>
        <p:origin x="-1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07210-00AF-4C5F-84F1-20CCDF1658F7}" type="datetimeFigureOut">
              <a:rPr lang="en-US"/>
              <a:t>10/12/2014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BA4B8-3D5A-47BD-94A8-150F74DBC0EC}" type="slidenum">
              <a:rPr lang="en-US"/>
              <a:t>‹#›</a:t>
            </a:fld>
            <a:endParaRPr lang="en-US"/>
          </a:p>
        </p:txBody>
      </p:sp>
    </p:spTree>
    <p:extLst>
      <p:ext uri="{BB962C8B-B14F-4D97-AF65-F5344CB8AC3E}">
        <p14:creationId xmlns:p14="http://schemas.microsoft.com/office/powerpoint/2010/main" val="98669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2356784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5401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700028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2344690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3376876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276024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2711578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362988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4176259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3715731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2506362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1050076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41</a:t>
            </a:fld>
            <a:endParaRPr lang="en-US"/>
          </a:p>
        </p:txBody>
      </p:sp>
    </p:spTree>
    <p:extLst>
      <p:ext uri="{BB962C8B-B14F-4D97-AF65-F5344CB8AC3E}">
        <p14:creationId xmlns:p14="http://schemas.microsoft.com/office/powerpoint/2010/main" val="2130919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42</a:t>
            </a:fld>
            <a:endParaRPr lang="en-US"/>
          </a:p>
        </p:txBody>
      </p:sp>
    </p:spTree>
    <p:extLst>
      <p:ext uri="{BB962C8B-B14F-4D97-AF65-F5344CB8AC3E}">
        <p14:creationId xmlns:p14="http://schemas.microsoft.com/office/powerpoint/2010/main" val="117457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43</a:t>
            </a:fld>
            <a:endParaRPr lang="en-US"/>
          </a:p>
        </p:txBody>
      </p:sp>
    </p:spTree>
    <p:extLst>
      <p:ext uri="{BB962C8B-B14F-4D97-AF65-F5344CB8AC3E}">
        <p14:creationId xmlns:p14="http://schemas.microsoft.com/office/powerpoint/2010/main" val="2493611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44</a:t>
            </a:fld>
            <a:endParaRPr lang="en-US"/>
          </a:p>
        </p:txBody>
      </p:sp>
    </p:spTree>
    <p:extLst>
      <p:ext uri="{BB962C8B-B14F-4D97-AF65-F5344CB8AC3E}">
        <p14:creationId xmlns:p14="http://schemas.microsoft.com/office/powerpoint/2010/main" val="970921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45</a:t>
            </a:fld>
            <a:endParaRPr lang="en-US"/>
          </a:p>
        </p:txBody>
      </p:sp>
    </p:spTree>
    <p:extLst>
      <p:ext uri="{BB962C8B-B14F-4D97-AF65-F5344CB8AC3E}">
        <p14:creationId xmlns:p14="http://schemas.microsoft.com/office/powerpoint/2010/main" val="102387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46</a:t>
            </a:fld>
            <a:endParaRPr lang="en-US"/>
          </a:p>
        </p:txBody>
      </p:sp>
    </p:spTree>
    <p:extLst>
      <p:ext uri="{BB962C8B-B14F-4D97-AF65-F5344CB8AC3E}">
        <p14:creationId xmlns:p14="http://schemas.microsoft.com/office/powerpoint/2010/main" val="7106360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47</a:t>
            </a:fld>
            <a:endParaRPr lang="en-US"/>
          </a:p>
        </p:txBody>
      </p:sp>
    </p:spTree>
    <p:extLst>
      <p:ext uri="{BB962C8B-B14F-4D97-AF65-F5344CB8AC3E}">
        <p14:creationId xmlns:p14="http://schemas.microsoft.com/office/powerpoint/2010/main" val="2140114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48</a:t>
            </a:fld>
            <a:endParaRPr lang="en-US"/>
          </a:p>
        </p:txBody>
      </p:sp>
    </p:spTree>
    <p:extLst>
      <p:ext uri="{BB962C8B-B14F-4D97-AF65-F5344CB8AC3E}">
        <p14:creationId xmlns:p14="http://schemas.microsoft.com/office/powerpoint/2010/main" val="3464337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965039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12755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3977139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580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309498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956693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BA4B8-3D5A-47BD-94A8-150F74DBC0EC}" type="slidenum">
              <a:rPr lang="en-US"/>
              <a:t>‹#›</a:t>
            </a:fld>
            <a:endParaRPr lang="en-US"/>
          </a:p>
        </p:txBody>
      </p:sp>
    </p:spTree>
    <p:extLst>
      <p:ext uri="{BB962C8B-B14F-4D97-AF65-F5344CB8AC3E}">
        <p14:creationId xmlns:p14="http://schemas.microsoft.com/office/powerpoint/2010/main" val="169949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10/12/2014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sarahd@mopta.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32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Bylaws</a:t>
            </a:r>
            <a:endParaRPr lang="en-US" sz="6000" dirty="0"/>
          </a:p>
        </p:txBody>
      </p:sp>
      <p:sp>
        <p:nvSpPr>
          <p:cNvPr id="3" name="Subtitle 2"/>
          <p:cNvSpPr>
            <a:spLocks noGrp="1"/>
          </p:cNvSpPr>
          <p:nvPr>
            <p:ph type="subTitle" idx="1"/>
          </p:nvPr>
        </p:nvSpPr>
        <p:spPr/>
        <p:txBody>
          <a:bodyPr>
            <a:normAutofit/>
          </a:bodyPr>
          <a:lstStyle/>
          <a:p>
            <a:r>
              <a:rPr lang="en-US" sz="2800" dirty="0" smtClean="0">
                <a:solidFill>
                  <a:schemeClr val="bg1"/>
                </a:solidFill>
              </a:rPr>
              <a:t>Missouri PTA</a:t>
            </a:r>
            <a:endParaRPr lang="en-US" sz="2800"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4713" y="104969"/>
            <a:ext cx="2573338" cy="2452948"/>
          </a:xfrm>
          <a:prstGeom prst="rect">
            <a:avLst/>
          </a:prstGeom>
          <a:gradFill>
            <a:gsLst>
              <a:gs pos="32000">
                <a:srgbClr val="B9DF41"/>
              </a:gs>
              <a:gs pos="100000">
                <a:schemeClr val="bg2">
                  <a:shade val="96000"/>
                  <a:satMod val="120000"/>
                  <a:lumMod val="90000"/>
                </a:schemeClr>
              </a:gs>
            </a:gsLst>
            <a:lin ang="6120000" scaled="1"/>
          </a:gradFill>
        </p:spPr>
      </p:pic>
    </p:spTree>
    <p:extLst>
      <p:ext uri="{BB962C8B-B14F-4D97-AF65-F5344CB8AC3E}">
        <p14:creationId xmlns:p14="http://schemas.microsoft.com/office/powerpoint/2010/main" val="2407676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 requirements</a:t>
            </a:r>
            <a:endParaRPr lang="en-US" dirty="0"/>
          </a:p>
        </p:txBody>
      </p:sp>
      <p:sp>
        <p:nvSpPr>
          <p:cNvPr id="3" name="Content Placeholder 2"/>
          <p:cNvSpPr>
            <a:spLocks noGrp="1"/>
          </p:cNvSpPr>
          <p:nvPr>
            <p:ph idx="1"/>
          </p:nvPr>
        </p:nvSpPr>
        <p:spPr/>
        <p:txBody>
          <a:bodyPr>
            <a:normAutofit/>
          </a:bodyPr>
          <a:lstStyle/>
          <a:p>
            <a:pPr marL="0" indent="0">
              <a:buNone/>
            </a:pPr>
            <a:r>
              <a:rPr lang="en-US" sz="2800" b="1" u="sng" dirty="0" smtClean="0">
                <a:solidFill>
                  <a:schemeClr val="bg1"/>
                </a:solidFill>
              </a:rPr>
              <a:t>Article I</a:t>
            </a:r>
          </a:p>
          <a:p>
            <a:endParaRPr lang="en-US" sz="2400" b="1" dirty="0" smtClean="0">
              <a:solidFill>
                <a:schemeClr val="bg1"/>
              </a:solidFill>
            </a:endParaRPr>
          </a:p>
          <a:p>
            <a:r>
              <a:rPr lang="en-US" sz="2400" b="1" dirty="0" smtClean="0">
                <a:solidFill>
                  <a:schemeClr val="bg1"/>
                </a:solidFill>
              </a:rPr>
              <a:t>The </a:t>
            </a:r>
            <a:r>
              <a:rPr lang="en-US" sz="2400" b="1" dirty="0">
                <a:solidFill>
                  <a:schemeClr val="bg1"/>
                </a:solidFill>
              </a:rPr>
              <a:t>organization's name.</a:t>
            </a:r>
            <a:r>
              <a:rPr lang="en-US" sz="2400" dirty="0">
                <a:solidFill>
                  <a:schemeClr val="bg1"/>
                </a:solidFill>
              </a:rPr>
              <a:t> Article I should state the </a:t>
            </a:r>
            <a:r>
              <a:rPr lang="en-US" sz="2400" dirty="0" smtClean="0">
                <a:solidFill>
                  <a:schemeClr val="bg1"/>
                </a:solidFill>
              </a:rPr>
              <a:t>PTA/PTSA’s  </a:t>
            </a:r>
            <a:r>
              <a:rPr lang="en-US" sz="2400" dirty="0">
                <a:solidFill>
                  <a:schemeClr val="bg1"/>
                </a:solidFill>
              </a:rPr>
              <a:t>name. </a:t>
            </a:r>
            <a:endParaRPr lang="en-US" sz="2400" dirty="0" smtClean="0">
              <a:solidFill>
                <a:schemeClr val="bg1"/>
              </a:solidFill>
            </a:endParaRPr>
          </a:p>
          <a:p>
            <a:r>
              <a:rPr lang="en-US" sz="2400" dirty="0" smtClean="0">
                <a:solidFill>
                  <a:schemeClr val="bg1"/>
                </a:solidFill>
              </a:rPr>
              <a:t>Make </a:t>
            </a:r>
            <a:r>
              <a:rPr lang="en-US" sz="2400" dirty="0">
                <a:solidFill>
                  <a:schemeClr val="bg1"/>
                </a:solidFill>
              </a:rPr>
              <a:t>certain that it's written the same way throughout your bylaws.</a:t>
            </a:r>
          </a:p>
          <a:p>
            <a:endParaRPr lang="en-US" dirty="0"/>
          </a:p>
        </p:txBody>
      </p:sp>
    </p:spTree>
    <p:extLst>
      <p:ext uri="{BB962C8B-B14F-4D97-AF65-F5344CB8AC3E}">
        <p14:creationId xmlns:p14="http://schemas.microsoft.com/office/powerpoint/2010/main" val="2108890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1329251" y="742951"/>
            <a:ext cx="9463594" cy="2300287"/>
          </a:xfrm>
          <a:prstGeom prst="rect">
            <a:avLst/>
          </a:prstGeom>
        </p:spPr>
      </p:pic>
    </p:spTree>
    <p:extLst>
      <p:ext uri="{BB962C8B-B14F-4D97-AF65-F5344CB8AC3E}">
        <p14:creationId xmlns:p14="http://schemas.microsoft.com/office/powerpoint/2010/main" val="10701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684212" y="685800"/>
            <a:ext cx="8534400" cy="4236156"/>
          </a:xfrm>
        </p:spPr>
        <p:txBody>
          <a:bodyPr>
            <a:normAutofit fontScale="92500" lnSpcReduction="10000"/>
          </a:bodyPr>
          <a:lstStyle/>
          <a:p>
            <a:pPr marL="0" indent="0">
              <a:buNone/>
            </a:pPr>
            <a:r>
              <a:rPr lang="en-US" b="1" u="sng" dirty="0" smtClean="0">
                <a:solidFill>
                  <a:schemeClr val="bg1"/>
                </a:solidFill>
              </a:rPr>
              <a:t>Articles II, III, and IV</a:t>
            </a:r>
            <a:endParaRPr lang="en-US" b="1" u="sng" dirty="0">
              <a:solidFill>
                <a:schemeClr val="bg1"/>
              </a:solidFill>
            </a:endParaRPr>
          </a:p>
          <a:p>
            <a:endParaRPr lang="en-US" b="1" dirty="0">
              <a:solidFill>
                <a:schemeClr val="bg1"/>
              </a:solidFill>
            </a:endParaRPr>
          </a:p>
          <a:p>
            <a:r>
              <a:rPr lang="en-US" b="1" dirty="0" smtClean="0">
                <a:solidFill>
                  <a:schemeClr val="bg1"/>
                </a:solidFill>
              </a:rPr>
              <a:t>Object </a:t>
            </a:r>
            <a:r>
              <a:rPr lang="en-US" b="1" dirty="0">
                <a:solidFill>
                  <a:schemeClr val="bg1"/>
                </a:solidFill>
              </a:rPr>
              <a:t>or purpose (mission statement).</a:t>
            </a:r>
            <a:r>
              <a:rPr lang="en-US" dirty="0">
                <a:solidFill>
                  <a:schemeClr val="bg1"/>
                </a:solidFill>
              </a:rPr>
              <a:t> Article II should </a:t>
            </a:r>
            <a:r>
              <a:rPr lang="en-US" dirty="0" smtClean="0">
                <a:solidFill>
                  <a:schemeClr val="bg1"/>
                </a:solidFill>
              </a:rPr>
              <a:t>state the </a:t>
            </a:r>
            <a:r>
              <a:rPr lang="en-US" dirty="0">
                <a:solidFill>
                  <a:schemeClr val="bg1"/>
                </a:solidFill>
              </a:rPr>
              <a:t>mission statement; that is, the object of or purpose for the group</a:t>
            </a:r>
            <a:r>
              <a:rPr lang="en-US" dirty="0" smtClean="0">
                <a:solidFill>
                  <a:schemeClr val="bg1"/>
                </a:solidFill>
              </a:rPr>
              <a:t>.</a:t>
            </a:r>
          </a:p>
          <a:p>
            <a:r>
              <a:rPr lang="en-US" b="1" dirty="0">
                <a:solidFill>
                  <a:schemeClr val="bg1"/>
                </a:solidFill>
              </a:rPr>
              <a:t>Basic Policies.</a:t>
            </a:r>
            <a:r>
              <a:rPr lang="en-US" dirty="0">
                <a:solidFill>
                  <a:schemeClr val="bg1"/>
                </a:solidFill>
              </a:rPr>
              <a:t> Article III states the basic policies of the unit, in common with those of National PTA and Missouri PTA.  </a:t>
            </a:r>
          </a:p>
          <a:p>
            <a:r>
              <a:rPr lang="en-US" b="1" dirty="0" smtClean="0">
                <a:solidFill>
                  <a:schemeClr val="bg1"/>
                </a:solidFill>
              </a:rPr>
              <a:t>Relationship with National PTA and Missouri PTA.</a:t>
            </a:r>
            <a:r>
              <a:rPr lang="en-US" dirty="0">
                <a:solidFill>
                  <a:schemeClr val="bg1"/>
                </a:solidFill>
              </a:rPr>
              <a:t> Article </a:t>
            </a:r>
            <a:r>
              <a:rPr lang="en-US" dirty="0" smtClean="0">
                <a:solidFill>
                  <a:schemeClr val="bg1"/>
                </a:solidFill>
              </a:rPr>
              <a:t>IV </a:t>
            </a:r>
            <a:r>
              <a:rPr lang="en-US" dirty="0">
                <a:solidFill>
                  <a:schemeClr val="bg1"/>
                </a:solidFill>
              </a:rPr>
              <a:t>states the </a:t>
            </a:r>
            <a:r>
              <a:rPr lang="en-US" dirty="0" smtClean="0">
                <a:solidFill>
                  <a:schemeClr val="bg1"/>
                </a:solidFill>
              </a:rPr>
              <a:t>relationship with National </a:t>
            </a:r>
            <a:r>
              <a:rPr lang="en-US" dirty="0">
                <a:solidFill>
                  <a:schemeClr val="bg1"/>
                </a:solidFill>
              </a:rPr>
              <a:t>PTA and Missouri PTA.  </a:t>
            </a:r>
            <a:endParaRPr lang="en-US" dirty="0" smtClean="0">
              <a:solidFill>
                <a:schemeClr val="bg1"/>
              </a:solidFill>
            </a:endParaRPr>
          </a:p>
          <a:p>
            <a:pPr lvl="1"/>
            <a:r>
              <a:rPr lang="en-US" dirty="0" smtClean="0">
                <a:solidFill>
                  <a:schemeClr val="bg1"/>
                </a:solidFill>
              </a:rPr>
              <a:t>Good Standing</a:t>
            </a:r>
          </a:p>
          <a:p>
            <a:pPr lvl="1"/>
            <a:r>
              <a:rPr lang="en-US" dirty="0" smtClean="0">
                <a:solidFill>
                  <a:schemeClr val="bg1"/>
                </a:solidFill>
              </a:rPr>
              <a:t>Unit bylaws may not conflict with National PTA and Missouri PTA</a:t>
            </a:r>
          </a:p>
          <a:p>
            <a:pPr lvl="1"/>
            <a:r>
              <a:rPr lang="en-US" dirty="0" smtClean="0">
                <a:solidFill>
                  <a:schemeClr val="bg1"/>
                </a:solidFill>
              </a:rPr>
              <a:t>Permanent records</a:t>
            </a:r>
          </a:p>
          <a:p>
            <a:pPr lvl="1"/>
            <a:r>
              <a:rPr lang="en-US" dirty="0" smtClean="0">
                <a:solidFill>
                  <a:schemeClr val="bg1"/>
                </a:solidFill>
              </a:rPr>
              <a:t>Procedure to dissolve</a:t>
            </a:r>
            <a:endParaRPr lang="en-US" dirty="0">
              <a:solidFill>
                <a:schemeClr val="bg1"/>
              </a:solidFill>
            </a:endParaRPr>
          </a:p>
          <a:p>
            <a:endParaRPr lang="en-US" dirty="0"/>
          </a:p>
        </p:txBody>
      </p:sp>
    </p:spTree>
    <p:extLst>
      <p:ext uri="{BB962C8B-B14F-4D97-AF65-F5344CB8AC3E}">
        <p14:creationId xmlns:p14="http://schemas.microsoft.com/office/powerpoint/2010/main" val="1652439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867344" y="670102"/>
            <a:ext cx="10272359" cy="5516386"/>
          </a:xfrm>
          <a:prstGeom prst="rect">
            <a:avLst/>
          </a:prstGeom>
        </p:spPr>
      </p:pic>
      <p:sp>
        <p:nvSpPr>
          <p:cNvPr id="2" name="Right Arrow 1"/>
          <p:cNvSpPr/>
          <p:nvPr/>
        </p:nvSpPr>
        <p:spPr>
          <a:xfrm>
            <a:off x="3379149" y="544170"/>
            <a:ext cx="978408"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584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071410" y="0"/>
            <a:ext cx="7922072" cy="6858000"/>
          </a:xfrm>
          <a:prstGeom prst="rect">
            <a:avLst/>
          </a:prstGeom>
        </p:spPr>
      </p:pic>
    </p:spTree>
    <p:extLst>
      <p:ext uri="{BB962C8B-B14F-4D97-AF65-F5344CB8AC3E}">
        <p14:creationId xmlns:p14="http://schemas.microsoft.com/office/powerpoint/2010/main" val="2345926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125981" y="285749"/>
            <a:ext cx="5889058" cy="5959210"/>
          </a:xfrm>
          <a:prstGeom prst="rect">
            <a:avLst/>
          </a:prstGeom>
          <a:ln>
            <a:solidFill>
              <a:schemeClr val="accent1"/>
            </a:solidFill>
          </a:ln>
        </p:spPr>
      </p:pic>
      <p:pic>
        <p:nvPicPr>
          <p:cNvPr id="15" name="Picture 14"/>
          <p:cNvPicPr>
            <a:picLocks noChangeAspect="1"/>
          </p:cNvPicPr>
          <p:nvPr/>
        </p:nvPicPr>
        <p:blipFill>
          <a:blip r:embed="rId4"/>
          <a:stretch>
            <a:fillRect/>
          </a:stretch>
        </p:blipFill>
        <p:spPr>
          <a:xfrm>
            <a:off x="6229350" y="299444"/>
            <a:ext cx="5962650" cy="5945515"/>
          </a:xfrm>
          <a:prstGeom prst="rect">
            <a:avLst/>
          </a:prstGeom>
          <a:ln>
            <a:solidFill>
              <a:schemeClr val="accent1"/>
            </a:solidFill>
          </a:ln>
        </p:spPr>
      </p:pic>
    </p:spTree>
    <p:extLst>
      <p:ext uri="{BB962C8B-B14F-4D97-AF65-F5344CB8AC3E}">
        <p14:creationId xmlns:p14="http://schemas.microsoft.com/office/powerpoint/2010/main" val="1858213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684212" y="301094"/>
            <a:ext cx="8534400" cy="4186238"/>
          </a:xfrm>
        </p:spPr>
        <p:txBody>
          <a:bodyPr>
            <a:normAutofit fontScale="92500" lnSpcReduction="20000"/>
          </a:bodyPr>
          <a:lstStyle/>
          <a:p>
            <a:endParaRPr lang="en-US" b="1" dirty="0" smtClean="0"/>
          </a:p>
          <a:p>
            <a:pPr marL="0" indent="0">
              <a:buNone/>
            </a:pPr>
            <a:r>
              <a:rPr lang="en-US" sz="2600" b="1" u="sng" dirty="0">
                <a:solidFill>
                  <a:schemeClr val="bg1"/>
                </a:solidFill>
              </a:rPr>
              <a:t>Article V</a:t>
            </a:r>
          </a:p>
          <a:p>
            <a:endParaRPr lang="en-US" sz="2600" b="1" dirty="0">
              <a:solidFill>
                <a:schemeClr val="bg1"/>
              </a:solidFill>
            </a:endParaRPr>
          </a:p>
          <a:p>
            <a:r>
              <a:rPr lang="en-US" sz="2600" b="1" dirty="0" smtClean="0">
                <a:solidFill>
                  <a:schemeClr val="bg1"/>
                </a:solidFill>
              </a:rPr>
              <a:t>Membership.</a:t>
            </a:r>
            <a:r>
              <a:rPr lang="en-US" sz="2600" dirty="0">
                <a:solidFill>
                  <a:schemeClr val="bg1"/>
                </a:solidFill>
              </a:rPr>
              <a:t> Article </a:t>
            </a:r>
            <a:r>
              <a:rPr lang="en-US" sz="2600" dirty="0" smtClean="0">
                <a:solidFill>
                  <a:schemeClr val="bg1"/>
                </a:solidFill>
              </a:rPr>
              <a:t>IV </a:t>
            </a:r>
            <a:r>
              <a:rPr lang="en-US" sz="2600" dirty="0">
                <a:solidFill>
                  <a:schemeClr val="bg1"/>
                </a:solidFill>
              </a:rPr>
              <a:t>should detail what types of members </a:t>
            </a:r>
            <a:r>
              <a:rPr lang="en-US" sz="2600" dirty="0" smtClean="0">
                <a:solidFill>
                  <a:schemeClr val="bg1"/>
                </a:solidFill>
              </a:rPr>
              <a:t>(individual, family, business) and what the cost of membership dues are annually.</a:t>
            </a:r>
          </a:p>
          <a:p>
            <a:r>
              <a:rPr lang="en-US" sz="2600" dirty="0" smtClean="0">
                <a:solidFill>
                  <a:schemeClr val="bg1"/>
                </a:solidFill>
              </a:rPr>
              <a:t>Note:  </a:t>
            </a:r>
            <a:r>
              <a:rPr lang="en-US" sz="2600" dirty="0">
                <a:solidFill>
                  <a:schemeClr val="bg1"/>
                </a:solidFill>
              </a:rPr>
              <a:t>If </a:t>
            </a:r>
            <a:r>
              <a:rPr lang="en-US" sz="2600" dirty="0" smtClean="0">
                <a:solidFill>
                  <a:schemeClr val="bg1"/>
                </a:solidFill>
              </a:rPr>
              <a:t>your unit has </a:t>
            </a:r>
            <a:r>
              <a:rPr lang="en-US" sz="2600" dirty="0">
                <a:solidFill>
                  <a:schemeClr val="bg1"/>
                </a:solidFill>
              </a:rPr>
              <a:t>family </a:t>
            </a:r>
            <a:r>
              <a:rPr lang="en-US" sz="2600" dirty="0" smtClean="0">
                <a:solidFill>
                  <a:schemeClr val="bg1"/>
                </a:solidFill>
              </a:rPr>
              <a:t>memberships, Section 7 </a:t>
            </a:r>
            <a:r>
              <a:rPr lang="en-US" sz="2600" dirty="0">
                <a:solidFill>
                  <a:schemeClr val="bg1"/>
                </a:solidFill>
              </a:rPr>
              <a:t>must state </a:t>
            </a:r>
            <a:r>
              <a:rPr lang="en-US" sz="2600" dirty="0" smtClean="0">
                <a:solidFill>
                  <a:schemeClr val="bg1"/>
                </a:solidFill>
              </a:rPr>
              <a:t>that family memberships will have membership cards issued to each individual and the unit must </a:t>
            </a:r>
            <a:r>
              <a:rPr lang="en-US" sz="2600" dirty="0">
                <a:solidFill>
                  <a:schemeClr val="bg1"/>
                </a:solidFill>
              </a:rPr>
              <a:t>pay the $4.25 for National and State </a:t>
            </a:r>
            <a:r>
              <a:rPr lang="en-US" sz="2600" dirty="0" smtClean="0">
                <a:solidFill>
                  <a:schemeClr val="bg1"/>
                </a:solidFill>
              </a:rPr>
              <a:t>dues for each individual.</a:t>
            </a:r>
            <a:endParaRPr lang="en-US" sz="2600" dirty="0">
              <a:solidFill>
                <a:schemeClr val="bg1"/>
              </a:solidFill>
            </a:endParaRPr>
          </a:p>
        </p:txBody>
      </p:sp>
    </p:spTree>
    <p:extLst>
      <p:ext uri="{BB962C8B-B14F-4D97-AF65-F5344CB8AC3E}">
        <p14:creationId xmlns:p14="http://schemas.microsoft.com/office/powerpoint/2010/main" val="1396399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3264826" y="142874"/>
            <a:ext cx="6266368" cy="6715125"/>
          </a:xfrm>
          <a:prstGeom prst="rect">
            <a:avLst/>
          </a:prstGeom>
        </p:spPr>
      </p:pic>
      <p:sp>
        <p:nvSpPr>
          <p:cNvPr id="2" name="Right Arrow 1"/>
          <p:cNvSpPr/>
          <p:nvPr/>
        </p:nvSpPr>
        <p:spPr>
          <a:xfrm>
            <a:off x="1715288" y="587575"/>
            <a:ext cx="978408" cy="48463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349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684212" y="428625"/>
            <a:ext cx="9459914" cy="4371975"/>
          </a:xfrm>
        </p:spPr>
        <p:txBody>
          <a:bodyPr>
            <a:normAutofit/>
          </a:bodyPr>
          <a:lstStyle/>
          <a:p>
            <a:pPr marL="0" indent="0">
              <a:buNone/>
            </a:pPr>
            <a:r>
              <a:rPr lang="en-US" b="1" u="sng" dirty="0">
                <a:solidFill>
                  <a:schemeClr val="bg1"/>
                </a:solidFill>
              </a:rPr>
              <a:t>Article </a:t>
            </a:r>
            <a:r>
              <a:rPr lang="en-US" b="1" u="sng" dirty="0" smtClean="0">
                <a:solidFill>
                  <a:schemeClr val="bg1"/>
                </a:solidFill>
              </a:rPr>
              <a:t>VI</a:t>
            </a:r>
            <a:endParaRPr lang="en-US" b="1" u="sng" dirty="0">
              <a:solidFill>
                <a:schemeClr val="bg1"/>
              </a:solidFill>
            </a:endParaRPr>
          </a:p>
          <a:p>
            <a:endParaRPr lang="en-US" b="1" dirty="0" smtClean="0">
              <a:solidFill>
                <a:schemeClr val="bg1"/>
              </a:solidFill>
            </a:endParaRPr>
          </a:p>
          <a:p>
            <a:r>
              <a:rPr lang="en-US" b="1" dirty="0" smtClean="0">
                <a:solidFill>
                  <a:schemeClr val="bg1"/>
                </a:solidFill>
              </a:rPr>
              <a:t>Officers</a:t>
            </a:r>
            <a:r>
              <a:rPr lang="en-US" b="1" dirty="0">
                <a:solidFill>
                  <a:schemeClr val="bg1"/>
                </a:solidFill>
              </a:rPr>
              <a:t>.</a:t>
            </a:r>
            <a:r>
              <a:rPr lang="en-US" dirty="0">
                <a:solidFill>
                  <a:schemeClr val="bg1"/>
                </a:solidFill>
              </a:rPr>
              <a:t> Article </a:t>
            </a:r>
            <a:r>
              <a:rPr lang="en-US" dirty="0" smtClean="0">
                <a:solidFill>
                  <a:schemeClr val="bg1"/>
                </a:solidFill>
              </a:rPr>
              <a:t>VI </a:t>
            </a:r>
            <a:r>
              <a:rPr lang="en-US" dirty="0">
                <a:solidFill>
                  <a:schemeClr val="bg1"/>
                </a:solidFill>
              </a:rPr>
              <a:t>should detail the </a:t>
            </a:r>
            <a:r>
              <a:rPr lang="en-US" dirty="0" smtClean="0">
                <a:solidFill>
                  <a:schemeClr val="bg1"/>
                </a:solidFill>
              </a:rPr>
              <a:t>officers, as </a:t>
            </a:r>
            <a:r>
              <a:rPr lang="en-US" dirty="0">
                <a:solidFill>
                  <a:schemeClr val="bg1"/>
                </a:solidFill>
              </a:rPr>
              <a:t>well as state how they are nominated and elected. </a:t>
            </a:r>
            <a:endParaRPr lang="en-US" dirty="0" smtClean="0">
              <a:solidFill>
                <a:schemeClr val="bg1"/>
              </a:solidFill>
            </a:endParaRPr>
          </a:p>
          <a:p>
            <a:r>
              <a:rPr lang="en-US" dirty="0" smtClean="0">
                <a:solidFill>
                  <a:schemeClr val="bg1"/>
                </a:solidFill>
              </a:rPr>
              <a:t>Will </a:t>
            </a:r>
            <a:r>
              <a:rPr lang="en-US" dirty="0">
                <a:solidFill>
                  <a:schemeClr val="bg1"/>
                </a:solidFill>
              </a:rPr>
              <a:t>all members be eligible to serve as officers? </a:t>
            </a:r>
            <a:endParaRPr lang="en-US" dirty="0" smtClean="0">
              <a:solidFill>
                <a:schemeClr val="bg1"/>
              </a:solidFill>
            </a:endParaRPr>
          </a:p>
          <a:p>
            <a:r>
              <a:rPr lang="en-US" dirty="0" smtClean="0">
                <a:solidFill>
                  <a:schemeClr val="bg1"/>
                </a:solidFill>
              </a:rPr>
              <a:t>What </a:t>
            </a:r>
            <a:r>
              <a:rPr lang="en-US" dirty="0">
                <a:solidFill>
                  <a:schemeClr val="bg1"/>
                </a:solidFill>
              </a:rPr>
              <a:t>is the term of office? </a:t>
            </a:r>
            <a:endParaRPr lang="en-US" dirty="0" smtClean="0">
              <a:solidFill>
                <a:schemeClr val="bg1"/>
              </a:solidFill>
            </a:endParaRPr>
          </a:p>
          <a:p>
            <a:r>
              <a:rPr lang="en-US" dirty="0" smtClean="0">
                <a:solidFill>
                  <a:schemeClr val="bg1"/>
                </a:solidFill>
              </a:rPr>
              <a:t>How </a:t>
            </a:r>
            <a:r>
              <a:rPr lang="en-US" dirty="0">
                <a:solidFill>
                  <a:schemeClr val="bg1"/>
                </a:solidFill>
              </a:rPr>
              <a:t>will vacancies, should they occur, be filled? </a:t>
            </a:r>
            <a:endParaRPr lang="en-US" dirty="0" smtClean="0">
              <a:solidFill>
                <a:schemeClr val="bg1"/>
              </a:solidFill>
            </a:endParaRPr>
          </a:p>
          <a:p>
            <a:r>
              <a:rPr lang="en-US" dirty="0" smtClean="0">
                <a:solidFill>
                  <a:schemeClr val="bg1"/>
                </a:solidFill>
              </a:rPr>
              <a:t>What </a:t>
            </a:r>
            <a:r>
              <a:rPr lang="en-US" dirty="0">
                <a:solidFill>
                  <a:schemeClr val="bg1"/>
                </a:solidFill>
              </a:rPr>
              <a:t>are the grounds for removing an officer? (Filling a vacancy and removing an officer are much the same, so these actions should require a two-thirds vote</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863110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679058" y="0"/>
            <a:ext cx="6146426" cy="6743700"/>
          </a:xfrm>
          <a:prstGeom prst="rect">
            <a:avLst/>
          </a:prstGeom>
        </p:spPr>
      </p:pic>
      <p:sp>
        <p:nvSpPr>
          <p:cNvPr id="2" name="Right Arrow 1"/>
          <p:cNvSpPr/>
          <p:nvPr/>
        </p:nvSpPr>
        <p:spPr>
          <a:xfrm>
            <a:off x="1382516" y="1065031"/>
            <a:ext cx="978408" cy="48463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25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1" y="4530194"/>
            <a:ext cx="8534400" cy="1507067"/>
          </a:xfrm>
        </p:spPr>
        <p:txBody>
          <a:bodyPr/>
          <a:lstStyle/>
          <a:p>
            <a:r>
              <a:rPr lang="en-US" dirty="0" smtClean="0"/>
              <a:t>bylaws</a:t>
            </a:r>
            <a:endParaRPr lang="en-US" dirty="0"/>
          </a:p>
        </p:txBody>
      </p:sp>
      <p:sp>
        <p:nvSpPr>
          <p:cNvPr id="3" name="Content Placeholder 2"/>
          <p:cNvSpPr>
            <a:spLocks noGrp="1"/>
          </p:cNvSpPr>
          <p:nvPr>
            <p:ph idx="1"/>
          </p:nvPr>
        </p:nvSpPr>
        <p:spPr>
          <a:xfrm>
            <a:off x="684211" y="685800"/>
            <a:ext cx="11002963" cy="3844394"/>
          </a:xfrm>
        </p:spPr>
        <p:txBody>
          <a:bodyPr>
            <a:normAutofit/>
          </a:bodyPr>
          <a:lstStyle/>
          <a:p>
            <a:pPr marL="0" indent="0" fontAlgn="base">
              <a:buNone/>
            </a:pPr>
            <a:r>
              <a:rPr lang="en-US" sz="2800" dirty="0">
                <a:solidFill>
                  <a:schemeClr val="bg1"/>
                </a:solidFill>
              </a:rPr>
              <a:t>For many </a:t>
            </a:r>
            <a:r>
              <a:rPr lang="en-US" sz="2800" dirty="0" smtClean="0">
                <a:solidFill>
                  <a:schemeClr val="bg1"/>
                </a:solidFill>
              </a:rPr>
              <a:t>PTA`s, </a:t>
            </a:r>
            <a:r>
              <a:rPr lang="en-US" sz="2800" dirty="0">
                <a:solidFill>
                  <a:schemeClr val="bg1"/>
                </a:solidFill>
              </a:rPr>
              <a:t>their bylaws are just some forgotten document, full of legalese, gathering dust in a file cabinet somewhere.  </a:t>
            </a:r>
            <a:endParaRPr lang="en-US" sz="2800" dirty="0" smtClean="0">
              <a:solidFill>
                <a:schemeClr val="bg1"/>
              </a:solidFill>
            </a:endParaRPr>
          </a:p>
          <a:p>
            <a:pPr marL="0" indent="0" fontAlgn="base">
              <a:buNone/>
            </a:pPr>
            <a:endParaRPr lang="en-US" sz="2800" dirty="0" smtClean="0">
              <a:solidFill>
                <a:schemeClr val="bg1"/>
              </a:solidFill>
            </a:endParaRPr>
          </a:p>
          <a:p>
            <a:pPr marL="0" indent="0" fontAlgn="base">
              <a:buNone/>
            </a:pPr>
            <a:r>
              <a:rPr lang="en-US" sz="2800" dirty="0" smtClean="0">
                <a:solidFill>
                  <a:schemeClr val="bg1"/>
                </a:solidFill>
              </a:rPr>
              <a:t>No </a:t>
            </a:r>
            <a:r>
              <a:rPr lang="en-US" sz="2800" dirty="0">
                <a:solidFill>
                  <a:schemeClr val="bg1"/>
                </a:solidFill>
              </a:rPr>
              <a:t>one on the current board of directors knows who prepared them, nor what any of the provisions mean.  They certainly are not referring back to them for any reason.  </a:t>
            </a:r>
            <a:endParaRPr lang="en-US" sz="2800" dirty="0" smtClean="0">
              <a:solidFill>
                <a:schemeClr val="bg1"/>
              </a:solidFill>
            </a:endParaRPr>
          </a:p>
        </p:txBody>
      </p:sp>
    </p:spTree>
    <p:extLst>
      <p:ext uri="{BB962C8B-B14F-4D97-AF65-F5344CB8AC3E}">
        <p14:creationId xmlns:p14="http://schemas.microsoft.com/office/powerpoint/2010/main" val="3313445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876121" y="505354"/>
            <a:ext cx="9425165" cy="4580996"/>
          </a:xfrm>
        </p:spPr>
        <p:txBody>
          <a:bodyPr>
            <a:normAutofit/>
          </a:bodyPr>
          <a:lstStyle/>
          <a:p>
            <a:pPr marL="0" indent="0">
              <a:buNone/>
            </a:pPr>
            <a:r>
              <a:rPr lang="en-US" sz="2400" b="1" u="sng" dirty="0">
                <a:solidFill>
                  <a:schemeClr val="bg1"/>
                </a:solidFill>
              </a:rPr>
              <a:t>Article </a:t>
            </a:r>
            <a:r>
              <a:rPr lang="en-US" sz="2400" b="1" u="sng" dirty="0" smtClean="0">
                <a:solidFill>
                  <a:schemeClr val="bg1"/>
                </a:solidFill>
              </a:rPr>
              <a:t>VII</a:t>
            </a:r>
            <a:endParaRPr lang="en-US" sz="2400" b="1" u="sng" dirty="0">
              <a:solidFill>
                <a:schemeClr val="bg1"/>
              </a:solidFill>
            </a:endParaRPr>
          </a:p>
          <a:p>
            <a:endParaRPr lang="en-US" sz="2400" b="1" dirty="0" smtClean="0">
              <a:solidFill>
                <a:schemeClr val="bg1"/>
              </a:solidFill>
            </a:endParaRPr>
          </a:p>
          <a:p>
            <a:r>
              <a:rPr lang="en-US" sz="2400" b="1" dirty="0" smtClean="0">
                <a:solidFill>
                  <a:schemeClr val="bg1"/>
                </a:solidFill>
              </a:rPr>
              <a:t>Duties of Officers.</a:t>
            </a:r>
            <a:r>
              <a:rPr lang="en-US" sz="2400" dirty="0">
                <a:solidFill>
                  <a:schemeClr val="bg1"/>
                </a:solidFill>
              </a:rPr>
              <a:t> Article </a:t>
            </a:r>
            <a:r>
              <a:rPr lang="en-US" sz="2400" dirty="0" smtClean="0">
                <a:solidFill>
                  <a:schemeClr val="bg1"/>
                </a:solidFill>
              </a:rPr>
              <a:t>VII </a:t>
            </a:r>
            <a:r>
              <a:rPr lang="en-US" sz="2400" dirty="0">
                <a:solidFill>
                  <a:schemeClr val="bg1"/>
                </a:solidFill>
              </a:rPr>
              <a:t>specifies the </a:t>
            </a:r>
            <a:r>
              <a:rPr lang="en-US" sz="2400" dirty="0" smtClean="0">
                <a:solidFill>
                  <a:schemeClr val="bg1"/>
                </a:solidFill>
              </a:rPr>
              <a:t>duties of the officers.</a:t>
            </a:r>
          </a:p>
          <a:p>
            <a:r>
              <a:rPr lang="en-US" sz="2400" dirty="0" smtClean="0">
                <a:solidFill>
                  <a:schemeClr val="bg1"/>
                </a:solidFill>
              </a:rPr>
              <a:t>If more than one Vice President, must list the duties specific to each, i.e. second vice president shall be the membership chair, etc.</a:t>
            </a:r>
          </a:p>
          <a:p>
            <a:r>
              <a:rPr lang="en-US" sz="2400" dirty="0" smtClean="0">
                <a:solidFill>
                  <a:schemeClr val="bg1"/>
                </a:solidFill>
              </a:rPr>
              <a:t>Be specific but not too specific.</a:t>
            </a:r>
          </a:p>
          <a:p>
            <a:r>
              <a:rPr lang="en-US" sz="2400" dirty="0" smtClean="0">
                <a:solidFill>
                  <a:schemeClr val="bg1"/>
                </a:solidFill>
              </a:rPr>
              <a:t>Note:  Treasurer section includes many # items.</a:t>
            </a:r>
            <a:endParaRPr lang="en-US" sz="2400" dirty="0">
              <a:solidFill>
                <a:schemeClr val="bg1"/>
              </a:solidFill>
            </a:endParaRPr>
          </a:p>
          <a:p>
            <a:endParaRPr lang="en-US" dirty="0"/>
          </a:p>
          <a:p>
            <a:endParaRPr lang="en-US" dirty="0"/>
          </a:p>
        </p:txBody>
      </p:sp>
    </p:spTree>
    <p:extLst>
      <p:ext uri="{BB962C8B-B14F-4D97-AF65-F5344CB8AC3E}">
        <p14:creationId xmlns:p14="http://schemas.microsoft.com/office/powerpoint/2010/main" val="3266289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173764" y="357187"/>
            <a:ext cx="9766822" cy="6015038"/>
          </a:xfrm>
          <a:prstGeom prst="rect">
            <a:avLst/>
          </a:prstGeom>
        </p:spPr>
      </p:pic>
    </p:spTree>
    <p:extLst>
      <p:ext uri="{BB962C8B-B14F-4D97-AF65-F5344CB8AC3E}">
        <p14:creationId xmlns:p14="http://schemas.microsoft.com/office/powerpoint/2010/main" val="1842596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92472" y="0"/>
            <a:ext cx="8689350" cy="6858000"/>
          </a:xfrm>
          <a:prstGeom prst="rect">
            <a:avLst/>
          </a:prstGeom>
        </p:spPr>
      </p:pic>
    </p:spTree>
    <p:extLst>
      <p:ext uri="{BB962C8B-B14F-4D97-AF65-F5344CB8AC3E}">
        <p14:creationId xmlns:p14="http://schemas.microsoft.com/office/powerpoint/2010/main" val="2527812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684211" y="242887"/>
            <a:ext cx="9245601" cy="4657726"/>
          </a:xfrm>
        </p:spPr>
        <p:txBody>
          <a:bodyPr>
            <a:normAutofit/>
          </a:bodyPr>
          <a:lstStyle/>
          <a:p>
            <a:pPr marL="0" indent="0">
              <a:buNone/>
            </a:pPr>
            <a:r>
              <a:rPr lang="en-US" sz="2400" b="1" u="sng" dirty="0">
                <a:solidFill>
                  <a:schemeClr val="bg1"/>
                </a:solidFill>
              </a:rPr>
              <a:t>Article </a:t>
            </a:r>
            <a:r>
              <a:rPr lang="en-US" sz="2400" b="1" u="sng" dirty="0" smtClean="0">
                <a:solidFill>
                  <a:schemeClr val="bg1"/>
                </a:solidFill>
              </a:rPr>
              <a:t>VIII</a:t>
            </a:r>
            <a:endParaRPr lang="en-US" sz="2400" b="1" u="sng" dirty="0">
              <a:solidFill>
                <a:schemeClr val="bg1"/>
              </a:solidFill>
            </a:endParaRPr>
          </a:p>
          <a:p>
            <a:endParaRPr lang="en-US" sz="2400" b="1" dirty="0" smtClean="0">
              <a:solidFill>
                <a:schemeClr val="bg1"/>
              </a:solidFill>
            </a:endParaRPr>
          </a:p>
          <a:p>
            <a:r>
              <a:rPr lang="en-US" sz="2400" b="1" dirty="0" smtClean="0">
                <a:solidFill>
                  <a:schemeClr val="bg1"/>
                </a:solidFill>
              </a:rPr>
              <a:t>Executive </a:t>
            </a:r>
            <a:r>
              <a:rPr lang="en-US" sz="2400" b="1" dirty="0">
                <a:solidFill>
                  <a:schemeClr val="bg1"/>
                </a:solidFill>
              </a:rPr>
              <a:t>board.</a:t>
            </a:r>
            <a:r>
              <a:rPr lang="en-US" sz="2400" dirty="0">
                <a:solidFill>
                  <a:schemeClr val="bg1"/>
                </a:solidFill>
              </a:rPr>
              <a:t> Article </a:t>
            </a:r>
            <a:r>
              <a:rPr lang="en-US" sz="2400" dirty="0" smtClean="0">
                <a:solidFill>
                  <a:schemeClr val="bg1"/>
                </a:solidFill>
              </a:rPr>
              <a:t>VIII </a:t>
            </a:r>
            <a:r>
              <a:rPr lang="en-US" sz="2400" dirty="0">
                <a:solidFill>
                  <a:schemeClr val="bg1"/>
                </a:solidFill>
              </a:rPr>
              <a:t>should discuss the executive board of your group. </a:t>
            </a:r>
            <a:endParaRPr lang="en-US" sz="2400" dirty="0" smtClean="0">
              <a:solidFill>
                <a:schemeClr val="bg1"/>
              </a:solidFill>
            </a:endParaRPr>
          </a:p>
          <a:p>
            <a:r>
              <a:rPr lang="en-US" sz="2400" dirty="0" smtClean="0">
                <a:solidFill>
                  <a:schemeClr val="bg1"/>
                </a:solidFill>
              </a:rPr>
              <a:t>What's </a:t>
            </a:r>
            <a:r>
              <a:rPr lang="en-US" sz="2400" dirty="0">
                <a:solidFill>
                  <a:schemeClr val="bg1"/>
                </a:solidFill>
              </a:rPr>
              <a:t>the composition of the board? </a:t>
            </a:r>
            <a:endParaRPr lang="en-US" sz="2400" dirty="0" smtClean="0">
              <a:solidFill>
                <a:schemeClr val="bg1"/>
              </a:solidFill>
            </a:endParaRPr>
          </a:p>
          <a:p>
            <a:r>
              <a:rPr lang="en-US" sz="2400" dirty="0" smtClean="0">
                <a:solidFill>
                  <a:schemeClr val="bg1"/>
                </a:solidFill>
              </a:rPr>
              <a:t>When </a:t>
            </a:r>
            <a:r>
              <a:rPr lang="en-US" sz="2400" dirty="0">
                <a:solidFill>
                  <a:schemeClr val="bg1"/>
                </a:solidFill>
              </a:rPr>
              <a:t>will it have meetings? </a:t>
            </a:r>
            <a:endParaRPr lang="en-US" sz="2400" dirty="0" smtClean="0">
              <a:solidFill>
                <a:schemeClr val="bg1"/>
              </a:solidFill>
            </a:endParaRPr>
          </a:p>
          <a:p>
            <a:r>
              <a:rPr lang="en-US" sz="2400" dirty="0" smtClean="0">
                <a:solidFill>
                  <a:schemeClr val="bg1"/>
                </a:solidFill>
              </a:rPr>
              <a:t>What's </a:t>
            </a:r>
            <a:r>
              <a:rPr lang="en-US" sz="2400" dirty="0">
                <a:solidFill>
                  <a:schemeClr val="bg1"/>
                </a:solidFill>
              </a:rPr>
              <a:t>the policy for removal from office and filling vacancies? </a:t>
            </a:r>
            <a:endParaRPr lang="en-US" sz="2400" dirty="0" smtClean="0">
              <a:solidFill>
                <a:schemeClr val="bg1"/>
              </a:solidFill>
            </a:endParaRPr>
          </a:p>
          <a:p>
            <a:r>
              <a:rPr lang="en-US" sz="2400" dirty="0" smtClean="0">
                <a:solidFill>
                  <a:schemeClr val="bg1"/>
                </a:solidFill>
              </a:rPr>
              <a:t>What </a:t>
            </a:r>
            <a:r>
              <a:rPr lang="en-US" sz="2400" dirty="0">
                <a:solidFill>
                  <a:schemeClr val="bg1"/>
                </a:solidFill>
              </a:rPr>
              <a:t>are the executive board's duties? </a:t>
            </a:r>
          </a:p>
        </p:txBody>
      </p:sp>
    </p:spTree>
    <p:extLst>
      <p:ext uri="{BB962C8B-B14F-4D97-AF65-F5344CB8AC3E}">
        <p14:creationId xmlns:p14="http://schemas.microsoft.com/office/powerpoint/2010/main" val="967992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65789" y="128588"/>
            <a:ext cx="9658950" cy="6172200"/>
          </a:xfrm>
          <a:prstGeom prst="rect">
            <a:avLst/>
          </a:prstGeom>
        </p:spPr>
      </p:pic>
    </p:spTree>
    <p:extLst>
      <p:ext uri="{BB962C8B-B14F-4D97-AF65-F5344CB8AC3E}">
        <p14:creationId xmlns:p14="http://schemas.microsoft.com/office/powerpoint/2010/main" val="172703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2981" y="855165"/>
            <a:ext cx="11650373" cy="5045571"/>
          </a:xfrm>
          <a:prstGeom prst="rect">
            <a:avLst/>
          </a:prstGeom>
        </p:spPr>
      </p:pic>
    </p:spTree>
    <p:extLst>
      <p:ext uri="{BB962C8B-B14F-4D97-AF65-F5344CB8AC3E}">
        <p14:creationId xmlns:p14="http://schemas.microsoft.com/office/powerpoint/2010/main" val="2421795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normAutofit/>
          </a:bodyPr>
          <a:lstStyle/>
          <a:p>
            <a:pPr marL="0" indent="0">
              <a:buNone/>
            </a:pPr>
            <a:r>
              <a:rPr lang="en-US" sz="2400" b="1" u="sng" dirty="0">
                <a:solidFill>
                  <a:schemeClr val="bg1"/>
                </a:solidFill>
              </a:rPr>
              <a:t>Article </a:t>
            </a:r>
            <a:r>
              <a:rPr lang="en-US" sz="2400" b="1" u="sng" dirty="0" smtClean="0">
                <a:solidFill>
                  <a:schemeClr val="bg1"/>
                </a:solidFill>
              </a:rPr>
              <a:t>IX</a:t>
            </a:r>
            <a:endParaRPr lang="en-US" sz="2400" b="1" u="sng" dirty="0">
              <a:solidFill>
                <a:schemeClr val="bg1"/>
              </a:solidFill>
            </a:endParaRPr>
          </a:p>
          <a:p>
            <a:endParaRPr lang="en-US" sz="2400" b="1" dirty="0" smtClean="0">
              <a:solidFill>
                <a:schemeClr val="bg1"/>
              </a:solidFill>
            </a:endParaRPr>
          </a:p>
          <a:p>
            <a:r>
              <a:rPr lang="en-US" sz="2400" b="1" dirty="0" smtClean="0">
                <a:solidFill>
                  <a:schemeClr val="bg1"/>
                </a:solidFill>
              </a:rPr>
              <a:t>Committees</a:t>
            </a:r>
            <a:r>
              <a:rPr lang="en-US" sz="2400" b="1" dirty="0">
                <a:solidFill>
                  <a:schemeClr val="bg1"/>
                </a:solidFill>
              </a:rPr>
              <a:t>.</a:t>
            </a:r>
            <a:r>
              <a:rPr lang="en-US" sz="2400" dirty="0">
                <a:solidFill>
                  <a:schemeClr val="bg1"/>
                </a:solidFill>
              </a:rPr>
              <a:t> Article </a:t>
            </a:r>
            <a:r>
              <a:rPr lang="en-US" sz="2400" dirty="0" smtClean="0">
                <a:solidFill>
                  <a:schemeClr val="bg1"/>
                </a:solidFill>
              </a:rPr>
              <a:t>IX </a:t>
            </a:r>
            <a:r>
              <a:rPr lang="en-US" sz="2400" dirty="0">
                <a:solidFill>
                  <a:schemeClr val="bg1"/>
                </a:solidFill>
              </a:rPr>
              <a:t>should state what committees the group will have, such as social, membership, </a:t>
            </a:r>
            <a:r>
              <a:rPr lang="en-US" sz="2400" dirty="0" smtClean="0">
                <a:solidFill>
                  <a:schemeClr val="bg1"/>
                </a:solidFill>
              </a:rPr>
              <a:t>budget, </a:t>
            </a:r>
            <a:r>
              <a:rPr lang="en-US" sz="2400" dirty="0">
                <a:solidFill>
                  <a:schemeClr val="bg1"/>
                </a:solidFill>
              </a:rPr>
              <a:t>and so on, and the duties of committee members. Who appoints the committees? Can they spend money?</a:t>
            </a:r>
          </a:p>
          <a:p>
            <a:endParaRPr lang="en-US" sz="2400" dirty="0">
              <a:solidFill>
                <a:schemeClr val="bg1"/>
              </a:solidFill>
            </a:endParaRPr>
          </a:p>
        </p:txBody>
      </p:sp>
    </p:spTree>
    <p:extLst>
      <p:ext uri="{BB962C8B-B14F-4D97-AF65-F5344CB8AC3E}">
        <p14:creationId xmlns:p14="http://schemas.microsoft.com/office/powerpoint/2010/main" val="1390619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95844" y="234037"/>
            <a:ext cx="11316351" cy="6052463"/>
          </a:xfrm>
          <a:prstGeom prst="rect">
            <a:avLst/>
          </a:prstGeom>
        </p:spPr>
      </p:pic>
    </p:spTree>
    <p:extLst>
      <p:ext uri="{BB962C8B-B14F-4D97-AF65-F5344CB8AC3E}">
        <p14:creationId xmlns:p14="http://schemas.microsoft.com/office/powerpoint/2010/main" val="32387414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1455736" y="185738"/>
            <a:ext cx="9188451" cy="4429125"/>
          </a:xfrm>
        </p:spPr>
        <p:txBody>
          <a:bodyPr>
            <a:normAutofit/>
          </a:bodyPr>
          <a:lstStyle/>
          <a:p>
            <a:pPr marL="0" indent="0">
              <a:buNone/>
            </a:pPr>
            <a:r>
              <a:rPr lang="en-US" sz="2400" b="1" u="sng" dirty="0">
                <a:solidFill>
                  <a:schemeClr val="bg1"/>
                </a:solidFill>
              </a:rPr>
              <a:t>Article </a:t>
            </a:r>
            <a:r>
              <a:rPr lang="en-US" sz="2400" b="1" u="sng" dirty="0" smtClean="0">
                <a:solidFill>
                  <a:schemeClr val="bg1"/>
                </a:solidFill>
              </a:rPr>
              <a:t>X</a:t>
            </a:r>
            <a:endParaRPr lang="en-US" sz="2400" b="1" u="sng" dirty="0">
              <a:solidFill>
                <a:schemeClr val="bg1"/>
              </a:solidFill>
            </a:endParaRPr>
          </a:p>
          <a:p>
            <a:endParaRPr lang="en-US" sz="2400" b="1" dirty="0">
              <a:solidFill>
                <a:schemeClr val="bg1"/>
              </a:solidFill>
            </a:endParaRPr>
          </a:p>
          <a:p>
            <a:r>
              <a:rPr lang="en-US" sz="2400" b="1" dirty="0" smtClean="0">
                <a:solidFill>
                  <a:schemeClr val="bg1"/>
                </a:solidFill>
              </a:rPr>
              <a:t>General Membership Meetings.</a:t>
            </a:r>
            <a:r>
              <a:rPr lang="en-US" sz="2400" dirty="0">
                <a:solidFill>
                  <a:schemeClr val="bg1"/>
                </a:solidFill>
              </a:rPr>
              <a:t> </a:t>
            </a:r>
            <a:endParaRPr lang="en-US" sz="2400" dirty="0" smtClean="0">
              <a:solidFill>
                <a:schemeClr val="bg1"/>
              </a:solidFill>
            </a:endParaRPr>
          </a:p>
          <a:p>
            <a:r>
              <a:rPr lang="en-US" sz="2400" dirty="0" smtClean="0">
                <a:solidFill>
                  <a:schemeClr val="bg1"/>
                </a:solidFill>
              </a:rPr>
              <a:t>When meetings are held.</a:t>
            </a:r>
          </a:p>
          <a:p>
            <a:r>
              <a:rPr lang="en-US" sz="2400" dirty="0" smtClean="0">
                <a:solidFill>
                  <a:schemeClr val="bg1"/>
                </a:solidFill>
              </a:rPr>
              <a:t>What constitutes a quorum.</a:t>
            </a:r>
          </a:p>
          <a:p>
            <a:r>
              <a:rPr lang="en-US" sz="2400" dirty="0" smtClean="0">
                <a:solidFill>
                  <a:schemeClr val="bg1"/>
                </a:solidFill>
              </a:rPr>
              <a:t>All units are required to hold an annual meeting.</a:t>
            </a:r>
            <a:endParaRPr lang="en-US" sz="2400" dirty="0">
              <a:solidFill>
                <a:schemeClr val="bg1"/>
              </a:solidFill>
            </a:endParaRPr>
          </a:p>
        </p:txBody>
      </p:sp>
    </p:spTree>
    <p:extLst>
      <p:ext uri="{BB962C8B-B14F-4D97-AF65-F5344CB8AC3E}">
        <p14:creationId xmlns:p14="http://schemas.microsoft.com/office/powerpoint/2010/main" val="3508332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410144" y="332361"/>
            <a:ext cx="11773356" cy="5396927"/>
          </a:xfrm>
          <a:prstGeom prst="rect">
            <a:avLst/>
          </a:prstGeom>
        </p:spPr>
      </p:pic>
    </p:spTree>
    <p:extLst>
      <p:ext uri="{BB962C8B-B14F-4D97-AF65-F5344CB8AC3E}">
        <p14:creationId xmlns:p14="http://schemas.microsoft.com/office/powerpoint/2010/main" val="2711302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a:xfrm>
            <a:off x="684211" y="685800"/>
            <a:ext cx="11074401" cy="3615267"/>
          </a:xfrm>
        </p:spPr>
        <p:txBody>
          <a:bodyPr>
            <a:normAutofit/>
          </a:bodyPr>
          <a:lstStyle/>
          <a:p>
            <a:pPr fontAlgn="base"/>
            <a:r>
              <a:rPr lang="en-US" sz="2400" dirty="0">
                <a:solidFill>
                  <a:schemeClr val="bg1"/>
                </a:solidFill>
              </a:rPr>
              <a:t>One fact is sure:  a </a:t>
            </a:r>
            <a:r>
              <a:rPr lang="en-US" sz="2400" dirty="0" smtClean="0">
                <a:solidFill>
                  <a:schemeClr val="bg1"/>
                </a:solidFill>
              </a:rPr>
              <a:t>PTA`s </a:t>
            </a:r>
            <a:r>
              <a:rPr lang="en-US" sz="2400" dirty="0">
                <a:solidFill>
                  <a:schemeClr val="bg1"/>
                </a:solidFill>
              </a:rPr>
              <a:t>bylaws are considered a legal document that dictates how the organization must be governed. </a:t>
            </a:r>
            <a:endParaRPr lang="en-US" sz="2400" dirty="0" smtClean="0">
              <a:solidFill>
                <a:schemeClr val="bg1"/>
              </a:solidFill>
            </a:endParaRPr>
          </a:p>
          <a:p>
            <a:pPr fontAlgn="base"/>
            <a:endParaRPr lang="en-US" sz="2400" dirty="0" smtClean="0">
              <a:solidFill>
                <a:schemeClr val="bg1"/>
              </a:solidFill>
            </a:endParaRPr>
          </a:p>
          <a:p>
            <a:pPr fontAlgn="base"/>
            <a:r>
              <a:rPr lang="en-US" sz="2400" dirty="0" smtClean="0">
                <a:solidFill>
                  <a:schemeClr val="bg1"/>
                </a:solidFill>
              </a:rPr>
              <a:t> </a:t>
            </a:r>
            <a:r>
              <a:rPr lang="en-US" sz="2400" dirty="0">
                <a:solidFill>
                  <a:schemeClr val="bg1"/>
                </a:solidFill>
              </a:rPr>
              <a:t>Failure by a board to follow the stipulations outlined in the bylaws can have devastating consequences to the organization…and potentially even to the board members themselves. </a:t>
            </a:r>
          </a:p>
        </p:txBody>
      </p:sp>
    </p:spTree>
    <p:extLst>
      <p:ext uri="{BB962C8B-B14F-4D97-AF65-F5344CB8AC3E}">
        <p14:creationId xmlns:p14="http://schemas.microsoft.com/office/powerpoint/2010/main" val="21656308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1255712" y="200025"/>
            <a:ext cx="9274176" cy="4471988"/>
          </a:xfrm>
        </p:spPr>
        <p:txBody>
          <a:bodyPr>
            <a:normAutofit/>
          </a:bodyPr>
          <a:lstStyle/>
          <a:p>
            <a:pPr marL="0" indent="0">
              <a:buNone/>
            </a:pPr>
            <a:r>
              <a:rPr lang="en-US" sz="2400" b="1" u="sng" dirty="0">
                <a:solidFill>
                  <a:schemeClr val="bg1"/>
                </a:solidFill>
              </a:rPr>
              <a:t>Article </a:t>
            </a:r>
            <a:r>
              <a:rPr lang="en-US" sz="2400" b="1" u="sng" dirty="0" smtClean="0">
                <a:solidFill>
                  <a:schemeClr val="bg1"/>
                </a:solidFill>
              </a:rPr>
              <a:t>XI</a:t>
            </a:r>
            <a:endParaRPr lang="en-US" sz="2400" b="1" u="sng" dirty="0">
              <a:solidFill>
                <a:schemeClr val="bg1"/>
              </a:solidFill>
            </a:endParaRPr>
          </a:p>
          <a:p>
            <a:endParaRPr lang="en-US" sz="2400" b="1" dirty="0">
              <a:solidFill>
                <a:schemeClr val="bg1"/>
              </a:solidFill>
            </a:endParaRPr>
          </a:p>
          <a:p>
            <a:r>
              <a:rPr lang="en-US" sz="2400" b="1" dirty="0" smtClean="0">
                <a:solidFill>
                  <a:schemeClr val="bg1"/>
                </a:solidFill>
              </a:rPr>
              <a:t>Council Membership. </a:t>
            </a:r>
            <a:r>
              <a:rPr lang="en-US" sz="2400" dirty="0" smtClean="0">
                <a:solidFill>
                  <a:schemeClr val="bg1"/>
                </a:solidFill>
              </a:rPr>
              <a:t>This only applies to units connected to a council.</a:t>
            </a:r>
            <a:r>
              <a:rPr lang="en-US" sz="2400" dirty="0">
                <a:solidFill>
                  <a:schemeClr val="bg1"/>
                </a:solidFill>
              </a:rPr>
              <a:t> </a:t>
            </a:r>
          </a:p>
          <a:p>
            <a:r>
              <a:rPr lang="en-US" sz="2400" dirty="0" smtClean="0">
                <a:solidFill>
                  <a:schemeClr val="bg1"/>
                </a:solidFill>
              </a:rPr>
              <a:t>Who will represent the unit at Council meetings</a:t>
            </a:r>
            <a:endParaRPr lang="en-US" sz="2400" dirty="0">
              <a:solidFill>
                <a:schemeClr val="bg1"/>
              </a:solidFill>
            </a:endParaRPr>
          </a:p>
          <a:p>
            <a:r>
              <a:rPr lang="en-US" sz="2400" dirty="0" smtClean="0">
                <a:solidFill>
                  <a:schemeClr val="bg1"/>
                </a:solidFill>
              </a:rPr>
              <a:t>Dues of the Council.</a:t>
            </a:r>
            <a:endParaRPr lang="en-US" sz="2400" dirty="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3176973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67307" y="574406"/>
            <a:ext cx="11213292" cy="4026169"/>
          </a:xfrm>
          <a:prstGeom prst="rect">
            <a:avLst/>
          </a:prstGeom>
        </p:spPr>
      </p:pic>
    </p:spTree>
    <p:extLst>
      <p:ext uri="{BB962C8B-B14F-4D97-AF65-F5344CB8AC3E}">
        <p14:creationId xmlns:p14="http://schemas.microsoft.com/office/powerpoint/2010/main" val="30738080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1212849" y="0"/>
            <a:ext cx="8888413" cy="4487332"/>
          </a:xfrm>
        </p:spPr>
        <p:txBody>
          <a:bodyPr>
            <a:normAutofit/>
          </a:bodyPr>
          <a:lstStyle/>
          <a:p>
            <a:pPr marL="0" indent="0">
              <a:buNone/>
            </a:pPr>
            <a:r>
              <a:rPr lang="en-US" sz="2400" b="1" u="sng" dirty="0">
                <a:solidFill>
                  <a:schemeClr val="bg1"/>
                </a:solidFill>
              </a:rPr>
              <a:t>Article </a:t>
            </a:r>
            <a:r>
              <a:rPr lang="en-US" sz="2400" b="1" u="sng" dirty="0" smtClean="0">
                <a:solidFill>
                  <a:schemeClr val="bg1"/>
                </a:solidFill>
              </a:rPr>
              <a:t>XII</a:t>
            </a:r>
            <a:endParaRPr lang="en-US" sz="2400" b="1" u="sng" dirty="0">
              <a:solidFill>
                <a:schemeClr val="bg1"/>
              </a:solidFill>
            </a:endParaRPr>
          </a:p>
          <a:p>
            <a:endParaRPr lang="en-US" sz="2400" b="1" dirty="0">
              <a:solidFill>
                <a:schemeClr val="bg1"/>
              </a:solidFill>
            </a:endParaRPr>
          </a:p>
          <a:p>
            <a:r>
              <a:rPr lang="en-US" sz="2400" b="1" dirty="0" smtClean="0">
                <a:solidFill>
                  <a:schemeClr val="bg1"/>
                </a:solidFill>
              </a:rPr>
              <a:t>Missouri PTA Convention</a:t>
            </a:r>
            <a:r>
              <a:rPr lang="en-US" sz="2400" dirty="0" smtClean="0">
                <a:solidFill>
                  <a:schemeClr val="bg1"/>
                </a:solidFill>
              </a:rPr>
              <a:t>.</a:t>
            </a:r>
            <a:r>
              <a:rPr lang="en-US" sz="2400" dirty="0">
                <a:solidFill>
                  <a:schemeClr val="bg1"/>
                </a:solidFill>
              </a:rPr>
              <a:t> </a:t>
            </a:r>
            <a:r>
              <a:rPr lang="en-US" sz="2400" dirty="0" smtClean="0">
                <a:solidFill>
                  <a:schemeClr val="bg1"/>
                </a:solidFill>
              </a:rPr>
              <a:t>Article XII should state  who will represent the unit at the annual meeting of the Missouri PTA, how and when it is decided.</a:t>
            </a:r>
            <a:endParaRPr lang="en-US" sz="2400" dirty="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3474411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38694" y="777901"/>
            <a:ext cx="11804834" cy="2408211"/>
          </a:xfrm>
          <a:prstGeom prst="rect">
            <a:avLst/>
          </a:prstGeom>
        </p:spPr>
      </p:pic>
    </p:spTree>
    <p:extLst>
      <p:ext uri="{BB962C8B-B14F-4D97-AF65-F5344CB8AC3E}">
        <p14:creationId xmlns:p14="http://schemas.microsoft.com/office/powerpoint/2010/main" val="2063663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684212" y="157163"/>
            <a:ext cx="9374188" cy="4700587"/>
          </a:xfrm>
        </p:spPr>
        <p:txBody>
          <a:bodyPr>
            <a:normAutofit/>
          </a:bodyPr>
          <a:lstStyle/>
          <a:p>
            <a:pPr marL="0" indent="0">
              <a:buNone/>
            </a:pPr>
            <a:r>
              <a:rPr lang="en-US" sz="2400" b="1" u="sng" dirty="0">
                <a:solidFill>
                  <a:schemeClr val="bg1"/>
                </a:solidFill>
              </a:rPr>
              <a:t>Article </a:t>
            </a:r>
            <a:r>
              <a:rPr lang="en-US" sz="2400" b="1" u="sng" dirty="0" smtClean="0">
                <a:solidFill>
                  <a:schemeClr val="bg1"/>
                </a:solidFill>
              </a:rPr>
              <a:t>XIII</a:t>
            </a:r>
            <a:endParaRPr lang="en-US" sz="2400" b="1" u="sng" dirty="0">
              <a:solidFill>
                <a:schemeClr val="bg1"/>
              </a:solidFill>
            </a:endParaRPr>
          </a:p>
          <a:p>
            <a:endParaRPr lang="en-US" sz="2400" b="1" dirty="0">
              <a:solidFill>
                <a:schemeClr val="bg1"/>
              </a:solidFill>
            </a:endParaRPr>
          </a:p>
          <a:p>
            <a:r>
              <a:rPr lang="en-US" sz="2400" b="1" dirty="0" smtClean="0">
                <a:solidFill>
                  <a:schemeClr val="bg1"/>
                </a:solidFill>
              </a:rPr>
              <a:t>Fiscal Year</a:t>
            </a:r>
            <a:r>
              <a:rPr lang="en-US" sz="2400" dirty="0" smtClean="0">
                <a:solidFill>
                  <a:schemeClr val="bg1"/>
                </a:solidFill>
              </a:rPr>
              <a:t>.</a:t>
            </a:r>
            <a:r>
              <a:rPr lang="en-US" sz="2400" dirty="0">
                <a:solidFill>
                  <a:schemeClr val="bg1"/>
                </a:solidFill>
              </a:rPr>
              <a:t> </a:t>
            </a:r>
            <a:r>
              <a:rPr lang="en-US" sz="2400" dirty="0" smtClean="0">
                <a:solidFill>
                  <a:schemeClr val="bg1"/>
                </a:solidFill>
              </a:rPr>
              <a:t>  </a:t>
            </a:r>
            <a:endParaRPr lang="en-US" sz="2400" dirty="0">
              <a:solidFill>
                <a:schemeClr val="bg1"/>
              </a:solidFill>
            </a:endParaRPr>
          </a:p>
          <a:p>
            <a:r>
              <a:rPr lang="en-US" sz="2400" dirty="0">
                <a:solidFill>
                  <a:schemeClr val="bg1"/>
                </a:solidFill>
              </a:rPr>
              <a:t>A period of 12 months over which a </a:t>
            </a:r>
            <a:r>
              <a:rPr lang="en-US" sz="2400" dirty="0" smtClean="0">
                <a:solidFill>
                  <a:schemeClr val="bg1"/>
                </a:solidFill>
              </a:rPr>
              <a:t>PTA </a:t>
            </a:r>
            <a:r>
              <a:rPr lang="en-US" sz="2400" dirty="0">
                <a:solidFill>
                  <a:schemeClr val="bg1"/>
                </a:solidFill>
              </a:rPr>
              <a:t>budgets its spending is called a fiscal year. It may run over any period of 12 months not necessarily January to December. </a:t>
            </a:r>
            <a:endParaRPr lang="en-US" sz="2400" dirty="0" smtClean="0">
              <a:solidFill>
                <a:schemeClr val="bg1"/>
              </a:solidFill>
            </a:endParaRPr>
          </a:p>
          <a:p>
            <a:r>
              <a:rPr lang="en-US" sz="2400" dirty="0" smtClean="0">
                <a:solidFill>
                  <a:schemeClr val="bg1"/>
                </a:solidFill>
              </a:rPr>
              <a:t>The fiscal year is filed with the IRS and cannot be changed in bylaws unless the IRS is also notified.</a:t>
            </a:r>
            <a:endParaRPr lang="en-US" sz="2400" dirty="0">
              <a:solidFill>
                <a:schemeClr val="bg1"/>
              </a:solidFill>
            </a:endParaRPr>
          </a:p>
          <a:p>
            <a:r>
              <a:rPr lang="en-US" sz="2400" dirty="0" smtClean="0">
                <a:solidFill>
                  <a:schemeClr val="bg1"/>
                </a:solidFill>
              </a:rPr>
              <a:t>Most PTA’s fiscal year are July 1</a:t>
            </a:r>
            <a:r>
              <a:rPr lang="en-US" sz="2400" baseline="30000" dirty="0" smtClean="0">
                <a:solidFill>
                  <a:schemeClr val="bg1"/>
                </a:solidFill>
              </a:rPr>
              <a:t>st</a:t>
            </a:r>
            <a:r>
              <a:rPr lang="en-US" sz="2400" dirty="0" smtClean="0">
                <a:solidFill>
                  <a:schemeClr val="bg1"/>
                </a:solidFill>
              </a:rPr>
              <a:t> – June 30</a:t>
            </a:r>
            <a:r>
              <a:rPr lang="en-US" sz="2400" baseline="30000" dirty="0" smtClean="0">
                <a:solidFill>
                  <a:schemeClr val="bg1"/>
                </a:solidFill>
              </a:rPr>
              <a:t>th</a:t>
            </a:r>
            <a:r>
              <a:rPr lang="en-US" sz="2400" dirty="0" smtClean="0">
                <a:solidFill>
                  <a:schemeClr val="bg1"/>
                </a:solidFill>
              </a:rPr>
              <a:t> or August 1</a:t>
            </a:r>
            <a:r>
              <a:rPr lang="en-US" sz="2400" baseline="30000" dirty="0" smtClean="0">
                <a:solidFill>
                  <a:schemeClr val="bg1"/>
                </a:solidFill>
              </a:rPr>
              <a:t>st</a:t>
            </a:r>
            <a:r>
              <a:rPr lang="en-US" sz="2400" dirty="0" smtClean="0">
                <a:solidFill>
                  <a:schemeClr val="bg1"/>
                </a:solidFill>
              </a:rPr>
              <a:t> – July 31</a:t>
            </a:r>
            <a:r>
              <a:rPr lang="en-US" sz="2400" baseline="30000" dirty="0" smtClean="0">
                <a:solidFill>
                  <a:schemeClr val="bg1"/>
                </a:solidFill>
              </a:rPr>
              <a:t>st</a:t>
            </a:r>
            <a:r>
              <a:rPr lang="en-US" sz="2400" dirty="0" smtClean="0">
                <a:solidFill>
                  <a:schemeClr val="bg1"/>
                </a:solidFill>
              </a:rPr>
              <a:t>.  Not a calendar year.</a:t>
            </a:r>
            <a:endParaRPr lang="en-US" sz="2400" dirty="0">
              <a:solidFill>
                <a:schemeClr val="bg1"/>
              </a:solidFill>
            </a:endParaRPr>
          </a:p>
        </p:txBody>
      </p:sp>
    </p:spTree>
    <p:extLst>
      <p:ext uri="{BB962C8B-B14F-4D97-AF65-F5344CB8AC3E}">
        <p14:creationId xmlns:p14="http://schemas.microsoft.com/office/powerpoint/2010/main" val="359504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53069" y="1514092"/>
            <a:ext cx="10789318" cy="1100521"/>
          </a:xfrm>
          <a:prstGeom prst="rect">
            <a:avLst/>
          </a:prstGeom>
        </p:spPr>
      </p:pic>
    </p:spTree>
    <p:extLst>
      <p:ext uri="{BB962C8B-B14F-4D97-AF65-F5344CB8AC3E}">
        <p14:creationId xmlns:p14="http://schemas.microsoft.com/office/powerpoint/2010/main" val="33067441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lstStyle/>
          <a:p>
            <a:r>
              <a:rPr lang="en-US" sz="2400" b="1" u="sng" dirty="0">
                <a:solidFill>
                  <a:schemeClr val="bg1"/>
                </a:solidFill>
              </a:rPr>
              <a:t>Article </a:t>
            </a:r>
            <a:r>
              <a:rPr lang="en-US" sz="2400" b="1" u="sng" dirty="0" smtClean="0">
                <a:solidFill>
                  <a:schemeClr val="bg1"/>
                </a:solidFill>
              </a:rPr>
              <a:t>XIV</a:t>
            </a:r>
            <a:endParaRPr lang="en-US" sz="2400" b="1" u="sng" dirty="0">
              <a:solidFill>
                <a:schemeClr val="bg1"/>
              </a:solidFill>
            </a:endParaRPr>
          </a:p>
          <a:p>
            <a:endParaRPr lang="en-US" sz="2400" b="1" dirty="0" smtClean="0">
              <a:solidFill>
                <a:schemeClr val="bg1"/>
              </a:solidFill>
            </a:endParaRPr>
          </a:p>
          <a:p>
            <a:r>
              <a:rPr lang="en-US" sz="2400" b="1" dirty="0" smtClean="0">
                <a:solidFill>
                  <a:schemeClr val="bg1"/>
                </a:solidFill>
              </a:rPr>
              <a:t>Parliamentary </a:t>
            </a:r>
            <a:r>
              <a:rPr lang="en-US" sz="2400" b="1" dirty="0">
                <a:solidFill>
                  <a:schemeClr val="bg1"/>
                </a:solidFill>
              </a:rPr>
              <a:t>authority.</a:t>
            </a:r>
            <a:r>
              <a:rPr lang="en-US" sz="2400" dirty="0">
                <a:solidFill>
                  <a:schemeClr val="bg1"/>
                </a:solidFill>
              </a:rPr>
              <a:t> Article </a:t>
            </a:r>
            <a:r>
              <a:rPr lang="en-US" sz="2400" dirty="0" smtClean="0">
                <a:solidFill>
                  <a:schemeClr val="bg1"/>
                </a:solidFill>
              </a:rPr>
              <a:t>XIV </a:t>
            </a:r>
            <a:r>
              <a:rPr lang="en-US" sz="2400" dirty="0">
                <a:solidFill>
                  <a:schemeClr val="bg1"/>
                </a:solidFill>
              </a:rPr>
              <a:t>should state </a:t>
            </a:r>
            <a:r>
              <a:rPr lang="en-US" sz="2400" dirty="0" smtClean="0">
                <a:solidFill>
                  <a:schemeClr val="bg1"/>
                </a:solidFill>
              </a:rPr>
              <a:t>that Robert’s Rules of Order Newly Revised shall be </a:t>
            </a:r>
            <a:r>
              <a:rPr lang="en-US" sz="2400" dirty="0">
                <a:solidFill>
                  <a:schemeClr val="bg1"/>
                </a:solidFill>
              </a:rPr>
              <a:t>the bible to be consulted regarding questions of parliamentary procedure.</a:t>
            </a:r>
          </a:p>
          <a:p>
            <a:endParaRPr lang="en-US" dirty="0"/>
          </a:p>
        </p:txBody>
      </p:sp>
    </p:spTree>
    <p:extLst>
      <p:ext uri="{BB962C8B-B14F-4D97-AF65-F5344CB8AC3E}">
        <p14:creationId xmlns:p14="http://schemas.microsoft.com/office/powerpoint/2010/main" val="26765485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52994" y="1176264"/>
            <a:ext cx="11499731" cy="1466924"/>
          </a:xfrm>
          <a:prstGeom prst="rect">
            <a:avLst/>
          </a:prstGeom>
        </p:spPr>
      </p:pic>
    </p:spTree>
    <p:extLst>
      <p:ext uri="{BB962C8B-B14F-4D97-AF65-F5344CB8AC3E}">
        <p14:creationId xmlns:p14="http://schemas.microsoft.com/office/powerpoint/2010/main" val="13573174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p:txBody>
          <a:bodyPr>
            <a:normAutofit/>
          </a:bodyPr>
          <a:lstStyle/>
          <a:p>
            <a:r>
              <a:rPr lang="en-US" sz="2400" b="1" dirty="0">
                <a:solidFill>
                  <a:schemeClr val="bg1"/>
                </a:solidFill>
              </a:rPr>
              <a:t>Amendments.</a:t>
            </a:r>
            <a:r>
              <a:rPr lang="en-US" sz="2400" dirty="0">
                <a:solidFill>
                  <a:schemeClr val="bg1"/>
                </a:solidFill>
              </a:rPr>
              <a:t> Article IX covers amending the bylaws. It should state how these bylaws (which have been so carefully thought out and written up) may be changed (certainly not quickly or easily, or without previous notice and a two-thirds vote!).</a:t>
            </a:r>
          </a:p>
          <a:p>
            <a:endParaRPr lang="en-US" sz="2400" dirty="0">
              <a:solidFill>
                <a:schemeClr val="bg1"/>
              </a:solidFill>
            </a:endParaRPr>
          </a:p>
        </p:txBody>
      </p:sp>
    </p:spTree>
    <p:extLst>
      <p:ext uri="{BB962C8B-B14F-4D97-AF65-F5344CB8AC3E}">
        <p14:creationId xmlns:p14="http://schemas.microsoft.com/office/powerpoint/2010/main" val="40051690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38719" y="205461"/>
            <a:ext cx="11316350" cy="6052463"/>
          </a:xfrm>
          <a:prstGeom prst="rect">
            <a:avLst/>
          </a:prstGeom>
        </p:spPr>
      </p:pic>
    </p:spTree>
    <p:extLst>
      <p:ext uri="{BB962C8B-B14F-4D97-AF65-F5344CB8AC3E}">
        <p14:creationId xmlns:p14="http://schemas.microsoft.com/office/powerpoint/2010/main" val="1943740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a:xfrm>
            <a:off x="684211" y="685800"/>
            <a:ext cx="10888663" cy="3615267"/>
          </a:xfrm>
        </p:spPr>
        <p:txBody>
          <a:bodyPr>
            <a:normAutofit/>
          </a:bodyPr>
          <a:lstStyle/>
          <a:p>
            <a:r>
              <a:rPr lang="en-US" sz="2800" dirty="0" smtClean="0">
                <a:solidFill>
                  <a:schemeClr val="bg1"/>
                </a:solidFill>
              </a:rPr>
              <a:t>The </a:t>
            </a:r>
            <a:r>
              <a:rPr lang="en-US" sz="2800" dirty="0">
                <a:solidFill>
                  <a:schemeClr val="bg1"/>
                </a:solidFill>
              </a:rPr>
              <a:t>purpose of bylaws is to lay out the rules of conduct and authority for your board of directors and officers, and, as a nonprofit, you need to have them. </a:t>
            </a:r>
          </a:p>
        </p:txBody>
      </p:sp>
    </p:spTree>
    <p:extLst>
      <p:ext uri="{BB962C8B-B14F-4D97-AF65-F5344CB8AC3E}">
        <p14:creationId xmlns:p14="http://schemas.microsoft.com/office/powerpoint/2010/main" val="34266578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requirements</a:t>
            </a:r>
          </a:p>
        </p:txBody>
      </p:sp>
      <p:sp>
        <p:nvSpPr>
          <p:cNvPr id="3" name="Content Placeholder 2"/>
          <p:cNvSpPr>
            <a:spLocks noGrp="1"/>
          </p:cNvSpPr>
          <p:nvPr>
            <p:ph idx="1"/>
          </p:nvPr>
        </p:nvSpPr>
        <p:spPr>
          <a:xfrm>
            <a:off x="1484312" y="671513"/>
            <a:ext cx="8534400" cy="3615267"/>
          </a:xfrm>
        </p:spPr>
        <p:txBody>
          <a:bodyPr>
            <a:normAutofit/>
          </a:bodyPr>
          <a:lstStyle/>
          <a:p>
            <a:pPr marL="0" indent="0" algn="ctr">
              <a:buNone/>
            </a:pPr>
            <a:r>
              <a:rPr lang="en-US" sz="4800" dirty="0" smtClean="0">
                <a:solidFill>
                  <a:schemeClr val="bg1"/>
                </a:solidFill>
              </a:rPr>
              <a:t>Dos and Don’ts</a:t>
            </a:r>
            <a:endParaRPr lang="en-US" sz="4800" dirty="0">
              <a:solidFill>
                <a:schemeClr val="bg1"/>
              </a:solidFill>
            </a:endParaRPr>
          </a:p>
        </p:txBody>
      </p:sp>
    </p:spTree>
    <p:extLst>
      <p:ext uri="{BB962C8B-B14F-4D97-AF65-F5344CB8AC3E}">
        <p14:creationId xmlns:p14="http://schemas.microsoft.com/office/powerpoint/2010/main" val="39676340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 – dos and don’ts</a:t>
            </a:r>
            <a:endParaRPr lang="en-US" dirty="0"/>
          </a:p>
        </p:txBody>
      </p:sp>
      <p:sp>
        <p:nvSpPr>
          <p:cNvPr id="3" name="Content Placeholder 2"/>
          <p:cNvSpPr>
            <a:spLocks noGrp="1"/>
          </p:cNvSpPr>
          <p:nvPr>
            <p:ph idx="1"/>
          </p:nvPr>
        </p:nvSpPr>
        <p:spPr>
          <a:xfrm>
            <a:off x="684211" y="685800"/>
            <a:ext cx="10602914" cy="3801532"/>
          </a:xfrm>
        </p:spPr>
        <p:txBody>
          <a:bodyPr>
            <a:noAutofit/>
          </a:bodyPr>
          <a:lstStyle/>
          <a:p>
            <a:pPr marL="0" indent="0" fontAlgn="base">
              <a:buNone/>
            </a:pPr>
            <a:r>
              <a:rPr lang="en-US" sz="2400" b="1" dirty="0">
                <a:solidFill>
                  <a:schemeClr val="bg1"/>
                </a:solidFill>
              </a:rPr>
              <a:t>DO:</a:t>
            </a:r>
            <a:r>
              <a:rPr lang="en-US" sz="2400" dirty="0">
                <a:solidFill>
                  <a:schemeClr val="bg1"/>
                </a:solidFill>
              </a:rPr>
              <a:t>  Stick to the basics.  </a:t>
            </a:r>
            <a:endParaRPr lang="en-US" sz="2400" dirty="0" smtClean="0">
              <a:solidFill>
                <a:schemeClr val="bg1"/>
              </a:solidFill>
            </a:endParaRPr>
          </a:p>
          <a:p>
            <a:pPr fontAlgn="base"/>
            <a:endParaRPr lang="en-US" sz="2400" dirty="0" smtClean="0">
              <a:solidFill>
                <a:schemeClr val="bg1"/>
              </a:solidFill>
            </a:endParaRPr>
          </a:p>
          <a:p>
            <a:pPr fontAlgn="base"/>
            <a:r>
              <a:rPr lang="en-US" sz="2400" dirty="0" smtClean="0">
                <a:solidFill>
                  <a:schemeClr val="bg1"/>
                </a:solidFill>
              </a:rPr>
              <a:t>Organizational </a:t>
            </a:r>
            <a:r>
              <a:rPr lang="en-US" sz="2400" dirty="0">
                <a:solidFill>
                  <a:schemeClr val="bg1"/>
                </a:solidFill>
              </a:rPr>
              <a:t>purpose, board structure, officer position descriptions and responsibilities, terms of board service, officer/board member succession and removal, official meeting requirements, membership provisions, voting rights, conflict-of-interest policy and any other non-</a:t>
            </a:r>
            <a:r>
              <a:rPr lang="en-US" sz="2400" dirty="0" err="1">
                <a:solidFill>
                  <a:schemeClr val="bg1"/>
                </a:solidFill>
              </a:rPr>
              <a:t>negotiables</a:t>
            </a:r>
            <a:r>
              <a:rPr lang="en-US" sz="2400" dirty="0">
                <a:solidFill>
                  <a:schemeClr val="bg1"/>
                </a:solidFill>
              </a:rPr>
              <a:t> that your </a:t>
            </a:r>
            <a:r>
              <a:rPr lang="en-US" sz="2400" dirty="0" smtClean="0">
                <a:solidFill>
                  <a:schemeClr val="bg1"/>
                </a:solidFill>
              </a:rPr>
              <a:t>unit deems </a:t>
            </a:r>
            <a:r>
              <a:rPr lang="en-US" sz="2400" dirty="0">
                <a:solidFill>
                  <a:schemeClr val="bg1"/>
                </a:solidFill>
              </a:rPr>
              <a:t>necessary. </a:t>
            </a:r>
          </a:p>
        </p:txBody>
      </p:sp>
    </p:spTree>
    <p:extLst>
      <p:ext uri="{BB962C8B-B14F-4D97-AF65-F5344CB8AC3E}">
        <p14:creationId xmlns:p14="http://schemas.microsoft.com/office/powerpoint/2010/main" val="17971732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a:xfrm>
            <a:off x="684211" y="685800"/>
            <a:ext cx="9974263" cy="3615267"/>
          </a:xfrm>
        </p:spPr>
        <p:txBody>
          <a:bodyPr>
            <a:normAutofit/>
          </a:bodyPr>
          <a:lstStyle/>
          <a:p>
            <a:pPr marL="0" indent="0" fontAlgn="base">
              <a:buNone/>
            </a:pPr>
            <a:r>
              <a:rPr lang="en-US" sz="2800" b="1" dirty="0">
                <a:solidFill>
                  <a:schemeClr val="bg1"/>
                </a:solidFill>
              </a:rPr>
              <a:t>DO</a:t>
            </a:r>
            <a:r>
              <a:rPr lang="en-US" sz="2800" dirty="0">
                <a:solidFill>
                  <a:schemeClr val="bg1"/>
                </a:solidFill>
              </a:rPr>
              <a:t>:  Know what is in your bylaws.  </a:t>
            </a:r>
            <a:endParaRPr lang="en-US" sz="2800" dirty="0" smtClean="0">
              <a:solidFill>
                <a:schemeClr val="bg1"/>
              </a:solidFill>
            </a:endParaRPr>
          </a:p>
          <a:p>
            <a:pPr fontAlgn="base"/>
            <a:endParaRPr lang="en-US" sz="2800" dirty="0" smtClean="0">
              <a:solidFill>
                <a:schemeClr val="bg1"/>
              </a:solidFill>
            </a:endParaRPr>
          </a:p>
          <a:p>
            <a:pPr fontAlgn="base"/>
            <a:r>
              <a:rPr lang="en-US" sz="2800" dirty="0" smtClean="0">
                <a:solidFill>
                  <a:schemeClr val="bg1"/>
                </a:solidFill>
              </a:rPr>
              <a:t>As </a:t>
            </a:r>
            <a:r>
              <a:rPr lang="en-US" sz="2800" dirty="0">
                <a:solidFill>
                  <a:schemeClr val="bg1"/>
                </a:solidFill>
              </a:rPr>
              <a:t>a board member, you have a duty to understand what each and every provision means.  If there are provisions you do not understand, ask another board member or consult a professional.</a:t>
            </a:r>
          </a:p>
          <a:p>
            <a:endParaRPr lang="en-US" sz="2800" dirty="0">
              <a:solidFill>
                <a:schemeClr val="bg1"/>
              </a:solidFill>
            </a:endParaRPr>
          </a:p>
          <a:p>
            <a:endParaRPr lang="en-US" dirty="0"/>
          </a:p>
        </p:txBody>
      </p:sp>
    </p:spTree>
    <p:extLst>
      <p:ext uri="{BB962C8B-B14F-4D97-AF65-F5344CB8AC3E}">
        <p14:creationId xmlns:p14="http://schemas.microsoft.com/office/powerpoint/2010/main" val="9273331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a:xfrm>
            <a:off x="684212" y="214313"/>
            <a:ext cx="11117263" cy="4171950"/>
          </a:xfrm>
        </p:spPr>
        <p:txBody>
          <a:bodyPr>
            <a:normAutofit/>
          </a:bodyPr>
          <a:lstStyle/>
          <a:p>
            <a:pPr marL="0" indent="0" fontAlgn="base">
              <a:buNone/>
            </a:pPr>
            <a:r>
              <a:rPr lang="en-US" sz="2800" b="1" dirty="0">
                <a:solidFill>
                  <a:schemeClr val="bg1"/>
                </a:solidFill>
              </a:rPr>
              <a:t>DO</a:t>
            </a:r>
            <a:r>
              <a:rPr lang="en-US" sz="2800" dirty="0">
                <a:solidFill>
                  <a:schemeClr val="bg1"/>
                </a:solidFill>
              </a:rPr>
              <a:t>:  Follow the provisions religiously.  </a:t>
            </a:r>
          </a:p>
          <a:p>
            <a:pPr fontAlgn="base"/>
            <a:endParaRPr lang="en-US" sz="2800" dirty="0">
              <a:solidFill>
                <a:schemeClr val="bg1"/>
              </a:solidFill>
            </a:endParaRPr>
          </a:p>
          <a:p>
            <a:pPr fontAlgn="base"/>
            <a:r>
              <a:rPr lang="en-US" sz="2800" dirty="0">
                <a:solidFill>
                  <a:schemeClr val="bg1"/>
                </a:solidFill>
              </a:rPr>
              <a:t>You not only have a duty to understand your bylaws, you are legally accountable for following them.  This is not optional.  A court of law will side with your bylaws in any dispute brought by another board member, member, volunteer or recipient of services who may have a grievance.</a:t>
            </a:r>
          </a:p>
          <a:p>
            <a:endParaRPr lang="en-US" dirty="0"/>
          </a:p>
        </p:txBody>
      </p:sp>
    </p:spTree>
    <p:extLst>
      <p:ext uri="{BB962C8B-B14F-4D97-AF65-F5344CB8AC3E}">
        <p14:creationId xmlns:p14="http://schemas.microsoft.com/office/powerpoint/2010/main" val="1965174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a:xfrm>
            <a:off x="684211" y="328612"/>
            <a:ext cx="10760077" cy="4357688"/>
          </a:xfrm>
        </p:spPr>
        <p:txBody>
          <a:bodyPr>
            <a:normAutofit/>
          </a:bodyPr>
          <a:lstStyle/>
          <a:p>
            <a:pPr marL="0" indent="0" fontAlgn="base">
              <a:buNone/>
            </a:pPr>
            <a:r>
              <a:rPr lang="en-US" sz="2400" b="1" dirty="0">
                <a:solidFill>
                  <a:schemeClr val="bg1"/>
                </a:solidFill>
              </a:rPr>
              <a:t>DO:</a:t>
            </a:r>
            <a:r>
              <a:rPr lang="en-US" sz="2400" dirty="0">
                <a:solidFill>
                  <a:schemeClr val="bg1"/>
                </a:solidFill>
              </a:rPr>
              <a:t>  Keep your bylaws relevant. </a:t>
            </a:r>
            <a:endParaRPr lang="en-US" sz="2400" dirty="0" smtClean="0">
              <a:solidFill>
                <a:schemeClr val="bg1"/>
              </a:solidFill>
            </a:endParaRPr>
          </a:p>
          <a:p>
            <a:pPr marL="0" indent="0" fontAlgn="base">
              <a:buNone/>
            </a:pPr>
            <a:r>
              <a:rPr lang="en-US" sz="2400" dirty="0" smtClean="0">
                <a:solidFill>
                  <a:schemeClr val="bg1"/>
                </a:solidFill>
              </a:rPr>
              <a:t> </a:t>
            </a:r>
          </a:p>
          <a:p>
            <a:pPr fontAlgn="base"/>
            <a:r>
              <a:rPr lang="en-US" sz="2400" dirty="0" smtClean="0">
                <a:solidFill>
                  <a:schemeClr val="bg1"/>
                </a:solidFill>
              </a:rPr>
              <a:t>Times </a:t>
            </a:r>
            <a:r>
              <a:rPr lang="en-US" sz="2400" dirty="0">
                <a:solidFill>
                  <a:schemeClr val="bg1"/>
                </a:solidFill>
              </a:rPr>
              <a:t>and circumstances change…and your governing document should reflect those changes.  If your bylaws need to be amended to reflect current realities, do it.  Make sure the changes make long-term sense </a:t>
            </a:r>
            <a:r>
              <a:rPr lang="en-US" sz="2400" dirty="0" smtClean="0">
                <a:solidFill>
                  <a:schemeClr val="bg1"/>
                </a:solidFill>
              </a:rPr>
              <a:t>and </a:t>
            </a:r>
            <a:r>
              <a:rPr lang="en-US" sz="2400" dirty="0">
                <a:solidFill>
                  <a:schemeClr val="bg1"/>
                </a:solidFill>
              </a:rPr>
              <a:t>follow the amendment procedures as outlined</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7484040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a:xfrm>
            <a:off x="684211" y="285751"/>
            <a:ext cx="11131552" cy="4543424"/>
          </a:xfrm>
        </p:spPr>
        <p:txBody>
          <a:bodyPr>
            <a:normAutofit/>
          </a:bodyPr>
          <a:lstStyle/>
          <a:p>
            <a:pPr marL="0" indent="0" fontAlgn="base">
              <a:buNone/>
            </a:pPr>
            <a:r>
              <a:rPr lang="en-US" sz="2400" b="1" dirty="0">
                <a:solidFill>
                  <a:schemeClr val="bg1"/>
                </a:solidFill>
              </a:rPr>
              <a:t>DON’T:</a:t>
            </a:r>
            <a:r>
              <a:rPr lang="en-US" sz="2400" dirty="0">
                <a:solidFill>
                  <a:schemeClr val="bg1"/>
                </a:solidFill>
              </a:rPr>
              <a:t>  Treat your bylaws as a </a:t>
            </a:r>
            <a:r>
              <a:rPr lang="en-US" sz="2400" dirty="0" smtClean="0">
                <a:solidFill>
                  <a:schemeClr val="bg1"/>
                </a:solidFill>
              </a:rPr>
              <a:t>policy manual</a:t>
            </a:r>
            <a:r>
              <a:rPr lang="en-US" sz="2400" dirty="0">
                <a:solidFill>
                  <a:schemeClr val="bg1"/>
                </a:solidFill>
              </a:rPr>
              <a:t>.  </a:t>
            </a:r>
            <a:endParaRPr lang="en-US" sz="2400" dirty="0" smtClean="0">
              <a:solidFill>
                <a:schemeClr val="bg1"/>
              </a:solidFill>
            </a:endParaRPr>
          </a:p>
          <a:p>
            <a:pPr marL="0" indent="0" fontAlgn="base">
              <a:buNone/>
            </a:pPr>
            <a:endParaRPr lang="en-US" sz="2400" dirty="0" smtClean="0">
              <a:solidFill>
                <a:schemeClr val="bg1"/>
              </a:solidFill>
            </a:endParaRPr>
          </a:p>
          <a:p>
            <a:pPr fontAlgn="base"/>
            <a:r>
              <a:rPr lang="en-US" sz="2400" dirty="0">
                <a:solidFill>
                  <a:schemeClr val="bg1"/>
                </a:solidFill>
              </a:rPr>
              <a:t>Bylaws are procedural, while standing rules and procedure manuals are specific and administrative.</a:t>
            </a:r>
          </a:p>
          <a:p>
            <a:pPr fontAlgn="base"/>
            <a:r>
              <a:rPr lang="en-US" sz="2400" dirty="0" smtClean="0">
                <a:solidFill>
                  <a:schemeClr val="bg1"/>
                </a:solidFill>
              </a:rPr>
              <a:t>The </a:t>
            </a:r>
            <a:r>
              <a:rPr lang="en-US" sz="2400" dirty="0">
                <a:solidFill>
                  <a:schemeClr val="bg1"/>
                </a:solidFill>
              </a:rPr>
              <a:t>parliamentary procedure guide "Robert's Rules of Order" explains that bylaws "should include all the rules that are of such importance that they cannot be changed in any way without previous notice," </a:t>
            </a:r>
          </a:p>
        </p:txBody>
      </p:sp>
    </p:spTree>
    <p:extLst>
      <p:ext uri="{BB962C8B-B14F-4D97-AF65-F5344CB8AC3E}">
        <p14:creationId xmlns:p14="http://schemas.microsoft.com/office/powerpoint/2010/main" val="23420884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a:xfrm>
            <a:off x="684212" y="429682"/>
            <a:ext cx="10817226" cy="4057650"/>
          </a:xfrm>
        </p:spPr>
        <p:txBody>
          <a:bodyPr>
            <a:normAutofit/>
          </a:bodyPr>
          <a:lstStyle/>
          <a:p>
            <a:pPr marL="0" indent="0" fontAlgn="base">
              <a:buNone/>
            </a:pPr>
            <a:r>
              <a:rPr lang="en-US" sz="2400" b="1" dirty="0">
                <a:solidFill>
                  <a:schemeClr val="bg1"/>
                </a:solidFill>
              </a:rPr>
              <a:t>DON’T:</a:t>
            </a:r>
            <a:r>
              <a:rPr lang="en-US" sz="2400" dirty="0">
                <a:solidFill>
                  <a:schemeClr val="bg1"/>
                </a:solidFill>
              </a:rPr>
              <a:t>  Include provisions that tie the hands of future boards.  </a:t>
            </a:r>
            <a:endParaRPr lang="en-US" sz="2400" dirty="0" smtClean="0">
              <a:solidFill>
                <a:schemeClr val="bg1"/>
              </a:solidFill>
            </a:endParaRPr>
          </a:p>
          <a:p>
            <a:pPr marL="0" indent="0" fontAlgn="base">
              <a:buNone/>
            </a:pPr>
            <a:endParaRPr lang="en-US" sz="2400" dirty="0" smtClean="0">
              <a:solidFill>
                <a:schemeClr val="bg1"/>
              </a:solidFill>
            </a:endParaRPr>
          </a:p>
          <a:p>
            <a:r>
              <a:rPr lang="en-US" sz="2400" dirty="0" smtClean="0">
                <a:solidFill>
                  <a:schemeClr val="bg1"/>
                </a:solidFill>
              </a:rPr>
              <a:t>Do not require four (4) people to sign a single check.  Future boards may not have four people available to sign each check.</a:t>
            </a:r>
          </a:p>
          <a:p>
            <a:r>
              <a:rPr lang="en-US" sz="2400" dirty="0" smtClean="0">
                <a:solidFill>
                  <a:schemeClr val="bg1"/>
                </a:solidFill>
              </a:rPr>
              <a:t>Do not require a quorum of 25, if you normally only have 10 people attend your PTA meetings.</a:t>
            </a:r>
            <a:endParaRPr lang="en-US" sz="2400" dirty="0">
              <a:solidFill>
                <a:schemeClr val="bg1"/>
              </a:solidFill>
            </a:endParaRPr>
          </a:p>
        </p:txBody>
      </p:sp>
    </p:spTree>
    <p:extLst>
      <p:ext uri="{BB962C8B-B14F-4D97-AF65-F5344CB8AC3E}">
        <p14:creationId xmlns:p14="http://schemas.microsoft.com/office/powerpoint/2010/main" val="27438302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 – dos and don’ts</a:t>
            </a:r>
          </a:p>
        </p:txBody>
      </p:sp>
      <p:sp>
        <p:nvSpPr>
          <p:cNvPr id="3" name="Content Placeholder 2"/>
          <p:cNvSpPr>
            <a:spLocks noGrp="1"/>
          </p:cNvSpPr>
          <p:nvPr>
            <p:ph idx="1"/>
          </p:nvPr>
        </p:nvSpPr>
        <p:spPr>
          <a:xfrm>
            <a:off x="527049" y="201082"/>
            <a:ext cx="11117263" cy="4286250"/>
          </a:xfrm>
        </p:spPr>
        <p:txBody>
          <a:bodyPr>
            <a:normAutofit/>
          </a:bodyPr>
          <a:lstStyle/>
          <a:p>
            <a:pPr marL="0" indent="0">
              <a:buNone/>
            </a:pPr>
            <a:r>
              <a:rPr lang="en-US" sz="2400" b="1" dirty="0">
                <a:solidFill>
                  <a:schemeClr val="bg1"/>
                </a:solidFill>
              </a:rPr>
              <a:t>DON’T:</a:t>
            </a:r>
            <a:r>
              <a:rPr lang="en-US" sz="2400" dirty="0">
                <a:solidFill>
                  <a:schemeClr val="bg1"/>
                </a:solidFill>
              </a:rPr>
              <a:t>  Fail to review the bylaws.  </a:t>
            </a:r>
            <a:endParaRPr lang="en-US" sz="2400" dirty="0" smtClean="0">
              <a:solidFill>
                <a:schemeClr val="bg1"/>
              </a:solidFill>
            </a:endParaRPr>
          </a:p>
          <a:p>
            <a:pPr marL="0" indent="0">
              <a:buNone/>
            </a:pPr>
            <a:endParaRPr lang="en-US" sz="2400" dirty="0" smtClean="0">
              <a:solidFill>
                <a:schemeClr val="bg1"/>
              </a:solidFill>
            </a:endParaRPr>
          </a:p>
          <a:p>
            <a:r>
              <a:rPr lang="en-US" sz="2400" dirty="0" smtClean="0">
                <a:solidFill>
                  <a:schemeClr val="bg1"/>
                </a:solidFill>
              </a:rPr>
              <a:t>At </a:t>
            </a:r>
            <a:r>
              <a:rPr lang="en-US" sz="2400" dirty="0">
                <a:solidFill>
                  <a:schemeClr val="bg1"/>
                </a:solidFill>
              </a:rPr>
              <a:t>least annually, all board members should re-familiarize themselves with the provisions.  This will go a long way toward preventing costly errors.  New board members should be provided with a copy immediately upon installation.</a:t>
            </a:r>
          </a:p>
          <a:p>
            <a:endParaRPr lang="en-US" sz="2400" dirty="0">
              <a:solidFill>
                <a:schemeClr val="bg1"/>
              </a:solidFill>
            </a:endParaRPr>
          </a:p>
        </p:txBody>
      </p:sp>
    </p:spTree>
    <p:extLst>
      <p:ext uri="{BB962C8B-B14F-4D97-AF65-F5344CB8AC3E}">
        <p14:creationId xmlns:p14="http://schemas.microsoft.com/office/powerpoint/2010/main" val="65506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297311"/>
          </a:xfrm>
        </p:spPr>
        <p:txBody>
          <a:bodyPr/>
          <a:lstStyle/>
          <a:p>
            <a:pPr marL="0" indent="0">
              <a:buNone/>
            </a:pPr>
            <a:r>
              <a:rPr lang="en-US" sz="3200" dirty="0" smtClean="0"/>
              <a:t>Don’t be afraid of the </a:t>
            </a:r>
          </a:p>
          <a:p>
            <a:pPr marL="0" indent="0">
              <a:buNone/>
            </a:pPr>
            <a:r>
              <a:rPr lang="en-US" sz="3200" dirty="0" smtClean="0"/>
              <a:t>big, bad bylaws</a:t>
            </a:r>
          </a:p>
          <a:p>
            <a:pPr marL="0" indent="0">
              <a:buNone/>
            </a:pPr>
            <a:endParaRPr lang="en-US" dirty="0" smtClean="0"/>
          </a:p>
          <a:p>
            <a:pPr marL="0" indent="0">
              <a:buNone/>
            </a:pPr>
            <a:r>
              <a:rPr lang="en-US" dirty="0" smtClean="0"/>
              <a:t>Contact:  Sarah Day</a:t>
            </a:r>
          </a:p>
          <a:p>
            <a:pPr marL="0" indent="0">
              <a:buNone/>
            </a:pPr>
            <a:r>
              <a:rPr lang="en-US" dirty="0" smtClean="0">
                <a:hlinkClick r:id="rId3"/>
              </a:rPr>
              <a:t>sarahd@mopta.org</a:t>
            </a:r>
            <a:endParaRPr lang="en-US" dirty="0" smtClean="0"/>
          </a:p>
          <a:p>
            <a:pPr marL="0" indent="0">
              <a:buNone/>
            </a:pPr>
            <a:r>
              <a:rPr lang="en-US" dirty="0" smtClean="0"/>
              <a:t>Procedures and Bylaws Chair</a:t>
            </a:r>
          </a:p>
          <a:p>
            <a:pPr marL="0" indent="0">
              <a:buNone/>
            </a:pPr>
            <a:r>
              <a:rPr lang="en-US" dirty="0" smtClean="0"/>
              <a:t>Missouri PTA</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8317" y="1554784"/>
            <a:ext cx="3790616" cy="3084949"/>
          </a:xfrm>
          <a:prstGeom prst="rect">
            <a:avLst/>
          </a:prstGeom>
        </p:spPr>
      </p:pic>
    </p:spTree>
    <p:extLst>
      <p:ext uri="{BB962C8B-B14F-4D97-AF65-F5344CB8AC3E}">
        <p14:creationId xmlns:p14="http://schemas.microsoft.com/office/powerpoint/2010/main" val="3962423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a:xfrm>
            <a:off x="684211" y="685800"/>
            <a:ext cx="10888663" cy="3615267"/>
          </a:xfrm>
        </p:spPr>
        <p:txBody>
          <a:bodyPr>
            <a:normAutofit/>
          </a:bodyPr>
          <a:lstStyle/>
          <a:p>
            <a:r>
              <a:rPr lang="en-US" sz="2800" dirty="0">
                <a:solidFill>
                  <a:schemeClr val="bg1"/>
                </a:solidFill>
              </a:rPr>
              <a:t>Without bylaws, meetings could be chaotic and unproductive as board members make up the rules as they go along. </a:t>
            </a:r>
          </a:p>
        </p:txBody>
      </p:sp>
    </p:spTree>
    <p:extLst>
      <p:ext uri="{BB962C8B-B14F-4D97-AF65-F5344CB8AC3E}">
        <p14:creationId xmlns:p14="http://schemas.microsoft.com/office/powerpoint/2010/main" val="2451673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a:xfrm>
            <a:off x="684212" y="685800"/>
            <a:ext cx="10645776" cy="3615267"/>
          </a:xfrm>
        </p:spPr>
        <p:txBody>
          <a:bodyPr>
            <a:normAutofit/>
          </a:bodyPr>
          <a:lstStyle/>
          <a:p>
            <a:r>
              <a:rPr lang="en-US" sz="2800" dirty="0">
                <a:solidFill>
                  <a:schemeClr val="bg1"/>
                </a:solidFill>
              </a:rPr>
              <a:t>Set up your bylaws with clear rules and simple language so that any member or board member can easily understand and follow them. </a:t>
            </a:r>
            <a:endParaRPr lang="en-US" sz="2800" dirty="0" smtClean="0">
              <a:solidFill>
                <a:schemeClr val="bg1"/>
              </a:solidFill>
            </a:endParaRPr>
          </a:p>
          <a:p>
            <a:endParaRPr lang="en-US" sz="2800" dirty="0" smtClean="0">
              <a:solidFill>
                <a:schemeClr val="bg1"/>
              </a:solidFill>
            </a:endParaRPr>
          </a:p>
          <a:p>
            <a:r>
              <a:rPr lang="en-US" sz="2800" dirty="0" smtClean="0">
                <a:solidFill>
                  <a:schemeClr val="bg1"/>
                </a:solidFill>
              </a:rPr>
              <a:t>The </a:t>
            </a:r>
            <a:r>
              <a:rPr lang="en-US" sz="2800" dirty="0">
                <a:solidFill>
                  <a:schemeClr val="bg1"/>
                </a:solidFill>
              </a:rPr>
              <a:t>board members’ duties should be spelled out plainly now to avoid confusion later. </a:t>
            </a:r>
          </a:p>
          <a:p>
            <a:endParaRPr lang="en-US" dirty="0"/>
          </a:p>
        </p:txBody>
      </p:sp>
    </p:spTree>
    <p:extLst>
      <p:ext uri="{BB962C8B-B14F-4D97-AF65-F5344CB8AC3E}">
        <p14:creationId xmlns:p14="http://schemas.microsoft.com/office/powerpoint/2010/main" val="394890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a:xfrm>
            <a:off x="2071688" y="471488"/>
            <a:ext cx="7947024" cy="4471987"/>
          </a:xfrm>
        </p:spPr>
        <p:txBody>
          <a:bodyPr>
            <a:normAutofit/>
          </a:bodyPr>
          <a:lstStyle/>
          <a:p>
            <a:r>
              <a:rPr lang="en-US" sz="2400" dirty="0">
                <a:solidFill>
                  <a:schemeClr val="bg1"/>
                </a:solidFill>
              </a:rPr>
              <a:t>Bylaws are also invaluable in </a:t>
            </a:r>
            <a:r>
              <a:rPr lang="en-US" sz="2400" dirty="0" smtClean="0">
                <a:solidFill>
                  <a:schemeClr val="bg1"/>
                </a:solidFill>
              </a:rPr>
              <a:t>defining:</a:t>
            </a:r>
          </a:p>
          <a:p>
            <a:pPr lvl="1"/>
            <a:r>
              <a:rPr lang="en-US" sz="2200" dirty="0" smtClean="0">
                <a:solidFill>
                  <a:schemeClr val="bg1"/>
                </a:solidFill>
              </a:rPr>
              <a:t> </a:t>
            </a:r>
            <a:r>
              <a:rPr lang="en-US" sz="2200" dirty="0">
                <a:solidFill>
                  <a:schemeClr val="bg1"/>
                </a:solidFill>
              </a:rPr>
              <a:t>the purpose of your organization, </a:t>
            </a:r>
            <a:endParaRPr lang="en-US" sz="2200" dirty="0" smtClean="0">
              <a:solidFill>
                <a:schemeClr val="bg1"/>
              </a:solidFill>
            </a:endParaRPr>
          </a:p>
          <a:p>
            <a:pPr lvl="1"/>
            <a:r>
              <a:rPr lang="en-US" sz="2200" dirty="0" smtClean="0">
                <a:solidFill>
                  <a:schemeClr val="bg1"/>
                </a:solidFill>
              </a:rPr>
              <a:t>how </a:t>
            </a:r>
            <a:r>
              <a:rPr lang="en-US" sz="2200" dirty="0">
                <a:solidFill>
                  <a:schemeClr val="bg1"/>
                </a:solidFill>
              </a:rPr>
              <a:t>often you will conduct meetings, </a:t>
            </a:r>
            <a:endParaRPr lang="en-US" sz="2200" dirty="0" smtClean="0">
              <a:solidFill>
                <a:schemeClr val="bg1"/>
              </a:solidFill>
            </a:endParaRPr>
          </a:p>
          <a:p>
            <a:pPr lvl="1"/>
            <a:r>
              <a:rPr lang="en-US" sz="2200" dirty="0" smtClean="0">
                <a:solidFill>
                  <a:schemeClr val="bg1"/>
                </a:solidFill>
              </a:rPr>
              <a:t>how </a:t>
            </a:r>
            <a:r>
              <a:rPr lang="en-US" sz="2200" dirty="0">
                <a:solidFill>
                  <a:schemeClr val="bg1"/>
                </a:solidFill>
              </a:rPr>
              <a:t>the meetings will be conducted, </a:t>
            </a:r>
            <a:endParaRPr lang="en-US" sz="2200" dirty="0" smtClean="0">
              <a:solidFill>
                <a:schemeClr val="bg1"/>
              </a:solidFill>
            </a:endParaRPr>
          </a:p>
          <a:p>
            <a:pPr lvl="1"/>
            <a:r>
              <a:rPr lang="en-US" sz="2200" dirty="0" smtClean="0">
                <a:solidFill>
                  <a:schemeClr val="bg1"/>
                </a:solidFill>
              </a:rPr>
              <a:t>The </a:t>
            </a:r>
            <a:r>
              <a:rPr lang="en-US" sz="2200" dirty="0">
                <a:solidFill>
                  <a:schemeClr val="bg1"/>
                </a:solidFill>
              </a:rPr>
              <a:t>terms of the board members, </a:t>
            </a:r>
            <a:endParaRPr lang="en-US" sz="2200" dirty="0" smtClean="0">
              <a:solidFill>
                <a:schemeClr val="bg1"/>
              </a:solidFill>
            </a:endParaRPr>
          </a:p>
          <a:p>
            <a:pPr lvl="1"/>
            <a:r>
              <a:rPr lang="en-US" sz="2200" dirty="0" smtClean="0">
                <a:solidFill>
                  <a:schemeClr val="bg1"/>
                </a:solidFill>
              </a:rPr>
              <a:t>elections</a:t>
            </a:r>
            <a:r>
              <a:rPr lang="en-US" sz="2200" dirty="0">
                <a:solidFill>
                  <a:schemeClr val="bg1"/>
                </a:solidFill>
              </a:rPr>
              <a:t>, </a:t>
            </a:r>
            <a:endParaRPr lang="en-US" sz="2200" dirty="0" smtClean="0">
              <a:solidFill>
                <a:schemeClr val="bg1"/>
              </a:solidFill>
            </a:endParaRPr>
          </a:p>
          <a:p>
            <a:pPr lvl="1"/>
            <a:r>
              <a:rPr lang="en-US" sz="2200" dirty="0" smtClean="0">
                <a:solidFill>
                  <a:schemeClr val="bg1"/>
                </a:solidFill>
              </a:rPr>
              <a:t>what </a:t>
            </a:r>
            <a:r>
              <a:rPr lang="en-US" sz="2200" dirty="0">
                <a:solidFill>
                  <a:schemeClr val="bg1"/>
                </a:solidFill>
              </a:rPr>
              <a:t>constitutes a quorum, </a:t>
            </a:r>
            <a:endParaRPr lang="en-US" sz="2200" dirty="0" smtClean="0">
              <a:solidFill>
                <a:schemeClr val="bg1"/>
              </a:solidFill>
            </a:endParaRPr>
          </a:p>
          <a:p>
            <a:pPr lvl="1"/>
            <a:r>
              <a:rPr lang="en-US" sz="2200" dirty="0" smtClean="0">
                <a:solidFill>
                  <a:schemeClr val="bg1"/>
                </a:solidFill>
              </a:rPr>
              <a:t>how </a:t>
            </a:r>
            <a:r>
              <a:rPr lang="en-US" sz="2200" dirty="0">
                <a:solidFill>
                  <a:schemeClr val="bg1"/>
                </a:solidFill>
              </a:rPr>
              <a:t>to handle vacancies</a:t>
            </a:r>
            <a:r>
              <a:rPr lang="en-US" sz="2200" dirty="0" smtClean="0">
                <a:solidFill>
                  <a:schemeClr val="bg1"/>
                </a:solidFill>
              </a:rPr>
              <a:t>,</a:t>
            </a:r>
          </a:p>
          <a:p>
            <a:pPr lvl="1"/>
            <a:r>
              <a:rPr lang="en-US" sz="2200" dirty="0" smtClean="0">
                <a:solidFill>
                  <a:schemeClr val="bg1"/>
                </a:solidFill>
              </a:rPr>
              <a:t> finances </a:t>
            </a:r>
          </a:p>
        </p:txBody>
      </p:sp>
    </p:spTree>
    <p:extLst>
      <p:ext uri="{BB962C8B-B14F-4D97-AF65-F5344CB8AC3E}">
        <p14:creationId xmlns:p14="http://schemas.microsoft.com/office/powerpoint/2010/main" val="2689523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idx="1"/>
          </p:nvPr>
        </p:nvSpPr>
        <p:spPr>
          <a:xfrm>
            <a:off x="2071688" y="471488"/>
            <a:ext cx="7947024" cy="4471987"/>
          </a:xfrm>
        </p:spPr>
        <p:txBody>
          <a:bodyPr>
            <a:normAutofit/>
          </a:bodyPr>
          <a:lstStyle/>
          <a:p>
            <a:pPr marL="0" indent="0" algn="ctr">
              <a:buNone/>
            </a:pPr>
            <a:r>
              <a:rPr lang="en-US" sz="4000" dirty="0" smtClean="0">
                <a:solidFill>
                  <a:schemeClr val="bg1"/>
                </a:solidFill>
              </a:rPr>
              <a:t>What is in your Bylaws</a:t>
            </a:r>
            <a:r>
              <a:rPr lang="en-US" sz="6600" dirty="0" smtClean="0">
                <a:solidFill>
                  <a:schemeClr val="bg1"/>
                </a:solidFill>
              </a:rPr>
              <a:t> </a:t>
            </a:r>
          </a:p>
          <a:p>
            <a:pPr marL="0" indent="0" algn="ctr">
              <a:buNone/>
            </a:pPr>
            <a:r>
              <a:rPr lang="en-US" sz="6600" dirty="0" smtClean="0">
                <a:solidFill>
                  <a:schemeClr val="bg1"/>
                </a:solidFill>
              </a:rPr>
              <a:t>?</a:t>
            </a:r>
            <a:endParaRPr lang="en-US" sz="4000" dirty="0" smtClean="0">
              <a:solidFill>
                <a:schemeClr val="bg1"/>
              </a:solidFill>
            </a:endParaRPr>
          </a:p>
        </p:txBody>
      </p:sp>
    </p:spTree>
    <p:extLst>
      <p:ext uri="{BB962C8B-B14F-4D97-AF65-F5344CB8AC3E}">
        <p14:creationId xmlns:p14="http://schemas.microsoft.com/office/powerpoint/2010/main" val="2563020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rgbClr val="B9DF4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945813" cy="3615267"/>
          </a:xfrm>
        </p:spPr>
        <p:txBody>
          <a:bodyPr/>
          <a:lstStyle/>
          <a:p>
            <a:pPr marL="0" indent="0" algn="ctr">
              <a:buNone/>
            </a:pPr>
            <a:r>
              <a:rPr lang="en-US" sz="3200" b="1" dirty="0" smtClean="0">
                <a:solidFill>
                  <a:srgbClr val="FF0000"/>
                </a:solidFill>
              </a:rPr>
              <a:t>Sections </a:t>
            </a:r>
            <a:r>
              <a:rPr lang="en-US" sz="3200" b="1" dirty="0">
                <a:solidFill>
                  <a:srgbClr val="FF0000"/>
                </a:solidFill>
              </a:rPr>
              <a:t>that have a # in front of them cannot be changed at the Unit level.  </a:t>
            </a:r>
            <a:endParaRPr lang="en-US" sz="3200" b="1" dirty="0" smtClean="0">
              <a:solidFill>
                <a:srgbClr val="FF0000"/>
              </a:solidFill>
            </a:endParaRPr>
          </a:p>
          <a:p>
            <a:pPr marL="0" indent="0" algn="ctr">
              <a:buNone/>
            </a:pPr>
            <a:endParaRPr lang="en-US" b="1" dirty="0" smtClean="0">
              <a:solidFill>
                <a:srgbClr val="FF0000"/>
              </a:solidFill>
            </a:endParaRPr>
          </a:p>
          <a:p>
            <a:pPr marL="0" indent="0" algn="ctr">
              <a:buNone/>
            </a:pPr>
            <a:r>
              <a:rPr lang="en-US" sz="2400" b="1" dirty="0" smtClean="0">
                <a:solidFill>
                  <a:srgbClr val="FF0000"/>
                </a:solidFill>
              </a:rPr>
              <a:t>These </a:t>
            </a:r>
            <a:r>
              <a:rPr lang="en-US" sz="2400" b="1" dirty="0">
                <a:solidFill>
                  <a:srgbClr val="FF0000"/>
                </a:solidFill>
              </a:rPr>
              <a:t>are National and State PTA requirements.</a:t>
            </a:r>
          </a:p>
          <a:p>
            <a:endParaRPr lang="en-US" sz="2400" dirty="0"/>
          </a:p>
        </p:txBody>
      </p:sp>
      <p:sp>
        <p:nvSpPr>
          <p:cNvPr id="4" name="Title 1"/>
          <p:cNvSpPr>
            <a:spLocks noGrp="1"/>
          </p:cNvSpPr>
          <p:nvPr>
            <p:ph type="title"/>
          </p:nvPr>
        </p:nvSpPr>
        <p:spPr/>
        <p:txBody>
          <a:bodyPr/>
          <a:lstStyle/>
          <a:p>
            <a:r>
              <a:rPr lang="en-US" dirty="0"/>
              <a:t>Bylaw requirements</a:t>
            </a:r>
          </a:p>
        </p:txBody>
      </p:sp>
    </p:spTree>
    <p:extLst>
      <p:ext uri="{BB962C8B-B14F-4D97-AF65-F5344CB8AC3E}">
        <p14:creationId xmlns:p14="http://schemas.microsoft.com/office/powerpoint/2010/main" val="402839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ebedaa5e39435eca6cae133c7b111621">
  <xsd:schema xmlns:xsd="http://www.w3.org/2001/XMLSchema" xmlns:xs="http://www.w3.org/2001/XMLSchema" xmlns:p="http://schemas.microsoft.com/office/2006/metadata/properties" xmlns:ns2="c3a6e9ef-a1f6-4766-94ca-80364285655b" targetNamespace="http://schemas.microsoft.com/office/2006/metadata/properties" ma:root="true" ma:fieldsID="8e931a62d9d662a530870840701150f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155598-5E8C-46A3-852E-4610617792C3}"/>
</file>

<file path=customXml/itemProps2.xml><?xml version="1.0" encoding="utf-8"?>
<ds:datastoreItem xmlns:ds="http://schemas.openxmlformats.org/officeDocument/2006/customXml" ds:itemID="{978F6489-3B3A-466A-BAA5-80E2CFB5031C}"/>
</file>

<file path=customXml/itemProps3.xml><?xml version="1.0" encoding="utf-8"?>
<ds:datastoreItem xmlns:ds="http://schemas.openxmlformats.org/officeDocument/2006/customXml" ds:itemID="{B32C3D68-2E08-436E-A725-5632F1BBAC3C}"/>
</file>

<file path=docProps/app.xml><?xml version="1.0" encoding="utf-8"?>
<Properties xmlns="http://schemas.openxmlformats.org/officeDocument/2006/extended-properties" xmlns:vt="http://schemas.openxmlformats.org/officeDocument/2006/docPropsVTypes">
  <Template>Slice</Template>
  <TotalTime>570</TotalTime>
  <Words>398</Words>
  <Application>Microsoft Office PowerPoint</Application>
  <PresentationFormat>Widescreen</PresentationFormat>
  <Paragraphs>152</Paragraphs>
  <Slides>48</Slides>
  <Notes>27</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Slice</vt:lpstr>
      <vt:lpstr>Bylaws</vt:lpstr>
      <vt:lpstr>bylaws</vt:lpstr>
      <vt:lpstr>bylaws</vt:lpstr>
      <vt:lpstr>Bylaws</vt:lpstr>
      <vt:lpstr>Bylaws</vt:lpstr>
      <vt:lpstr>Bylaws</vt:lpstr>
      <vt:lpstr>Bylaws</vt:lpstr>
      <vt:lpstr>Bylaws</vt:lpstr>
      <vt:lpstr>Bylaw requirements</vt:lpstr>
      <vt:lpstr>Bylaw requirements</vt:lpstr>
      <vt:lpstr>PowerPoint Presentation</vt:lpstr>
      <vt:lpstr>Bylaw requirements</vt:lpstr>
      <vt:lpstr>PowerPoint Presentation</vt:lpstr>
      <vt:lpstr>PowerPoint Presentation</vt:lpstr>
      <vt:lpstr>PowerPoint Presentation</vt:lpstr>
      <vt:lpstr>Bylaw requirements</vt:lpstr>
      <vt:lpstr>PowerPoint Presentation</vt:lpstr>
      <vt:lpstr>Bylaw requirements</vt:lpstr>
      <vt:lpstr>PowerPoint Presentation</vt:lpstr>
      <vt:lpstr>Bylaw requirements</vt:lpstr>
      <vt:lpstr>PowerPoint Presentation</vt:lpstr>
      <vt:lpstr>PowerPoint Presentation</vt:lpstr>
      <vt:lpstr>Bylaw requirements</vt:lpstr>
      <vt:lpstr>PowerPoint Presentation</vt:lpstr>
      <vt:lpstr>PowerPoint Presentation</vt:lpstr>
      <vt:lpstr>Bylaw requirements</vt:lpstr>
      <vt:lpstr>PowerPoint Presentation</vt:lpstr>
      <vt:lpstr>Bylaw requirements</vt:lpstr>
      <vt:lpstr>PowerPoint Presentation</vt:lpstr>
      <vt:lpstr>Bylaw requirements</vt:lpstr>
      <vt:lpstr>PowerPoint Presentation</vt:lpstr>
      <vt:lpstr>Bylaw requirements</vt:lpstr>
      <vt:lpstr>PowerPoint Presentation</vt:lpstr>
      <vt:lpstr>Bylaw requirements</vt:lpstr>
      <vt:lpstr>PowerPoint Presentation</vt:lpstr>
      <vt:lpstr>Bylaw requirements</vt:lpstr>
      <vt:lpstr>PowerPoint Presentation</vt:lpstr>
      <vt:lpstr>Bylaw requirements</vt:lpstr>
      <vt:lpstr>PowerPoint Presentation</vt:lpstr>
      <vt:lpstr>Bylaw requirements</vt:lpstr>
      <vt:lpstr>Bylaw – dos and don’ts</vt:lpstr>
      <vt:lpstr>Bylaw – dos and don’ts</vt:lpstr>
      <vt:lpstr>Bylaw – dos and don’ts</vt:lpstr>
      <vt:lpstr>Bylaw – dos and don’ts</vt:lpstr>
      <vt:lpstr>Bylaw – dos and don’ts</vt:lpstr>
      <vt:lpstr>Bylaw – dos and don’ts</vt:lpstr>
      <vt:lpstr>Bylaw – dos and don’ts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Bylaws</dc:title>
  <dc:creator>Sarah Day</dc:creator>
  <cp:lastModifiedBy>Susan Rupert</cp:lastModifiedBy>
  <cp:revision>25</cp:revision>
  <dcterms:created xsi:type="dcterms:W3CDTF">2014-03-17T15:31:34Z</dcterms:created>
  <dcterms:modified xsi:type="dcterms:W3CDTF">2014-10-12T01:52:54Z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