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6.xml" ContentType="application/vnd.openxmlformats-officedocument.presentationml.slide+xml"/>
  <Override PartName="/ppt/diagrams/data1.xml" ContentType="application/vnd.openxmlformats-officedocument.drawingml.diagramData+xml"/>
  <Override PartName="/ppt/slides/slide26.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handoutMasters/handoutMaster1.xml" ContentType="application/vnd.openxmlformats-officedocument.presentationml.handout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1.xml" ContentType="application/vnd.openxmlformats-officedocument.customXml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6.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8.xml" ContentType="application/vnd.openxmlformats-officedocument.customXmlProperties+xml"/>
  <Override PartName="/customXml/itemProps7.xml" ContentType="application/vnd.openxmlformats-officedocument.customXmlProperties+xml"/>
  <Override PartName="/customXml/itemProps1.xml" ContentType="application/vnd.openxmlformats-officedocument.customXmlProperties+xml"/>
  <Override PartName="/customXml/itemProps14.xml" ContentType="application/vnd.openxmlformats-officedocument.customXmlProperties+xml"/>
  <Override PartName="/customXml/itemProps13.xml" ContentType="application/vnd.openxmlformats-officedocument.customXmlProperties+xml"/>
  <Override PartName="/customXml/itemProps1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3"/>
  </p:sldMasterIdLst>
  <p:notesMasterIdLst>
    <p:notesMasterId r:id="rId40"/>
  </p:notesMasterIdLst>
  <p:handoutMasterIdLst>
    <p:handoutMasterId r:id="rId41"/>
  </p:handoutMasterIdLst>
  <p:sldIdLst>
    <p:sldId id="257" r:id="rId14"/>
    <p:sldId id="320" r:id="rId15"/>
    <p:sldId id="335" r:id="rId16"/>
    <p:sldId id="349" r:id="rId17"/>
    <p:sldId id="351" r:id="rId18"/>
    <p:sldId id="267" r:id="rId19"/>
    <p:sldId id="350" r:id="rId20"/>
    <p:sldId id="352" r:id="rId21"/>
    <p:sldId id="354" r:id="rId22"/>
    <p:sldId id="332" r:id="rId23"/>
    <p:sldId id="307" r:id="rId24"/>
    <p:sldId id="308" r:id="rId25"/>
    <p:sldId id="362" r:id="rId26"/>
    <p:sldId id="366" r:id="rId27"/>
    <p:sldId id="361" r:id="rId28"/>
    <p:sldId id="367" r:id="rId29"/>
    <p:sldId id="363" r:id="rId30"/>
    <p:sldId id="364" r:id="rId31"/>
    <p:sldId id="353" r:id="rId32"/>
    <p:sldId id="374" r:id="rId33"/>
    <p:sldId id="368" r:id="rId34"/>
    <p:sldId id="369" r:id="rId35"/>
    <p:sldId id="370" r:id="rId36"/>
    <p:sldId id="371" r:id="rId37"/>
    <p:sldId id="372" r:id="rId38"/>
    <p:sldId id="373" r:id="rId3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400"/>
    <a:srgbClr val="F37E1D"/>
    <a:srgbClr val="1F497D"/>
    <a:srgbClr val="008000"/>
    <a:srgbClr val="660066"/>
    <a:srgbClr val="A50021"/>
    <a:srgbClr val="E6BA00"/>
    <a:srgbClr val="E46C0A"/>
    <a:srgbClr val="702997"/>
    <a:srgbClr val="FE6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5" autoAdjust="0"/>
    <p:restoredTop sz="65531" autoAdjust="0"/>
  </p:normalViewPr>
  <p:slideViewPr>
    <p:cSldViewPr snapToGrid="0" snapToObjects="1">
      <p:cViewPr>
        <p:scale>
          <a:sx n="70" d="100"/>
          <a:sy n="70" d="100"/>
        </p:scale>
        <p:origin x="-1104" y="-102"/>
      </p:cViewPr>
      <p:guideLst>
        <p:guide orient="horz" pos="2160"/>
        <p:guide pos="2880"/>
      </p:guideLst>
    </p:cSldViewPr>
  </p:slideViewPr>
  <p:outlineViewPr>
    <p:cViewPr>
      <p:scale>
        <a:sx n="33" d="100"/>
        <a:sy n="33" d="100"/>
      </p:scale>
      <p:origin x="0" y="175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064" y="3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47" Type="http://schemas.openxmlformats.org/officeDocument/2006/relationships/customXml" Target="../customXml/item14.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48" Type="http://schemas.openxmlformats.org/officeDocument/2006/relationships/customXml" Target="../customXml/item15.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customXml" Target="../customXml/item13.xml"/><Relationship Id="rId20" Type="http://schemas.openxmlformats.org/officeDocument/2006/relationships/slide" Target="slides/slide7.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48928-C940-4400-93F0-F27C732001C7}" type="doc">
      <dgm:prSet loTypeId="urn:microsoft.com/office/officeart/2005/8/layout/hProcess9" loCatId="process" qsTypeId="urn:microsoft.com/office/officeart/2005/8/quickstyle/simple1" qsCatId="simple" csTypeId="urn:microsoft.com/office/officeart/2005/8/colors/colorful1" csCatId="colorful" phldr="1"/>
      <dgm:spPr/>
    </dgm:pt>
    <dgm:pt modelId="{EF0373BE-BB9B-42C1-A889-963FD5D02EF4}">
      <dgm:prSet phldrT="[Text]" custT="1"/>
      <dgm:spPr>
        <a:solidFill>
          <a:schemeClr val="accent6">
            <a:lumMod val="75000"/>
          </a:schemeClr>
        </a:solidFill>
      </dgm:spPr>
      <dgm:t>
        <a:bodyPr/>
        <a:lstStyle/>
        <a:p>
          <a:r>
            <a:rPr lang="en-US" sz="2000" b="1" dirty="0" smtClean="0">
              <a:solidFill>
                <a:schemeClr val="bg2"/>
              </a:solidFill>
              <a:latin typeface="+mn-lt"/>
              <a:cs typeface="Arial" pitchFamily="34" charset="0"/>
            </a:rPr>
            <a:t>Understand the problem of bullying</a:t>
          </a:r>
          <a:endParaRPr lang="en-US" sz="2000" b="1" dirty="0">
            <a:solidFill>
              <a:schemeClr val="bg2"/>
            </a:solidFill>
            <a:latin typeface="+mn-lt"/>
            <a:cs typeface="Arial" pitchFamily="34" charset="0"/>
          </a:endParaRPr>
        </a:p>
      </dgm:t>
    </dgm:pt>
    <dgm:pt modelId="{38250DE1-231E-4C30-BF83-9D06DB8DC30C}" type="parTrans" cxnId="{AA94E14C-8F8D-465B-A465-FE9A50771636}">
      <dgm:prSet/>
      <dgm:spPr/>
      <dgm:t>
        <a:bodyPr/>
        <a:lstStyle/>
        <a:p>
          <a:endParaRPr lang="en-US"/>
        </a:p>
      </dgm:t>
    </dgm:pt>
    <dgm:pt modelId="{C0580D1D-7C07-46EC-9792-8895A7B124A3}" type="sibTrans" cxnId="{AA94E14C-8F8D-465B-A465-FE9A50771636}">
      <dgm:prSet/>
      <dgm:spPr/>
      <dgm:t>
        <a:bodyPr/>
        <a:lstStyle/>
        <a:p>
          <a:endParaRPr lang="en-US"/>
        </a:p>
      </dgm:t>
    </dgm:pt>
    <dgm:pt modelId="{8F236575-A035-4734-9FFD-309E00F1D3D5}">
      <dgm:prSet phldrT="[Text]" custT="1"/>
      <dgm:spPr>
        <a:solidFill>
          <a:schemeClr val="tx2"/>
        </a:solidFill>
      </dgm:spPr>
      <dgm:t>
        <a:bodyPr/>
        <a:lstStyle/>
        <a:p>
          <a:r>
            <a:rPr lang="en-US" sz="2000" b="1" dirty="0" smtClean="0">
              <a:latin typeface="+mn-lt"/>
              <a:cs typeface="Arial" pitchFamily="34" charset="0"/>
            </a:rPr>
            <a:t>Explain why school climate is important to preventing bullying</a:t>
          </a:r>
          <a:endParaRPr lang="en-US" sz="2000" b="1" dirty="0">
            <a:latin typeface="+mn-lt"/>
            <a:cs typeface="Arial" pitchFamily="34" charset="0"/>
          </a:endParaRPr>
        </a:p>
      </dgm:t>
    </dgm:pt>
    <dgm:pt modelId="{1E31BAAF-1004-47DC-94D8-A28AEADEA980}" type="parTrans" cxnId="{AD3B96AB-0458-41CA-9F63-C9B472C30F17}">
      <dgm:prSet/>
      <dgm:spPr/>
      <dgm:t>
        <a:bodyPr/>
        <a:lstStyle/>
        <a:p>
          <a:endParaRPr lang="en-US"/>
        </a:p>
      </dgm:t>
    </dgm:pt>
    <dgm:pt modelId="{DE25BE2B-75E6-43A7-9BF9-52BB0B376040}" type="sibTrans" cxnId="{AD3B96AB-0458-41CA-9F63-C9B472C30F17}">
      <dgm:prSet/>
      <dgm:spPr/>
      <dgm:t>
        <a:bodyPr/>
        <a:lstStyle/>
        <a:p>
          <a:endParaRPr lang="en-US"/>
        </a:p>
      </dgm:t>
    </dgm:pt>
    <dgm:pt modelId="{2F51962D-646D-485C-AF05-D0B5E3C201AC}">
      <dgm:prSet phldrT="[Text]" custT="1"/>
      <dgm:spPr>
        <a:solidFill>
          <a:srgbClr val="37A400"/>
        </a:solidFill>
      </dgm:spPr>
      <dgm:t>
        <a:bodyPr/>
        <a:lstStyle/>
        <a:p>
          <a:r>
            <a:rPr lang="en-US" sz="2000" b="1" dirty="0" smtClean="0">
              <a:latin typeface="+mn-lt"/>
              <a:cs typeface="Arial" pitchFamily="34" charset="0"/>
            </a:rPr>
            <a:t>Discover how you and your PTA can support a solution with Connect for Respect</a:t>
          </a:r>
          <a:endParaRPr lang="en-US" sz="2000" b="1" dirty="0">
            <a:latin typeface="+mn-lt"/>
            <a:cs typeface="Arial" pitchFamily="34" charset="0"/>
          </a:endParaRPr>
        </a:p>
      </dgm:t>
    </dgm:pt>
    <dgm:pt modelId="{EAAAEAF2-C731-4802-A065-59324AA498C2}" type="parTrans" cxnId="{02D20F61-2528-4390-8E6C-7575FAB2B3E3}">
      <dgm:prSet/>
      <dgm:spPr/>
      <dgm:t>
        <a:bodyPr/>
        <a:lstStyle/>
        <a:p>
          <a:endParaRPr lang="en-US"/>
        </a:p>
      </dgm:t>
    </dgm:pt>
    <dgm:pt modelId="{899034AD-5D81-4602-87F3-4C5722D94135}" type="sibTrans" cxnId="{02D20F61-2528-4390-8E6C-7575FAB2B3E3}">
      <dgm:prSet/>
      <dgm:spPr/>
      <dgm:t>
        <a:bodyPr/>
        <a:lstStyle/>
        <a:p>
          <a:endParaRPr lang="en-US"/>
        </a:p>
      </dgm:t>
    </dgm:pt>
    <dgm:pt modelId="{43B87524-5C33-4636-848E-FCE9FB573145}" type="pres">
      <dgm:prSet presAssocID="{D8348928-C940-4400-93F0-F27C732001C7}" presName="CompostProcess" presStyleCnt="0">
        <dgm:presLayoutVars>
          <dgm:dir/>
          <dgm:resizeHandles val="exact"/>
        </dgm:presLayoutVars>
      </dgm:prSet>
      <dgm:spPr/>
    </dgm:pt>
    <dgm:pt modelId="{6D715FBF-DBD8-4E44-8652-15E65A41B7B4}" type="pres">
      <dgm:prSet presAssocID="{D8348928-C940-4400-93F0-F27C732001C7}" presName="arrow" presStyleLbl="bgShp" presStyleIdx="0" presStyleCnt="1" custScaleX="117647" custScaleY="100000" custLinFactNeighborX="1649" custLinFactNeighborY="-3736"/>
      <dgm:spPr>
        <a:gradFill flip="none" rotWithShape="1">
          <a:gsLst>
            <a:gs pos="0">
              <a:schemeClr val="accent6">
                <a:lumMod val="75000"/>
              </a:schemeClr>
            </a:gs>
            <a:gs pos="61000">
              <a:schemeClr val="accent6">
                <a:lumMod val="40000"/>
                <a:lumOff val="60000"/>
              </a:schemeClr>
            </a:gs>
            <a:gs pos="100000">
              <a:schemeClr val="bg1"/>
            </a:gs>
          </a:gsLst>
          <a:lin ang="10800000" scaled="1"/>
          <a:tileRect/>
        </a:gradFill>
      </dgm:spPr>
    </dgm:pt>
    <dgm:pt modelId="{F1C12A2A-B9F3-4A82-A898-16ED2A6BF3EA}" type="pres">
      <dgm:prSet presAssocID="{D8348928-C940-4400-93F0-F27C732001C7}" presName="linearProcess" presStyleCnt="0"/>
      <dgm:spPr/>
    </dgm:pt>
    <dgm:pt modelId="{49074D06-023C-4A21-B7CB-5B0CD7E2F4A7}" type="pres">
      <dgm:prSet presAssocID="{EF0373BE-BB9B-42C1-A889-963FD5D02EF4}" presName="textNode" presStyleLbl="node1" presStyleIdx="0" presStyleCnt="3" custScaleX="98749" custScaleY="98418" custLinFactX="-1076" custLinFactNeighborX="-100000">
        <dgm:presLayoutVars>
          <dgm:bulletEnabled val="1"/>
        </dgm:presLayoutVars>
      </dgm:prSet>
      <dgm:spPr/>
      <dgm:t>
        <a:bodyPr/>
        <a:lstStyle/>
        <a:p>
          <a:endParaRPr lang="en-US"/>
        </a:p>
      </dgm:t>
    </dgm:pt>
    <dgm:pt modelId="{7794D0ED-2592-4E39-970C-56C4F7186868}" type="pres">
      <dgm:prSet presAssocID="{C0580D1D-7C07-46EC-9792-8895A7B124A3}" presName="sibTrans" presStyleCnt="0"/>
      <dgm:spPr/>
    </dgm:pt>
    <dgm:pt modelId="{2AC55974-7381-4536-823C-0203C2576262}" type="pres">
      <dgm:prSet presAssocID="{8F236575-A035-4734-9FFD-309E00F1D3D5}" presName="textNode" presStyleLbl="node1" presStyleIdx="1" presStyleCnt="3" custScaleX="98749" custScaleY="98418" custLinFactX="-1348" custLinFactNeighborX="-100000">
        <dgm:presLayoutVars>
          <dgm:bulletEnabled val="1"/>
        </dgm:presLayoutVars>
      </dgm:prSet>
      <dgm:spPr/>
      <dgm:t>
        <a:bodyPr/>
        <a:lstStyle/>
        <a:p>
          <a:endParaRPr lang="en-US"/>
        </a:p>
      </dgm:t>
    </dgm:pt>
    <dgm:pt modelId="{5E6165A8-996C-464F-BFF8-62728C54354A}" type="pres">
      <dgm:prSet presAssocID="{DE25BE2B-75E6-43A7-9BF9-52BB0B376040}" presName="sibTrans" presStyleCnt="0"/>
      <dgm:spPr/>
    </dgm:pt>
    <dgm:pt modelId="{2123F834-301D-4063-AC4C-4582D7C6C083}" type="pres">
      <dgm:prSet presAssocID="{2F51962D-646D-485C-AF05-D0B5E3C201AC}" presName="textNode" presStyleLbl="node1" presStyleIdx="2" presStyleCnt="3" custScaleX="98749" custScaleY="98418" custLinFactX="-5262" custLinFactNeighborX="-100000">
        <dgm:presLayoutVars>
          <dgm:bulletEnabled val="1"/>
        </dgm:presLayoutVars>
      </dgm:prSet>
      <dgm:spPr/>
      <dgm:t>
        <a:bodyPr/>
        <a:lstStyle/>
        <a:p>
          <a:endParaRPr lang="en-US"/>
        </a:p>
      </dgm:t>
    </dgm:pt>
  </dgm:ptLst>
  <dgm:cxnLst>
    <dgm:cxn modelId="{02D20F61-2528-4390-8E6C-7575FAB2B3E3}" srcId="{D8348928-C940-4400-93F0-F27C732001C7}" destId="{2F51962D-646D-485C-AF05-D0B5E3C201AC}" srcOrd="2" destOrd="0" parTransId="{EAAAEAF2-C731-4802-A065-59324AA498C2}" sibTransId="{899034AD-5D81-4602-87F3-4C5722D94135}"/>
    <dgm:cxn modelId="{AD3B96AB-0458-41CA-9F63-C9B472C30F17}" srcId="{D8348928-C940-4400-93F0-F27C732001C7}" destId="{8F236575-A035-4734-9FFD-309E00F1D3D5}" srcOrd="1" destOrd="0" parTransId="{1E31BAAF-1004-47DC-94D8-A28AEADEA980}" sibTransId="{DE25BE2B-75E6-43A7-9BF9-52BB0B376040}"/>
    <dgm:cxn modelId="{0667F533-C189-448A-A10E-5421011CDA77}" type="presOf" srcId="{8F236575-A035-4734-9FFD-309E00F1D3D5}" destId="{2AC55974-7381-4536-823C-0203C2576262}" srcOrd="0" destOrd="0" presId="urn:microsoft.com/office/officeart/2005/8/layout/hProcess9"/>
    <dgm:cxn modelId="{79E8C6B6-16B6-4E56-AB6C-2BD444828A36}" type="presOf" srcId="{D8348928-C940-4400-93F0-F27C732001C7}" destId="{43B87524-5C33-4636-848E-FCE9FB573145}" srcOrd="0" destOrd="0" presId="urn:microsoft.com/office/officeart/2005/8/layout/hProcess9"/>
    <dgm:cxn modelId="{753925B3-78D9-4E41-B5C0-732993E15946}" type="presOf" srcId="{2F51962D-646D-485C-AF05-D0B5E3C201AC}" destId="{2123F834-301D-4063-AC4C-4582D7C6C083}" srcOrd="0" destOrd="0" presId="urn:microsoft.com/office/officeart/2005/8/layout/hProcess9"/>
    <dgm:cxn modelId="{AA94E14C-8F8D-465B-A465-FE9A50771636}" srcId="{D8348928-C940-4400-93F0-F27C732001C7}" destId="{EF0373BE-BB9B-42C1-A889-963FD5D02EF4}" srcOrd="0" destOrd="0" parTransId="{38250DE1-231E-4C30-BF83-9D06DB8DC30C}" sibTransId="{C0580D1D-7C07-46EC-9792-8895A7B124A3}"/>
    <dgm:cxn modelId="{8650D746-FD19-430F-98BF-D2097DD93ACE}" type="presOf" srcId="{EF0373BE-BB9B-42C1-A889-963FD5D02EF4}" destId="{49074D06-023C-4A21-B7CB-5B0CD7E2F4A7}" srcOrd="0" destOrd="0" presId="urn:microsoft.com/office/officeart/2005/8/layout/hProcess9"/>
    <dgm:cxn modelId="{AAA10B40-85F0-4E87-A1F1-62ACBEF5CB18}" type="presParOf" srcId="{43B87524-5C33-4636-848E-FCE9FB573145}" destId="{6D715FBF-DBD8-4E44-8652-15E65A41B7B4}" srcOrd="0" destOrd="0" presId="urn:microsoft.com/office/officeart/2005/8/layout/hProcess9"/>
    <dgm:cxn modelId="{E147EEE6-0749-4BE4-8BC6-AFF70DA5DBB0}" type="presParOf" srcId="{43B87524-5C33-4636-848E-FCE9FB573145}" destId="{F1C12A2A-B9F3-4A82-A898-16ED2A6BF3EA}" srcOrd="1" destOrd="0" presId="urn:microsoft.com/office/officeart/2005/8/layout/hProcess9"/>
    <dgm:cxn modelId="{DE60C059-0C2B-4A37-ABB3-AF0B7E8FDF63}" type="presParOf" srcId="{F1C12A2A-B9F3-4A82-A898-16ED2A6BF3EA}" destId="{49074D06-023C-4A21-B7CB-5B0CD7E2F4A7}" srcOrd="0" destOrd="0" presId="urn:microsoft.com/office/officeart/2005/8/layout/hProcess9"/>
    <dgm:cxn modelId="{168F2E52-A16E-4A3A-A934-54DAF03B063A}" type="presParOf" srcId="{F1C12A2A-B9F3-4A82-A898-16ED2A6BF3EA}" destId="{7794D0ED-2592-4E39-970C-56C4F7186868}" srcOrd="1" destOrd="0" presId="urn:microsoft.com/office/officeart/2005/8/layout/hProcess9"/>
    <dgm:cxn modelId="{69031686-71AE-4147-9610-3A9AC96F9E8A}" type="presParOf" srcId="{F1C12A2A-B9F3-4A82-A898-16ED2A6BF3EA}" destId="{2AC55974-7381-4536-823C-0203C2576262}" srcOrd="2" destOrd="0" presId="urn:microsoft.com/office/officeart/2005/8/layout/hProcess9"/>
    <dgm:cxn modelId="{4B27AB15-D260-4D02-A06C-2698C7DD1160}" type="presParOf" srcId="{F1C12A2A-B9F3-4A82-A898-16ED2A6BF3EA}" destId="{5E6165A8-996C-464F-BFF8-62728C54354A}" srcOrd="3" destOrd="0" presId="urn:microsoft.com/office/officeart/2005/8/layout/hProcess9"/>
    <dgm:cxn modelId="{63DB7378-1B72-47B4-9A9F-2E553F084021}" type="presParOf" srcId="{F1C12A2A-B9F3-4A82-A898-16ED2A6BF3EA}" destId="{2123F834-301D-4063-AC4C-4582D7C6C08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15FBF-DBD8-4E44-8652-15E65A41B7B4}">
      <dsp:nvSpPr>
        <dsp:cNvPr id="0" name=""/>
        <dsp:cNvSpPr/>
      </dsp:nvSpPr>
      <dsp:spPr>
        <a:xfrm>
          <a:off x="3" y="0"/>
          <a:ext cx="7996890" cy="4018250"/>
        </a:xfrm>
        <a:prstGeom prst="rightArrow">
          <a:avLst/>
        </a:prstGeom>
        <a:gradFill flip="none" rotWithShape="1">
          <a:gsLst>
            <a:gs pos="0">
              <a:schemeClr val="accent6">
                <a:lumMod val="75000"/>
              </a:schemeClr>
            </a:gs>
            <a:gs pos="61000">
              <a:schemeClr val="accent6">
                <a:lumMod val="40000"/>
                <a:lumOff val="60000"/>
              </a:schemeClr>
            </a:gs>
            <a:gs pos="100000">
              <a:schemeClr val="bg1"/>
            </a:gs>
          </a:gsLst>
          <a:lin ang="10800000" scaled="1"/>
          <a:tileRect/>
        </a:gradFill>
        <a:ln>
          <a:noFill/>
        </a:ln>
        <a:effectLst/>
      </dsp:spPr>
      <dsp:style>
        <a:lnRef idx="0">
          <a:scrgbClr r="0" g="0" b="0"/>
        </a:lnRef>
        <a:fillRef idx="1">
          <a:scrgbClr r="0" g="0" b="0"/>
        </a:fillRef>
        <a:effectRef idx="0">
          <a:scrgbClr r="0" g="0" b="0"/>
        </a:effectRef>
        <a:fontRef idx="minor"/>
      </dsp:style>
    </dsp:sp>
    <dsp:sp modelId="{49074D06-023C-4A21-B7CB-5B0CD7E2F4A7}">
      <dsp:nvSpPr>
        <dsp:cNvPr id="0" name=""/>
        <dsp:cNvSpPr/>
      </dsp:nvSpPr>
      <dsp:spPr>
        <a:xfrm>
          <a:off x="0" y="1218188"/>
          <a:ext cx="2429935" cy="1581872"/>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solidFill>
              <a:latin typeface="+mn-lt"/>
              <a:cs typeface="Arial" pitchFamily="34" charset="0"/>
            </a:rPr>
            <a:t>Understand the problem of bullying</a:t>
          </a:r>
          <a:endParaRPr lang="en-US" sz="2000" b="1" kern="1200" dirty="0">
            <a:solidFill>
              <a:schemeClr val="bg2"/>
            </a:solidFill>
            <a:latin typeface="+mn-lt"/>
            <a:cs typeface="Arial" pitchFamily="34" charset="0"/>
          </a:endParaRPr>
        </a:p>
      </dsp:txBody>
      <dsp:txXfrm>
        <a:off x="77221" y="1295409"/>
        <a:ext cx="2275493" cy="1427430"/>
      </dsp:txXfrm>
    </dsp:sp>
    <dsp:sp modelId="{2AC55974-7381-4536-823C-0203C2576262}">
      <dsp:nvSpPr>
        <dsp:cNvPr id="0" name=""/>
        <dsp:cNvSpPr/>
      </dsp:nvSpPr>
      <dsp:spPr>
        <a:xfrm>
          <a:off x="2396863" y="1218188"/>
          <a:ext cx="2429935" cy="1581872"/>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cs typeface="Arial" pitchFamily="34" charset="0"/>
            </a:rPr>
            <a:t>Explain why school climate is important to preventing bullying</a:t>
          </a:r>
          <a:endParaRPr lang="en-US" sz="2000" b="1" kern="1200" dirty="0">
            <a:latin typeface="+mn-lt"/>
            <a:cs typeface="Arial" pitchFamily="34" charset="0"/>
          </a:endParaRPr>
        </a:p>
      </dsp:txBody>
      <dsp:txXfrm>
        <a:off x="2474084" y="1295409"/>
        <a:ext cx="2275493" cy="1427430"/>
      </dsp:txXfrm>
    </dsp:sp>
    <dsp:sp modelId="{2123F834-301D-4063-AC4C-4582D7C6C083}">
      <dsp:nvSpPr>
        <dsp:cNvPr id="0" name=""/>
        <dsp:cNvSpPr/>
      </dsp:nvSpPr>
      <dsp:spPr>
        <a:xfrm>
          <a:off x="5083931" y="1218188"/>
          <a:ext cx="2429935" cy="1581872"/>
        </a:xfrm>
        <a:prstGeom prst="roundRect">
          <a:avLst/>
        </a:prstGeom>
        <a:solidFill>
          <a:srgbClr val="37A4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cs typeface="Arial" pitchFamily="34" charset="0"/>
            </a:rPr>
            <a:t>Discover how you and your PTA can support a solution with Connect for Respect</a:t>
          </a:r>
          <a:endParaRPr lang="en-US" sz="2000" b="1" kern="1200" dirty="0">
            <a:latin typeface="+mn-lt"/>
            <a:cs typeface="Arial" pitchFamily="34" charset="0"/>
          </a:endParaRPr>
        </a:p>
      </dsp:txBody>
      <dsp:txXfrm>
        <a:off x="5161152" y="1295409"/>
        <a:ext cx="2275493" cy="14274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5EE6C0E-ABF4-4DE1-850E-6D6E72437F71}" type="datetimeFigureOut">
              <a:rPr lang="en-US" smtClean="0"/>
              <a:t>10/7/2014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04AC72E-C813-4240-ABC8-087749EEFC84}" type="slidenum">
              <a:rPr lang="en-US" smtClean="0"/>
              <a:t>‹#›</a:t>
            </a:fld>
            <a:endParaRPr lang="en-US" dirty="0"/>
          </a:p>
        </p:txBody>
      </p:sp>
    </p:spTree>
    <p:extLst>
      <p:ext uri="{BB962C8B-B14F-4D97-AF65-F5344CB8AC3E}">
        <p14:creationId xmlns:p14="http://schemas.microsoft.com/office/powerpoint/2010/main" val="3190821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itchFamily="34"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itchFamily="34" charset="0"/>
              </a:defRPr>
            </a:lvl1pPr>
          </a:lstStyle>
          <a:p>
            <a:pPr>
              <a:defRPr/>
            </a:pPr>
            <a:fld id="{6A47641E-A0AE-4169-960E-01C5790C795A}" type="datetimeFigureOut">
              <a:rPr lang="en-US"/>
              <a:pPr>
                <a:defRPr/>
              </a:pPr>
              <a:t>10/7/2014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pitchFamily="34" charset="0"/>
              </a:defRPr>
            </a:lvl1pPr>
          </a:lstStyle>
          <a:p>
            <a:pPr>
              <a:defRPr/>
            </a:pPr>
            <a:fld id="{FDB75AB4-3A0B-4456-B64B-ACCC6EB8DE32}" type="slidenum">
              <a:rPr lang="en-US"/>
              <a:pPr>
                <a:defRPr/>
              </a:pPr>
              <a:t>‹#›</a:t>
            </a:fld>
            <a:endParaRPr lang="en-US" dirty="0"/>
          </a:p>
        </p:txBody>
      </p:sp>
    </p:spTree>
    <p:extLst>
      <p:ext uri="{BB962C8B-B14F-4D97-AF65-F5344CB8AC3E}">
        <p14:creationId xmlns:p14="http://schemas.microsoft.com/office/powerpoint/2010/main" val="2239322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defRPr/>
            </a:pPr>
            <a:r>
              <a:rPr lang="en-US" sz="1400" b="1" i="1" dirty="0" smtClean="0"/>
              <a:t>[NOTE</a:t>
            </a:r>
            <a:r>
              <a:rPr lang="en-US" sz="1400" b="1" i="1" baseline="0" dirty="0" smtClean="0"/>
              <a:t> TO SPEAKER….pass out handouts prior to the session starting)</a:t>
            </a:r>
            <a:endParaRPr lang="en-US" sz="1400" b="1" i="1" dirty="0" smtClean="0"/>
          </a:p>
          <a:p>
            <a:pPr eaLnBrk="1" hangingPunct="1">
              <a:defRPr/>
            </a:pPr>
            <a:endParaRPr lang="en-US" sz="1400" b="1" dirty="0" smtClean="0"/>
          </a:p>
          <a:p>
            <a:pPr eaLnBrk="1" hangingPunct="1">
              <a:defRPr/>
            </a:pPr>
            <a:r>
              <a:rPr lang="en-US" sz="1400" b="1" dirty="0" smtClean="0"/>
              <a:t>[SAY] </a:t>
            </a:r>
            <a:r>
              <a:rPr lang="en-US" sz="1400" dirty="0" smtClean="0"/>
              <a:t>I am proud and excited to present this workshop on behalf of the National PTA. Thank you for taking your time to come to this session.</a:t>
            </a:r>
          </a:p>
          <a:p>
            <a:pPr eaLnBrk="1" hangingPunct="1">
              <a:defRPr/>
            </a:pPr>
            <a:endParaRPr lang="en-US" sz="1400" dirty="0" smtClean="0"/>
          </a:p>
          <a:p>
            <a:pPr eaLnBrk="1" hangingPunct="1">
              <a:defRPr/>
            </a:pPr>
            <a:r>
              <a:rPr lang="en-US" sz="1400" b="1" dirty="0" smtClean="0"/>
              <a:t>[INTRODUCE YOURSELF] </a:t>
            </a:r>
            <a:r>
              <a:rPr lang="en-US" sz="1400" i="1" dirty="0" smtClean="0"/>
              <a:t>(Name, where you are from, how long you have been engaged in PTA, PTA positions, your role at the convention and/or leadership training)</a:t>
            </a:r>
          </a:p>
          <a:p>
            <a:pPr eaLnBrk="1" hangingPunct="1">
              <a:defRPr/>
            </a:pPr>
            <a:endParaRPr lang="en-US" sz="1400" i="1" dirty="0" smtClean="0"/>
          </a:p>
          <a:p>
            <a:pPr eaLnBrk="1" hangingPunct="1">
              <a:defRPr/>
            </a:pPr>
            <a:r>
              <a:rPr lang="en-US" sz="1400" b="1" dirty="0" smtClean="0"/>
              <a:t>[SAY] </a:t>
            </a:r>
            <a:r>
              <a:rPr lang="en-US" sz="1400" dirty="0" smtClean="0"/>
              <a:t>Enough about me. Let’s find out who is in the room…</a:t>
            </a:r>
          </a:p>
          <a:p>
            <a:pPr eaLnBrk="1" hangingPunct="1">
              <a:defRPr/>
            </a:pPr>
            <a:endParaRPr lang="en-US" sz="1400" dirty="0" smtClean="0"/>
          </a:p>
          <a:p>
            <a:pPr eaLnBrk="1" hangingPunct="1">
              <a:defRPr/>
            </a:pPr>
            <a:r>
              <a:rPr lang="en-US" sz="1400" dirty="0" smtClean="0"/>
              <a:t>Raise your hand if you are a:</a:t>
            </a:r>
          </a:p>
          <a:p>
            <a:pPr marL="171450" indent="-171450" eaLnBrk="1" hangingPunct="1">
              <a:buFont typeface="Courier New" pitchFamily="49" charset="0"/>
              <a:buChar char="o"/>
              <a:defRPr/>
            </a:pPr>
            <a:r>
              <a:rPr lang="en-US" sz="1400" dirty="0" smtClean="0"/>
              <a:t>Unit leader</a:t>
            </a:r>
          </a:p>
          <a:p>
            <a:pPr marL="171450" indent="-171450" eaLnBrk="1" hangingPunct="1">
              <a:buFont typeface="Courier New" pitchFamily="49" charset="0"/>
              <a:buChar char="o"/>
              <a:defRPr/>
            </a:pPr>
            <a:r>
              <a:rPr lang="en-US" sz="1400" dirty="0" smtClean="0"/>
              <a:t>State leader</a:t>
            </a:r>
          </a:p>
          <a:p>
            <a:pPr marL="171450" indent="-171450" eaLnBrk="1" hangingPunct="1">
              <a:buFont typeface="Courier New" pitchFamily="49" charset="0"/>
              <a:buChar char="o"/>
              <a:defRPr/>
            </a:pPr>
            <a:r>
              <a:rPr lang="en-US" sz="1400" dirty="0" smtClean="0"/>
              <a:t>Council, regional, district leader</a:t>
            </a:r>
          </a:p>
          <a:p>
            <a:pPr marL="171450" indent="-171450" eaLnBrk="1" hangingPunct="1">
              <a:buFont typeface="Courier New" pitchFamily="49" charset="0"/>
              <a:buChar char="o"/>
              <a:defRPr/>
            </a:pPr>
            <a:r>
              <a:rPr lang="en-US" sz="1400" dirty="0" smtClean="0"/>
              <a:t>Member looking to become a PTA leader</a:t>
            </a:r>
          </a:p>
          <a:p>
            <a:pPr marL="171450" indent="-171450" eaLnBrk="1" hangingPunct="1">
              <a:buFont typeface="Courier New" pitchFamily="49" charset="0"/>
              <a:buChar char="o"/>
              <a:defRPr/>
            </a:pPr>
            <a:endParaRPr lang="en-US" sz="1400" dirty="0" smtClean="0"/>
          </a:p>
          <a:p>
            <a:pPr eaLnBrk="1" hangingPunct="1">
              <a:buFont typeface="Courier New" pitchFamily="49" charset="0"/>
              <a:buNone/>
              <a:defRPr/>
            </a:pPr>
            <a:r>
              <a:rPr lang="en-US" sz="1400" i="1" dirty="0" smtClean="0"/>
              <a:t>(based on the above responses, select from the appropriate options below)</a:t>
            </a:r>
          </a:p>
          <a:p>
            <a:pPr eaLnBrk="1" hangingPunct="1">
              <a:buFont typeface="Courier New" pitchFamily="49" charset="0"/>
              <a:buNone/>
              <a:defRPr/>
            </a:pPr>
            <a:endParaRPr lang="en-US" sz="1400" i="1" dirty="0" smtClean="0"/>
          </a:p>
          <a:p>
            <a:pPr eaLnBrk="1" hangingPunct="1">
              <a:buFont typeface="Courier New" pitchFamily="49" charset="0"/>
              <a:buNone/>
              <a:defRPr/>
            </a:pPr>
            <a:r>
              <a:rPr lang="en-US" sz="1400" b="1" dirty="0" smtClean="0"/>
              <a:t>[SAY]</a:t>
            </a:r>
            <a:r>
              <a:rPr lang="en-US" sz="1400" dirty="0" smtClean="0"/>
              <a:t> Now let’s find out what roles people are currently in. Raise your hand if you are involved with:</a:t>
            </a:r>
          </a:p>
          <a:p>
            <a:pPr marL="171450" indent="-171450" eaLnBrk="1" hangingPunct="1">
              <a:buFont typeface="Courier New" pitchFamily="49" charset="0"/>
              <a:buChar char="o"/>
              <a:defRPr/>
            </a:pPr>
            <a:r>
              <a:rPr lang="en-US" sz="1400" dirty="0" smtClean="0"/>
              <a:t>Membership</a:t>
            </a:r>
          </a:p>
          <a:p>
            <a:pPr marL="171450" indent="-171450" eaLnBrk="1" hangingPunct="1">
              <a:buFont typeface="Courier New" pitchFamily="49" charset="0"/>
              <a:buChar char="o"/>
              <a:defRPr/>
            </a:pPr>
            <a:r>
              <a:rPr lang="en-US" sz="1400" dirty="0" smtClean="0"/>
              <a:t>Health &amp; Safety</a:t>
            </a:r>
          </a:p>
          <a:p>
            <a:pPr marL="171450" indent="-171450" eaLnBrk="1" hangingPunct="1">
              <a:buFont typeface="Courier New" pitchFamily="49" charset="0"/>
              <a:buChar char="o"/>
              <a:defRPr/>
            </a:pPr>
            <a:r>
              <a:rPr lang="en-US" sz="1400" dirty="0" smtClean="0"/>
              <a:t>Programs</a:t>
            </a:r>
          </a:p>
          <a:p>
            <a:pPr marL="171450" indent="-171450" eaLnBrk="1" hangingPunct="1">
              <a:buFont typeface="Courier New" pitchFamily="49" charset="0"/>
              <a:buChar char="o"/>
              <a:defRPr/>
            </a:pPr>
            <a:r>
              <a:rPr lang="en-US" sz="1400" dirty="0" smtClean="0"/>
              <a:t>Family Engagement Chair</a:t>
            </a:r>
          </a:p>
          <a:p>
            <a:pPr marL="171450" indent="-171450" eaLnBrk="1" hangingPunct="1">
              <a:buFont typeface="Courier New" pitchFamily="49" charset="0"/>
              <a:buChar char="o"/>
              <a:defRPr/>
            </a:pPr>
            <a:r>
              <a:rPr lang="en-US" sz="1400" dirty="0" smtClean="0"/>
              <a:t>Fundraising</a:t>
            </a:r>
          </a:p>
          <a:p>
            <a:pPr marL="171450" indent="-171450" eaLnBrk="1" hangingPunct="1">
              <a:buFont typeface="Courier New" pitchFamily="49" charset="0"/>
              <a:buChar char="o"/>
              <a:defRPr/>
            </a:pPr>
            <a:r>
              <a:rPr lang="en-US" sz="1400" dirty="0" smtClean="0"/>
              <a:t>Finance</a:t>
            </a:r>
          </a:p>
          <a:p>
            <a:pPr marL="171450" indent="-171450" eaLnBrk="1" hangingPunct="1">
              <a:buFont typeface="Courier New" pitchFamily="49" charset="0"/>
              <a:buChar char="o"/>
              <a:defRPr/>
            </a:pPr>
            <a:r>
              <a:rPr lang="en-US" sz="1400" dirty="0" smtClean="0"/>
              <a:t>State Board</a:t>
            </a:r>
          </a:p>
          <a:p>
            <a:pPr marL="171450" indent="-171450" eaLnBrk="1" hangingPunct="1">
              <a:buFont typeface="Courier New" pitchFamily="49" charset="0"/>
              <a:buChar char="o"/>
              <a:defRPr/>
            </a:pPr>
            <a:r>
              <a:rPr lang="en-US" sz="1400" dirty="0" smtClean="0"/>
              <a:t>Council or Unit Board</a:t>
            </a:r>
          </a:p>
          <a:p>
            <a:pPr marL="171450" indent="-171450" eaLnBrk="1" hangingPunct="1">
              <a:buFont typeface="Courier New" pitchFamily="49" charset="0"/>
              <a:buChar char="o"/>
              <a:defRPr/>
            </a:pPr>
            <a:r>
              <a:rPr lang="en-US" sz="1400" dirty="0" smtClean="0"/>
              <a:t>Some of you did not raise your hands – what areas of your PTA are you involved in?  </a:t>
            </a:r>
            <a:endParaRPr lang="en-US" sz="1400" i="1" dirty="0" smtClean="0"/>
          </a:p>
          <a:p>
            <a:pPr eaLnBrk="1" hangingPunct="1">
              <a:buFont typeface="Courier New" pitchFamily="49" charset="0"/>
              <a:buNone/>
              <a:defRPr/>
            </a:pPr>
            <a:endParaRPr lang="en-US" sz="1400" dirty="0" smtClean="0"/>
          </a:p>
          <a:p>
            <a:pPr eaLnBrk="1" hangingPunct="1">
              <a:buFont typeface="Courier New" pitchFamily="49" charset="0"/>
              <a:buNone/>
              <a:defRPr/>
            </a:pPr>
            <a:endParaRPr lang="en-US" sz="1400" dirty="0" smtClean="0"/>
          </a:p>
          <a:p>
            <a:pPr eaLnBrk="1" hangingPunct="1">
              <a:buFont typeface="Courier New" pitchFamily="49" charset="0"/>
              <a:buNone/>
              <a:defRPr/>
            </a:pPr>
            <a:r>
              <a:rPr lang="en-US" sz="1400" b="1" dirty="0" smtClean="0"/>
              <a:t>[ASK] </a:t>
            </a:r>
            <a:r>
              <a:rPr lang="en-US" sz="1400" dirty="0" smtClean="0"/>
              <a:t>What are you hoping to get from this workshop?</a:t>
            </a:r>
          </a:p>
          <a:p>
            <a:pPr eaLnBrk="1" hangingPunct="1">
              <a:buFont typeface="Courier New" pitchFamily="49" charset="0"/>
              <a:buNone/>
              <a:defRPr/>
            </a:pPr>
            <a:endParaRPr lang="en-US" sz="1400" dirty="0" smtClean="0"/>
          </a:p>
          <a:p>
            <a:pPr eaLnBrk="1" hangingPunct="1">
              <a:buFont typeface="Courier New" pitchFamily="49" charset="0"/>
              <a:buNone/>
              <a:defRPr/>
            </a:pPr>
            <a:r>
              <a:rPr lang="en-US" sz="1400" b="1" dirty="0" smtClean="0"/>
              <a:t>[CLICK TO NEXT SLIDE] </a:t>
            </a:r>
            <a:r>
              <a:rPr lang="en-US" sz="1400" dirty="0" smtClean="0"/>
              <a:t> </a:t>
            </a:r>
            <a:endParaRPr lang="en-US" sz="1400" b="1"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212C9-3BDC-4FDB-AE39-E6C35209FE74}" type="slidenum">
              <a:rPr lang="en-US" smtClean="0">
                <a:latin typeface="Arial" charset="0"/>
              </a:rPr>
              <a:pPr/>
              <a:t>1</a:t>
            </a:fld>
            <a:endParaRPr 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sz="1400" b="1" dirty="0" smtClean="0">
                <a:solidFill>
                  <a:srgbClr val="000000"/>
                </a:solidFill>
                <a:latin typeface="+mn-lt"/>
                <a:cs typeface="Arial" pitchFamily="34" charset="0"/>
              </a:rPr>
              <a:t>[ASK] </a:t>
            </a:r>
            <a:r>
              <a:rPr lang="en-US" sz="1400" dirty="0" smtClean="0">
                <a:solidFill>
                  <a:srgbClr val="000000"/>
                </a:solidFill>
                <a:latin typeface="+mn-lt"/>
                <a:cs typeface="Arial" pitchFamily="34" charset="0"/>
              </a:rPr>
              <a:t>Raise your hands</a:t>
            </a:r>
            <a:r>
              <a:rPr lang="en-US" sz="1400" baseline="0" dirty="0" smtClean="0">
                <a:solidFill>
                  <a:srgbClr val="000000"/>
                </a:solidFill>
                <a:latin typeface="+mn-lt"/>
                <a:cs typeface="Arial" pitchFamily="34" charset="0"/>
              </a:rPr>
              <a:t> if </a:t>
            </a:r>
            <a:r>
              <a:rPr lang="en-US" sz="1400" dirty="0" smtClean="0">
                <a:solidFill>
                  <a:srgbClr val="000000"/>
                </a:solidFill>
                <a:latin typeface="+mn-lt"/>
                <a:cs typeface="Arial" pitchFamily="34" charset="0"/>
              </a:rPr>
              <a:t>you are familiar with PTA’s National Standards for Family-School Partnerships?</a:t>
            </a:r>
          </a:p>
          <a:p>
            <a:pPr>
              <a:defRPr/>
            </a:pPr>
            <a:endParaRPr lang="en-US" sz="1400" dirty="0" smtClean="0">
              <a:solidFill>
                <a:srgbClr val="000000"/>
              </a:solidFill>
              <a:latin typeface="+mn-lt"/>
              <a:cs typeface="Arial" pitchFamily="34" charset="0"/>
            </a:endParaRPr>
          </a:p>
          <a:p>
            <a:pPr>
              <a:defRPr/>
            </a:pPr>
            <a:r>
              <a:rPr lang="en-US" sz="1400" b="1" dirty="0" smtClean="0">
                <a:solidFill>
                  <a:srgbClr val="000000"/>
                </a:solidFill>
                <a:latin typeface="+mn-lt"/>
                <a:cs typeface="Arial" pitchFamily="34" charset="0"/>
              </a:rPr>
              <a:t>[SAY]</a:t>
            </a:r>
          </a:p>
          <a:p>
            <a:pPr>
              <a:defRPr/>
            </a:pPr>
            <a:r>
              <a:rPr lang="en-US" sz="1400" dirty="0" smtClean="0">
                <a:solidFill>
                  <a:srgbClr val="000000"/>
                </a:solidFill>
                <a:latin typeface="+mn-lt"/>
                <a:cs typeface="Arial" pitchFamily="34" charset="0"/>
              </a:rPr>
              <a:t>These standards are a</a:t>
            </a:r>
            <a:r>
              <a:rPr lang="en-US" sz="1400" baseline="0" dirty="0" smtClean="0">
                <a:solidFill>
                  <a:srgbClr val="000000"/>
                </a:solidFill>
                <a:latin typeface="+mn-lt"/>
                <a:cs typeface="Arial" pitchFamily="34" charset="0"/>
              </a:rPr>
              <a:t> framework for you to use when engaging families – students and parents – in initiatives that aim to support student success or school improvements. </a:t>
            </a:r>
            <a:endParaRPr lang="en-US" sz="1400" dirty="0" smtClean="0">
              <a:solidFill>
                <a:srgbClr val="000000"/>
              </a:solidFill>
              <a:latin typeface="+mn-lt"/>
              <a:cs typeface="Arial" pitchFamily="34" charset="0"/>
            </a:endParaRPr>
          </a:p>
          <a:p>
            <a:pPr>
              <a:defRPr/>
            </a:pPr>
            <a:endParaRPr lang="en-US" sz="1400" dirty="0" smtClean="0">
              <a:solidFill>
                <a:srgbClr val="000000"/>
              </a:solidFill>
              <a:latin typeface="+mn-lt"/>
              <a:cs typeface="Arial" pitchFamily="34" charset="0"/>
            </a:endParaRPr>
          </a:p>
          <a:p>
            <a:pPr>
              <a:defRPr/>
            </a:pPr>
            <a:r>
              <a:rPr lang="en-US" sz="1400" dirty="0" smtClean="0">
                <a:solidFill>
                  <a:srgbClr val="000000"/>
                </a:solidFill>
                <a:latin typeface="+mn-lt"/>
                <a:cs typeface="Arial" pitchFamily="34" charset="0"/>
              </a:rPr>
              <a:t>National PTA developed these standards several years ago based on research that shows when families, schools and community members work together – students are more successful,</a:t>
            </a:r>
            <a:r>
              <a:rPr lang="en-US" sz="1400" baseline="0" dirty="0" smtClean="0">
                <a:solidFill>
                  <a:srgbClr val="000000"/>
                </a:solidFill>
                <a:latin typeface="+mn-lt"/>
                <a:cs typeface="Arial" pitchFamily="34" charset="0"/>
              </a:rPr>
              <a:t> families are more equipped to support their learning, social and emotional development, </a:t>
            </a:r>
            <a:r>
              <a:rPr lang="en-US" sz="1400" dirty="0" smtClean="0">
                <a:solidFill>
                  <a:srgbClr val="000000"/>
                </a:solidFill>
                <a:latin typeface="+mn-lt"/>
                <a:cs typeface="Arial" pitchFamily="34" charset="0"/>
              </a:rPr>
              <a:t>and teachers feel more supported.  </a:t>
            </a:r>
          </a:p>
          <a:p>
            <a:pPr>
              <a:defRPr/>
            </a:pPr>
            <a:endParaRPr lang="en-US" sz="1400" dirty="0" smtClean="0">
              <a:solidFill>
                <a:srgbClr val="000000"/>
              </a:solidFill>
              <a:latin typeface="+mn-lt"/>
              <a:cs typeface="Arial" pitchFamily="34" charset="0"/>
            </a:endParaRPr>
          </a:p>
          <a:p>
            <a:pPr>
              <a:defRPr/>
            </a:pPr>
            <a:r>
              <a:rPr lang="en-US" sz="1400" dirty="0" smtClean="0">
                <a:solidFill>
                  <a:srgbClr val="000000"/>
                </a:solidFill>
                <a:latin typeface="+mn-lt"/>
                <a:cs typeface="Arial" pitchFamily="34" charset="0"/>
              </a:rPr>
              <a:t>These standards articulated, for the first time, what family engagement should look like at the school level.  So what does this have to do with bullying?</a:t>
            </a:r>
          </a:p>
          <a:p>
            <a:pPr>
              <a:defRPr/>
            </a:pPr>
            <a:endParaRPr lang="en-US" sz="1400" dirty="0" smtClean="0">
              <a:solidFill>
                <a:srgbClr val="000000"/>
              </a:solidFill>
              <a:latin typeface="+mn-lt"/>
              <a:cs typeface="Arial" pitchFamily="34" charset="0"/>
            </a:endParaRPr>
          </a:p>
          <a:p>
            <a:pPr>
              <a:defRPr/>
            </a:pPr>
            <a:r>
              <a:rPr lang="en-US" sz="1400" dirty="0" smtClean="0">
                <a:solidFill>
                  <a:srgbClr val="000000"/>
                </a:solidFill>
                <a:latin typeface="+mn-lt"/>
                <a:cs typeface="Arial" pitchFamily="34" charset="0"/>
              </a:rPr>
              <a:t>Every</a:t>
            </a:r>
            <a:r>
              <a:rPr lang="en-US" sz="1400" baseline="0" dirty="0" smtClean="0">
                <a:solidFill>
                  <a:srgbClr val="000000"/>
                </a:solidFill>
                <a:latin typeface="+mn-lt"/>
                <a:cs typeface="Arial" pitchFamily="34" charset="0"/>
              </a:rPr>
              <a:t> program that National PTA designs helps you to achieve these standards. So how does Connect for Respect do that? </a:t>
            </a:r>
          </a:p>
          <a:p>
            <a:pPr marL="0" indent="0" eaLnBrk="1" hangingPunct="1">
              <a:spcBef>
                <a:spcPct val="0"/>
              </a:spcBef>
              <a:buFont typeface="+mj-lt"/>
              <a:buNone/>
              <a:defRPr/>
            </a:pPr>
            <a:endParaRPr lang="en-US" sz="1400" baseline="0" dirty="0" smtClean="0">
              <a:solidFill>
                <a:srgbClr val="000000"/>
              </a:solidFill>
              <a:latin typeface="+mn-lt"/>
              <a:cs typeface="Arial" pitchFamily="34" charset="0"/>
            </a:endParaRPr>
          </a:p>
          <a:p>
            <a:pPr marL="0" indent="0" eaLnBrk="1" hangingPunct="1">
              <a:spcBef>
                <a:spcPct val="0"/>
              </a:spcBef>
              <a:buFont typeface="+mj-lt"/>
              <a:buNone/>
              <a:defRPr/>
            </a:pPr>
            <a:r>
              <a:rPr lang="en-US" sz="1400" baseline="0" dirty="0" smtClean="0">
                <a:solidFill>
                  <a:srgbClr val="000000"/>
                </a:solidFill>
                <a:latin typeface="+mn-lt"/>
                <a:cs typeface="Arial" pitchFamily="34" charset="0"/>
              </a:rPr>
              <a:t>Stand</a:t>
            </a:r>
            <a:r>
              <a:rPr lang="en-US" sz="1400" dirty="0" smtClean="0">
                <a:latin typeface="+mn-lt"/>
              </a:rPr>
              <a:t>ards 1</a:t>
            </a:r>
            <a:r>
              <a:rPr lang="en-US" sz="1400" baseline="0" dirty="0" smtClean="0">
                <a:latin typeface="+mn-lt"/>
              </a:rPr>
              <a:t> and 2,</a:t>
            </a:r>
            <a:r>
              <a:rPr lang="en-US" sz="1400" dirty="0" smtClean="0">
                <a:latin typeface="+mn-lt"/>
              </a:rPr>
              <a:t> “</a:t>
            </a:r>
            <a:r>
              <a:rPr lang="en-US" sz="1400" b="1" dirty="0" smtClean="0">
                <a:latin typeface="+mn-lt"/>
              </a:rPr>
              <a:t>Welcoming all families into the school community</a:t>
            </a:r>
            <a:r>
              <a:rPr lang="en-US" sz="1400" dirty="0" smtClean="0">
                <a:latin typeface="+mn-lt"/>
              </a:rPr>
              <a:t>” and “</a:t>
            </a:r>
            <a:r>
              <a:rPr lang="en-US" sz="1400" b="1" dirty="0" smtClean="0">
                <a:latin typeface="+mn-lt"/>
              </a:rPr>
              <a:t>Communicating effectively</a:t>
            </a:r>
            <a:r>
              <a:rPr lang="en-US" sz="1400" dirty="0" smtClean="0">
                <a:latin typeface="+mn-lt"/>
              </a:rPr>
              <a:t>” are</a:t>
            </a:r>
            <a:r>
              <a:rPr lang="en-US" sz="1400" baseline="0" dirty="0" smtClean="0">
                <a:latin typeface="+mn-lt"/>
              </a:rPr>
              <a:t> the foundation of mutual respect among the school, PTA, and families you represent.  This is how you first connect and sustain strong relationships that are focused on the needs of students above all else.  </a:t>
            </a:r>
          </a:p>
          <a:p>
            <a:pPr marL="0" indent="0" eaLnBrk="1" hangingPunct="1">
              <a:spcBef>
                <a:spcPct val="0"/>
              </a:spcBef>
              <a:buFont typeface="+mj-lt"/>
              <a:buNone/>
              <a:defRPr/>
            </a:pPr>
            <a:r>
              <a:rPr lang="en-US" sz="1400" baseline="0" dirty="0" smtClean="0">
                <a:latin typeface="+mn-lt"/>
              </a:rPr>
              <a:t>  </a:t>
            </a:r>
          </a:p>
          <a:p>
            <a:pPr marL="0" indent="0" eaLnBrk="1" hangingPunct="1">
              <a:spcBef>
                <a:spcPct val="0"/>
              </a:spcBef>
              <a:buFont typeface="+mj-lt"/>
              <a:buNone/>
              <a:defRPr/>
            </a:pPr>
            <a:r>
              <a:rPr lang="en-US" sz="1400" baseline="0" dirty="0" smtClean="0">
                <a:latin typeface="+mn-lt"/>
              </a:rPr>
              <a:t>Considering the issue of bullying, </a:t>
            </a:r>
            <a:r>
              <a:rPr lang="en-US" sz="1400" b="1" baseline="0" dirty="0" smtClean="0">
                <a:latin typeface="+mn-lt"/>
              </a:rPr>
              <a:t>supporting student success </a:t>
            </a:r>
            <a:r>
              <a:rPr lang="en-US" sz="1400" baseline="0" dirty="0" smtClean="0">
                <a:latin typeface="+mn-lt"/>
              </a:rPr>
              <a:t>means creating a safe learning environment where students have an equal opportunity to excel without fear or humiliation.  School staff collaborate with families to nurture social and emotional development. </a:t>
            </a:r>
          </a:p>
          <a:p>
            <a:pPr marL="0" indent="0" eaLnBrk="1" hangingPunct="1">
              <a:spcBef>
                <a:spcPct val="0"/>
              </a:spcBef>
              <a:buFont typeface="+mj-lt"/>
              <a:buNone/>
              <a:defRPr/>
            </a:pPr>
            <a:endParaRPr lang="en-US" sz="1400" baseline="0" dirty="0" smtClean="0">
              <a:latin typeface="+mn-lt"/>
            </a:endParaRPr>
          </a:p>
          <a:p>
            <a:pPr marL="0" indent="0" eaLnBrk="1" hangingPunct="1">
              <a:spcBef>
                <a:spcPct val="0"/>
              </a:spcBef>
              <a:buFont typeface="+mj-lt"/>
              <a:buNone/>
              <a:defRPr/>
            </a:pPr>
            <a:r>
              <a:rPr lang="en-US" sz="1400" b="1" baseline="0" dirty="0" smtClean="0">
                <a:latin typeface="+mn-lt"/>
              </a:rPr>
              <a:t>Speaking up for every child </a:t>
            </a:r>
            <a:r>
              <a:rPr lang="en-US" sz="1400" baseline="0" dirty="0" smtClean="0">
                <a:latin typeface="+mn-lt"/>
              </a:rPr>
              <a:t>means – finding the most effective way to prevent  bullying, protecting all students involved – all students. That includes the student who bullies. When you speak up for every child, you question what is causing that behavior and what is needed to stop it from happening in the future?</a:t>
            </a:r>
          </a:p>
          <a:p>
            <a:pPr marL="0" indent="0" eaLnBrk="1" hangingPunct="1">
              <a:spcBef>
                <a:spcPct val="0"/>
              </a:spcBef>
              <a:buFont typeface="+mj-lt"/>
              <a:buNone/>
              <a:defRPr/>
            </a:pPr>
            <a:endParaRPr lang="en-US" sz="1400" baseline="0" dirty="0" smtClean="0">
              <a:latin typeface="+mn-lt"/>
            </a:endParaRPr>
          </a:p>
          <a:p>
            <a:pPr marL="0" indent="0" eaLnBrk="1" hangingPunct="1">
              <a:spcBef>
                <a:spcPct val="0"/>
              </a:spcBef>
              <a:buFont typeface="+mj-lt"/>
              <a:buNone/>
              <a:defRPr/>
            </a:pPr>
            <a:r>
              <a:rPr lang="en-US" sz="1400" b="1" baseline="0" dirty="0" smtClean="0">
                <a:latin typeface="+mn-lt"/>
              </a:rPr>
              <a:t>Sharing power </a:t>
            </a:r>
            <a:r>
              <a:rPr lang="en-US" sz="1400" b="0" baseline="0" dirty="0" smtClean="0">
                <a:latin typeface="+mn-lt"/>
              </a:rPr>
              <a:t>translates to engaging a range of stakeholders in the discussion around the school climate and prevention of bullying. And the stakeholders have equal power in the dialogue and action planning – and these stakeholders include students. We’ll talk more about our Connect for Respect program tools that will support you as you convene this dialogue and determine a prevention plan together.  </a:t>
            </a:r>
          </a:p>
          <a:p>
            <a:pPr marL="0" indent="0" eaLnBrk="1" hangingPunct="1">
              <a:spcBef>
                <a:spcPct val="0"/>
              </a:spcBef>
              <a:buFont typeface="+mj-lt"/>
              <a:buNone/>
              <a:defRPr/>
            </a:pPr>
            <a:endParaRPr lang="en-US" sz="1400" b="0" baseline="0" dirty="0" smtClean="0">
              <a:latin typeface="+mn-lt"/>
            </a:endParaRPr>
          </a:p>
          <a:p>
            <a:pPr marL="0" indent="0" eaLnBrk="1" hangingPunct="1">
              <a:spcBef>
                <a:spcPct val="0"/>
              </a:spcBef>
              <a:buFont typeface="+mj-lt"/>
              <a:buNone/>
              <a:defRPr/>
            </a:pPr>
            <a:r>
              <a:rPr lang="en-US" sz="1400" b="0" baseline="0" dirty="0" smtClean="0">
                <a:latin typeface="+mn-lt"/>
              </a:rPr>
              <a:t>Finally, </a:t>
            </a:r>
            <a:r>
              <a:rPr lang="en-US" sz="1400" b="1" baseline="0" dirty="0" smtClean="0">
                <a:latin typeface="+mn-lt"/>
              </a:rPr>
              <a:t>collaborating with community </a:t>
            </a:r>
            <a:r>
              <a:rPr lang="en-US" sz="1400" b="0" baseline="0" dirty="0" smtClean="0">
                <a:latin typeface="+mn-lt"/>
              </a:rPr>
              <a:t>speaks to the reality that bullying is a behavior that does not occur in a school building alone – it happens in other places where students interact, learn and connect – online and offline. If your school and PTA are addressing this problem together, you should consider other community organizations that are prevalent in your students’ lives – youth sports, faith-based and library organizations or nearby businesses – that may want to be part of the solution because they, too, witness the problem.</a:t>
            </a:r>
            <a:endParaRPr lang="en-US" sz="1400" b="1" baseline="0" dirty="0" smtClean="0">
              <a:latin typeface="+mn-lt"/>
            </a:endParaRPr>
          </a:p>
          <a:p>
            <a:pPr marL="0" indent="0" eaLnBrk="1" hangingPunct="1">
              <a:spcBef>
                <a:spcPct val="0"/>
              </a:spcBef>
              <a:buFont typeface="+mj-lt"/>
              <a:buNone/>
              <a:defRPr/>
            </a:pPr>
            <a:endParaRPr lang="en-US" sz="1400" baseline="0" dirty="0" smtClean="0">
              <a:latin typeface="+mn-lt"/>
            </a:endParaRPr>
          </a:p>
          <a:p>
            <a:pPr marL="0" indent="0" eaLnBrk="1" hangingPunct="1">
              <a:spcBef>
                <a:spcPct val="0"/>
              </a:spcBef>
              <a:buFont typeface="+mj-lt"/>
              <a:buNone/>
              <a:defRPr/>
            </a:pPr>
            <a:r>
              <a:rPr lang="en-US" sz="1400" baseline="0" dirty="0" smtClean="0">
                <a:solidFill>
                  <a:srgbClr val="000000"/>
                </a:solidFill>
                <a:latin typeface="+mn-lt"/>
                <a:cs typeface="Arial" pitchFamily="34" charset="0"/>
              </a:rPr>
              <a:t>You see how these standards can be your roadmap to effectively engaging families in partnership with your school? If you are a PTA leader, this is your opportunity to increase membership too as more families see the important role your PTA plays in making school a safer, more supportive place for their student. They may want to deepen their involvement in PTA or support your efforts in a deeper way as members.</a:t>
            </a:r>
          </a:p>
          <a:p>
            <a:pPr marL="0" indent="0" eaLnBrk="1" hangingPunct="1">
              <a:spcBef>
                <a:spcPct val="0"/>
              </a:spcBef>
              <a:buFont typeface="+mj-lt"/>
              <a:buNone/>
              <a:defRPr/>
            </a:pPr>
            <a:endParaRPr lang="en-US" sz="1400" baseline="0" dirty="0" smtClean="0">
              <a:solidFill>
                <a:srgbClr val="000000"/>
              </a:solidFill>
              <a:latin typeface="+mn-lt"/>
              <a:cs typeface="Arial" pitchFamily="34" charset="0"/>
            </a:endParaRPr>
          </a:p>
          <a:p>
            <a:pPr marL="0" indent="0" eaLnBrk="1" hangingPunct="1">
              <a:spcBef>
                <a:spcPct val="0"/>
              </a:spcBef>
              <a:buFont typeface="+mj-lt"/>
              <a:buNone/>
              <a:defRPr/>
            </a:pPr>
            <a:r>
              <a:rPr lang="en-US" sz="1400" b="1" baseline="0" dirty="0" smtClean="0">
                <a:solidFill>
                  <a:srgbClr val="000000"/>
                </a:solidFill>
                <a:latin typeface="+mn-lt"/>
                <a:cs typeface="Arial" pitchFamily="34" charset="0"/>
              </a:rPr>
              <a:t>[CLICK TO THE NEXT SLIDE]</a:t>
            </a:r>
            <a:endParaRPr lang="en-US" sz="1400" b="1" dirty="0" smtClean="0">
              <a:solidFill>
                <a:srgbClr val="000000"/>
              </a:solidFill>
              <a:latin typeface="+mn-lt"/>
              <a:cs typeface="Arial" pitchFamily="34" charset="0"/>
            </a:endParaRPr>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7A5B71-2829-4348-A299-A1114AD6564C}" type="slidenum">
              <a:rPr lang="en-US" smtClean="0">
                <a:latin typeface="Arial" charset="0"/>
              </a:rPr>
              <a:pPr/>
              <a:t>10</a:t>
            </a:fld>
            <a:endParaRPr lang="en-US"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Enough with the theories. Let’s dive into how you can take action. </a:t>
            </a:r>
            <a:r>
              <a:rPr lang="en-US" sz="1400" baseline="0" dirty="0" smtClean="0">
                <a:solidFill>
                  <a:srgbClr val="000000"/>
                </a:solidFill>
                <a:latin typeface="+mn-lt"/>
                <a:cs typeface="Arial"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dirty="0" smtClean="0"/>
          </a:p>
          <a:p>
            <a:r>
              <a:rPr lang="en-US" sz="1400" b="0" dirty="0" smtClean="0"/>
              <a:t>To help</a:t>
            </a:r>
            <a:r>
              <a:rPr lang="en-US" sz="1400" b="0" baseline="0" dirty="0" smtClean="0"/>
              <a:t> plan a Connect for Respect initiative, we have pooled all the relevant resources and templates into a “digital toolkit” on pta.org/C4R. </a:t>
            </a:r>
            <a:endParaRPr lang="en-US" sz="1400" b="0" dirty="0" smtClean="0"/>
          </a:p>
          <a:p>
            <a:endParaRPr lang="en-US" sz="1400" b="0" baseline="0" dirty="0" smtClean="0"/>
          </a:p>
          <a:p>
            <a:r>
              <a:rPr lang="en-US" sz="1400" b="0" baseline="0" dirty="0" smtClean="0"/>
              <a:t>On this page, you will find PTA Leader’s Guides, template tools, and links to partner resources. </a:t>
            </a:r>
          </a:p>
          <a:p>
            <a:endParaRPr lang="en-US" sz="1400" b="0" baseline="0" dirty="0" smtClean="0"/>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sz="1600" b="1" dirty="0" smtClean="0"/>
              <a:t>[SAY]</a:t>
            </a:r>
          </a:p>
          <a:p>
            <a:pPr eaLnBrk="1" hangingPunct="1">
              <a:spcBef>
                <a:spcPct val="0"/>
              </a:spcBef>
            </a:pPr>
            <a:endParaRPr lang="en-US" sz="1600" b="0" baseline="0" dirty="0" smtClean="0"/>
          </a:p>
          <a:p>
            <a:pPr eaLnBrk="1" hangingPunct="1">
              <a:spcBef>
                <a:spcPct val="0"/>
              </a:spcBef>
            </a:pPr>
            <a:r>
              <a:rPr lang="en-US" sz="1600" b="0" baseline="0" dirty="0" smtClean="0"/>
              <a:t>Connect for Respect is a 4-step process:</a:t>
            </a:r>
          </a:p>
          <a:p>
            <a:pPr eaLnBrk="1" hangingPunct="1">
              <a:spcBef>
                <a:spcPct val="0"/>
              </a:spcBef>
            </a:pPr>
            <a:endParaRPr lang="en-US" sz="1600" b="0" baseline="0" dirty="0" smtClean="0"/>
          </a:p>
          <a:p>
            <a:pPr marL="342900" indent="-342900" eaLnBrk="1" hangingPunct="1">
              <a:spcBef>
                <a:spcPct val="0"/>
              </a:spcBef>
              <a:buAutoNum type="arabicPeriod"/>
            </a:pPr>
            <a:r>
              <a:rPr lang="en-US" sz="1600" b="0" baseline="0" dirty="0" smtClean="0"/>
              <a:t>First, you will build a Connect for Respect team.</a:t>
            </a:r>
          </a:p>
          <a:p>
            <a:pPr marL="342900" indent="-342900" eaLnBrk="1" hangingPunct="1">
              <a:spcBef>
                <a:spcPct val="0"/>
              </a:spcBef>
              <a:buAutoNum type="arabicPeriod"/>
            </a:pPr>
            <a:r>
              <a:rPr lang="en-US" sz="1600" b="0" baseline="0" dirty="0" smtClean="0"/>
              <a:t>Second, the Connect for Respect team – or C4R team for short -- will assess the school climate.</a:t>
            </a:r>
          </a:p>
          <a:p>
            <a:pPr marL="342900" indent="-342900" eaLnBrk="1" hangingPunct="1">
              <a:spcBef>
                <a:spcPct val="0"/>
              </a:spcBef>
              <a:buAutoNum type="arabicPeriod"/>
            </a:pPr>
            <a:r>
              <a:rPr lang="en-US" sz="1600" b="0" baseline="0" dirty="0" smtClean="0"/>
              <a:t>Third, the C4R team will engage the school community at Connect for Respect forums.</a:t>
            </a:r>
          </a:p>
          <a:p>
            <a:pPr marL="342900" indent="-342900" eaLnBrk="1" hangingPunct="1">
              <a:spcBef>
                <a:spcPct val="0"/>
              </a:spcBef>
              <a:buAutoNum type="arabicPeriod"/>
            </a:pPr>
            <a:r>
              <a:rPr lang="en-US" sz="1600" b="0" baseline="0" dirty="0" smtClean="0"/>
              <a:t>At the forum, the school community will develop an action plan.</a:t>
            </a:r>
          </a:p>
          <a:p>
            <a:pPr marL="342900" indent="-342900" eaLnBrk="1" hangingPunct="1">
              <a:spcBef>
                <a:spcPct val="0"/>
              </a:spcBef>
              <a:buAutoNum type="arabicPeriod"/>
            </a:pPr>
            <a:r>
              <a:rPr lang="en-US" sz="1600" b="0" baseline="0" dirty="0" smtClean="0"/>
              <a:t>Throughout the school year, the C4R team will chip away at the plan, empowering students, family members, school staff and community members to take the steps that will improve the school climate and prevent bullying. </a:t>
            </a:r>
          </a:p>
          <a:p>
            <a:pPr marL="0" indent="0" eaLnBrk="1" hangingPunct="1">
              <a:spcBef>
                <a:spcPct val="0"/>
              </a:spcBef>
              <a:buNone/>
            </a:pPr>
            <a:endParaRPr lang="en-US" sz="1600" b="0" baseline="0" dirty="0" smtClean="0"/>
          </a:p>
          <a:p>
            <a:pPr marL="0" indent="0" eaLnBrk="1" hangingPunct="1">
              <a:spcBef>
                <a:spcPct val="0"/>
              </a:spcBef>
              <a:buNone/>
            </a:pPr>
            <a:r>
              <a:rPr lang="en-US" sz="1600" b="0" baseline="0" dirty="0" smtClean="0"/>
              <a:t>Let me show you the tools we have available for each step of the plan.  </a:t>
            </a:r>
          </a:p>
          <a:p>
            <a:pPr marL="0" marR="0" indent="0" algn="l" defTabSz="914400" rtl="0" eaLnBrk="1" fontAlgn="base" latinLnBrk="0" hangingPunct="1">
              <a:lnSpc>
                <a:spcPct val="100000"/>
              </a:lnSpc>
              <a:spcBef>
                <a:spcPct val="0"/>
              </a:spcBef>
              <a:spcAft>
                <a:spcPct val="0"/>
              </a:spcAft>
              <a:buClrTx/>
              <a:buSzTx/>
              <a:buFontTx/>
              <a:buNone/>
              <a:tabLst/>
              <a:defRPr/>
            </a:pPr>
            <a:r>
              <a:rPr lang="en-US" sz="1600" b="1" baseline="0" dirty="0" smtClean="0"/>
              <a:t>[CLICK TO NEXT SLIDE]</a:t>
            </a:r>
            <a:endParaRPr lang="en-US" sz="1600" b="1" dirty="0" smtClean="0"/>
          </a:p>
          <a:p>
            <a:pPr eaLnBrk="1" hangingPunct="1">
              <a:spcBef>
                <a:spcPct val="0"/>
              </a:spcBef>
            </a:pPr>
            <a:endParaRPr lang="en-US" sz="1600" b="0" baseline="0"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4813B-69BB-48C1-8B3E-34FB2B661331}" type="slidenum">
              <a:rPr lang="en-US" smtClean="0"/>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First, you must build your Connect for Respect team. This team should be reflective of the entire school community – especially students. We’ll talk in a minute about that.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The best way to build a team that is deeply engaged is to share information. Share the links to the Leaders’ Guides and the digital toolkit.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Consider the types of leadership roles you will need, such as:</a:t>
            </a:r>
          </a:p>
          <a:p>
            <a:pPr marL="342900" marR="0" indent="-342900" algn="l" defTabSz="914400" rtl="0" eaLnBrk="0" fontAlgn="base" latinLnBrk="0" hangingPunct="0">
              <a:lnSpc>
                <a:spcPct val="100000"/>
              </a:lnSpc>
              <a:spcBef>
                <a:spcPct val="30000"/>
              </a:spcBef>
              <a:spcAft>
                <a:spcPct val="0"/>
              </a:spcAft>
              <a:buClrTx/>
              <a:buSzTx/>
              <a:buFontTx/>
              <a:buAutoNum type="arabicPeriod"/>
              <a:tabLst/>
              <a:defRPr/>
            </a:pPr>
            <a:endParaRPr lang="en-US" sz="1400" b="0" baseline="0" dirty="0" smtClean="0"/>
          </a:p>
          <a:p>
            <a:pPr marL="342900" marR="0" indent="-342900" algn="l" defTabSz="914400" rtl="0" eaLnBrk="0" fontAlgn="base" latinLnBrk="0" hangingPunct="0">
              <a:lnSpc>
                <a:spcPct val="100000"/>
              </a:lnSpc>
              <a:spcBef>
                <a:spcPct val="30000"/>
              </a:spcBef>
              <a:spcAft>
                <a:spcPct val="0"/>
              </a:spcAft>
              <a:buClrTx/>
              <a:buSzTx/>
              <a:buFontTx/>
              <a:buAutoNum type="arabicPeriod"/>
              <a:tabLst/>
              <a:defRPr/>
            </a:pPr>
            <a:r>
              <a:rPr lang="en-US" sz="1400" b="0" baseline="0" dirty="0" smtClean="0"/>
              <a:t>Family Engagement – the person who takes the lead promoting efforts to families, gaining their insights and growing involvement from families</a:t>
            </a:r>
          </a:p>
          <a:p>
            <a:pPr marL="342900" marR="0" indent="-342900" algn="l" defTabSz="914400" rtl="0" eaLnBrk="0" fontAlgn="base" latinLnBrk="0" hangingPunct="0">
              <a:lnSpc>
                <a:spcPct val="100000"/>
              </a:lnSpc>
              <a:spcBef>
                <a:spcPct val="30000"/>
              </a:spcBef>
              <a:spcAft>
                <a:spcPct val="0"/>
              </a:spcAft>
              <a:buClrTx/>
              <a:buSzTx/>
              <a:buFontTx/>
              <a:buAutoNum type="arabicPeriod"/>
              <a:tabLst/>
              <a:defRPr/>
            </a:pPr>
            <a:r>
              <a:rPr lang="en-US" sz="1400" b="0" baseline="0" dirty="0" smtClean="0"/>
              <a:t>Student Engagement – the person who takes the lead recruiting students, gaining their insights, and promoting efforts to students </a:t>
            </a:r>
          </a:p>
          <a:p>
            <a:pPr marL="342900" marR="0" indent="-342900" algn="l" defTabSz="914400" rtl="0" eaLnBrk="0" fontAlgn="base" latinLnBrk="0" hangingPunct="0">
              <a:lnSpc>
                <a:spcPct val="100000"/>
              </a:lnSpc>
              <a:spcBef>
                <a:spcPct val="30000"/>
              </a:spcBef>
              <a:spcAft>
                <a:spcPct val="0"/>
              </a:spcAft>
              <a:buClrTx/>
              <a:buSzTx/>
              <a:buFontTx/>
              <a:buAutoNum type="arabicPeriod"/>
              <a:tabLst/>
              <a:defRPr/>
            </a:pPr>
            <a:r>
              <a:rPr lang="en-US" sz="1400" b="0" baseline="0" dirty="0" smtClean="0"/>
              <a:t>School Staff Engagement – the person that keeps all the school staff informed about the activities, gains their insights, and promotes the ways to get involved</a:t>
            </a:r>
          </a:p>
          <a:p>
            <a:pPr marL="342900" marR="0" indent="-342900" algn="l" defTabSz="914400" rtl="0" eaLnBrk="0" fontAlgn="base" latinLnBrk="0" hangingPunct="0">
              <a:lnSpc>
                <a:spcPct val="100000"/>
              </a:lnSpc>
              <a:spcBef>
                <a:spcPct val="30000"/>
              </a:spcBef>
              <a:spcAft>
                <a:spcPct val="0"/>
              </a:spcAft>
              <a:buClrTx/>
              <a:buSzTx/>
              <a:buFontTx/>
              <a:buAutoNum type="arabicPeriod"/>
              <a:tabLst/>
              <a:defRPr/>
            </a:pPr>
            <a:r>
              <a:rPr lang="en-US" sz="1400" b="0" baseline="0" dirty="0" smtClean="0"/>
              <a:t>Event manager – the person who coordinates the logistics for the Connect for Respect Forum and other C4R events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If you have many people who want to help – they can determine where they fit best in terms of supporting the effort and which leader they will work with.</a:t>
            </a:r>
          </a:p>
          <a:p>
            <a:endParaRPr lang="en-US" sz="1400" b="0" baseline="0" dirty="0" smtClean="0"/>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Students are on the “front lines” of school climate, and they must be at the forefront of your C4R efforts. You will need more than just a few student representatives on your team—you need a critical mass of committed, engaged student leaders who will take ownership of the program with your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support and encouragement.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Engage student leaders from nearby middle schools and high schools as peer mentors to younger students at feeder schools.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An existing leadership group, such as the student council, may be  an obvious place to start. However, be sure that the students 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your planning and action teams are diverse and represent a variety of social groups within the school.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The following are some tips to make your work with student leaders rewarding for all: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Understand what motivates student leaders. Take some time to get to know them—why are they interested in this project, what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are their goals for the future, and how can you help those two things work together?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Guide, don’t decide. Instead of making decisions for students, act as a sounding board to support their own critical thinking. Then, help students reflect on the decisions they have made, especially those with less-than-positive outcomes.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Offer your knowledge and experience. Share resources and tools that have worked well for you in the past, as well as personal experiences that may help students keep things in perspective and persevere when they hit a snag.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Serve as a liaison with the school administration. Help students understand the school’s perspective, rules and guidelines. Be their advocate if students are struggling to be heard.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Model respect. Students will look to you to set the tone. In all interactions—with student leaders, fellow PTA leaders, and the school administration—communicate respectfully, welcome all perspectives and follow through on your commitments.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 Provide encouragement. Show students that you believe in their abilities, help them set and achieve goals, and encourage them to challenge themselves. Find ways to recognize their accomplishments—this will keep students engaged and help to attract future leaders.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baseline="0" dirty="0" smtClean="0"/>
              <a:t>[IF STUDENTS ARE PRESENT, ASK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Student leaders in the room. What tips would you give? What should PTA leaders do – or not do – when working with you on this or other initiatives?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baseline="0" dirty="0" smtClean="0"/>
              <a:t>[ASK]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baseline="0" dirty="0" smtClean="0"/>
              <a:t>You all have experience working with students. What works for you?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1" baseline="0" dirty="0" smtClean="0"/>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pPr eaLnBrk="1" hangingPunct="1">
              <a:spcBef>
                <a:spcPct val="0"/>
              </a:spcBef>
            </a:pPr>
            <a:endParaRPr lang="en-US" sz="1400" b="0" baseline="0" dirty="0" smtClean="0"/>
          </a:p>
          <a:p>
            <a:pPr eaLnBrk="1" hangingPunct="1">
              <a:spcBef>
                <a:spcPct val="0"/>
              </a:spcBef>
            </a:pPr>
            <a:r>
              <a:rPr lang="en-US" sz="1400" b="0" baseline="0" dirty="0" smtClean="0"/>
              <a:t>The next step is to assess the school climate. Why is this important? Well, the principle of “work smarter, not harder” is why. It is important to determine where you need to focus your energy – and what already exists that you can build from. There’s no need to recreate the wheel- if your school already has programs in place to prevent bullying and improve school climate, then your team can work to support and reinforce those programs.</a:t>
            </a:r>
          </a:p>
          <a:p>
            <a:pPr eaLnBrk="1" hangingPunct="1">
              <a:spcBef>
                <a:spcPct val="0"/>
              </a:spcBef>
            </a:pPr>
            <a:endParaRPr lang="en-US" sz="1400" b="0" baseline="0" dirty="0" smtClean="0"/>
          </a:p>
          <a:p>
            <a:pPr eaLnBrk="1" hangingPunct="1">
              <a:spcBef>
                <a:spcPct val="0"/>
              </a:spcBef>
            </a:pPr>
            <a:r>
              <a:rPr lang="en-US" sz="1400" b="0" baseline="0" dirty="0" smtClean="0"/>
              <a:t>The first step of assessing the school climate is to meet with the school leaders. Be sure to engage your student leaders in this conversation. Talk about the quantitative – or numeric data that exists related to bullying incidents. Ask about whether there has ever been a parent or student survey and let the school leader know that you’d like to conduct one, if not.</a:t>
            </a:r>
          </a:p>
          <a:p>
            <a:pPr eaLnBrk="1" hangingPunct="1">
              <a:spcBef>
                <a:spcPct val="0"/>
              </a:spcBef>
            </a:pPr>
            <a:endParaRPr lang="en-US" sz="1400" b="0" baseline="0" dirty="0" smtClean="0"/>
          </a:p>
          <a:p>
            <a:pPr eaLnBrk="1" hangingPunct="1">
              <a:spcBef>
                <a:spcPct val="0"/>
              </a:spcBef>
            </a:pPr>
            <a:r>
              <a:rPr lang="en-US" sz="1400" b="0" baseline="0" dirty="0" smtClean="0"/>
              <a:t>Talk about the policies in place for preventing and addressing bullying.</a:t>
            </a:r>
          </a:p>
          <a:p>
            <a:pPr eaLnBrk="1" hangingPunct="1">
              <a:spcBef>
                <a:spcPct val="0"/>
              </a:spcBef>
            </a:pPr>
            <a:endParaRPr lang="en-US" sz="1400" b="0" baseline="0" dirty="0" smtClean="0"/>
          </a:p>
          <a:p>
            <a:pPr eaLnBrk="1" hangingPunct="1">
              <a:spcBef>
                <a:spcPct val="0"/>
              </a:spcBef>
            </a:pPr>
            <a:r>
              <a:rPr lang="en-US" sz="1400" b="0" baseline="0" dirty="0" smtClean="0"/>
              <a:t>Does your school have any existing curriculum or character education program?  If so, ask how could families be more informed and engaged in that effort?</a:t>
            </a:r>
          </a:p>
          <a:p>
            <a:pPr eaLnBrk="1" hangingPunct="1">
              <a:spcBef>
                <a:spcPct val="0"/>
              </a:spcBef>
            </a:pPr>
            <a:endParaRPr lang="en-US" sz="1400" b="0" baseline="0" dirty="0" smtClean="0"/>
          </a:p>
          <a:p>
            <a:pPr eaLnBrk="1" hangingPunct="1">
              <a:spcBef>
                <a:spcPct val="0"/>
              </a:spcBef>
            </a:pPr>
            <a:r>
              <a:rPr lang="en-US" sz="1400" b="0" baseline="0" dirty="0" smtClean="0"/>
              <a:t>Now take a walk. Explore the school environment. Are there any areas where student safety may be a concern – or environments that are not conducive to learning or making positive social connections? We have tools available on the C4R Kit to help you assess these questions. </a:t>
            </a:r>
          </a:p>
          <a:p>
            <a:endParaRPr lang="en-US" sz="1400" b="0" baseline="0" dirty="0" smtClean="0"/>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pPr eaLnBrk="1" hangingPunct="1">
              <a:spcBef>
                <a:spcPct val="0"/>
              </a:spcBef>
            </a:pPr>
            <a:endParaRPr lang="en-US" sz="1400" b="0" baseline="0" dirty="0" smtClean="0"/>
          </a:p>
          <a:p>
            <a:r>
              <a:rPr lang="en-US" sz="1400" b="0" baseline="0" dirty="0" smtClean="0"/>
              <a:t>Next, you’ll want to gather feedback from students, school staff, families and others in the community who regularly interact with students of the school, such as a community-based aftercare program.</a:t>
            </a:r>
          </a:p>
          <a:p>
            <a:r>
              <a:rPr lang="en-US" sz="1400" b="0" baseline="0" dirty="0" smtClean="0"/>
              <a:t/>
            </a:r>
            <a:br>
              <a:rPr lang="en-US" sz="1400" b="0" baseline="0" dirty="0" smtClean="0"/>
            </a:br>
            <a:r>
              <a:rPr lang="en-US" sz="1400" b="0" baseline="0" dirty="0" smtClean="0"/>
              <a:t>You could send a survey, host a focus group, conduct phone interviews, etc. </a:t>
            </a:r>
          </a:p>
          <a:p>
            <a:endParaRPr lang="en-US" sz="1400" b="0" baseline="0" dirty="0" smtClean="0"/>
          </a:p>
          <a:p>
            <a:r>
              <a:rPr lang="en-US" sz="1400" b="0" baseline="0" dirty="0" smtClean="0"/>
              <a:t>We have links to a number of tools at PTA.org/C4R to help you gather this feedback.</a:t>
            </a:r>
          </a:p>
          <a:p>
            <a:endParaRPr lang="en-US" sz="1400" b="0" baseline="0" dirty="0" smtClean="0"/>
          </a:p>
          <a:p>
            <a:endParaRPr lang="en-US" sz="1400" b="0" baseline="0" dirty="0" smtClean="0"/>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endParaRPr lang="en-US" sz="1400" b="0" dirty="0" smtClean="0"/>
          </a:p>
          <a:p>
            <a:r>
              <a:rPr lang="en-US" sz="1400" b="0" dirty="0" smtClean="0"/>
              <a:t>The next step in</a:t>
            </a:r>
            <a:r>
              <a:rPr lang="en-US" sz="1400" b="0" baseline="0" dirty="0" smtClean="0"/>
              <a:t> the process is to engage the school community by hosting a Connect for Respect Forum. There is not a one size fits all approach to this forum. Yours might be a small gathering of 10 or 15 people, or it might be a large public forum with as many as 200. It could be a town hall type of conversation or a roll-up your sleeves kind of workshop with tables that breakout for discussions. </a:t>
            </a:r>
          </a:p>
          <a:p>
            <a:endParaRPr lang="en-US" sz="1400" b="0" baseline="0" dirty="0" smtClean="0"/>
          </a:p>
          <a:p>
            <a:r>
              <a:rPr lang="en-US" sz="1400" b="0" baseline="0" dirty="0" smtClean="0"/>
              <a:t>Recruit a parent, school leader or community member who has experience facilitating large group discussions before and ask him/her to help you create the agenda in a way that maximizes audience participation to gain the most perspectives.</a:t>
            </a:r>
          </a:p>
          <a:p>
            <a:endParaRPr lang="en-US" sz="1400" b="0" baseline="0" dirty="0" smtClean="0"/>
          </a:p>
          <a:p>
            <a:r>
              <a:rPr lang="en-US" sz="1400" b="0" baseline="0" dirty="0" smtClean="0"/>
              <a:t>For example, you may have a student share the goal and key findings from your school climate assessment in partnership with the school principal or another school or PTA leader. Then, you can break out into small groups to talk about solutions that educate, empower or improve an environment or policy.  After you break out, there could be large group discussion and sharing. Then finally, you will develop some short-term next steps that will help you get to the goal. </a:t>
            </a:r>
          </a:p>
          <a:p>
            <a:endParaRPr lang="en-US" sz="1400" b="0" baseline="0" dirty="0" smtClean="0"/>
          </a:p>
          <a:p>
            <a:r>
              <a:rPr lang="en-US" sz="1400" b="0" baseline="0" dirty="0" smtClean="0"/>
              <a:t>This is a great opportunity to recruit new members of the C4R team. People will feel passionately about what happens next – so invite them to be part of it!</a:t>
            </a:r>
          </a:p>
          <a:p>
            <a:endParaRPr lang="en-US" sz="1400" b="0" baseline="0" dirty="0" smtClean="0"/>
          </a:p>
          <a:p>
            <a:r>
              <a:rPr lang="en-US" sz="1400" b="0" baseline="0" dirty="0" smtClean="0"/>
              <a:t>We have a number of tools to help you plan for your Connect for Respect Forum, such as a sample agenda and event promotion tools.</a:t>
            </a:r>
          </a:p>
          <a:p>
            <a:endParaRPr lang="en-US" sz="1400" b="0" baseline="0" dirty="0" smtClean="0"/>
          </a:p>
          <a:p>
            <a:r>
              <a:rPr lang="en-US" sz="1400" b="0" dirty="0" smtClean="0"/>
              <a:t> </a:t>
            </a:r>
            <a:r>
              <a:rPr lang="en-US" sz="1400" b="0" baseline="0" dirty="0" smtClean="0"/>
              <a:t> </a:t>
            </a:r>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[SAY]</a:t>
            </a:r>
          </a:p>
          <a:p>
            <a:endParaRPr lang="en-US" sz="1400" b="0" baseline="0" dirty="0" smtClean="0"/>
          </a:p>
          <a:p>
            <a:r>
              <a:rPr lang="en-US" sz="1400" b="0" baseline="0" dirty="0" smtClean="0"/>
              <a:t>There will be a ton of information, new perspectives and great ideas to digest after your Connect for Respect Forum.  Create 3-4 specific and measurable objectives to educate and empower students to be more respectful to each other, make improvements to the environment or policies, or enhance existing curricula or programs by deepening family engagement in these efforts.</a:t>
            </a:r>
          </a:p>
          <a:p>
            <a:endParaRPr lang="en-US" sz="1400" b="0" baseline="0" dirty="0" smtClean="0"/>
          </a:p>
          <a:p>
            <a:r>
              <a:rPr lang="en-US" sz="1400" b="0" baseline="0" dirty="0" smtClean="0"/>
              <a:t>This is the beginning of a sustained effort focused on school climate. You may need to seek financial or in-kind support for some of your efforts, and you’ll need to meet in a consistent and regular way throughout the year to chip away at this action plan.  </a:t>
            </a:r>
          </a:p>
          <a:p>
            <a:endParaRPr lang="en-US" sz="1400" b="0" baseline="0" dirty="0" smtClean="0"/>
          </a:p>
          <a:p>
            <a:r>
              <a:rPr lang="en-US" sz="1400" b="0" baseline="0" dirty="0" smtClean="0"/>
              <a:t>Measure your progress and celebrate in a big way the way your C4R team is improving your school.</a:t>
            </a:r>
          </a:p>
          <a:p>
            <a:endParaRPr lang="en-US" sz="1400" b="0" baseline="0" dirty="0" smtClean="0"/>
          </a:p>
          <a:p>
            <a:r>
              <a:rPr lang="en-US" sz="1400" b="0" baseline="0" dirty="0" smtClean="0"/>
              <a:t>We have a number of tools available at PTA.org/C4R to help you, such as a sample action plan, educational messages for morning announcements and fundraising tools. </a:t>
            </a:r>
          </a:p>
          <a:p>
            <a:endParaRPr lang="en-US" sz="1400" b="0" baseline="0" dirty="0" smtClean="0"/>
          </a:p>
          <a:p>
            <a:endParaRPr lang="en-US" sz="1400" b="0" baseline="0" dirty="0" smtClean="0"/>
          </a:p>
          <a:p>
            <a:r>
              <a:rPr lang="en-US" sz="1400" b="1" baseline="0" dirty="0" smtClean="0"/>
              <a:t>[CLICK TO NEXT SLIDE]</a:t>
            </a:r>
            <a:endParaRPr lang="en-US" sz="1400" b="1" dirty="0" smtClean="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200" b="1" dirty="0" smtClean="0"/>
          </a:p>
          <a:p>
            <a:r>
              <a:rPr lang="en-US" sz="1200" b="1" dirty="0" smtClean="0"/>
              <a:t>[SAY]</a:t>
            </a:r>
          </a:p>
          <a:p>
            <a:endParaRPr lang="en-US" sz="1200" b="0" dirty="0" smtClean="0"/>
          </a:p>
          <a:p>
            <a:r>
              <a:rPr lang="en-US" sz="1200" b="0" dirty="0" smtClean="0"/>
              <a:t>What we hope </a:t>
            </a:r>
            <a:r>
              <a:rPr lang="en-US" sz="1200" b="0" baseline="0" dirty="0" smtClean="0"/>
              <a:t>to achieve </a:t>
            </a:r>
            <a:r>
              <a:rPr lang="en-US" sz="1200" b="0" dirty="0" smtClean="0"/>
              <a:t>with this program is to support safe and supportive school environments filled with healthy peer relationships. We hope you think</a:t>
            </a:r>
            <a:r>
              <a:rPr lang="en-US" sz="1200" b="0" baseline="0" dirty="0" smtClean="0"/>
              <a:t> this program will help you accomplish that. But like all of our programs – we are constantly working to improve them. The best way to do that is to hear from you. Email us at programs@pta.org so we know what you need – and tell us how you’ve implemented the program. If you’ve created something you think is great – let us know! </a:t>
            </a:r>
          </a:p>
          <a:p>
            <a:r>
              <a:rPr lang="en-US" sz="1200" b="0" baseline="0" dirty="0" smtClean="0"/>
              <a:t>We’ll also be following and celebrating your efforts on Twitter using the hashtag #PTAC4R.</a:t>
            </a:r>
          </a:p>
          <a:p>
            <a:endParaRPr lang="en-US" sz="12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t>We want to celebrate your efforts nationwide and share your story because your story will inspire others.</a:t>
            </a:r>
          </a:p>
          <a:p>
            <a:r>
              <a:rPr lang="en-US" sz="1200" b="0" baseline="0" dirty="0" smtClean="0"/>
              <a:t>Speaking of sharing, have you seen National PTA’s initiative called #ShareAwesome? </a:t>
            </a:r>
          </a:p>
          <a:p>
            <a:pPr eaLnBrk="1" hangingPunct="1">
              <a:spcBef>
                <a:spcPct val="0"/>
              </a:spcBef>
            </a:pPr>
            <a:endParaRPr lang="en-US" sz="1200" b="0" baseline="0" dirty="0" smtClean="0"/>
          </a:p>
          <a:p>
            <a:endParaRPr lang="en-US" sz="1200" b="0" baseline="0" dirty="0" smtClean="0"/>
          </a:p>
          <a:p>
            <a:r>
              <a:rPr lang="en-US" sz="1200" b="1" baseline="0" dirty="0" smtClean="0"/>
              <a:t>[CLICK TO NEXT SLIDE]</a:t>
            </a:r>
            <a:endParaRPr lang="en-US" sz="1200" b="1" dirty="0" smtClean="0"/>
          </a:p>
          <a:p>
            <a:endParaRPr lang="en-US" dirty="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19</a:t>
            </a:fld>
            <a:endParaRPr lang="en-US" dirty="0"/>
          </a:p>
        </p:txBody>
      </p:sp>
    </p:spTree>
    <p:extLst>
      <p:ext uri="{BB962C8B-B14F-4D97-AF65-F5344CB8AC3E}">
        <p14:creationId xmlns:p14="http://schemas.microsoft.com/office/powerpoint/2010/main" val="48971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[SAY] </a:t>
            </a:r>
            <a:r>
              <a:rPr lang="en-US" sz="1400" dirty="0" smtClean="0">
                <a:latin typeface="+mn-lt"/>
              </a:rPr>
              <a:t>By the end of this workshop, you will be able to..</a:t>
            </a:r>
          </a:p>
          <a:p>
            <a:pPr eaLnBrk="1" hangingPunct="1"/>
            <a:endParaRPr kumimoji="0" lang="en-US" sz="1400" b="1" i="0" u="none" strike="noStrike" kern="1200" cap="none" spc="0" normalizeH="0" baseline="0" noProof="0" dirty="0" smtClean="0">
              <a:ln>
                <a:noFill/>
              </a:ln>
              <a:solidFill>
                <a:srgbClr val="000000"/>
              </a:solidFill>
              <a:effectLst/>
              <a:uLnTx/>
              <a:uFillTx/>
              <a:latin typeface="+mn-lt"/>
              <a:ea typeface="+mn-ea"/>
              <a:cs typeface="+mn-cs"/>
            </a:endParaRPr>
          </a:p>
          <a:p>
            <a:pPr marL="171450" indent="-171450" eaLnBrk="1" hangingPunct="1">
              <a:buFont typeface="Arial" pitchFamily="34" charset="0"/>
              <a:buChar char="•"/>
            </a:pPr>
            <a:r>
              <a:rPr lang="en-US" sz="1400" dirty="0" smtClean="0">
                <a:latin typeface="+mn-lt"/>
                <a:ea typeface="ＭＳ Ｐゴシック" pitchFamily="34" charset="-128"/>
                <a:cs typeface="Arial" pitchFamily="34" charset="0"/>
              </a:rPr>
              <a:t>Understand bullying – its causes and effects</a:t>
            </a:r>
          </a:p>
          <a:p>
            <a:pPr marL="171450" indent="-171450" eaLnBrk="1" hangingPunct="1">
              <a:buFont typeface="Arial" pitchFamily="34" charset="0"/>
              <a:buChar char="•"/>
            </a:pPr>
            <a:r>
              <a:rPr lang="en-US" sz="1400" dirty="0" smtClean="0">
                <a:latin typeface="+mn-lt"/>
                <a:ea typeface="ＭＳ Ｐゴシック" pitchFamily="34" charset="-128"/>
                <a:cs typeface="Arial" pitchFamily="34" charset="0"/>
              </a:rPr>
              <a:t>Explain</a:t>
            </a:r>
            <a:r>
              <a:rPr lang="en-US" sz="1400" baseline="0" dirty="0" smtClean="0">
                <a:latin typeface="+mn-lt"/>
                <a:ea typeface="ＭＳ Ｐゴシック" pitchFamily="34" charset="-128"/>
                <a:cs typeface="Arial" pitchFamily="34" charset="0"/>
              </a:rPr>
              <a:t> why school climate is key to preventing bullying</a:t>
            </a:r>
          </a:p>
          <a:p>
            <a:pPr marL="171450" indent="-171450" eaLnBrk="1" hangingPunct="1">
              <a:buFont typeface="Arial" pitchFamily="34" charset="0"/>
              <a:buChar char="•"/>
            </a:pPr>
            <a:r>
              <a:rPr lang="en-US" sz="1400" dirty="0" smtClean="0">
                <a:latin typeface="+mn-lt"/>
                <a:ea typeface="ＭＳ Ｐゴシック" pitchFamily="34" charset="-128"/>
                <a:cs typeface="Arial" pitchFamily="34" charset="0"/>
              </a:rPr>
              <a:t>Identify what you --  as a student parent</a:t>
            </a:r>
            <a:r>
              <a:rPr lang="en-US" sz="1400" baseline="0" dirty="0" smtClean="0">
                <a:latin typeface="+mn-lt"/>
                <a:ea typeface="ＭＳ Ｐゴシック" pitchFamily="34" charset="-128"/>
                <a:cs typeface="Arial" pitchFamily="34" charset="0"/>
              </a:rPr>
              <a:t> or educator -- </a:t>
            </a:r>
            <a:r>
              <a:rPr lang="en-US" sz="1400" dirty="0" smtClean="0">
                <a:latin typeface="+mn-lt"/>
                <a:ea typeface="ＭＳ Ｐゴシック" pitchFamily="34" charset="-128"/>
                <a:cs typeface="Arial" pitchFamily="34" charset="0"/>
              </a:rPr>
              <a:t>can do with your </a:t>
            </a:r>
            <a:r>
              <a:rPr lang="en-US" sz="1400" baseline="0" dirty="0" smtClean="0">
                <a:latin typeface="+mn-lt"/>
                <a:ea typeface="ＭＳ Ｐゴシック" pitchFamily="34" charset="-128"/>
                <a:cs typeface="Arial" pitchFamily="34" charset="0"/>
              </a:rPr>
              <a:t>PTA </a:t>
            </a:r>
            <a:r>
              <a:rPr lang="en-US" sz="1400" dirty="0" smtClean="0">
                <a:latin typeface="+mn-lt"/>
                <a:ea typeface="ＭＳ Ｐゴシック" pitchFamily="34" charset="-128"/>
                <a:cs typeface="Arial" pitchFamily="34" charset="0"/>
              </a:rPr>
              <a:t>to create a safer, more</a:t>
            </a:r>
            <a:r>
              <a:rPr lang="en-US" sz="1400" baseline="0" dirty="0" smtClean="0">
                <a:latin typeface="+mn-lt"/>
                <a:ea typeface="ＭＳ Ｐゴシック" pitchFamily="34" charset="-128"/>
                <a:cs typeface="Arial" pitchFamily="34" charset="0"/>
              </a:rPr>
              <a:t> supportive for students to learn, grow and connect respectfully with others</a:t>
            </a:r>
            <a:endParaRPr lang="en-US" sz="1400" dirty="0" smtClean="0">
              <a:latin typeface="+mn-lt"/>
              <a:ea typeface="ＭＳ Ｐゴシック" pitchFamily="34" charset="-128"/>
              <a:cs typeface="Arial" pitchFamily="34" charset="0"/>
            </a:endParaRPr>
          </a:p>
          <a:p>
            <a:pPr eaLnBrk="1" hangingPunct="1">
              <a:buFont typeface="Courier New" pitchFamily="49" charset="0"/>
              <a:buNone/>
              <a:defRPr/>
            </a:pPr>
            <a:endParaRPr lang="en-US" sz="1400" dirty="0" smtClean="0">
              <a:latin typeface="+mn-lt"/>
            </a:endParaRPr>
          </a:p>
          <a:p>
            <a:pPr eaLnBrk="1" hangingPunct="1">
              <a:buFont typeface="Courier New" pitchFamily="49" charset="0"/>
              <a:buNone/>
              <a:defRPr/>
            </a:pPr>
            <a:endParaRPr lang="en-US" sz="1400" dirty="0" smtClean="0">
              <a:latin typeface="+mn-lt"/>
            </a:endParaRPr>
          </a:p>
          <a:p>
            <a:pPr eaLnBrk="1" hangingPunct="1">
              <a:buFont typeface="Courier New" pitchFamily="49" charset="0"/>
              <a:buNone/>
              <a:defRPr/>
            </a:pPr>
            <a:r>
              <a:rPr lang="en-US" sz="1400" b="1" dirty="0" smtClean="0">
                <a:latin typeface="+mn-lt"/>
              </a:rPr>
              <a:t>[CLICK TO NEXT SLIDE] </a:t>
            </a:r>
            <a:r>
              <a:rPr lang="en-US" sz="1400" dirty="0" smtClean="0">
                <a:latin typeface="+mn-lt"/>
              </a:rPr>
              <a:t> </a:t>
            </a:r>
            <a:endParaRPr lang="en-US" sz="1400" b="1" dirty="0" smtClean="0">
              <a:latin typeface="+mn-lt"/>
            </a:endParaRP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2A39FC-6743-43D9-A517-AFFB29DCBD97}" type="slidenum">
              <a:rPr lang="en-US" smtClean="0">
                <a:latin typeface="Arial" charset="0"/>
              </a:rPr>
              <a:pPr/>
              <a:t>2</a:t>
            </a:fld>
            <a:endParaRPr lang="en-U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[SAY]</a:t>
            </a:r>
          </a:p>
          <a:p>
            <a:endParaRPr lang="en-US" sz="1200" b="0" dirty="0" smtClean="0"/>
          </a:p>
          <a:p>
            <a:r>
              <a:rPr lang="en-US" sz="1200" b="0" dirty="0" smtClean="0"/>
              <a:t>Today’s families use digital technology in every</a:t>
            </a:r>
            <a:r>
              <a:rPr lang="en-US" sz="1200" b="0" baseline="0" dirty="0" smtClean="0"/>
              <a:t> aspect of life – from socializing to learning, gaming and shopping! Through ShareAwesome, National PTA and our sponsor LifeLock provide ways families can create open, evolving conversations about safe, positive decisions when using digital tools. </a:t>
            </a:r>
          </a:p>
          <a:p>
            <a:endParaRPr lang="en-US" sz="1200" b="0" baseline="0" dirty="0" smtClean="0"/>
          </a:p>
          <a:p>
            <a:r>
              <a:rPr lang="en-US" sz="1200" b="0" baseline="0" dirty="0" smtClean="0"/>
              <a:t>This initiative complements Connect for Respect beautifully because we all know some of the bullying incidents that happen occur in digital environments. So explore this more at shareawesomenow.org and see how you can enhance your Connect for Respect efforts in an awesome way.</a:t>
            </a:r>
          </a:p>
          <a:p>
            <a:endParaRPr lang="en-US" sz="1200" b="0" baseline="0" dirty="0" smtClean="0"/>
          </a:p>
          <a:p>
            <a:r>
              <a:rPr lang="en-US" sz="1200" b="1" baseline="0" dirty="0" smtClean="0"/>
              <a:t>[CLICK TO NEXT SLIDE]</a:t>
            </a:r>
            <a:endParaRPr lang="en-US" sz="1200"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20</a:t>
            </a:fld>
            <a:endParaRPr lang="en-US" dirty="0"/>
          </a:p>
        </p:txBody>
      </p:sp>
    </p:spTree>
    <p:extLst>
      <p:ext uri="{BB962C8B-B14F-4D97-AF65-F5344CB8AC3E}">
        <p14:creationId xmlns:p14="http://schemas.microsoft.com/office/powerpoint/2010/main" val="1422189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pitchFamily="34" charset="0"/>
              </a:rPr>
              <a:t>[SAY]</a:t>
            </a:r>
          </a:p>
          <a:p>
            <a:pPr eaLnBrk="1" hangingPunct="1">
              <a:spcBef>
                <a:spcPct val="0"/>
              </a:spcBef>
            </a:pPr>
            <a:endParaRPr lang="en-US" dirty="0" smtClean="0">
              <a:latin typeface="Calibri" pitchFamily="34" charset="0"/>
            </a:endParaRPr>
          </a:p>
          <a:p>
            <a:pPr eaLnBrk="1" hangingPunct="1">
              <a:spcBef>
                <a:spcPct val="0"/>
              </a:spcBef>
            </a:pPr>
            <a:r>
              <a:rPr lang="en-US" dirty="0" smtClean="0">
                <a:latin typeface="Calibri" pitchFamily="34" charset="0"/>
              </a:rPr>
              <a:t>Before</a:t>
            </a:r>
            <a:r>
              <a:rPr lang="en-US" baseline="0" dirty="0" smtClean="0">
                <a:latin typeface="Calibri" pitchFamily="34" charset="0"/>
              </a:rPr>
              <a:t> we wrap up, let me tell you a few other ways National PTA can help you.</a:t>
            </a:r>
          </a:p>
          <a:p>
            <a:pPr eaLnBrk="1" hangingPunct="1">
              <a:spcBef>
                <a:spcPct val="0"/>
              </a:spcBef>
            </a:pPr>
            <a:endParaRPr lang="en-US" dirty="0" smtClean="0">
              <a:latin typeface="Calibri" pitchFamily="34" charset="0"/>
            </a:endParaRPr>
          </a:p>
          <a:p>
            <a:pPr eaLnBrk="1" hangingPunct="1">
              <a:spcBef>
                <a:spcPct val="0"/>
              </a:spcBef>
            </a:pPr>
            <a:r>
              <a:rPr lang="en-US" dirty="0" smtClean="0">
                <a:latin typeface="Calibri" pitchFamily="34" charset="0"/>
              </a:rPr>
              <a:t>The </a:t>
            </a:r>
            <a:r>
              <a:rPr lang="en-US" dirty="0">
                <a:latin typeface="Calibri" pitchFamily="34" charset="0"/>
              </a:rPr>
              <a:t>National PTA team is rolling out new programs, grants, resources – all the time. Visit PTA.org/programs to explore these resources and bookmark the page to visit every now and then to see what’s changed. Also, make it a point before every PTA meeting to check PTA.org/awards to see the grant opportunities National PTA has to offer</a:t>
            </a:r>
            <a:r>
              <a:rPr lang="en-US" dirty="0" smtClean="0">
                <a:latin typeface="Calibri" pitchFamily="34" charset="0"/>
              </a:rPr>
              <a:t>.</a:t>
            </a:r>
            <a:endParaRPr lang="en-US" dirty="0">
              <a:latin typeface="Calibri" pitchFamily="34" charset="0"/>
            </a:endParaRPr>
          </a:p>
          <a:p>
            <a:pPr eaLnBrk="1" hangingPunct="1">
              <a:spcBef>
                <a:spcPct val="0"/>
              </a:spcBef>
            </a:pPr>
            <a:endParaRPr lang="en-US" dirty="0">
              <a:latin typeface="Calibri" pitchFamily="34" charset="0"/>
            </a:endParaRPr>
          </a:p>
          <a:p>
            <a:pPr defTabSz="931774" eaLnBrk="1" fontAlgn="auto" hangingPunct="1">
              <a:spcBef>
                <a:spcPct val="0"/>
              </a:spcBef>
              <a:spcAft>
                <a:spcPts val="0"/>
              </a:spcAft>
              <a:defRPr/>
            </a:pPr>
            <a:r>
              <a:rPr lang="en-US" b="1" dirty="0">
                <a:latin typeface="Calibri" pitchFamily="34" charset="0"/>
              </a:rPr>
              <a:t>[CLICK TO NEXT SLIDE]</a:t>
            </a:r>
          </a:p>
          <a:p>
            <a:pPr eaLnBrk="1" hangingPunct="1">
              <a:spcBef>
                <a:spcPct val="0"/>
              </a:spcBef>
            </a:pPr>
            <a:endParaRPr lang="en-US" dirty="0">
              <a:latin typeface="Calibri" pitchFamily="34" charset="0"/>
            </a:endParaRPr>
          </a:p>
          <a:p>
            <a:pPr eaLnBrk="1" hangingPunct="1">
              <a:spcBef>
                <a:spcPct val="0"/>
              </a:spcBef>
            </a:pPr>
            <a:endParaRPr lang="en-US" b="1" dirty="0">
              <a:latin typeface="Calibri" pitchFamily="34" charset="0"/>
            </a:endParaRPr>
          </a:p>
          <a:p>
            <a:pPr eaLnBrk="1" hangingPunct="1">
              <a:spcBef>
                <a:spcPct val="0"/>
              </a:spcBef>
            </a:pPr>
            <a:endParaRPr lang="en-US" dirty="0">
              <a:latin typeface="Calibri" pitchFamily="34"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MS PGothic" pitchFamily="34" charset="-128"/>
              </a:defRPr>
            </a:lvl1pPr>
            <a:lvl2pPr marL="741697" indent="-285268" eaLnBrk="0" hangingPunct="0">
              <a:defRPr>
                <a:solidFill>
                  <a:schemeClr val="tx1"/>
                </a:solidFill>
                <a:latin typeface="Calibri" pitchFamily="34" charset="0"/>
                <a:ea typeface="MS PGothic" pitchFamily="34" charset="-128"/>
              </a:defRPr>
            </a:lvl2pPr>
            <a:lvl3pPr marL="1141073" indent="-228214" eaLnBrk="0" hangingPunct="0">
              <a:defRPr>
                <a:solidFill>
                  <a:schemeClr val="tx1"/>
                </a:solidFill>
                <a:latin typeface="Calibri" pitchFamily="34" charset="0"/>
                <a:ea typeface="MS PGothic" pitchFamily="34" charset="-128"/>
              </a:defRPr>
            </a:lvl3pPr>
            <a:lvl4pPr marL="1597503" indent="-228214" eaLnBrk="0" hangingPunct="0">
              <a:defRPr>
                <a:solidFill>
                  <a:schemeClr val="tx1"/>
                </a:solidFill>
                <a:latin typeface="Calibri" pitchFamily="34" charset="0"/>
                <a:ea typeface="MS PGothic" pitchFamily="34" charset="-128"/>
              </a:defRPr>
            </a:lvl4pPr>
            <a:lvl5pPr marL="2053932" indent="-228214" eaLnBrk="0" hangingPunct="0">
              <a:defRPr>
                <a:solidFill>
                  <a:schemeClr val="tx1"/>
                </a:solidFill>
                <a:latin typeface="Calibri" pitchFamily="34" charset="0"/>
                <a:ea typeface="MS PGothic" pitchFamily="34" charset="-128"/>
              </a:defRPr>
            </a:lvl5pPr>
            <a:lvl6pPr marL="2510362" indent="-228214" defTabSz="456429" eaLnBrk="0" fontAlgn="base" hangingPunct="0">
              <a:spcBef>
                <a:spcPct val="0"/>
              </a:spcBef>
              <a:spcAft>
                <a:spcPct val="0"/>
              </a:spcAft>
              <a:defRPr>
                <a:solidFill>
                  <a:schemeClr val="tx1"/>
                </a:solidFill>
                <a:latin typeface="Calibri" pitchFamily="34" charset="0"/>
                <a:ea typeface="MS PGothic" pitchFamily="34" charset="-128"/>
              </a:defRPr>
            </a:lvl6pPr>
            <a:lvl7pPr marL="2966790" indent="-228214" defTabSz="456429" eaLnBrk="0" fontAlgn="base" hangingPunct="0">
              <a:spcBef>
                <a:spcPct val="0"/>
              </a:spcBef>
              <a:spcAft>
                <a:spcPct val="0"/>
              </a:spcAft>
              <a:defRPr>
                <a:solidFill>
                  <a:schemeClr val="tx1"/>
                </a:solidFill>
                <a:latin typeface="Calibri" pitchFamily="34" charset="0"/>
                <a:ea typeface="MS PGothic" pitchFamily="34" charset="-128"/>
              </a:defRPr>
            </a:lvl7pPr>
            <a:lvl8pPr marL="3423219" indent="-228214" defTabSz="456429" eaLnBrk="0" fontAlgn="base" hangingPunct="0">
              <a:spcBef>
                <a:spcPct val="0"/>
              </a:spcBef>
              <a:spcAft>
                <a:spcPct val="0"/>
              </a:spcAft>
              <a:defRPr>
                <a:solidFill>
                  <a:schemeClr val="tx1"/>
                </a:solidFill>
                <a:latin typeface="Calibri" pitchFamily="34" charset="0"/>
                <a:ea typeface="MS PGothic" pitchFamily="34" charset="-128"/>
              </a:defRPr>
            </a:lvl8pPr>
            <a:lvl9pPr marL="3879649" indent="-228214" defTabSz="456429"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15E4C1B-85CA-4AD0-86FE-8F2C635713E7}" type="slidenum">
              <a:rPr lang="en-US" smtClean="0"/>
              <a:pPr eaLnBrk="1" hangingPunct="1"/>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748"/>
            <a:r>
              <a:rPr lang="en-US" altLang="en-US" b="1" dirty="0" smtClean="0"/>
              <a:t>[SAY]  </a:t>
            </a:r>
          </a:p>
          <a:p>
            <a:pPr defTabSz="939748"/>
            <a:r>
              <a:rPr lang="en-US" altLang="en-US" dirty="0" smtClean="0"/>
              <a:t>National PTA also offers many different opportunities for you to advocate and work towards long term change on issues that impact children. </a:t>
            </a:r>
          </a:p>
          <a:p>
            <a:pPr defTabSz="939748"/>
            <a:endParaRPr lang="en-US" altLang="en-US" dirty="0" smtClean="0"/>
          </a:p>
          <a:p>
            <a:pPr defTabSz="939748"/>
            <a:r>
              <a:rPr lang="en-US" altLang="en-US" b="1" dirty="0" smtClean="0"/>
              <a:t>[CLICK]</a:t>
            </a:r>
            <a:endParaRPr lang="en-US" altLang="en-US" dirty="0" smtClean="0"/>
          </a:p>
          <a:p>
            <a:pPr defTabSz="939748"/>
            <a:r>
              <a:rPr lang="en-US" altLang="en-US" dirty="0" smtClean="0"/>
              <a:t>You can join the </a:t>
            </a:r>
            <a:r>
              <a:rPr lang="en-US" altLang="en-US" i="1" dirty="0" smtClean="0"/>
              <a:t>PTA Takes Action Network</a:t>
            </a:r>
            <a:r>
              <a:rPr lang="en-US" altLang="en-US" dirty="0" smtClean="0"/>
              <a:t> to stay informed on legislative issues affecting families, schools, and communities, and to take action to write your members of Congress when they are considering legislation. </a:t>
            </a:r>
          </a:p>
          <a:p>
            <a:pPr defTabSz="939748"/>
            <a:endParaRPr lang="en-US" altLang="en-US" dirty="0" smtClean="0"/>
          </a:p>
          <a:p>
            <a:pPr defTabSz="939748"/>
            <a:r>
              <a:rPr lang="en-US" altLang="en-US" b="1" dirty="0" smtClean="0"/>
              <a:t>[CLICK]</a:t>
            </a:r>
            <a:endParaRPr lang="en-US" altLang="en-US" dirty="0" smtClean="0"/>
          </a:p>
          <a:p>
            <a:pPr defTabSz="939748"/>
            <a:r>
              <a:rPr lang="en-US" altLang="en-US" dirty="0" smtClean="0"/>
              <a:t>You can access the Advocacy Toolkit which is designed to help child advocates speak up for the health and wellbeing of all children. Use this resource for everything from writing your legislators to scheduling Capitol Hill visits—even to reach out to the media.</a:t>
            </a:r>
          </a:p>
          <a:p>
            <a:pPr defTabSz="939748"/>
            <a:endParaRPr lang="en-US" altLang="en-US" dirty="0" smtClean="0"/>
          </a:p>
          <a:p>
            <a:pPr defTabSz="939748"/>
            <a:r>
              <a:rPr lang="en-US" altLang="en-US" b="1" dirty="0" smtClean="0"/>
              <a:t>[CLICK]</a:t>
            </a:r>
            <a:endParaRPr lang="en-US" altLang="en-US" dirty="0" smtClean="0"/>
          </a:p>
          <a:p>
            <a:pPr defTabSz="939748"/>
            <a:r>
              <a:rPr lang="en-US" altLang="en-US" dirty="0" smtClean="0"/>
              <a:t>Each year National PTA publishes a federal public policy agenda that outlines policy priorities and recommendations for Congress. The priorities are selected based on the timeliness of the issue, opportunities for National PTA to provide leadership and expertise to Congress, alignment to National PTA’s mission and resolutions, and ability to achieve a meaningful policy change that will produce positive results for children and their families. </a:t>
            </a:r>
          </a:p>
          <a:p>
            <a:pPr defTabSz="939748"/>
            <a:endParaRPr lang="en-US" altLang="en-US" dirty="0" smtClean="0"/>
          </a:p>
          <a:p>
            <a:pPr defTabSz="939748"/>
            <a:r>
              <a:rPr lang="en-US" altLang="en-US" b="1" dirty="0" smtClean="0"/>
              <a:t>[CLICK]</a:t>
            </a:r>
            <a:endParaRPr lang="en-US" altLang="en-US" dirty="0" smtClean="0"/>
          </a:p>
          <a:p>
            <a:pPr defTabSz="939748"/>
            <a:r>
              <a:rPr lang="en-US" altLang="en-US" dirty="0" smtClean="0"/>
              <a:t>The Legislative Conference Join is an exciting three-day event that provides in-depth discussion about PTA’s public policy priorities through interactive workshops, keynote speakers, advocacy trainings and more.</a:t>
            </a:r>
          </a:p>
          <a:p>
            <a:pPr defTabSz="939748"/>
            <a:endParaRPr lang="en-US" altLang="en-US" b="1" dirty="0" smtClean="0"/>
          </a:p>
          <a:p>
            <a:pPr defTabSz="939748"/>
            <a:r>
              <a:rPr lang="en-US" altLang="en-US" b="1" dirty="0" smtClean="0"/>
              <a:t>[CLICK]</a:t>
            </a:r>
            <a:endParaRPr lang="en-US" altLang="en-US" dirty="0" smtClean="0"/>
          </a:p>
          <a:p>
            <a:pPr defTabSz="939748"/>
            <a:r>
              <a:rPr lang="en-US" altLang="en-US" dirty="0" smtClean="0"/>
              <a:t>For information on National PTA Advocacy, visit www.pta.org/advocacy.</a:t>
            </a:r>
          </a:p>
          <a:p>
            <a:pPr defTabSz="939748"/>
            <a:endParaRPr lang="en-US" altLang="en-US" dirty="0" smtClean="0"/>
          </a:p>
          <a:p>
            <a:pPr defTabSz="939748"/>
            <a:r>
              <a:rPr lang="en-US" altLang="en-US" b="1" dirty="0" smtClean="0"/>
              <a:t>[CLICK TO NEXT SLIDE]</a:t>
            </a:r>
            <a:endParaRPr lang="en-US" altLang="en-US" dirty="0" smtClean="0"/>
          </a:p>
          <a:p>
            <a:pPr defTabSz="939748"/>
            <a:endParaRPr lang="en-US" altLang="en-US" dirty="0" smtClean="0"/>
          </a:p>
        </p:txBody>
      </p:sp>
      <p:sp>
        <p:nvSpPr>
          <p:cNvPr id="4" name="Slide Number Placeholder 3"/>
          <p:cNvSpPr>
            <a:spLocks noGrp="1"/>
          </p:cNvSpPr>
          <p:nvPr>
            <p:ph type="sldNum" sz="quarter" idx="5"/>
          </p:nvPr>
        </p:nvSpPr>
        <p:spPr/>
        <p:txBody>
          <a:bodyPr/>
          <a:lstStyle/>
          <a:p>
            <a:pPr>
              <a:defRPr/>
            </a:pPr>
            <a:fld id="{8805F70D-5C5B-4168-9770-ECA5DE45BD20}"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Calibri" pitchFamily="34" charset="0"/>
              </a:rPr>
              <a:t>[SAY]  </a:t>
            </a:r>
          </a:p>
          <a:p>
            <a:pPr>
              <a:defRPr/>
            </a:pPr>
            <a:endParaRPr lang="en-US" b="1" dirty="0">
              <a:latin typeface="Calibri" pitchFamily="34" charset="0"/>
            </a:endParaRPr>
          </a:p>
          <a:p>
            <a:pPr>
              <a:defRPr/>
            </a:pPr>
            <a:r>
              <a:rPr lang="en-US" dirty="0">
                <a:latin typeface="Calibri" pitchFamily="34" charset="0"/>
              </a:rPr>
              <a:t>How many times have I said “go to PTA.org?” today? So many times – I lost count! </a:t>
            </a:r>
          </a:p>
          <a:p>
            <a:pPr>
              <a:defRPr/>
            </a:pPr>
            <a:endParaRPr lang="en-US" dirty="0">
              <a:latin typeface="Calibri" pitchFamily="34" charset="0"/>
            </a:endParaRPr>
          </a:p>
          <a:p>
            <a:pPr>
              <a:defRPr/>
            </a:pPr>
            <a:r>
              <a:rPr lang="en-US" dirty="0">
                <a:latin typeface="Calibri" pitchFamily="34" charset="0"/>
              </a:rPr>
              <a:t>But how do you find all of the tools we’ve mentioned? Here’s where I’d start. Go to pta.org and scroll all the way down. There, you will see a high-level site map that will point you to our programs, tools and resources. We also have a very robust search function that you can use.</a:t>
            </a:r>
          </a:p>
          <a:p>
            <a:pPr>
              <a:defRPr/>
            </a:pPr>
            <a:endParaRPr lang="en-US" dirty="0">
              <a:latin typeface="Calibri" pitchFamily="34" charset="0"/>
            </a:endParaRPr>
          </a:p>
          <a:p>
            <a:pPr>
              <a:defRPr/>
            </a:pPr>
            <a:r>
              <a:rPr lang="en-US" dirty="0">
                <a:latin typeface="Calibri" pitchFamily="34" charset="0"/>
              </a:rPr>
              <a:t>I also want you to check out our social media. Many times we hear from local leaders, “I wish I knew that!” Following PTA’s social media is a great way to keep up with the many new programs and resources we are unveiling in the coming year. This includes local PTA grant and in-kind donation opportunities!</a:t>
            </a:r>
          </a:p>
          <a:p>
            <a:pPr>
              <a:defRPr/>
            </a:pPr>
            <a:endParaRPr lang="en-US" dirty="0">
              <a:latin typeface="Calibri" pitchFamily="34" charset="0"/>
            </a:endParaRPr>
          </a:p>
          <a:p>
            <a:pPr>
              <a:defRPr/>
            </a:pPr>
            <a:r>
              <a:rPr lang="en-US" dirty="0">
                <a:latin typeface="Calibri" pitchFamily="34" charset="0"/>
              </a:rPr>
              <a:t>Finally, take a look at the very bottom – if you can see it, you’ll see two important links: Contact us and Subscribe. When you click on “Contact Us,” you’ll be directed to a page that includes a staff list and email forms.  You are our members – and our staff are here to serve you! </a:t>
            </a:r>
          </a:p>
          <a:p>
            <a:pPr>
              <a:defRPr/>
            </a:pPr>
            <a:endParaRPr lang="en-US" dirty="0">
              <a:latin typeface="Calibri" pitchFamily="34" charset="0"/>
            </a:endParaRPr>
          </a:p>
          <a:p>
            <a:pPr>
              <a:defRPr/>
            </a:pPr>
            <a:r>
              <a:rPr lang="en-US" dirty="0">
                <a:latin typeface="Calibri" pitchFamily="34" charset="0"/>
              </a:rPr>
              <a:t>When you click on “Subscribe…”</a:t>
            </a:r>
          </a:p>
          <a:p>
            <a:pPr>
              <a:defRPr/>
            </a:pPr>
            <a:endParaRPr lang="en-US" dirty="0">
              <a:latin typeface="Calibri" pitchFamily="34" charset="0"/>
            </a:endParaRPr>
          </a:p>
          <a:p>
            <a:pPr>
              <a:defRPr/>
            </a:pPr>
            <a:r>
              <a:rPr lang="en-US" b="1" dirty="0">
                <a:latin typeface="Calibri" pitchFamily="34" charset="0"/>
              </a:rPr>
              <a:t>[CLICK TO NEXT SLIDE]</a:t>
            </a:r>
          </a:p>
        </p:txBody>
      </p:sp>
      <p:sp>
        <p:nvSpPr>
          <p:cNvPr id="4" name="Slide Number Placeholder 3"/>
          <p:cNvSpPr>
            <a:spLocks noGrp="1"/>
          </p:cNvSpPr>
          <p:nvPr>
            <p:ph type="sldNum" sz="quarter" idx="10"/>
          </p:nvPr>
        </p:nvSpPr>
        <p:spPr/>
        <p:txBody>
          <a:bodyPr/>
          <a:lstStyle/>
          <a:p>
            <a:fld id="{4205460D-5E9F-4F3F-81AC-3694BAE8773C}" type="slidenum">
              <a:rPr lang="en-US" smtClean="0"/>
              <a:pPr/>
              <a:t>23</a:t>
            </a:fld>
            <a:endParaRPr lang="en-US" dirty="0"/>
          </a:p>
        </p:txBody>
      </p:sp>
    </p:spTree>
    <p:extLst>
      <p:ext uri="{BB962C8B-B14F-4D97-AF65-F5344CB8AC3E}">
        <p14:creationId xmlns:p14="http://schemas.microsoft.com/office/powerpoint/2010/main" val="249051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Calibri" pitchFamily="34" charset="0"/>
              </a:rPr>
              <a:t>[SAY]</a:t>
            </a:r>
            <a:endParaRPr lang="en-US" b="0" dirty="0" smtClean="0">
              <a:latin typeface="Calibri" pitchFamily="34" charset="0"/>
            </a:endParaRPr>
          </a:p>
          <a:p>
            <a:endParaRPr lang="en-US" b="0" dirty="0" smtClean="0">
              <a:latin typeface="Calibri" pitchFamily="34" charset="0"/>
            </a:endParaRPr>
          </a:p>
          <a:p>
            <a:r>
              <a:rPr lang="en-US" b="0" dirty="0" smtClean="0">
                <a:latin typeface="Calibri" pitchFamily="34" charset="0"/>
              </a:rPr>
              <a:t>You</a:t>
            </a:r>
            <a:r>
              <a:rPr lang="en-US" b="0" baseline="0" dirty="0" smtClean="0">
                <a:latin typeface="Calibri" pitchFamily="34" charset="0"/>
              </a:rPr>
              <a:t> will see all of the options for our newsletters. National PTA has improved these e-newsletters tremendously in recent months to be focused on what you need to know – new PTA programs, advocacy actions, funding opportunities, best practices in member recruitment. </a:t>
            </a:r>
          </a:p>
          <a:p>
            <a:endParaRPr lang="en-US" b="0" baseline="0" dirty="0" smtClean="0">
              <a:latin typeface="Calibri" pitchFamily="34" charset="0"/>
            </a:endParaRPr>
          </a:p>
          <a:p>
            <a:endParaRPr lang="en-US" b="0" baseline="0" dirty="0" smtClean="0">
              <a:latin typeface="Calibri" pitchFamily="34" charset="0"/>
            </a:endParaRPr>
          </a:p>
          <a:p>
            <a:r>
              <a:rPr lang="en-US" b="1" baseline="0" dirty="0" smtClean="0">
                <a:latin typeface="Calibri" pitchFamily="34" charset="0"/>
              </a:rPr>
              <a:t>[CLICK TO NEXT SLIDE]</a:t>
            </a:r>
            <a:endParaRPr lang="en-US" b="1" dirty="0" smtClean="0">
              <a:latin typeface="Calibri" pitchFamily="34" charset="0"/>
            </a:endParaRPr>
          </a:p>
        </p:txBody>
      </p:sp>
      <p:sp>
        <p:nvSpPr>
          <p:cNvPr id="4" name="Slide Number Placeholder 3"/>
          <p:cNvSpPr>
            <a:spLocks noGrp="1"/>
          </p:cNvSpPr>
          <p:nvPr>
            <p:ph type="sldNum" sz="quarter" idx="10"/>
          </p:nvPr>
        </p:nvSpPr>
        <p:spPr/>
        <p:txBody>
          <a:bodyPr/>
          <a:lstStyle/>
          <a:p>
            <a:fld id="{4205460D-5E9F-4F3F-81AC-3694BAE8773C}" type="slidenum">
              <a:rPr lang="en-US" smtClean="0"/>
              <a:pPr/>
              <a:t>24</a:t>
            </a:fld>
            <a:endParaRPr lang="en-US" dirty="0"/>
          </a:p>
        </p:txBody>
      </p:sp>
    </p:spTree>
    <p:extLst>
      <p:ext uri="{BB962C8B-B14F-4D97-AF65-F5344CB8AC3E}">
        <p14:creationId xmlns:p14="http://schemas.microsoft.com/office/powerpoint/2010/main" val="274946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748"/>
            <a:r>
              <a:rPr lang="en-US" altLang="en-US" b="1" dirty="0" smtClean="0"/>
              <a:t>[CLICK]</a:t>
            </a:r>
            <a:endParaRPr lang="en-US" altLang="en-US" dirty="0" smtClean="0"/>
          </a:p>
          <a:p>
            <a:pPr defTabSz="939748"/>
            <a:endParaRPr lang="en-US" altLang="en-US" b="1" dirty="0" smtClean="0"/>
          </a:p>
          <a:p>
            <a:pPr defTabSz="939748"/>
            <a:r>
              <a:rPr lang="en-US" altLang="en-US" b="1" dirty="0" smtClean="0"/>
              <a:t>[SAY]  </a:t>
            </a:r>
          </a:p>
          <a:p>
            <a:pPr defTabSz="939748"/>
            <a:r>
              <a:rPr lang="en-US" altLang="en-US" dirty="0" smtClean="0"/>
              <a:t>And remember, as a PTA member, you are part of a network made up of 54 congresses, including Puerto Rico, Europe DOD, and the Virgin Islands</a:t>
            </a:r>
          </a:p>
          <a:p>
            <a:pPr defTabSz="939748"/>
            <a:endParaRPr lang="en-US" altLang="en-US" dirty="0" smtClean="0"/>
          </a:p>
          <a:p>
            <a:pPr defTabSz="939748"/>
            <a:r>
              <a:rPr lang="en-US" altLang="en-US" dirty="0" smtClean="0"/>
              <a:t>With over 20,000 PTAs across the country and over 4.3 million members,</a:t>
            </a:r>
          </a:p>
          <a:p>
            <a:pPr defTabSz="939748"/>
            <a:endParaRPr lang="en-US" altLang="en-US" b="1" dirty="0" smtClean="0"/>
          </a:p>
          <a:p>
            <a:pPr defTabSz="939748"/>
            <a:r>
              <a:rPr lang="en-US" altLang="en-US" b="1" dirty="0" smtClean="0"/>
              <a:t>[CLICK]</a:t>
            </a:r>
            <a:endParaRPr lang="en-US" altLang="en-US" dirty="0" smtClean="0"/>
          </a:p>
          <a:p>
            <a:pPr defTabSz="939748"/>
            <a:r>
              <a:rPr lang="en-US" altLang="en-US" dirty="0" smtClean="0"/>
              <a:t>you can be sure that you are part of a network with benefits.</a:t>
            </a:r>
          </a:p>
          <a:p>
            <a:pPr defTabSz="939748"/>
            <a:endParaRPr lang="en-US" altLang="en-US" dirty="0" smtClean="0"/>
          </a:p>
          <a:p>
            <a:pPr defTabSz="939748"/>
            <a:r>
              <a:rPr lang="en-US" altLang="en-US" dirty="0" smtClean="0"/>
              <a:t>Whether you're buying school supplies for the kids, or renting a car for your next family vacation, PTA members can save money on everyday purchases thanks to National PTA's Member Benefits Provider Program.</a:t>
            </a:r>
          </a:p>
          <a:p>
            <a:pPr defTabSz="939748"/>
            <a:endParaRPr lang="en-US" altLang="en-US" b="1" dirty="0" smtClean="0"/>
          </a:p>
          <a:p>
            <a:pPr defTabSz="939748"/>
            <a:r>
              <a:rPr lang="en-US" altLang="en-US" dirty="0" smtClean="0">
                <a:latin typeface="Arial" charset="0"/>
                <a:cs typeface="Arial" charset="0"/>
              </a:rPr>
              <a:t>Our current benefit offers include AARP, eTrak, Hertz, iFocus, MetLife, RSC, Sharp, and Staples.</a:t>
            </a:r>
          </a:p>
          <a:p>
            <a:pPr defTabSz="939748"/>
            <a:endParaRPr lang="en-US" altLang="en-US" b="1" dirty="0" smtClean="0"/>
          </a:p>
          <a:p>
            <a:pPr defTabSz="939748"/>
            <a:r>
              <a:rPr lang="en-US" altLang="en-US" dirty="0" smtClean="0"/>
              <a:t>Visit PTA.org/Benefits to learn more about how PTA members can save time and money and for the latest information on new and existing benefit providers.</a:t>
            </a:r>
          </a:p>
          <a:p>
            <a:pPr defTabSz="939748"/>
            <a:endParaRPr lang="en-US" altLang="en-US" dirty="0" smtClean="0"/>
          </a:p>
          <a:p>
            <a:pPr defTabSz="939748"/>
            <a:r>
              <a:rPr lang="en-US" altLang="en-US" b="1" dirty="0" smtClean="0"/>
              <a:t>[CLICK]</a:t>
            </a:r>
            <a:endParaRPr lang="en-US" altLang="en-US" dirty="0" smtClean="0"/>
          </a:p>
          <a:p>
            <a:pPr defTabSz="939748"/>
            <a:r>
              <a:rPr lang="en-US" altLang="en-US" dirty="0" smtClean="0"/>
              <a:t>And as a valuable PTA member, you are also part of network with support.</a:t>
            </a:r>
          </a:p>
          <a:p>
            <a:pPr defTabSz="939748"/>
            <a:endParaRPr lang="en-US" altLang="en-US" dirty="0" smtClean="0"/>
          </a:p>
          <a:p>
            <a:pPr defTabSz="939748"/>
            <a:r>
              <a:rPr lang="en-US" altLang="en-US" dirty="0" smtClean="0"/>
              <a:t>National PTA offers many resources for PTA unit leaders including customizable membership applications, marketing materials, and much more. Visit PTA.org/Today to learn more.</a:t>
            </a:r>
          </a:p>
          <a:p>
            <a:pPr defTabSz="939748"/>
            <a:endParaRPr lang="en-US" altLang="en-US" dirty="0" smtClean="0">
              <a:latin typeface="Arial" charset="0"/>
              <a:cs typeface="Arial" charset="0"/>
            </a:endParaRPr>
          </a:p>
          <a:p>
            <a:r>
              <a:rPr lang="en-US" b="0" baseline="0" dirty="0" smtClean="0">
                <a:latin typeface="Calibri" pitchFamily="34" charset="0"/>
              </a:rPr>
              <a:t>Now that you know all about what we have to offer…you’re ready to go plan a program!</a:t>
            </a:r>
          </a:p>
          <a:p>
            <a:pPr defTabSz="939748"/>
            <a:r>
              <a:rPr lang="en-US" altLang="en-US" b="1" dirty="0" smtClean="0"/>
              <a:t>[CLICK TO NEXT SLIDE]</a:t>
            </a:r>
          </a:p>
        </p:txBody>
      </p:sp>
      <p:sp>
        <p:nvSpPr>
          <p:cNvPr id="4" name="Slide Number Placeholder 3"/>
          <p:cNvSpPr>
            <a:spLocks noGrp="1"/>
          </p:cNvSpPr>
          <p:nvPr>
            <p:ph type="sldNum" sz="quarter" idx="5"/>
          </p:nvPr>
        </p:nvSpPr>
        <p:spPr/>
        <p:txBody>
          <a:bodyPr/>
          <a:lstStyle/>
          <a:p>
            <a:pPr>
              <a:defRPr/>
            </a:pPr>
            <a:fld id="{79050AB6-02C1-4B3F-8F66-F52571A6B6EA}"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r>
              <a:rPr lang="en-US" b="1" dirty="0">
                <a:solidFill>
                  <a:srgbClr val="000000"/>
                </a:solidFill>
                <a:latin typeface="Calibri" pitchFamily="34" charset="0"/>
              </a:rPr>
              <a:t>[ASK] </a:t>
            </a:r>
            <a:r>
              <a:rPr lang="en-US" dirty="0">
                <a:solidFill>
                  <a:srgbClr val="000000"/>
                </a:solidFill>
                <a:latin typeface="Calibri" pitchFamily="34" charset="0"/>
              </a:rPr>
              <a:t>Are there any questions?</a:t>
            </a:r>
          </a:p>
          <a:p>
            <a:pPr eaLnBrk="1" hangingPunct="1">
              <a:buFontTx/>
              <a:buNone/>
            </a:pPr>
            <a:endParaRPr lang="en-US" b="1" dirty="0">
              <a:solidFill>
                <a:srgbClr val="000000"/>
              </a:solidFill>
              <a:latin typeface="Calibri" pitchFamily="34" charset="0"/>
            </a:endParaRPr>
          </a:p>
          <a:p>
            <a:pPr eaLnBrk="1" hangingPunct="1"/>
            <a:r>
              <a:rPr lang="en-US" b="1" dirty="0">
                <a:solidFill>
                  <a:srgbClr val="000000"/>
                </a:solidFill>
                <a:latin typeface="Calibri" pitchFamily="34" charset="0"/>
              </a:rPr>
              <a:t>[FACILITATE DIALOGUE]</a:t>
            </a:r>
          </a:p>
          <a:p>
            <a:pPr eaLnBrk="1" hangingPunct="1"/>
            <a:endParaRPr lang="en-US" b="1" dirty="0">
              <a:solidFill>
                <a:srgbClr val="000000"/>
              </a:solidFill>
              <a:latin typeface="Calibri" pitchFamily="34" charset="0"/>
            </a:endParaRPr>
          </a:p>
          <a:p>
            <a:pPr eaLnBrk="1" hangingPunct="1"/>
            <a:r>
              <a:rPr lang="en-US" b="1" dirty="0">
                <a:solidFill>
                  <a:srgbClr val="000000"/>
                </a:solidFill>
                <a:latin typeface="Calibri" pitchFamily="34" charset="0"/>
              </a:rPr>
              <a:t>[SAY]  </a:t>
            </a:r>
            <a:r>
              <a:rPr lang="en-US" dirty="0">
                <a:latin typeface="Calibri" pitchFamily="34" charset="0"/>
              </a:rPr>
              <a:t>Thank you for your time, enthusiasm and passion for growing a diverse PTA that supports the academic success and overall being of every child!  </a:t>
            </a:r>
          </a:p>
          <a:p>
            <a:pPr eaLnBrk="1" hangingPunct="1"/>
            <a:endParaRPr lang="en-US" b="1" dirty="0">
              <a:solidFill>
                <a:srgbClr val="000000"/>
              </a:solidFill>
              <a:latin typeface="Calibri" pitchFamily="34" charset="0"/>
            </a:endParaRPr>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1697" indent="-285268" eaLnBrk="0" hangingPunct="0">
              <a:defRPr>
                <a:solidFill>
                  <a:schemeClr val="tx1"/>
                </a:solidFill>
                <a:latin typeface="Arial" charset="0"/>
                <a:ea typeface="ＭＳ Ｐゴシック" pitchFamily="34" charset="-128"/>
              </a:defRPr>
            </a:lvl2pPr>
            <a:lvl3pPr marL="1141073" indent="-228214" eaLnBrk="0" hangingPunct="0">
              <a:defRPr>
                <a:solidFill>
                  <a:schemeClr val="tx1"/>
                </a:solidFill>
                <a:latin typeface="Arial" charset="0"/>
                <a:ea typeface="ＭＳ Ｐゴシック" pitchFamily="34" charset="-128"/>
              </a:defRPr>
            </a:lvl3pPr>
            <a:lvl4pPr marL="1597503" indent="-228214" eaLnBrk="0" hangingPunct="0">
              <a:defRPr>
                <a:solidFill>
                  <a:schemeClr val="tx1"/>
                </a:solidFill>
                <a:latin typeface="Arial" charset="0"/>
                <a:ea typeface="ＭＳ Ｐゴシック" pitchFamily="34" charset="-128"/>
              </a:defRPr>
            </a:lvl4pPr>
            <a:lvl5pPr marL="2053932" indent="-228214" eaLnBrk="0" hangingPunct="0">
              <a:defRPr>
                <a:solidFill>
                  <a:schemeClr val="tx1"/>
                </a:solidFill>
                <a:latin typeface="Arial" charset="0"/>
                <a:ea typeface="ＭＳ Ｐゴシック" pitchFamily="34" charset="-128"/>
              </a:defRPr>
            </a:lvl5pPr>
            <a:lvl6pPr marL="2510362" indent="-228214" defTabSz="456429" eaLnBrk="0" fontAlgn="base" hangingPunct="0">
              <a:spcBef>
                <a:spcPct val="0"/>
              </a:spcBef>
              <a:spcAft>
                <a:spcPct val="0"/>
              </a:spcAft>
              <a:defRPr>
                <a:solidFill>
                  <a:schemeClr val="tx1"/>
                </a:solidFill>
                <a:latin typeface="Arial" charset="0"/>
                <a:ea typeface="ＭＳ Ｐゴシック" pitchFamily="34" charset="-128"/>
              </a:defRPr>
            </a:lvl6pPr>
            <a:lvl7pPr marL="2966790" indent="-228214" defTabSz="456429" eaLnBrk="0" fontAlgn="base" hangingPunct="0">
              <a:spcBef>
                <a:spcPct val="0"/>
              </a:spcBef>
              <a:spcAft>
                <a:spcPct val="0"/>
              </a:spcAft>
              <a:defRPr>
                <a:solidFill>
                  <a:schemeClr val="tx1"/>
                </a:solidFill>
                <a:latin typeface="Arial" charset="0"/>
                <a:ea typeface="ＭＳ Ｐゴシック" pitchFamily="34" charset="-128"/>
              </a:defRPr>
            </a:lvl7pPr>
            <a:lvl8pPr marL="3423219" indent="-228214" defTabSz="456429" eaLnBrk="0" fontAlgn="base" hangingPunct="0">
              <a:spcBef>
                <a:spcPct val="0"/>
              </a:spcBef>
              <a:spcAft>
                <a:spcPct val="0"/>
              </a:spcAft>
              <a:defRPr>
                <a:solidFill>
                  <a:schemeClr val="tx1"/>
                </a:solidFill>
                <a:latin typeface="Arial" charset="0"/>
                <a:ea typeface="ＭＳ Ｐゴシック" pitchFamily="34" charset="-128"/>
              </a:defRPr>
            </a:lvl8pPr>
            <a:lvl9pPr marL="3879649" indent="-228214" defTabSz="45642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fld id="{BF16EB19-5CFA-4599-B9A7-F17758E3AF49}" type="slidenum">
              <a:rPr lang="en-US" smtClean="0"/>
              <a:pPr eaLnBrk="1" hangingPunct="1">
                <a:defRPr/>
              </a:pPr>
              <a:t>26</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[SAY]</a:t>
            </a:r>
          </a:p>
          <a:p>
            <a:r>
              <a:rPr lang="en-US" sz="1400" b="0" dirty="0" smtClean="0"/>
              <a:t>To understand</a:t>
            </a:r>
            <a:r>
              <a:rPr lang="en-US" sz="1400" b="0" baseline="0" dirty="0" smtClean="0"/>
              <a:t> the problem of bullying, </a:t>
            </a:r>
            <a:r>
              <a:rPr lang="en-US" sz="1400" b="0" dirty="0" smtClean="0"/>
              <a:t>National PTA vetted nearly</a:t>
            </a:r>
            <a:r>
              <a:rPr lang="en-US" sz="1400" b="0" baseline="0" dirty="0" smtClean="0"/>
              <a:t> 100 organizations and bullying prevention organizations. We conducted a secondary literature review and primary market research – talking with students, PTA leaders and school experts – about bullying prevention efforts. </a:t>
            </a:r>
          </a:p>
          <a:p>
            <a:endParaRPr lang="en-US" sz="1400" b="0" baseline="0" dirty="0" smtClean="0"/>
          </a:p>
          <a:p>
            <a:r>
              <a:rPr lang="en-US" sz="1400" b="0" baseline="0" dirty="0" smtClean="0"/>
              <a:t>During this research phase of our program development, we also played an advisory role in developing StopBullying.gov, an interactive Web site with many resources. And we relied on this information hub for many of our educational messages and approach to bullying, which I will share with you today. Throughout the presentation, I will cite this web site or other organizations with an expertise in bullying prevention or school climate so that you can trust that you are getting the most relevant, research-informed strategies and information from National PTA.</a:t>
            </a:r>
          </a:p>
          <a:p>
            <a:endParaRPr lang="en-US" sz="1400" b="0" baseline="0" dirty="0" smtClean="0"/>
          </a:p>
          <a:p>
            <a:r>
              <a:rPr lang="en-US" sz="1400" b="1" baseline="0" dirty="0" smtClean="0"/>
              <a:t>[CLICK TO NEXT SLIDE]</a:t>
            </a:r>
            <a:endParaRPr lang="en-US" sz="1400" b="1" dirty="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3</a:t>
            </a:fld>
            <a:endParaRPr lang="en-US" dirty="0"/>
          </a:p>
        </p:txBody>
      </p:sp>
    </p:spTree>
    <p:extLst>
      <p:ext uri="{BB962C8B-B14F-4D97-AF65-F5344CB8AC3E}">
        <p14:creationId xmlns:p14="http://schemas.microsoft.com/office/powerpoint/2010/main" val="43212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[SAY]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You have all probably heard a lot about bullying in recent years- it’s always been around, but it seems like it has garnered a lot of attention in the media recently. Currently, there is more research to determine the best prevention and intervention methods, and schools are taking more action to prevent bullying. In fact, many of you are probably becoming pretty familiar with the topic through presentations and school forums.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[ASK] </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(Facilitate discussion about bullying)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What is bullying?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What does it look like?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What does it feel like?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Who does it involve?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[SAY] </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(Guide discussion to cover these defining characteristics of bullying)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Researchers and practitioners generally agree that bullying has three defining characteristics: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CLICK</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to advance bullets]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Aggressive behavior that intends to cause harm, distress, or humiliation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Repeated behavior over time</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Actions fueled by perceived imbalance of strength or power (not a conflict between peers)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It is important to note that bullying is a form of victimization (or peer abuse) and shares some characteristics with other forms of victimization, such as domestic violence and child maltreatment.  This means that bullying can truly leave a long-term traumatic impact on the overall well-being of a child. Research has shown that even the bystanders and witnesses of bullying are impaired by the hostile atmosphere it creates. </a:t>
            </a:r>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4</a:t>
            </a:fld>
            <a:endParaRPr lang="en-US" dirty="0"/>
          </a:p>
        </p:txBody>
      </p:sp>
    </p:spTree>
    <p:extLst>
      <p:ext uri="{BB962C8B-B14F-4D97-AF65-F5344CB8AC3E}">
        <p14:creationId xmlns:p14="http://schemas.microsoft.com/office/powerpoint/2010/main" val="278733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[SAY]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The science shows that bullying behavior negatively impacts all students whether they are targets of bullying, students with bullying behaviors or fall into the category of witnesses – or bystanders – to bullying.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As you’d expect, children </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who are targets of bullying</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are more likely to experience depression, anxiety, and decreased academic achievement. In </a:t>
            </a:r>
            <a:r>
              <a:rPr kumimoji="0" lang="en-US" sz="1400" b="0" i="1" u="none" strike="noStrike" kern="1200" cap="none" spc="0" normalizeH="0" baseline="0" noProof="0" dirty="0" smtClean="0">
                <a:ln>
                  <a:noFill/>
                </a:ln>
                <a:solidFill>
                  <a:prstClr val="black"/>
                </a:solidFill>
                <a:effectLst/>
                <a:uLnTx/>
                <a:uFillTx/>
                <a:latin typeface="+mn-lt"/>
                <a:ea typeface="+mn-ea"/>
                <a:cs typeface="+mn-cs"/>
              </a:rPr>
              <a:t>very rare cases</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bullied children may retaliate through violent measures, such as bullying others or even pursuing violence or taking actions that show they could be violent – such as bringing a weapon to school. And very rarely – more rarely than it is often reported – students who are targets of bullying succumb to the humiliation and harm themselves.</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And the students </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who bully</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In the moment, they may have the power but in the long run – they are likely to continue to engage in violent and risky behavior well into adulthood. They may be more likely to abuse drugs and alcohol, get into fights, receive criminal convictions, and be abusive in their other relationships.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Notice, we didn’t call this student – the bully? We said students who bully. That was intentional. Bullying is a behavior – to bully is a verb -- it is not a person. We can address, correct and prevent future bullying behaviors. Many kids who bully have been bullied by others – peers, parents, siblings, others – in their short lifetimes. We have to address their bullying actions while seeking positive solutions that resolve the anger within them so that this behavior stops. So that this behavior doesn’t become their norm in life. That takes a measure of discipline for the action – but it also takes compassion and trusted guidance. So you will never hear us call a student a bully. Because PTA is focused on making sure every child has the opportunity to achieve their potential. When you cut any student down with words – their potential is limited.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There is a third group that might hit very close to home if you don’t already feel connected to the two types of students we’ve discussed and that’s -- </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students who witness bullying. </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Recent research shows that students who witness bullying are negatively impacted. These students are more likely to feel anxious or depressed, miss or skip school, and have increased likelihood of using tobacco, alcohol, or other drugs.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When you think about it – is there a student who isn’t touched by bullying? The answer is no. And that’s why we are focused on improving the overall school climate.</a:t>
            </a: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CLICK</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to reveal last bullet]</a:t>
            </a:r>
          </a:p>
          <a:p>
            <a:pPr marL="232943" marR="0" lvl="0" indent="-232943" algn="l"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The National School Climate Council defines school climate as the “quality and character of school life.”</a:t>
            </a: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232943" marR="0" lvl="0" indent="-232943"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So what does that mean?</a:t>
            </a:r>
          </a:p>
          <a:p>
            <a:endParaRPr lang="en-US" dirty="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5</a:t>
            </a:fld>
            <a:endParaRPr lang="en-US" dirty="0"/>
          </a:p>
        </p:txBody>
      </p:sp>
    </p:spTree>
    <p:extLst>
      <p:ext uri="{BB962C8B-B14F-4D97-AF65-F5344CB8AC3E}">
        <p14:creationId xmlns:p14="http://schemas.microsoft.com/office/powerpoint/2010/main" val="249726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2943" indent="-232943" eaLnBrk="1" hangingPunct="1">
              <a:defRPr/>
            </a:pPr>
            <a:r>
              <a:rPr lang="en-US" sz="1400" b="1" baseline="0" dirty="0" smtClean="0"/>
              <a:t>[SAY]</a:t>
            </a:r>
          </a:p>
          <a:p>
            <a:pPr marL="232943" indent="-232943" eaLnBrk="1" hangingPunct="1">
              <a:defRPr/>
            </a:pPr>
            <a:r>
              <a:rPr lang="en-US" sz="1400" baseline="0" dirty="0" smtClean="0"/>
              <a:t>Three key factors contribute to creating a school climate including:</a:t>
            </a:r>
          </a:p>
          <a:p>
            <a:pPr marL="342900" indent="-342900" eaLnBrk="1" hangingPunct="1">
              <a:buAutoNum type="arabicPeriod"/>
              <a:defRPr/>
            </a:pPr>
            <a:r>
              <a:rPr lang="en-US" sz="1400" baseline="0" dirty="0" smtClean="0"/>
              <a:t>A strong curriculum</a:t>
            </a:r>
          </a:p>
          <a:p>
            <a:pPr marL="342900" indent="-342900" eaLnBrk="1" hangingPunct="1">
              <a:buAutoNum type="arabicPeriod"/>
              <a:defRPr/>
            </a:pPr>
            <a:r>
              <a:rPr lang="en-US" sz="1400" baseline="0" dirty="0" smtClean="0"/>
              <a:t>Effective teachers</a:t>
            </a:r>
          </a:p>
          <a:p>
            <a:pPr marL="342900" indent="-342900" eaLnBrk="1" hangingPunct="1">
              <a:buAutoNum type="arabicPeriod"/>
              <a:defRPr/>
            </a:pPr>
            <a:r>
              <a:rPr lang="en-US" sz="1400" baseline="0" dirty="0" smtClean="0"/>
              <a:t>And a safe and welcoming environment</a:t>
            </a:r>
          </a:p>
          <a:p>
            <a:pPr marL="232943" indent="-232943" eaLnBrk="1" hangingPunct="1">
              <a:defRPr/>
            </a:pPr>
            <a:r>
              <a:rPr lang="en-US" sz="1400" baseline="0" dirty="0" smtClean="0"/>
              <a:t> </a:t>
            </a:r>
          </a:p>
          <a:p>
            <a:pPr marL="232943" indent="-232943" eaLnBrk="1" hangingPunct="1">
              <a:defRPr/>
            </a:pPr>
            <a:r>
              <a:rPr lang="en-US" sz="1400" b="1" baseline="0" dirty="0" smtClean="0"/>
              <a:t>[CLICK] (There are four clicks to animate the components of school climate in the graphic)</a:t>
            </a:r>
          </a:p>
          <a:p>
            <a:pPr marL="232943" indent="-232943" eaLnBrk="1" hangingPunct="1">
              <a:defRPr/>
            </a:pPr>
            <a:endParaRPr lang="en-US" sz="1400" baseline="0" dirty="0" smtClean="0"/>
          </a:p>
          <a:p>
            <a:pPr marL="342900" indent="-342900" eaLnBrk="1" hangingPunct="1">
              <a:buFont typeface="+mj-lt"/>
              <a:buAutoNum type="arabicPeriod"/>
              <a:defRPr/>
            </a:pPr>
            <a:r>
              <a:rPr lang="en-US" sz="1400" baseline="0" dirty="0" smtClean="0"/>
              <a:t>The result is that families know they are welcome on campus and participate in their students’ learning;</a:t>
            </a:r>
          </a:p>
          <a:p>
            <a:pPr marL="342900" indent="-342900" eaLnBrk="1" hangingPunct="1">
              <a:buFont typeface="+mj-lt"/>
              <a:buAutoNum type="arabicPeriod"/>
              <a:defRPr/>
            </a:pPr>
            <a:r>
              <a:rPr lang="en-US" sz="1400" baseline="0" dirty="0" smtClean="0"/>
              <a:t>Coursework is engaging </a:t>
            </a:r>
          </a:p>
          <a:p>
            <a:pPr marL="342900" indent="-342900" eaLnBrk="1" hangingPunct="1">
              <a:buFont typeface="+mj-lt"/>
              <a:buAutoNum type="arabicPeriod"/>
              <a:defRPr/>
            </a:pPr>
            <a:r>
              <a:rPr lang="en-US" sz="1400" baseline="0" dirty="0" smtClean="0"/>
              <a:t>Students feel respected and more teachers look forward to coming to work  </a:t>
            </a:r>
          </a:p>
          <a:p>
            <a:pPr marL="342900" indent="-342900" eaLnBrk="1" hangingPunct="1">
              <a:buFont typeface="+mj-lt"/>
              <a:buAutoNum type="arabicPeriod"/>
              <a:defRPr/>
            </a:pPr>
            <a:r>
              <a:rPr lang="en-US" sz="1400" baseline="0" dirty="0" smtClean="0"/>
              <a:t>And when you put these together – you’ve created a positive school climate.</a:t>
            </a:r>
          </a:p>
          <a:p>
            <a:pPr marL="232943" lvl="0" indent="-232943" eaLnBrk="1" hangingPunct="1">
              <a:defRPr/>
            </a:pPr>
            <a:endParaRPr lang="en-US" sz="1400" baseline="0" dirty="0" smtClean="0"/>
          </a:p>
          <a:p>
            <a:pPr marL="232943" lvl="0" indent="-232943" eaLnBrk="1" hangingPunct="1">
              <a:defRPr/>
            </a:pPr>
            <a:r>
              <a:rPr lang="en-US" sz="1400" baseline="0" dirty="0" smtClean="0"/>
              <a:t>Over the last 30 years, there has been a growing body of research to show how school climate is associated with academic achievement, as well as effective risk prevention, graduation rates, and teacher retention. </a:t>
            </a:r>
          </a:p>
          <a:p>
            <a:pPr marL="232943" lvl="0" indent="-232943" eaLnBrk="1" hangingPunct="1">
              <a:defRPr/>
            </a:pPr>
            <a:endParaRPr lang="en-US" sz="1400" baseline="0" dirty="0" smtClean="0"/>
          </a:p>
          <a:p>
            <a:pPr marL="232943" lvl="0" indent="-232943" eaLnBrk="1" hangingPunct="1">
              <a:defRPr/>
            </a:pPr>
            <a:r>
              <a:rPr lang="en-US" sz="1400" baseline="0" dirty="0" smtClean="0"/>
              <a:t>In fact, research shows w</a:t>
            </a:r>
            <a:r>
              <a:rPr lang="en-US" sz="1400" b="0" i="0" u="none" baseline="0" dirty="0" smtClean="0"/>
              <a:t>hen bullying is a part of the school climate, students do not feel emotionally or socially safe, and may also not feel physically safe. This kind of negative climate may impede academic achievement among students. </a:t>
            </a:r>
            <a:r>
              <a:rPr lang="en-US" sz="1400" b="0" i="1" u="none" baseline="0" dirty="0" smtClean="0"/>
              <a:t>(</a:t>
            </a:r>
            <a:r>
              <a:rPr lang="en-US" sz="1400" i="1" baseline="0" dirty="0" smtClean="0"/>
              <a:t>Adapted from http://www.edpubs.gov/document/ed005207w.pdf?ck=1</a:t>
            </a:r>
            <a:r>
              <a:rPr lang="en-US" sz="1400" baseline="0" dirty="0" smtClean="0"/>
              <a:t>) </a:t>
            </a:r>
          </a:p>
          <a:p>
            <a:pPr marL="0" lvl="0" indent="0" eaLnBrk="1" hangingPunct="1">
              <a:buFontTx/>
              <a:buNone/>
              <a:defRPr/>
            </a:pPr>
            <a:endParaRPr lang="en-US" sz="1400" baseline="0" dirty="0" smtClean="0"/>
          </a:p>
          <a:p>
            <a:pPr marL="0" lvl="0" indent="0" eaLnBrk="1" hangingPunct="1">
              <a:buFontTx/>
              <a:buNone/>
              <a:defRPr/>
            </a:pPr>
            <a:r>
              <a:rPr lang="en-US" sz="1400" b="0" baseline="0" dirty="0" smtClean="0"/>
              <a:t>You may remember how it felt from your school days. Or you may see it happen every day at work. Bullying behavior creates an unhealthy, unproductive tension that is difficult to function in. Everyone is affected by the negativity. </a:t>
            </a:r>
          </a:p>
          <a:p>
            <a:pPr marL="0" lvl="0" indent="0" eaLnBrk="1" hangingPunct="1">
              <a:buFontTx/>
              <a:buNone/>
              <a:defRPr/>
            </a:pPr>
            <a:endParaRPr lang="en-US" sz="1400" b="0" baseline="0" dirty="0" smtClean="0"/>
          </a:p>
          <a:p>
            <a:pPr marL="0" lvl="0" indent="0" eaLnBrk="1" hangingPunct="1">
              <a:buFontTx/>
              <a:buNone/>
              <a:defRPr/>
            </a:pPr>
            <a:r>
              <a:rPr lang="en-US" sz="1400" b="0" baseline="0" dirty="0" smtClean="0"/>
              <a:t>So how does it get fixed? You might quickly think of the boss – the school principal. While the school principal sets the expectation for school climate – it is not the principal’s job to fix the school climate. It takes a commitment from students – yes, students!– teachers, school staff, families, and others in the community who work together to develop, live, and contribute to a positive social environment. </a:t>
            </a:r>
          </a:p>
          <a:p>
            <a:pPr marL="0" lvl="0" indent="0" eaLnBrk="1" hangingPunct="1">
              <a:buFontTx/>
              <a:buNone/>
              <a:defRPr/>
            </a:pPr>
            <a:endParaRPr lang="en-US" sz="1400" b="0" baseline="0" dirty="0" smtClean="0"/>
          </a:p>
          <a:p>
            <a:pPr marL="0" lvl="0" indent="0" eaLnBrk="1" hangingPunct="1">
              <a:buFontTx/>
              <a:buNone/>
              <a:defRPr/>
            </a:pPr>
            <a:r>
              <a:rPr lang="en-US" sz="1400" b="0" baseline="0" dirty="0" smtClean="0"/>
              <a:t>That was a lot of information to absorb.  Let’s take a minute and apply some of the theories to your real-world experiences. </a:t>
            </a:r>
          </a:p>
          <a:p>
            <a:pPr marL="0" lvl="0" indent="0" eaLnBrk="1" hangingPunct="1">
              <a:buFontTx/>
              <a:buNone/>
              <a:defRPr/>
            </a:pPr>
            <a:endParaRPr lang="en-US" sz="1400" b="0" baseline="0" dirty="0" smtClean="0"/>
          </a:p>
          <a:p>
            <a:pPr marL="0" lvl="0" indent="0" eaLnBrk="1" hangingPunct="1">
              <a:buFont typeface="Arial" pitchFamily="34" charset="0"/>
              <a:buNone/>
              <a:defRPr/>
            </a:pPr>
            <a:endParaRPr lang="en-US" sz="1400" b="1" i="0" baseline="0" dirty="0" smtClean="0"/>
          </a:p>
          <a:p>
            <a:pPr marL="0" lvl="0" indent="0" eaLnBrk="1" hangingPunct="1">
              <a:buFont typeface="Arial" pitchFamily="34" charset="0"/>
              <a:buNone/>
              <a:defRPr/>
            </a:pPr>
            <a:r>
              <a:rPr lang="en-US" sz="1400" b="1" i="0" baseline="0" dirty="0" smtClean="0"/>
              <a:t>[CLICK TO NEXT SLIDE]</a:t>
            </a:r>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7A5B71-2829-4348-A299-A1114AD6564C}" type="slidenum">
              <a:rPr lang="en-US" smtClean="0">
                <a:latin typeface="Arial" charset="0"/>
              </a:rPr>
              <a:pPr/>
              <a:t>6</a:t>
            </a:fld>
            <a:endParaRPr 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[ACTIVITY - THINK. PAIR. SHARE.]</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For the next few minutes, jot down some observations about your school climate. What is your school climate like? Consider the curriculum, coursework, teacher effectiveness and morale, welcoming and safe environment. What supports are in place to foster a positive school climate – enrichment programs, family engagement strategies, professional development for teachers, character education programs?</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What challenges your school climate? Is it peer relationships or bullying? Teacher morale? Lack of resources? Community stressors? Other challenges? </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Take a minute to write down your thoughts. Then pair with someone next to you to share.</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1" u="none" strike="noStrike" kern="1200" cap="none" spc="0" normalizeH="0" baseline="0" noProof="0" dirty="0" smtClean="0">
                <a:ln>
                  <a:noFill/>
                </a:ln>
                <a:solidFill>
                  <a:prstClr val="black"/>
                </a:solidFill>
                <a:effectLst/>
                <a:uLnTx/>
                <a:uFillTx/>
                <a:latin typeface="+mn-lt"/>
                <a:ea typeface="+mn-ea"/>
                <a:cs typeface="+mn-cs"/>
              </a:rPr>
              <a:t>(Allow for independent thinking for 2-3 minutes, then invite people to share with their neighbor for 2-3 minutes)</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[DISCUSSION]</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Ok, who wants to share more about their school climate?</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What are the challenges?  </a:t>
            </a:r>
          </a:p>
          <a:p>
            <a:pPr marL="6286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What’s going on at your school to foster healthy, supportive peer relationships and teacher-to-student relationships?  </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1" u="none" strike="noStrike" kern="1200" cap="none" spc="0" normalizeH="0" baseline="0" noProof="0" dirty="0" smtClean="0">
                <a:ln>
                  <a:noFill/>
                </a:ln>
                <a:solidFill>
                  <a:prstClr val="black"/>
                </a:solidFill>
                <a:effectLst/>
                <a:uLnTx/>
                <a:uFillTx/>
                <a:latin typeface="+mn-lt"/>
                <a:ea typeface="+mn-ea"/>
                <a:cs typeface="+mn-cs"/>
              </a:rPr>
              <a:t>(Facilitate 5-minute dialogue with audience sharing experiences)</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[SAY]</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Thank you for sharing. </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[CLICK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advance slide]</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dirty="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7</a:t>
            </a:fld>
            <a:endParaRPr lang="en-US" dirty="0"/>
          </a:p>
        </p:txBody>
      </p:sp>
    </p:spTree>
    <p:extLst>
      <p:ext uri="{BB962C8B-B14F-4D97-AF65-F5344CB8AC3E}">
        <p14:creationId xmlns:p14="http://schemas.microsoft.com/office/powerpoint/2010/main" val="182392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[SAY]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Now that you know more about the problem of bullying and the theories of working toward an overall more positive school climate. </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Let’s talk about how National PTA guides local PTAs and PTSAs to engage students, families, school personnel and the community in an action plan to address school climate challenges, such as bullying. That’s what we call Connect for Respect. This strategy was launched a few years ago, but in 2014, we rejuvenated it in many ways beginning with the program goal.</a:t>
            </a:r>
          </a:p>
          <a:p>
            <a:endParaRPr lang="en-US" sz="1400" dirty="0" smtClean="0"/>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[CLICK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advance slide]</a:t>
            </a:r>
          </a:p>
          <a:p>
            <a:endParaRPr lang="en-US" dirty="0"/>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8</a:t>
            </a:fld>
            <a:endParaRPr lang="en-US" dirty="0"/>
          </a:p>
        </p:txBody>
      </p:sp>
    </p:spTree>
    <p:extLst>
      <p:ext uri="{BB962C8B-B14F-4D97-AF65-F5344CB8AC3E}">
        <p14:creationId xmlns:p14="http://schemas.microsoft.com/office/powerpoint/2010/main" val="247150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[SAY]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It is through these findings that National PTA’s Connect for Respect aims to address the overarching issue of school climate in order to prevent and decrease bullying. Our program goal is to support safe and supportive school environments filled with healthy peer relationships. In many ways, PTA partners with schools to ensure that the curriculum is engaging, teachers feel supported and families are engaged to support student learning. But what are we doing to help create a safe and welcoming environment? How are we engaging students in our approach?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Those types of questions in our research phase of program design led us to this broader focus on school climate.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The most effective schools build a culture of respect that is pervasive throughout the school – respect among students, respect among parents, respect among school staff, respect among students and school staff, respect among parents and school staff – mutual respect is prevalent in all relationships at effective schools. Research says that building a culture of respect is more effective in addressing the overall problem of bullying than focusing narrowly on specific bullying incidents. Specific bullying incidents need to be addressed, but the problem as a whole won’t stop without one word: respect.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Students and families are key drivers of respect. Strong family-school partnerships translate into healthier school climates.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[CLICK </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to advance slide]</a:t>
            </a:r>
          </a:p>
        </p:txBody>
      </p:sp>
      <p:sp>
        <p:nvSpPr>
          <p:cNvPr id="4" name="Slide Number Placeholder 3"/>
          <p:cNvSpPr>
            <a:spLocks noGrp="1"/>
          </p:cNvSpPr>
          <p:nvPr>
            <p:ph type="sldNum" sz="quarter" idx="10"/>
          </p:nvPr>
        </p:nvSpPr>
        <p:spPr/>
        <p:txBody>
          <a:bodyPr/>
          <a:lstStyle/>
          <a:p>
            <a:pPr>
              <a:defRPr/>
            </a:pPr>
            <a:fld id="{FDB75AB4-3A0B-4456-B64B-ACCC6EB8DE32}" type="slidenum">
              <a:rPr lang="en-US" smtClean="0"/>
              <a:pPr>
                <a:defRPr/>
              </a:pPr>
              <a:t>9</a:t>
            </a:fld>
            <a:endParaRPr lang="en-US" dirty="0"/>
          </a:p>
        </p:txBody>
      </p:sp>
    </p:spTree>
    <p:extLst>
      <p:ext uri="{BB962C8B-B14F-4D97-AF65-F5344CB8AC3E}">
        <p14:creationId xmlns:p14="http://schemas.microsoft.com/office/powerpoint/2010/main" val="337488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84840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9184369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007999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381284413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a:defRPr/>
            </a:pPr>
            <a:fld id="{93C1D8C1-F597-4965-9BAB-0DCE696A0DB0}" type="datetime1">
              <a:rPr lang="en-US"/>
              <a:pPr>
                <a:defRPr/>
              </a:pPr>
              <a:t>10/7/2014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cs typeface="+mn-cs"/>
              </a:defRPr>
            </a:lvl1pPr>
          </a:lstStyle>
          <a:p>
            <a:pPr>
              <a:defRPr/>
            </a:pPr>
            <a:fld id="{1B919557-A01D-4900-AB65-F8FBCBE5770F}" type="slidenum">
              <a:rPr lang="en-US"/>
              <a:pPr>
                <a:defRPr/>
              </a:pPr>
              <a:t>‹#›</a:t>
            </a:fld>
            <a:endParaRPr lang="en-US" dirty="0"/>
          </a:p>
        </p:txBody>
      </p:sp>
    </p:spTree>
    <p:extLst>
      <p:ext uri="{BB962C8B-B14F-4D97-AF65-F5344CB8AC3E}">
        <p14:creationId xmlns:p14="http://schemas.microsoft.com/office/powerpoint/2010/main" val="132594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a:defRPr/>
            </a:pPr>
            <a:fld id="{7744C65D-1D59-4D93-8BCC-9687AC3C37CB}" type="datetime1">
              <a:rPr lang="en-US"/>
              <a:pPr>
                <a:defRPr/>
              </a:pPr>
              <a:t>10/7/2014</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cs typeface="+mn-cs"/>
              </a:defRPr>
            </a:lvl1pPr>
          </a:lstStyle>
          <a:p>
            <a:pPr>
              <a:defRPr/>
            </a:pPr>
            <a:fld id="{9A1BFE6E-B5D3-48E6-A79C-DF7224451806}" type="slidenum">
              <a:rPr lang="en-US"/>
              <a:pPr>
                <a:defRPr/>
              </a:pPr>
              <a:t>‹#›</a:t>
            </a:fld>
            <a:endParaRPr lang="en-US" dirty="0"/>
          </a:p>
        </p:txBody>
      </p:sp>
    </p:spTree>
    <p:extLst>
      <p:ext uri="{BB962C8B-B14F-4D97-AF65-F5344CB8AC3E}">
        <p14:creationId xmlns:p14="http://schemas.microsoft.com/office/powerpoint/2010/main" val="138227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765637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174849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8941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889227"/>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1322538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96124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12109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1641672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14288"/>
            <a:ext cx="9280526" cy="698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1877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5436971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 y="5762625"/>
            <a:ext cx="92805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26325" y="5948363"/>
            <a:ext cx="12557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7432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med">
    <p:fade/>
  </p:transition>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customXml" Target="../../customXml/item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customXml" Target="../../customXml/item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customXml" Target="../../customXml/item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customXml" Target="../../customXml/item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customXml" Target="../../customXml/item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customXml" Target="../../customXml/item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customXml" Target="../../customXml/item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6"/>
          <p:cNvSpPr>
            <a:spLocks noChangeArrowheads="1"/>
          </p:cNvSpPr>
          <p:nvPr/>
        </p:nvSpPr>
        <p:spPr bwMode="auto">
          <a:xfrm>
            <a:off x="1066800" y="1397000"/>
            <a:ext cx="7391400" cy="1200150"/>
          </a:xfrm>
          <a:prstGeom prst="rect">
            <a:avLst/>
          </a:prstGeom>
          <a:noFill/>
          <a:ln w="9525">
            <a:noFill/>
            <a:miter lim="800000"/>
            <a:headEnd/>
            <a:tailEnd/>
          </a:ln>
        </p:spPr>
        <p:txBody>
          <a:bodyPr>
            <a:spAutoFit/>
          </a:bodyPr>
          <a:lstStyle/>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6" y="1346484"/>
            <a:ext cx="9150283" cy="3020800"/>
          </a:xfrm>
          <a:prstGeom prst="rect">
            <a:avLst/>
          </a:prstGeom>
        </p:spPr>
      </p:pic>
      <p:sp>
        <p:nvSpPr>
          <p:cNvPr id="8" name="Rectangle 7"/>
          <p:cNvSpPr/>
          <p:nvPr/>
        </p:nvSpPr>
        <p:spPr>
          <a:xfrm>
            <a:off x="173113" y="4901118"/>
            <a:ext cx="8771466" cy="923330"/>
          </a:xfrm>
          <a:prstGeom prst="rect">
            <a:avLst/>
          </a:prstGeom>
        </p:spPr>
        <p:txBody>
          <a:bodyPr wrap="square">
            <a:spAutoFit/>
          </a:bodyPr>
          <a:lstStyle/>
          <a:p>
            <a:pPr algn="ctr"/>
            <a:r>
              <a:rPr lang="en-US" b="1" dirty="0" smtClean="0">
                <a:solidFill>
                  <a:schemeClr val="tx2"/>
                </a:solidFill>
                <a:latin typeface="+mn-lt"/>
                <a:cs typeface="Arial" pitchFamily="34" charset="0"/>
              </a:rPr>
              <a:t>National Representative</a:t>
            </a:r>
          </a:p>
          <a:p>
            <a:pPr algn="ctr"/>
            <a:r>
              <a:rPr lang="en-US" b="1" dirty="0" smtClean="0">
                <a:solidFill>
                  <a:schemeClr val="tx2"/>
                </a:solidFill>
                <a:latin typeface="+mn-lt"/>
                <a:cs typeface="Arial" pitchFamily="34" charset="0"/>
              </a:rPr>
              <a:t>2014 </a:t>
            </a:r>
            <a:r>
              <a:rPr lang="en-US" b="1" dirty="0">
                <a:solidFill>
                  <a:schemeClr val="tx2"/>
                </a:solidFill>
                <a:latin typeface="+mn-lt"/>
                <a:cs typeface="Arial" pitchFamily="34" charset="0"/>
              </a:rPr>
              <a:t>– </a:t>
            </a:r>
            <a:r>
              <a:rPr lang="en-US" b="1" dirty="0" smtClean="0">
                <a:solidFill>
                  <a:schemeClr val="tx2"/>
                </a:solidFill>
                <a:latin typeface="+mn-lt"/>
                <a:cs typeface="Arial" pitchFamily="34" charset="0"/>
              </a:rPr>
              <a:t>2015</a:t>
            </a:r>
          </a:p>
          <a:p>
            <a:pPr algn="ctr"/>
            <a:r>
              <a:rPr lang="en-US" b="1" dirty="0" smtClean="0">
                <a:solidFill>
                  <a:schemeClr val="tx2"/>
                </a:solidFill>
                <a:latin typeface="+mn-lt"/>
                <a:cs typeface="Arial" pitchFamily="34" charset="0"/>
              </a:rPr>
              <a:t>Connect for Respect</a:t>
            </a:r>
            <a:endParaRPr lang="en-US" b="1" dirty="0">
              <a:solidFill>
                <a:schemeClr val="tx2"/>
              </a:solidFill>
              <a:latin typeface="+mn-lt"/>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163773" y="157073"/>
            <a:ext cx="8688127" cy="1381125"/>
          </a:xfrm>
          <a:prstGeom prst="rect">
            <a:avLst/>
          </a:prstGeom>
          <a:noFill/>
          <a:ln w="9525">
            <a:noFill/>
            <a:miter lim="800000"/>
            <a:headEnd/>
            <a:tailEnd/>
          </a:ln>
        </p:spPr>
        <p:txBody>
          <a:bodyPr anchor="ctr"/>
          <a:lstStyle/>
          <a:p>
            <a:pPr algn="ctr"/>
            <a:r>
              <a:rPr lang="en-US" sz="4400" b="1" dirty="0" smtClean="0">
                <a:solidFill>
                  <a:schemeClr val="accent1">
                    <a:lumMod val="75000"/>
                  </a:schemeClr>
                </a:solidFill>
                <a:latin typeface="+mn-lt"/>
                <a:cs typeface="Arial" pitchFamily="34" charset="0"/>
              </a:rPr>
              <a:t>National PTA Standards for </a:t>
            </a:r>
          </a:p>
          <a:p>
            <a:pPr algn="ctr"/>
            <a:r>
              <a:rPr lang="en-US" sz="4400" b="1" dirty="0" smtClean="0">
                <a:solidFill>
                  <a:schemeClr val="accent1">
                    <a:lumMod val="75000"/>
                  </a:schemeClr>
                </a:solidFill>
                <a:latin typeface="+mn-lt"/>
                <a:cs typeface="Arial" pitchFamily="34" charset="0"/>
              </a:rPr>
              <a:t>Family-School Partnerships</a:t>
            </a:r>
            <a:endParaRPr lang="en-US" sz="4400" b="1" dirty="0">
              <a:solidFill>
                <a:schemeClr val="accent1">
                  <a:lumMod val="75000"/>
                </a:schemeClr>
              </a:solidFill>
              <a:latin typeface="+mn-lt"/>
              <a:cs typeface="Arial" pitchFamily="34" charset="0"/>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64" t="15375" r="19631" b="17865"/>
          <a:stretch/>
        </p:blipFill>
        <p:spPr bwMode="auto">
          <a:xfrm>
            <a:off x="1351127" y="1541790"/>
            <a:ext cx="6387154" cy="411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11110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584" t="11217" r="72268" b="43372"/>
          <a:stretch/>
        </p:blipFill>
        <p:spPr bwMode="auto">
          <a:xfrm>
            <a:off x="5377220" y="643843"/>
            <a:ext cx="3657600" cy="4721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Content Placeholder 2"/>
          <p:cNvSpPr>
            <a:spLocks noGrp="1"/>
          </p:cNvSpPr>
          <p:nvPr>
            <p:ph idx="1"/>
          </p:nvPr>
        </p:nvSpPr>
        <p:spPr>
          <a:xfrm>
            <a:off x="150124" y="1009934"/>
            <a:ext cx="5186152" cy="3672977"/>
          </a:xfrm>
        </p:spPr>
        <p:txBody>
          <a:bodyPr/>
          <a:lstStyle/>
          <a:p>
            <a:pPr marL="0" indent="0">
              <a:buNone/>
            </a:pPr>
            <a:r>
              <a:rPr lang="en-US" sz="4400" b="1" dirty="0" smtClean="0">
                <a:solidFill>
                  <a:schemeClr val="tx2"/>
                </a:solidFill>
              </a:rPr>
              <a:t>Get Started:</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Visit PTA.org/C4R to access:</a:t>
            </a:r>
          </a:p>
          <a:p>
            <a:pPr lvl="1" defTabSz="914400">
              <a:spcBef>
                <a:spcPct val="3000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PTA Leader Guide</a:t>
            </a:r>
          </a:p>
          <a:p>
            <a:pPr lvl="1" defTabSz="914400">
              <a:spcBef>
                <a:spcPct val="3000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PTSA Student Leader Guide</a:t>
            </a: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Tree>
    <p:custDataLst>
      <p:custData r:id="rId1"/>
    </p:custData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Content Placeholder 7"/>
          <p:cNvSpPr>
            <a:spLocks noGrp="1"/>
          </p:cNvSpPr>
          <p:nvPr>
            <p:ph idx="1"/>
          </p:nvPr>
        </p:nvSpPr>
        <p:spPr>
          <a:xfrm>
            <a:off x="313265" y="1100664"/>
            <a:ext cx="4902201" cy="4626503"/>
          </a:xfrm>
        </p:spPr>
        <p:txBody>
          <a:bodyPr>
            <a:normAutofit/>
          </a:bodyPr>
          <a:lstStyle/>
          <a:p>
            <a:pPr eaLnBrk="1" hangingPunct="1"/>
            <a:endParaRPr lang="en-US" sz="2400" dirty="0" smtClean="0">
              <a:latin typeface="Arial" pitchFamily="34" charset="0"/>
              <a:cs typeface="Arial" pitchFamily="34" charset="0"/>
            </a:endParaRPr>
          </a:p>
          <a:p>
            <a:pPr eaLnBrk="1" hangingPunct="1"/>
            <a:endParaRPr lang="en-US" sz="2400" dirty="0" smtClean="0">
              <a:latin typeface="Arial" pitchFamily="34" charset="0"/>
              <a:cs typeface="Arial" pitchFamily="34" charset="0"/>
            </a:endParaRPr>
          </a:p>
          <a:p>
            <a:pPr eaLnBrk="1" hangingPunct="1"/>
            <a:endParaRPr lang="en-US" sz="2400" dirty="0" smtClean="0">
              <a:latin typeface="Arial" pitchFamily="34" charset="0"/>
              <a:cs typeface="Arial" pitchFamily="34" charset="0"/>
            </a:endParaRPr>
          </a:p>
          <a:p>
            <a:pPr eaLnBrk="1" hangingPunct="1"/>
            <a:endParaRPr lang="en-US" sz="2400" dirty="0" smtClean="0">
              <a:latin typeface="Arial" pitchFamily="34" charset="0"/>
              <a:cs typeface="Arial" pitchFamily="34" charset="0"/>
            </a:endParaRPr>
          </a:p>
          <a:p>
            <a:pPr eaLnBrk="1" hangingPunct="1"/>
            <a:endParaRPr lang="en-US" sz="2400" dirty="0" smtClean="0">
              <a:latin typeface="Arial" pitchFamily="34" charset="0"/>
              <a:cs typeface="Arial" pitchFamily="34" charset="0"/>
            </a:endParaRPr>
          </a:p>
          <a:p>
            <a:pPr eaLnBrk="1" hangingPunct="1"/>
            <a:endParaRPr lang="en-US" sz="2400" dirty="0" smtClean="0">
              <a:latin typeface="Arial" pitchFamily="34" charset="0"/>
              <a:cs typeface="Arial" pitchFamily="34" charset="0"/>
            </a:endParaRPr>
          </a:p>
          <a:p>
            <a:pPr eaLnBrk="1" hangingPunct="1"/>
            <a:endParaRPr lang="en-US" sz="2400" dirty="0" smtClean="0">
              <a:latin typeface="Arial"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10" t="28554" r="8413" b="5008"/>
          <a:stretch/>
        </p:blipFill>
        <p:spPr bwMode="auto">
          <a:xfrm>
            <a:off x="14748" y="40944"/>
            <a:ext cx="9125511" cy="568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sp>
        <p:nvSpPr>
          <p:cNvPr id="4" name="Content Placeholder 2"/>
          <p:cNvSpPr>
            <a:spLocks noGrp="1"/>
          </p:cNvSpPr>
          <p:nvPr>
            <p:ph idx="1"/>
          </p:nvPr>
        </p:nvSpPr>
        <p:spPr>
          <a:xfrm>
            <a:off x="191066" y="480071"/>
            <a:ext cx="8734569" cy="4421206"/>
          </a:xfrm>
        </p:spPr>
        <p:txBody>
          <a:bodyPr/>
          <a:lstStyle/>
          <a:p>
            <a:pPr marL="0" indent="0">
              <a:buNone/>
            </a:pPr>
            <a:r>
              <a:rPr lang="en-US" sz="4400" b="1" dirty="0" smtClean="0">
                <a:solidFill>
                  <a:schemeClr val="tx2"/>
                </a:solidFill>
              </a:rPr>
              <a:t>Build a C4R Team:</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Recruit students, families, teachers, school staff, community members</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Share the Leaders Guides with C4R team</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Visit PTA.org/C4R to access: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Morning announcements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Parent letter</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Social media messages</a:t>
            </a:r>
            <a:endParaRPr lang="en-US" dirty="0" smtClean="0">
              <a:solidFill>
                <a:schemeClr val="tx2"/>
              </a:solidFill>
              <a:ea typeface="+mn-ea"/>
              <a:cs typeface="+mn-cs"/>
            </a:endParaRP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
        <p:nvSpPr>
          <p:cNvPr id="5" name="Chord 4"/>
          <p:cNvSpPr/>
          <p:nvPr/>
        </p:nvSpPr>
        <p:spPr>
          <a:xfrm rot="6728612">
            <a:off x="6354701" y="372990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2226" y="3563795"/>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custData r:id="rId1"/>
    </p:custDataLst>
    <p:extLst>
      <p:ext uri="{BB962C8B-B14F-4D97-AF65-F5344CB8AC3E}">
        <p14:creationId xmlns:p14="http://schemas.microsoft.com/office/powerpoint/2010/main" val="52415215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sp>
        <p:nvSpPr>
          <p:cNvPr id="4" name="Content Placeholder 2"/>
          <p:cNvSpPr>
            <a:spLocks noGrp="1"/>
          </p:cNvSpPr>
          <p:nvPr>
            <p:ph idx="1"/>
          </p:nvPr>
        </p:nvSpPr>
        <p:spPr>
          <a:xfrm>
            <a:off x="140753" y="425479"/>
            <a:ext cx="8734569" cy="4421206"/>
          </a:xfrm>
        </p:spPr>
        <p:txBody>
          <a:bodyPr/>
          <a:lstStyle/>
          <a:p>
            <a:pPr marL="0" indent="0">
              <a:buNone/>
            </a:pPr>
            <a:r>
              <a:rPr lang="en-US" sz="4400" b="1" dirty="0" smtClean="0">
                <a:solidFill>
                  <a:schemeClr val="tx2"/>
                </a:solidFill>
              </a:rPr>
              <a:t>Tips for Engaging Students:</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Understand what motivates student leaders</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Guide, don’t decide</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Offer your knowledge, experience, resources</a:t>
            </a:r>
          </a:p>
          <a:p>
            <a:pPr defTabSz="914400">
              <a:spcBef>
                <a:spcPct val="30000"/>
              </a:spcBef>
              <a:buClr>
                <a:schemeClr val="accent6">
                  <a:lumMod val="75000"/>
                </a:schemeClr>
              </a:buClr>
              <a:buFont typeface="Wingdings" panose="05000000000000000000" pitchFamily="2" charset="2"/>
              <a:buChar char="§"/>
              <a:defRPr/>
            </a:pPr>
            <a:r>
              <a:rPr lang="en-US" dirty="0">
                <a:solidFill>
                  <a:schemeClr val="tx2"/>
                </a:solidFill>
                <a:ea typeface="+mn-ea"/>
                <a:cs typeface="+mn-cs"/>
              </a:rPr>
              <a:t>Model respect and provide </a:t>
            </a:r>
            <a:r>
              <a:rPr lang="en-US" dirty="0" smtClean="0">
                <a:solidFill>
                  <a:schemeClr val="tx2"/>
                </a:solidFill>
                <a:ea typeface="+mn-ea"/>
                <a:cs typeface="+mn-cs"/>
              </a:rPr>
              <a:t>encouragement</a:t>
            </a:r>
            <a:endParaRPr lang="en-US" dirty="0">
              <a:solidFill>
                <a:schemeClr val="tx2"/>
              </a:solidFill>
              <a:ea typeface="+mn-ea"/>
              <a:cs typeface="+mn-cs"/>
            </a:endParaRP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Serve as a liaison with school</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Other tips?</a:t>
            </a:r>
          </a:p>
          <a:p>
            <a:pPr lvl="1" defTabSz="914400">
              <a:spcBef>
                <a:spcPts val="0"/>
              </a:spcBef>
              <a:buClr>
                <a:schemeClr val="accent6">
                  <a:lumMod val="75000"/>
                </a:schemeClr>
              </a:buClr>
              <a:buFont typeface="Courier New" panose="02070309020205020404" pitchFamily="49" charset="0"/>
              <a:buChar char="o"/>
              <a:defRPr/>
            </a:pPr>
            <a:endParaRPr lang="en-US" dirty="0" smtClean="0">
              <a:solidFill>
                <a:schemeClr val="tx2"/>
              </a:solidFill>
              <a:ea typeface="+mn-ea"/>
              <a:cs typeface="+mn-cs"/>
            </a:endParaRP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
        <p:nvSpPr>
          <p:cNvPr id="5" name="Chord 4"/>
          <p:cNvSpPr/>
          <p:nvPr/>
        </p:nvSpPr>
        <p:spPr>
          <a:xfrm rot="6728612">
            <a:off x="6354701" y="372990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2226" y="3563795"/>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custData r:id="rId1"/>
    </p:custDataLst>
    <p:extLst>
      <p:ext uri="{BB962C8B-B14F-4D97-AF65-F5344CB8AC3E}">
        <p14:creationId xmlns:p14="http://schemas.microsoft.com/office/powerpoint/2010/main" val="349939479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sp>
        <p:nvSpPr>
          <p:cNvPr id="4" name="Content Placeholder 2"/>
          <p:cNvSpPr>
            <a:spLocks noGrp="1"/>
          </p:cNvSpPr>
          <p:nvPr>
            <p:ph idx="1"/>
          </p:nvPr>
        </p:nvSpPr>
        <p:spPr>
          <a:xfrm>
            <a:off x="191066" y="289002"/>
            <a:ext cx="8734569" cy="4421206"/>
          </a:xfrm>
        </p:spPr>
        <p:txBody>
          <a:bodyPr/>
          <a:lstStyle/>
          <a:p>
            <a:pPr marL="0" indent="0">
              <a:buNone/>
            </a:pPr>
            <a:r>
              <a:rPr lang="en-US" sz="4400" b="1" dirty="0" smtClean="0">
                <a:solidFill>
                  <a:schemeClr val="tx2"/>
                </a:solidFill>
              </a:rPr>
              <a:t>Assess the School Climate:</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 Meet with </a:t>
            </a:r>
            <a:r>
              <a:rPr lang="en-US" dirty="0">
                <a:solidFill>
                  <a:schemeClr val="tx2"/>
                </a:solidFill>
                <a:ea typeface="+mn-ea"/>
                <a:cs typeface="+mn-cs"/>
              </a:rPr>
              <a:t>s</a:t>
            </a:r>
            <a:r>
              <a:rPr lang="en-US" dirty="0" smtClean="0">
                <a:solidFill>
                  <a:schemeClr val="tx2"/>
                </a:solidFill>
                <a:ea typeface="+mn-ea"/>
                <a:cs typeface="+mn-cs"/>
              </a:rPr>
              <a:t>chool leaders to discuss: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Data (e.g., incidents, student/parent perceptions)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Policies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Existing curriculum (e.g., PBIS, Olweus)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Existing programs (e.g., Character Counts)</a:t>
            </a:r>
          </a:p>
          <a:p>
            <a:pPr marL="457200" lvl="1" indent="0" defTabSz="914400">
              <a:spcBef>
                <a:spcPts val="0"/>
              </a:spcBef>
              <a:buClr>
                <a:schemeClr val="accent6">
                  <a:lumMod val="75000"/>
                </a:schemeClr>
              </a:buClr>
              <a:buNone/>
              <a:defRPr/>
            </a:pPr>
            <a:endParaRPr lang="en-US" sz="1100" dirty="0" smtClean="0">
              <a:solidFill>
                <a:schemeClr val="tx2"/>
              </a:solidFill>
              <a:ea typeface="+mn-ea"/>
            </a:endParaRPr>
          </a:p>
          <a:p>
            <a:pPr defTabSz="914400">
              <a:spcBef>
                <a:spcPts val="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Explore the environment considering:</a:t>
            </a:r>
          </a:p>
          <a:p>
            <a:pPr lvl="1" defTabSz="914400">
              <a:spcBef>
                <a:spcPts val="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Student safety</a:t>
            </a:r>
          </a:p>
          <a:p>
            <a:pPr lvl="1" defTabSz="914400">
              <a:spcBef>
                <a:spcPts val="0"/>
              </a:spcBef>
              <a:buClr>
                <a:schemeClr val="accent6">
                  <a:lumMod val="75000"/>
                </a:schemeClr>
              </a:buClr>
              <a:buFont typeface="Wingdings" panose="05000000000000000000" pitchFamily="2" charset="2"/>
              <a:buChar char="§"/>
              <a:defRPr/>
            </a:pPr>
            <a:r>
              <a:rPr lang="en-US" dirty="0" smtClean="0">
                <a:solidFill>
                  <a:schemeClr val="tx2"/>
                </a:solidFill>
                <a:ea typeface="+mn-ea"/>
              </a:rPr>
              <a:t>Student learning</a:t>
            </a:r>
          </a:p>
          <a:p>
            <a:pPr lvl="1" defTabSz="914400">
              <a:spcBef>
                <a:spcPts val="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Social connections</a:t>
            </a: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
        <p:nvSpPr>
          <p:cNvPr id="5" name="Chord 4"/>
          <p:cNvSpPr/>
          <p:nvPr/>
        </p:nvSpPr>
        <p:spPr>
          <a:xfrm rot="6728612">
            <a:off x="6354701" y="372990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2226" y="3563795"/>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custData r:id="rId1"/>
    </p:custDataLst>
    <p:extLst>
      <p:ext uri="{BB962C8B-B14F-4D97-AF65-F5344CB8AC3E}">
        <p14:creationId xmlns:p14="http://schemas.microsoft.com/office/powerpoint/2010/main" val="399672820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sp>
        <p:nvSpPr>
          <p:cNvPr id="4" name="Content Placeholder 2"/>
          <p:cNvSpPr>
            <a:spLocks noGrp="1"/>
          </p:cNvSpPr>
          <p:nvPr>
            <p:ph idx="1"/>
          </p:nvPr>
        </p:nvSpPr>
        <p:spPr>
          <a:xfrm>
            <a:off x="232004" y="722514"/>
            <a:ext cx="8734569" cy="4421206"/>
          </a:xfrm>
        </p:spPr>
        <p:txBody>
          <a:bodyPr/>
          <a:lstStyle/>
          <a:p>
            <a:pPr marL="0" indent="0">
              <a:buNone/>
            </a:pPr>
            <a:r>
              <a:rPr lang="en-US" sz="4400" b="1" dirty="0" smtClean="0">
                <a:solidFill>
                  <a:schemeClr val="tx2"/>
                </a:solidFill>
              </a:rPr>
              <a:t>Assess the School Climate (cont.):</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Gather feedback from students, school staff, families and others in the community</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Visit PTA.org/C4R to access: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Environmental assessment tools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Sample surveys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Model policies</a:t>
            </a:r>
            <a:endParaRPr lang="en-US" dirty="0" smtClean="0">
              <a:solidFill>
                <a:schemeClr val="tx2"/>
              </a:solidFill>
              <a:ea typeface="+mn-ea"/>
              <a:cs typeface="+mn-cs"/>
            </a:endParaRP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
        <p:nvSpPr>
          <p:cNvPr id="5" name="Chord 4"/>
          <p:cNvSpPr/>
          <p:nvPr/>
        </p:nvSpPr>
        <p:spPr>
          <a:xfrm rot="6728612">
            <a:off x="6354701" y="372990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2226" y="3563795"/>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custData r:id="rId1"/>
    </p:custDataLst>
    <p:extLst>
      <p:ext uri="{BB962C8B-B14F-4D97-AF65-F5344CB8AC3E}">
        <p14:creationId xmlns:p14="http://schemas.microsoft.com/office/powerpoint/2010/main" val="326036964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sp>
        <p:nvSpPr>
          <p:cNvPr id="4" name="Content Placeholder 2"/>
          <p:cNvSpPr>
            <a:spLocks noGrp="1"/>
          </p:cNvSpPr>
          <p:nvPr>
            <p:ph idx="1"/>
          </p:nvPr>
        </p:nvSpPr>
        <p:spPr>
          <a:xfrm>
            <a:off x="191066" y="507367"/>
            <a:ext cx="8734569" cy="4421206"/>
          </a:xfrm>
        </p:spPr>
        <p:txBody>
          <a:bodyPr/>
          <a:lstStyle/>
          <a:p>
            <a:pPr marL="0" indent="0">
              <a:buNone/>
            </a:pPr>
            <a:r>
              <a:rPr lang="en-US" sz="4400" b="1" dirty="0" smtClean="0">
                <a:solidFill>
                  <a:schemeClr val="tx2"/>
                </a:solidFill>
              </a:rPr>
              <a:t>Engage the School Community:</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Promote and host a Connect for Respect Forum for your school community</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Goal</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Key findings from school climate assessment</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rPr>
              <a:t>Group discussion focused on solutions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Next steps	</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Visit PTA.org/C4R to access:</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Sample agenda</a:t>
            </a:r>
          </a:p>
          <a:p>
            <a:pPr lvl="1" defTabSz="914400">
              <a:spcBef>
                <a:spcPts val="0"/>
              </a:spcBef>
              <a:buClr>
                <a:schemeClr val="accent6">
                  <a:lumMod val="75000"/>
                </a:schemeClr>
              </a:buClr>
              <a:buFont typeface="Courier New" panose="02070309020205020404" pitchFamily="49" charset="0"/>
              <a:buChar char="o"/>
              <a:defRPr/>
            </a:pPr>
            <a:r>
              <a:rPr lang="en-US" dirty="0" smtClean="0">
                <a:solidFill>
                  <a:schemeClr val="tx2"/>
                </a:solidFill>
                <a:ea typeface="+mn-ea"/>
                <a:cs typeface="+mn-cs"/>
              </a:rPr>
              <a:t>Event promotion tools </a:t>
            </a: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
        <p:nvSpPr>
          <p:cNvPr id="5" name="Chord 4"/>
          <p:cNvSpPr/>
          <p:nvPr/>
        </p:nvSpPr>
        <p:spPr>
          <a:xfrm rot="6728612">
            <a:off x="6354701" y="372990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2226" y="3563795"/>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custData r:id="rId1"/>
    </p:custDataLst>
    <p:extLst>
      <p:ext uri="{BB962C8B-B14F-4D97-AF65-F5344CB8AC3E}">
        <p14:creationId xmlns:p14="http://schemas.microsoft.com/office/powerpoint/2010/main" val="1918114009"/>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C4R Toolkit: PTA.org/C4R</a:t>
            </a:r>
            <a:endParaRPr lang="en-US" sz="2400" b="1" dirty="0">
              <a:solidFill>
                <a:schemeClr val="bg1"/>
              </a:solidFill>
            </a:endParaRPr>
          </a:p>
        </p:txBody>
      </p:sp>
      <p:sp>
        <p:nvSpPr>
          <p:cNvPr id="4" name="Content Placeholder 2"/>
          <p:cNvSpPr>
            <a:spLocks noGrp="1"/>
          </p:cNvSpPr>
          <p:nvPr>
            <p:ph idx="1"/>
          </p:nvPr>
        </p:nvSpPr>
        <p:spPr>
          <a:xfrm>
            <a:off x="140753" y="56987"/>
            <a:ext cx="8894065" cy="4421206"/>
          </a:xfrm>
        </p:spPr>
        <p:txBody>
          <a:bodyPr/>
          <a:lstStyle/>
          <a:p>
            <a:pPr marL="0" indent="0">
              <a:buNone/>
            </a:pPr>
            <a:r>
              <a:rPr lang="en-US" sz="4400" b="1" dirty="0" smtClean="0">
                <a:solidFill>
                  <a:schemeClr val="tx2"/>
                </a:solidFill>
              </a:rPr>
              <a:t>Develop and Deploy an Action Plan:</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Create 3-4 specific and measurable objectives to:</a:t>
            </a:r>
          </a:p>
          <a:p>
            <a:pPr lvl="1" defTabSz="914400">
              <a:spcBef>
                <a:spcPts val="0"/>
              </a:spcBef>
              <a:buClr>
                <a:schemeClr val="accent6">
                  <a:lumMod val="75000"/>
                </a:schemeClr>
              </a:buClr>
              <a:buFont typeface="Courier New" panose="02070309020205020404" pitchFamily="49" charset="0"/>
              <a:buChar char="o"/>
              <a:defRPr/>
            </a:pPr>
            <a:r>
              <a:rPr lang="en-US" sz="2400" dirty="0" smtClean="0">
                <a:solidFill>
                  <a:schemeClr val="tx2"/>
                </a:solidFill>
                <a:ea typeface="+mn-ea"/>
                <a:cs typeface="+mn-cs"/>
              </a:rPr>
              <a:t>Educate and empower students to be respectful</a:t>
            </a:r>
          </a:p>
          <a:p>
            <a:pPr lvl="1" defTabSz="914400">
              <a:spcBef>
                <a:spcPts val="0"/>
              </a:spcBef>
              <a:buClr>
                <a:schemeClr val="accent6">
                  <a:lumMod val="75000"/>
                </a:schemeClr>
              </a:buClr>
              <a:buFont typeface="Courier New" panose="02070309020205020404" pitchFamily="49" charset="0"/>
              <a:buChar char="o"/>
              <a:defRPr/>
            </a:pPr>
            <a:r>
              <a:rPr lang="en-US" sz="2400" dirty="0" smtClean="0">
                <a:solidFill>
                  <a:schemeClr val="tx2"/>
                </a:solidFill>
                <a:ea typeface="+mn-ea"/>
                <a:cs typeface="+mn-cs"/>
              </a:rPr>
              <a:t>Enact environmental or policy improvements</a:t>
            </a:r>
          </a:p>
          <a:p>
            <a:pPr lvl="1" defTabSz="914400">
              <a:spcBef>
                <a:spcPts val="0"/>
              </a:spcBef>
              <a:buClr>
                <a:schemeClr val="accent6">
                  <a:lumMod val="75000"/>
                </a:schemeClr>
              </a:buClr>
              <a:buFont typeface="Courier New" panose="02070309020205020404" pitchFamily="49" charset="0"/>
              <a:buChar char="o"/>
              <a:defRPr/>
            </a:pPr>
            <a:r>
              <a:rPr lang="en-US" sz="2400" dirty="0" smtClean="0">
                <a:solidFill>
                  <a:schemeClr val="tx2"/>
                </a:solidFill>
                <a:ea typeface="+mn-ea"/>
              </a:rPr>
              <a:t>Enhance existing curricula or programs</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Gather resources to sustain your efforts</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Measure progress and celebrate the 		         C4R team’s impact on your school</a:t>
            </a:r>
          </a:p>
          <a:p>
            <a:pPr defTabSz="914400">
              <a:spcBef>
                <a:spcPct val="30000"/>
              </a:spcBef>
              <a:buClr>
                <a:schemeClr val="accent6">
                  <a:lumMod val="75000"/>
                </a:schemeClr>
              </a:buClr>
              <a:buFont typeface="Wingdings" panose="05000000000000000000" pitchFamily="2" charset="2"/>
              <a:buChar char="§"/>
              <a:defRPr/>
            </a:pPr>
            <a:r>
              <a:rPr lang="en-US" dirty="0" smtClean="0">
                <a:solidFill>
                  <a:schemeClr val="tx2"/>
                </a:solidFill>
                <a:ea typeface="+mn-ea"/>
                <a:cs typeface="+mn-cs"/>
              </a:rPr>
              <a:t>Visit PTA.org/C4R to access:</a:t>
            </a:r>
          </a:p>
          <a:p>
            <a:pPr lvl="1" defTabSz="914400">
              <a:spcBef>
                <a:spcPts val="0"/>
              </a:spcBef>
              <a:buClr>
                <a:schemeClr val="accent6">
                  <a:lumMod val="75000"/>
                </a:schemeClr>
              </a:buClr>
              <a:buFont typeface="Courier New" panose="02070309020205020404" pitchFamily="49" charset="0"/>
              <a:buChar char="o"/>
              <a:defRPr/>
            </a:pPr>
            <a:r>
              <a:rPr lang="en-US" sz="2400" dirty="0" smtClean="0">
                <a:solidFill>
                  <a:schemeClr val="tx2"/>
                </a:solidFill>
                <a:ea typeface="+mn-ea"/>
                <a:cs typeface="+mn-cs"/>
              </a:rPr>
              <a:t>Sample education messages </a:t>
            </a:r>
          </a:p>
          <a:p>
            <a:pPr lvl="1" defTabSz="914400">
              <a:spcBef>
                <a:spcPts val="0"/>
              </a:spcBef>
              <a:buClr>
                <a:schemeClr val="accent6">
                  <a:lumMod val="75000"/>
                </a:schemeClr>
              </a:buClr>
              <a:buFont typeface="Courier New" panose="02070309020205020404" pitchFamily="49" charset="0"/>
              <a:buChar char="o"/>
              <a:defRPr/>
            </a:pPr>
            <a:r>
              <a:rPr lang="en-US" sz="2400" dirty="0" smtClean="0">
                <a:solidFill>
                  <a:schemeClr val="tx2"/>
                </a:solidFill>
                <a:ea typeface="+mn-ea"/>
              </a:rPr>
              <a:t>Fundraising tools</a:t>
            </a:r>
          </a:p>
          <a:p>
            <a:pPr marL="457200" lvl="1" indent="0" defTabSz="914400">
              <a:spcBef>
                <a:spcPct val="30000"/>
              </a:spcBef>
              <a:buClr>
                <a:schemeClr val="accent6">
                  <a:lumMod val="75000"/>
                </a:schemeClr>
              </a:buClr>
              <a:buNone/>
              <a:defRPr/>
            </a:pPr>
            <a:endParaRPr lang="en-US" dirty="0" smtClean="0">
              <a:solidFill>
                <a:schemeClr val="tx2"/>
              </a:solidFill>
              <a:ea typeface="+mn-ea"/>
              <a:cs typeface="+mn-cs"/>
            </a:endParaRPr>
          </a:p>
        </p:txBody>
      </p:sp>
      <p:sp>
        <p:nvSpPr>
          <p:cNvPr id="5" name="Chord 4"/>
          <p:cNvSpPr/>
          <p:nvPr/>
        </p:nvSpPr>
        <p:spPr>
          <a:xfrm rot="6728612">
            <a:off x="6354701" y="372990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2226" y="3563795"/>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custData r:id="rId1"/>
    </p:custDataLst>
    <p:extLst>
      <p:ext uri="{BB962C8B-B14F-4D97-AF65-F5344CB8AC3E}">
        <p14:creationId xmlns:p14="http://schemas.microsoft.com/office/powerpoint/2010/main" val="113449062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26" t="8462" r="7908" b="9838"/>
          <a:stretch/>
        </p:blipFill>
        <p:spPr bwMode="auto">
          <a:xfrm>
            <a:off x="1" y="0"/>
            <a:ext cx="9144000" cy="577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708" y="6018660"/>
            <a:ext cx="691811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bg1"/>
                </a:solidFill>
              </a:rPr>
              <a:t>Feedback: programs@pta.org</a:t>
            </a:r>
            <a:endParaRPr lang="en-US" sz="2400" b="1" dirty="0">
              <a:solidFill>
                <a:schemeClr val="bg1"/>
              </a:solidFill>
            </a:endParaRPr>
          </a:p>
        </p:txBody>
      </p:sp>
    </p:spTree>
    <p:extLst>
      <p:ext uri="{BB962C8B-B14F-4D97-AF65-F5344CB8AC3E}">
        <p14:creationId xmlns:p14="http://schemas.microsoft.com/office/powerpoint/2010/main" val="273333958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478366" y="-14010"/>
            <a:ext cx="8221133" cy="1690414"/>
          </a:xfrm>
          <a:prstGeom prst="rect">
            <a:avLst/>
          </a:prstGeom>
          <a:noFill/>
          <a:ln w="9525">
            <a:noFill/>
            <a:miter lim="800000"/>
            <a:headEnd/>
            <a:tailEnd/>
          </a:ln>
          <a:effectLst/>
        </p:spPr>
        <p:txBody>
          <a:bodyPr anchor="ctr"/>
          <a:lstStyle/>
          <a:p>
            <a:pPr algn="ctr"/>
            <a:r>
              <a:rPr lang="en-US" sz="5400" b="1" dirty="0" smtClean="0">
                <a:solidFill>
                  <a:schemeClr val="accent1">
                    <a:lumMod val="75000"/>
                  </a:schemeClr>
                </a:solidFill>
                <a:latin typeface="+mn-lt"/>
                <a:cs typeface="Arial" pitchFamily="34" charset="0"/>
              </a:rPr>
              <a:t>3 Learning Objectives</a:t>
            </a:r>
            <a:endParaRPr lang="en-US" sz="5400" b="1" dirty="0">
              <a:solidFill>
                <a:schemeClr val="accent1">
                  <a:lumMod val="75000"/>
                </a:schemeClr>
              </a:solidFill>
              <a:latin typeface="+mn-lt"/>
              <a:cs typeface="Arial" pitchFamily="34" charset="0"/>
            </a:endParaRPr>
          </a:p>
        </p:txBody>
      </p:sp>
      <p:graphicFrame>
        <p:nvGraphicFramePr>
          <p:cNvPr id="4" name="Diagram 3"/>
          <p:cNvGraphicFramePr/>
          <p:nvPr>
            <p:extLst>
              <p:ext uri="{D42A27DB-BD31-4B8C-83A1-F6EECF244321}">
                <p14:modId xmlns:p14="http://schemas.microsoft.com/office/powerpoint/2010/main" val="1447311528"/>
              </p:ext>
            </p:extLst>
          </p:nvPr>
        </p:nvGraphicFramePr>
        <p:xfrm>
          <a:off x="702605" y="1498983"/>
          <a:ext cx="7996894" cy="401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20817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535" y="0"/>
            <a:ext cx="5638465" cy="6858000"/>
          </a:xfrm>
          <a:prstGeom prst="rect">
            <a:avLst/>
          </a:prstGeom>
        </p:spPr>
      </p:pic>
      <p:sp>
        <p:nvSpPr>
          <p:cNvPr id="6" name="TextBox 5"/>
          <p:cNvSpPr txBox="1"/>
          <p:nvPr/>
        </p:nvSpPr>
        <p:spPr>
          <a:xfrm>
            <a:off x="109182" y="1028814"/>
            <a:ext cx="3396353" cy="3539430"/>
          </a:xfrm>
          <a:prstGeom prst="rect">
            <a:avLst/>
          </a:prstGeom>
          <a:noFill/>
        </p:spPr>
        <p:txBody>
          <a:bodyPr wrap="square" rtlCol="0">
            <a:spAutoFit/>
          </a:bodyPr>
          <a:lstStyle/>
          <a:p>
            <a:pPr algn="ctr"/>
            <a:r>
              <a:rPr lang="en-US" sz="4000" dirty="0" smtClean="0">
                <a:solidFill>
                  <a:schemeClr val="bg1"/>
                </a:solidFill>
                <a:latin typeface="+mn-lt"/>
              </a:rPr>
              <a:t>PTA’s Digital Citizenship &amp; Internet Safety Campaign</a:t>
            </a:r>
          </a:p>
          <a:p>
            <a:pPr algn="ctr"/>
            <a:endParaRPr lang="en-US" sz="4000" dirty="0">
              <a:solidFill>
                <a:schemeClr val="bg1"/>
              </a:solidFill>
              <a:latin typeface="+mn-lt"/>
            </a:endParaRPr>
          </a:p>
          <a:p>
            <a:pPr algn="ctr"/>
            <a:r>
              <a:rPr lang="en-US" sz="2400" b="1" dirty="0" smtClean="0">
                <a:solidFill>
                  <a:schemeClr val="bg1"/>
                </a:solidFill>
                <a:latin typeface="+mn-lt"/>
              </a:rPr>
              <a:t>Shareawesomenow.org</a:t>
            </a:r>
          </a:p>
        </p:txBody>
      </p:sp>
    </p:spTree>
    <p:extLst>
      <p:ext uri="{BB962C8B-B14F-4D97-AF65-F5344CB8AC3E}">
        <p14:creationId xmlns:p14="http://schemas.microsoft.com/office/powerpoint/2010/main" val="161573561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txBox="1">
            <a:spLocks/>
          </p:cNvSpPr>
          <p:nvPr/>
        </p:nvSpPr>
        <p:spPr bwMode="auto">
          <a:xfrm>
            <a:off x="457200" y="3810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r>
              <a:rPr lang="en-US" sz="5400" b="1" dirty="0" smtClean="0">
                <a:solidFill>
                  <a:schemeClr val="bg1"/>
                </a:solidFill>
              </a:rPr>
              <a:t>Visit PTA.org/Programs and PTA.org/Awards</a:t>
            </a:r>
            <a:endParaRPr lang="en-US" sz="4000" i="1" dirty="0" smtClean="0">
              <a:solidFill>
                <a:schemeClr val="bg1"/>
              </a:solidFill>
            </a:endParaRPr>
          </a:p>
          <a:p>
            <a:pPr algn="ctr"/>
            <a:r>
              <a:rPr lang="en-US" sz="4000" i="1" dirty="0" smtClean="0">
                <a:solidFill>
                  <a:schemeClr val="bg1"/>
                </a:solidFill>
              </a:rPr>
              <a:t> </a:t>
            </a:r>
            <a:endParaRPr lang="en-US" sz="3200" i="1" dirty="0">
              <a:solidFill>
                <a:schemeClr val="bg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44" t="20833" r="12096" b="13492"/>
          <a:stretch/>
        </p:blipFill>
        <p:spPr bwMode="auto">
          <a:xfrm>
            <a:off x="671286" y="2286000"/>
            <a:ext cx="8015514" cy="400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667000" y="3102429"/>
            <a:ext cx="2133600" cy="12954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9447098"/>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495300" y="3270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smtClean="0">
                <a:solidFill>
                  <a:srgbClr val="0A3D72"/>
                </a:solidFill>
              </a:rPr>
              <a:t>Advocacy</a:t>
            </a:r>
          </a:p>
        </p:txBody>
      </p:sp>
      <p:sp>
        <p:nvSpPr>
          <p:cNvPr id="3" name="Content Placeholder 2"/>
          <p:cNvSpPr>
            <a:spLocks noGrp="1"/>
          </p:cNvSpPr>
          <p:nvPr>
            <p:ph idx="1"/>
          </p:nvPr>
        </p:nvSpPr>
        <p:spPr bwMode="auto">
          <a:xfrm>
            <a:off x="463550" y="2179638"/>
            <a:ext cx="8229600" cy="399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2250" indent="-222250">
              <a:buFont typeface="Arial" charset="0"/>
              <a:buChar char="•"/>
            </a:pPr>
            <a:r>
              <a:rPr lang="en-US" altLang="en-US" sz="2800" dirty="0" smtClean="0"/>
              <a:t>Sign up for </a:t>
            </a:r>
            <a:r>
              <a:rPr lang="en-US" altLang="en-US" sz="2800" i="1" dirty="0" smtClean="0"/>
              <a:t>PTA Takes Action</a:t>
            </a:r>
            <a:endParaRPr lang="en-US" altLang="en-US" sz="2800" dirty="0" smtClean="0"/>
          </a:p>
          <a:p>
            <a:pPr marL="222250" indent="-222250">
              <a:buFont typeface="Arial" charset="0"/>
              <a:buChar char="•"/>
            </a:pPr>
            <a:r>
              <a:rPr lang="en-US" altLang="en-US" sz="2800" dirty="0" smtClean="0"/>
              <a:t>Access Advocacy Toolkit</a:t>
            </a:r>
          </a:p>
          <a:p>
            <a:pPr marL="222250" indent="-222250">
              <a:buFont typeface="Arial" charset="0"/>
              <a:buChar char="•"/>
            </a:pPr>
            <a:r>
              <a:rPr lang="en-US" altLang="en-US" sz="2800" dirty="0" smtClean="0"/>
              <a:t>Review National PTA Federal Policy Agenda</a:t>
            </a:r>
          </a:p>
          <a:p>
            <a:pPr marL="222250" indent="-222250" eaLnBrk="1" hangingPunct="1">
              <a:spcAft>
                <a:spcPts val="600"/>
              </a:spcAft>
              <a:buFont typeface="Arial" charset="0"/>
              <a:buChar char="•"/>
            </a:pPr>
            <a:r>
              <a:rPr lang="en-US" altLang="en-US" sz="2800" dirty="0" smtClean="0">
                <a:cs typeface="Arial" charset="0"/>
              </a:rPr>
              <a:t>Join fellow PTA advocates for the National PTA Legislative Conference</a:t>
            </a:r>
          </a:p>
          <a:p>
            <a:pPr marL="222250" indent="-222250" eaLnBrk="1" hangingPunct="1">
              <a:spcAft>
                <a:spcPts val="600"/>
              </a:spcAft>
              <a:buFont typeface="Arial" charset="0"/>
              <a:buChar char="•"/>
            </a:pPr>
            <a:r>
              <a:rPr lang="en-US" altLang="en-US" sz="2800" dirty="0" smtClean="0"/>
              <a:t>For more information, visit pta.org/advocacy</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7375"/>
            <a:ext cx="2270125" cy="131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7107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Visit PTA.org to stay connected!</a:t>
            </a:r>
            <a:endParaRPr lang="en-US" b="1" dirty="0">
              <a:solidFill>
                <a:schemeClr val="accent1">
                  <a:lumMod val="75000"/>
                </a:schemeClr>
              </a:solidFill>
            </a:endParaRPr>
          </a:p>
        </p:txBody>
      </p:sp>
      <p:sp>
        <p:nvSpPr>
          <p:cNvPr id="3" name="Content Placeholder 2"/>
          <p:cNvSpPr>
            <a:spLocks noGrp="1"/>
          </p:cNvSpPr>
          <p:nvPr>
            <p:ph idx="1"/>
          </p:nvPr>
        </p:nvSpPr>
        <p:spPr>
          <a:xfrm>
            <a:off x="457199" y="1066800"/>
            <a:ext cx="8229600" cy="4525963"/>
          </a:xfrm>
        </p:spPr>
        <p:txBody>
          <a:bodyPr/>
          <a:lstStyle/>
          <a:p>
            <a:r>
              <a:rPr lang="en-US" sz="2800" b="1" dirty="0" smtClean="0"/>
              <a:t>Site </a:t>
            </a:r>
            <a:r>
              <a:rPr lang="en-US" sz="2800" b="1" dirty="0"/>
              <a:t>map </a:t>
            </a:r>
            <a:r>
              <a:rPr lang="en-US" sz="2800" dirty="0"/>
              <a:t>for other </a:t>
            </a:r>
            <a:r>
              <a:rPr lang="en-US" sz="2800" dirty="0" smtClean="0"/>
              <a:t>programs, tools and resources</a:t>
            </a:r>
            <a:endParaRPr lang="en-US" sz="2800" dirty="0"/>
          </a:p>
          <a:p>
            <a:r>
              <a:rPr lang="en-US" sz="2800" b="1" dirty="0" smtClean="0"/>
              <a:t>Social media </a:t>
            </a:r>
            <a:r>
              <a:rPr lang="en-US" sz="2800" dirty="0" smtClean="0"/>
              <a:t>(Facebook, Twitter, YouTube, Pinterest)</a:t>
            </a:r>
          </a:p>
          <a:p>
            <a:r>
              <a:rPr lang="en-US" sz="2800" dirty="0" smtClean="0"/>
              <a:t>Subscribe to </a:t>
            </a:r>
            <a:r>
              <a:rPr lang="en-US" sz="2800" b="1" dirty="0" smtClean="0"/>
              <a:t>e-newsletters </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35" t="50000" r="18598" b="4836"/>
          <a:stretch/>
        </p:blipFill>
        <p:spPr bwMode="auto">
          <a:xfrm>
            <a:off x="0" y="2986314"/>
            <a:ext cx="9144001" cy="387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067300" y="2057400"/>
            <a:ext cx="0" cy="3810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4874986" y="2358571"/>
            <a:ext cx="192314"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Oval 6"/>
          <p:cNvSpPr/>
          <p:nvPr/>
        </p:nvSpPr>
        <p:spPr>
          <a:xfrm>
            <a:off x="4038600" y="6296025"/>
            <a:ext cx="1295400" cy="409575"/>
          </a:xfrm>
          <a:prstGeom prst="ellipse">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64982121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t="6136" r="15132" b="13863"/>
          <a:stretch/>
        </p:blipFill>
        <p:spPr bwMode="auto">
          <a:xfrm>
            <a:off x="0" y="1"/>
            <a:ext cx="96084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10852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smtClean="0">
                <a:solidFill>
                  <a:srgbClr val="0A3C71"/>
                </a:solidFill>
              </a:rPr>
              <a:t>Membership Benefits</a:t>
            </a:r>
          </a:p>
        </p:txBody>
      </p:sp>
      <p:sp>
        <p:nvSpPr>
          <p:cNvPr id="3" name="Content Placeholder 2"/>
          <p:cNvSpPr>
            <a:spLocks noGrp="1"/>
          </p:cNvSpPr>
          <p:nvPr>
            <p:ph idx="1"/>
          </p:nvPr>
        </p:nvSpPr>
        <p:spPr>
          <a:xfrm>
            <a:off x="228600" y="762000"/>
            <a:ext cx="8686800" cy="4525963"/>
          </a:xfrm>
        </p:spPr>
        <p:txBody>
          <a:bodyPr/>
          <a:lstStyle/>
          <a:p>
            <a:pPr marL="0" indent="0">
              <a:buNone/>
              <a:defRPr/>
            </a:pPr>
            <a:r>
              <a:rPr lang="en-US" sz="2400" b="1" dirty="0"/>
              <a:t>You Are a Part of a Network:</a:t>
            </a:r>
          </a:p>
          <a:p>
            <a:pPr marL="222250" indent="-222250">
              <a:buFont typeface="Arial" panose="020B0604020202020204" pitchFamily="34" charset="0"/>
              <a:buChar char="•"/>
              <a:defRPr/>
            </a:pPr>
            <a:r>
              <a:rPr lang="en-US" sz="2400" b="0" dirty="0" smtClean="0"/>
              <a:t>54 </a:t>
            </a:r>
            <a:r>
              <a:rPr lang="en-US" sz="2400" b="0" dirty="0"/>
              <a:t>PTA Congresses: </a:t>
            </a:r>
            <a:r>
              <a:rPr lang="en-US" sz="2400" b="0" dirty="0" smtClean="0"/>
              <a:t>including </a:t>
            </a:r>
            <a:r>
              <a:rPr lang="en-US" sz="2400" b="0" dirty="0"/>
              <a:t>Puerto Rico, Europe </a:t>
            </a:r>
            <a:r>
              <a:rPr lang="en-US" sz="2400" b="0" dirty="0" smtClean="0"/>
              <a:t>DOD, and Virgin </a:t>
            </a:r>
            <a:r>
              <a:rPr lang="en-US" sz="2400" b="0" dirty="0"/>
              <a:t>Islands</a:t>
            </a:r>
          </a:p>
          <a:p>
            <a:pPr marL="222250" indent="-222250">
              <a:buFont typeface="Arial" panose="020B0604020202020204" pitchFamily="34" charset="0"/>
              <a:buChar char="•"/>
              <a:defRPr/>
            </a:pPr>
            <a:r>
              <a:rPr lang="en-US" sz="2400" b="0" dirty="0" smtClean="0"/>
              <a:t>Over 20,000 </a:t>
            </a:r>
            <a:r>
              <a:rPr lang="en-US" sz="2400" b="0" dirty="0"/>
              <a:t>PTAs </a:t>
            </a:r>
            <a:r>
              <a:rPr lang="en-US" sz="2400" b="0" dirty="0" smtClean="0"/>
              <a:t>and over </a:t>
            </a:r>
            <a:r>
              <a:rPr lang="en-US" sz="2400" b="0" dirty="0"/>
              <a:t>4.3 million </a:t>
            </a:r>
            <a:r>
              <a:rPr lang="en-US" sz="2400" b="0" dirty="0" smtClean="0"/>
              <a:t>members</a:t>
            </a:r>
          </a:p>
          <a:p>
            <a:pPr marL="222250" indent="-222250">
              <a:buFont typeface="Arial" panose="020B0604020202020204" pitchFamily="34" charset="0"/>
              <a:buChar char="•"/>
              <a:defRPr/>
            </a:pPr>
            <a:endParaRPr lang="en-US" sz="1000" dirty="0" smtClean="0"/>
          </a:p>
          <a:p>
            <a:pPr marL="0" indent="0">
              <a:buNone/>
              <a:defRPr/>
            </a:pPr>
            <a:r>
              <a:rPr lang="en-US" sz="2400" b="1" dirty="0" smtClean="0"/>
              <a:t>You </a:t>
            </a:r>
            <a:r>
              <a:rPr lang="en-US" sz="2400" b="1" dirty="0"/>
              <a:t>Are a Part of a Network with Benefits</a:t>
            </a:r>
            <a:r>
              <a:rPr lang="en-US" sz="2400" b="1" dirty="0" smtClean="0"/>
              <a:t>:</a:t>
            </a:r>
          </a:p>
          <a:p>
            <a:pPr marL="222250" indent="-222250">
              <a:buFont typeface="Arial" panose="020B0604020202020204" pitchFamily="34" charset="0"/>
              <a:buChar char="•"/>
              <a:defRPr/>
            </a:pPr>
            <a:r>
              <a:rPr lang="en-US" sz="2400" b="0" dirty="0" smtClean="0">
                <a:cs typeface="Arial" panose="020B0604020202020204" pitchFamily="34" charset="0"/>
              </a:rPr>
              <a:t>AARP, eTrak, Hertz, iFocus, MetLife, RSC, Sharp, and Staples</a:t>
            </a:r>
          </a:p>
          <a:p>
            <a:pPr marL="222250" indent="-222250">
              <a:buFont typeface="Arial" panose="020B0604020202020204" pitchFamily="34" charset="0"/>
              <a:buChar char="•"/>
              <a:defRPr/>
            </a:pPr>
            <a:r>
              <a:rPr lang="en-US" sz="2400" b="0" dirty="0" smtClean="0">
                <a:cs typeface="Arial" panose="020B0604020202020204" pitchFamily="34" charset="0"/>
              </a:rPr>
              <a:t>Visit PTA.org/Benefits to learn more</a:t>
            </a:r>
          </a:p>
          <a:p>
            <a:pPr marL="222250" indent="-222250">
              <a:buFont typeface="Arial" panose="020B0604020202020204" pitchFamily="34" charset="0"/>
              <a:buChar char="•"/>
              <a:defRPr/>
            </a:pPr>
            <a:endParaRPr lang="en-US" sz="1000" dirty="0" smtClean="0">
              <a:cs typeface="Arial" panose="020B0604020202020204" pitchFamily="34" charset="0"/>
            </a:endParaRPr>
          </a:p>
          <a:p>
            <a:pPr marL="0" indent="0">
              <a:buNone/>
              <a:defRPr/>
            </a:pPr>
            <a:r>
              <a:rPr lang="en-US" sz="2400" b="1" dirty="0" smtClean="0"/>
              <a:t>You Are a Part of a Network with Support:</a:t>
            </a:r>
          </a:p>
          <a:p>
            <a:pPr marL="222250" indent="-222250">
              <a:buFont typeface="Arial" panose="020B0604020202020204" pitchFamily="34" charset="0"/>
              <a:buChar char="•"/>
              <a:defRPr/>
            </a:pPr>
            <a:r>
              <a:rPr lang="en-US" sz="2400" b="0" dirty="0" smtClean="0"/>
              <a:t>Customizable membership applications, marketing materials, and information </a:t>
            </a:r>
            <a:r>
              <a:rPr lang="en-US" sz="2400" b="0" dirty="0"/>
              <a:t>on new and existing benefit </a:t>
            </a:r>
            <a:r>
              <a:rPr lang="en-US" sz="2400" b="0" dirty="0" smtClean="0"/>
              <a:t>providers</a:t>
            </a:r>
          </a:p>
          <a:p>
            <a:pPr marL="222250" indent="-222250">
              <a:buFont typeface="Arial" panose="020B0604020202020204" pitchFamily="34" charset="0"/>
              <a:buChar char="•"/>
              <a:defRPr/>
            </a:pPr>
            <a:r>
              <a:rPr lang="en-US" sz="2400" b="0" dirty="0" smtClean="0"/>
              <a:t>Visit PTA.org/Today to learn more</a:t>
            </a:r>
          </a:p>
          <a:p>
            <a:pPr>
              <a:defRPr/>
            </a:pPr>
            <a:endParaRPr lang="en-US" sz="2400" dirty="0" smtClean="0"/>
          </a:p>
          <a:p>
            <a:pPr>
              <a:defRPr/>
            </a:pPr>
            <a:endParaRPr lang="en-US" sz="2400" dirty="0" smtClean="0">
              <a:latin typeface="Arial" panose="020B0604020202020204" pitchFamily="34" charset="0"/>
              <a:cs typeface="Arial" panose="020B0604020202020204" pitchFamily="34" charset="0"/>
            </a:endParaRPr>
          </a:p>
          <a:p>
            <a:pPr>
              <a:defRPr/>
            </a:pPr>
            <a:endParaRPr lang="en-US" sz="2400" dirty="0" smtClean="0">
              <a:latin typeface="Arial" panose="020B0604020202020204" pitchFamily="34" charset="0"/>
              <a:cs typeface="Arial" panose="020B0604020202020204" pitchFamily="34" charset="0"/>
            </a:endParaRPr>
          </a:p>
          <a:p>
            <a:pPr>
              <a:defRPr/>
            </a:pPr>
            <a:endParaRPr lang="en-US" sz="2400" dirty="0" smtClean="0"/>
          </a:p>
          <a:p>
            <a:pPr>
              <a:defRPr/>
            </a:pPr>
            <a:endParaRPr lang="en-US" sz="2400" dirty="0"/>
          </a:p>
          <a:p>
            <a:pPr>
              <a:defRPr/>
            </a:pPr>
            <a:endParaRPr lang="en-US" sz="2400" dirty="0"/>
          </a:p>
          <a:p>
            <a:pPr>
              <a:defRPr/>
            </a:pPr>
            <a:endParaRPr lang="en-US" dirty="0"/>
          </a:p>
        </p:txBody>
      </p:sp>
      <p:sp>
        <p:nvSpPr>
          <p:cNvPr id="45060" name="Rectangle 5"/>
          <p:cNvSpPr>
            <a:spLocks noChangeArrowheads="1"/>
          </p:cNvSpPr>
          <p:nvPr/>
        </p:nvSpPr>
        <p:spPr bwMode="auto">
          <a:xfrm>
            <a:off x="0" y="116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400" eaLnBrk="1" hangingPunct="1"/>
            <a:r>
              <a:rPr lang="en-US" altLang="en-US" sz="1100" dirty="0">
                <a:ea typeface="Calibri" pitchFamily="34" charset="0"/>
                <a:cs typeface="Times New Roman" pitchFamily="18" charset="0"/>
              </a:rPr>
              <a:t> </a:t>
            </a:r>
            <a:endParaRPr lang="en-US" altLang="en-US" dirty="0">
              <a:latin typeface="Arial" charset="0"/>
              <a:cs typeface="Times New Roman" pitchFamily="18" charset="0"/>
            </a:endParaRPr>
          </a:p>
        </p:txBody>
      </p:sp>
      <p:sp>
        <p:nvSpPr>
          <p:cNvPr id="45061" name="Rectangle 6"/>
          <p:cNvSpPr>
            <a:spLocks noChangeArrowheads="1"/>
          </p:cNvSpPr>
          <p:nvPr/>
        </p:nvSpPr>
        <p:spPr bwMode="auto">
          <a:xfrm>
            <a:off x="0" y="1676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400" eaLnBrk="1" hangingPunct="1"/>
            <a:r>
              <a:rPr lang="en-US" altLang="en-US" sz="1100" dirty="0">
                <a:ea typeface="Calibri" pitchFamily="34" charset="0"/>
                <a:cs typeface="Times New Roman" pitchFamily="18" charset="0"/>
              </a:rPr>
              <a:t> </a:t>
            </a:r>
            <a:endParaRPr lang="en-US" altLang="en-US" dirty="0">
              <a:latin typeface="Arial" charset="0"/>
              <a:cs typeface="Times New Roman" pitchFamily="18" charset="0"/>
            </a:endParaRPr>
          </a:p>
        </p:txBody>
      </p:sp>
    </p:spTree>
    <p:extLst>
      <p:ext uri="{BB962C8B-B14F-4D97-AF65-F5344CB8AC3E}">
        <p14:creationId xmlns:p14="http://schemas.microsoft.com/office/powerpoint/2010/main" val="1568201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Placeholder 12" descr="MP900439536.JPG"/>
          <p:cNvPicPr>
            <a:picLocks noGrp="1" noChangeAspect="1"/>
          </p:cNvPicPr>
          <p:nvPr>
            <p:ph type="pic" idx="1"/>
          </p:nvPr>
        </p:nvPicPr>
        <p:blipFill>
          <a:blip r:embed="rId3">
            <a:extLst>
              <a:ext uri="{28A0092B-C50C-407E-A947-70E740481C1C}">
                <a14:useLocalDpi xmlns:a14="http://schemas.microsoft.com/office/drawing/2010/main" val="0"/>
              </a:ext>
            </a:extLst>
          </a:blip>
          <a:srcRect l="14127" r="1412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9"/>
          <p:cNvSpPr txBox="1">
            <a:spLocks noChangeArrowheads="1"/>
          </p:cNvSpPr>
          <p:nvPr/>
        </p:nvSpPr>
        <p:spPr bwMode="auto">
          <a:xfrm>
            <a:off x="2038350" y="4727575"/>
            <a:ext cx="49895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6600" b="1" dirty="0" smtClean="0">
                <a:latin typeface="Arial" pitchFamily="34" charset="0"/>
                <a:cs typeface="Arial" pitchFamily="34" charset="0"/>
              </a:rPr>
              <a:t>Questions?</a:t>
            </a:r>
          </a:p>
        </p:txBody>
      </p:sp>
    </p:spTree>
    <p:extLst>
      <p:ext uri="{BB962C8B-B14F-4D97-AF65-F5344CB8AC3E}">
        <p14:creationId xmlns:p14="http://schemas.microsoft.com/office/powerpoint/2010/main" val="392055043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55" t="7902" r="18024" b="12099"/>
          <a:stretch/>
        </p:blipFill>
        <p:spPr bwMode="auto">
          <a:xfrm>
            <a:off x="240353" y="16934"/>
            <a:ext cx="882226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17413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621" y="648270"/>
            <a:ext cx="8229600" cy="4525963"/>
          </a:xfrm>
        </p:spPr>
        <p:txBody>
          <a:bodyPr/>
          <a:lstStyle/>
          <a:p>
            <a:pPr marL="0" indent="0">
              <a:buNone/>
            </a:pPr>
            <a:r>
              <a:rPr lang="en-US" sz="4400" b="1" dirty="0" smtClean="0">
                <a:solidFill>
                  <a:schemeClr val="tx2"/>
                </a:solidFill>
              </a:rPr>
              <a:t>What is bullying?</a:t>
            </a:r>
          </a:p>
          <a:p>
            <a:pPr lvl="1" defTabSz="914400">
              <a:spcBef>
                <a:spcPct val="30000"/>
              </a:spcBef>
              <a:buClr>
                <a:schemeClr val="accent6">
                  <a:lumMod val="75000"/>
                </a:schemeClr>
              </a:buClr>
              <a:defRPr/>
            </a:pPr>
            <a:r>
              <a:rPr lang="en-US" sz="3200" dirty="0" smtClean="0">
                <a:solidFill>
                  <a:schemeClr val="tx2"/>
                </a:solidFill>
                <a:ea typeface="+mn-ea"/>
                <a:cs typeface="+mn-cs"/>
              </a:rPr>
              <a:t>Aggressive </a:t>
            </a:r>
            <a:r>
              <a:rPr lang="en-US" sz="3200" dirty="0">
                <a:solidFill>
                  <a:schemeClr val="tx2"/>
                </a:solidFill>
                <a:ea typeface="+mn-ea"/>
                <a:cs typeface="+mn-cs"/>
              </a:rPr>
              <a:t>behavior that intends to cause harm, distress, or humiliation </a:t>
            </a:r>
          </a:p>
          <a:p>
            <a:pPr lvl="1" defTabSz="914400">
              <a:spcBef>
                <a:spcPct val="30000"/>
              </a:spcBef>
              <a:buClr>
                <a:schemeClr val="accent6">
                  <a:lumMod val="75000"/>
                </a:schemeClr>
              </a:buClr>
              <a:defRPr/>
            </a:pPr>
            <a:r>
              <a:rPr lang="en-US" sz="3200" dirty="0">
                <a:solidFill>
                  <a:schemeClr val="tx2"/>
                </a:solidFill>
                <a:ea typeface="+mn-ea"/>
                <a:cs typeface="+mn-cs"/>
              </a:rPr>
              <a:t>Repeated behavior over time</a:t>
            </a:r>
          </a:p>
          <a:p>
            <a:pPr lvl="1" defTabSz="914400">
              <a:spcBef>
                <a:spcPct val="30000"/>
              </a:spcBef>
              <a:buClr>
                <a:schemeClr val="accent6">
                  <a:lumMod val="75000"/>
                </a:schemeClr>
              </a:buClr>
              <a:defRPr/>
            </a:pPr>
            <a:r>
              <a:rPr lang="en-US" sz="3200" dirty="0">
                <a:solidFill>
                  <a:schemeClr val="tx2"/>
                </a:solidFill>
                <a:ea typeface="+mn-ea"/>
                <a:cs typeface="+mn-cs"/>
              </a:rPr>
              <a:t>Actions fueled by perceived imbalance of strength or power </a:t>
            </a:r>
            <a:endParaRPr lang="en-US" sz="6000" dirty="0">
              <a:solidFill>
                <a:schemeClr val="tx2"/>
              </a:solidFill>
            </a:endParaRPr>
          </a:p>
        </p:txBody>
      </p:sp>
    </p:spTree>
    <p:extLst>
      <p:ext uri="{BB962C8B-B14F-4D97-AF65-F5344CB8AC3E}">
        <p14:creationId xmlns:p14="http://schemas.microsoft.com/office/powerpoint/2010/main" val="1698536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059"/>
            <a:ext cx="8229600" cy="1143000"/>
          </a:xfrm>
        </p:spPr>
        <p:txBody>
          <a:bodyPr/>
          <a:lstStyle/>
          <a:p>
            <a:r>
              <a:rPr lang="en-US" b="1" dirty="0" smtClean="0">
                <a:solidFill>
                  <a:schemeClr val="tx2"/>
                </a:solidFill>
              </a:rPr>
              <a:t>Bullying negatively impacts more than you may realize…</a:t>
            </a:r>
            <a:endParaRPr lang="en-US" b="1" dirty="0">
              <a:solidFill>
                <a:schemeClr val="tx2"/>
              </a:solidFill>
            </a:endParaRPr>
          </a:p>
        </p:txBody>
      </p:sp>
      <p:sp>
        <p:nvSpPr>
          <p:cNvPr id="3" name="Content Placeholder 2"/>
          <p:cNvSpPr>
            <a:spLocks noGrp="1"/>
          </p:cNvSpPr>
          <p:nvPr>
            <p:ph idx="1"/>
          </p:nvPr>
        </p:nvSpPr>
        <p:spPr>
          <a:xfrm>
            <a:off x="1235122" y="2214348"/>
            <a:ext cx="8229600" cy="4525963"/>
          </a:xfrm>
        </p:spPr>
        <p:txBody>
          <a:bodyPr/>
          <a:lstStyle/>
          <a:p>
            <a:pPr>
              <a:buClr>
                <a:schemeClr val="accent6">
                  <a:lumMod val="75000"/>
                </a:schemeClr>
              </a:buClr>
            </a:pPr>
            <a:r>
              <a:rPr lang="en-US" sz="3600" dirty="0">
                <a:solidFill>
                  <a:schemeClr val="tx2"/>
                </a:solidFill>
              </a:rPr>
              <a:t>Students who are </a:t>
            </a:r>
            <a:r>
              <a:rPr lang="en-US" sz="3600" b="1" dirty="0">
                <a:solidFill>
                  <a:schemeClr val="tx2"/>
                </a:solidFill>
              </a:rPr>
              <a:t>bullied</a:t>
            </a:r>
          </a:p>
          <a:p>
            <a:pPr>
              <a:buClr>
                <a:schemeClr val="accent6">
                  <a:lumMod val="75000"/>
                </a:schemeClr>
              </a:buClr>
            </a:pPr>
            <a:r>
              <a:rPr lang="en-US" sz="3600" dirty="0" smtClean="0">
                <a:solidFill>
                  <a:schemeClr val="tx2"/>
                </a:solidFill>
              </a:rPr>
              <a:t>Students who </a:t>
            </a:r>
            <a:r>
              <a:rPr lang="en-US" sz="3600" b="1" dirty="0" smtClean="0">
                <a:solidFill>
                  <a:schemeClr val="tx2"/>
                </a:solidFill>
              </a:rPr>
              <a:t>bully</a:t>
            </a:r>
          </a:p>
          <a:p>
            <a:pPr>
              <a:buClr>
                <a:schemeClr val="accent6">
                  <a:lumMod val="75000"/>
                </a:schemeClr>
              </a:buClr>
            </a:pPr>
            <a:r>
              <a:rPr lang="en-US" sz="3600" dirty="0">
                <a:solidFill>
                  <a:schemeClr val="tx2"/>
                </a:solidFill>
              </a:rPr>
              <a:t>Students who </a:t>
            </a:r>
            <a:r>
              <a:rPr lang="en-US" sz="3600" b="1" dirty="0">
                <a:solidFill>
                  <a:schemeClr val="tx2"/>
                </a:solidFill>
              </a:rPr>
              <a:t>witness</a:t>
            </a:r>
            <a:r>
              <a:rPr lang="en-US" sz="3600" dirty="0">
                <a:solidFill>
                  <a:schemeClr val="tx2"/>
                </a:solidFill>
              </a:rPr>
              <a:t> bullying</a:t>
            </a:r>
          </a:p>
          <a:p>
            <a:pPr>
              <a:buClr>
                <a:schemeClr val="accent6">
                  <a:lumMod val="75000"/>
                </a:schemeClr>
              </a:buClr>
            </a:pPr>
            <a:r>
              <a:rPr lang="en-US" sz="3600" dirty="0" smtClean="0">
                <a:solidFill>
                  <a:schemeClr val="tx2"/>
                </a:solidFill>
              </a:rPr>
              <a:t>And the overall </a:t>
            </a:r>
            <a:r>
              <a:rPr lang="en-US" sz="3600" b="1" u="sng" dirty="0" smtClean="0">
                <a:solidFill>
                  <a:srgbClr val="37A400"/>
                </a:solidFill>
              </a:rPr>
              <a:t>school climate</a:t>
            </a:r>
          </a:p>
          <a:p>
            <a:endParaRPr lang="en-US" sz="3600" dirty="0">
              <a:solidFill>
                <a:schemeClr val="tx2"/>
              </a:solidFill>
            </a:endParaRPr>
          </a:p>
        </p:txBody>
      </p:sp>
    </p:spTree>
    <p:extLst>
      <p:ext uri="{BB962C8B-B14F-4D97-AF65-F5344CB8AC3E}">
        <p14:creationId xmlns:p14="http://schemas.microsoft.com/office/powerpoint/2010/main" val="7135271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937982" y="996288"/>
            <a:ext cx="3440569" cy="3310411"/>
          </a:xfrm>
          <a:prstGeom prst="ellipse">
            <a:avLst/>
          </a:prstGeom>
          <a:solidFill>
            <a:srgbClr val="E46C0A">
              <a:alpha val="6117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Oval 1"/>
          <p:cNvSpPr/>
          <p:nvPr/>
        </p:nvSpPr>
        <p:spPr>
          <a:xfrm>
            <a:off x="3832088" y="1009934"/>
            <a:ext cx="3469464" cy="3235347"/>
          </a:xfrm>
          <a:prstGeom prst="ellipse">
            <a:avLst/>
          </a:prstGeom>
          <a:solidFill>
            <a:srgbClr val="37A400">
              <a:alpha val="61961"/>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p:cNvSpPr/>
          <p:nvPr/>
        </p:nvSpPr>
        <p:spPr>
          <a:xfrm>
            <a:off x="2905502" y="2361055"/>
            <a:ext cx="3466534" cy="3343708"/>
          </a:xfrm>
          <a:prstGeom prst="ellipse">
            <a:avLst/>
          </a:prstGeom>
          <a:solidFill>
            <a:srgbClr val="660066">
              <a:alpha val="6117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A50021"/>
              </a:solidFill>
            </a:endParaRPr>
          </a:p>
        </p:txBody>
      </p:sp>
      <p:sp>
        <p:nvSpPr>
          <p:cNvPr id="9218" name="Rectangle 5"/>
          <p:cNvSpPr>
            <a:spLocks noChangeArrowheads="1"/>
          </p:cNvSpPr>
          <p:nvPr/>
        </p:nvSpPr>
        <p:spPr bwMode="auto">
          <a:xfrm>
            <a:off x="431794" y="-40212"/>
            <a:ext cx="8288867" cy="1187450"/>
          </a:xfrm>
          <a:prstGeom prst="rect">
            <a:avLst/>
          </a:prstGeom>
          <a:noFill/>
          <a:ln w="9525">
            <a:noFill/>
            <a:miter lim="800000"/>
            <a:headEnd/>
            <a:tailEnd/>
          </a:ln>
        </p:spPr>
        <p:txBody>
          <a:bodyPr anchor="ctr"/>
          <a:lstStyle/>
          <a:p>
            <a:pPr algn="ctr"/>
            <a:r>
              <a:rPr lang="en-US" sz="4400" b="1" dirty="0" smtClean="0">
                <a:solidFill>
                  <a:schemeClr val="accent1">
                    <a:lumMod val="75000"/>
                  </a:schemeClr>
                </a:solidFill>
                <a:latin typeface="+mj-lt"/>
                <a:cs typeface="Arial" pitchFamily="34" charset="0"/>
              </a:rPr>
              <a:t>Bullying and School Climate</a:t>
            </a:r>
            <a:endParaRPr lang="en-US" sz="4400" b="1" dirty="0">
              <a:solidFill>
                <a:schemeClr val="accent1">
                  <a:lumMod val="75000"/>
                </a:schemeClr>
              </a:solidFill>
              <a:latin typeface="+mj-lt"/>
              <a:cs typeface="Arial" pitchFamily="34" charset="0"/>
            </a:endParaRPr>
          </a:p>
        </p:txBody>
      </p:sp>
      <p:sp>
        <p:nvSpPr>
          <p:cNvPr id="5" name="TextBox 4"/>
          <p:cNvSpPr txBox="1"/>
          <p:nvPr/>
        </p:nvSpPr>
        <p:spPr>
          <a:xfrm>
            <a:off x="3507477" y="2618828"/>
            <a:ext cx="2318647" cy="769441"/>
          </a:xfrm>
          <a:prstGeom prst="rect">
            <a:avLst/>
          </a:prstGeom>
          <a:noFill/>
        </p:spPr>
        <p:txBody>
          <a:bodyPr wrap="square" rtlCol="0">
            <a:spAutoFit/>
          </a:bodyPr>
          <a:lstStyle/>
          <a:p>
            <a:pPr algn="ctr"/>
            <a:r>
              <a:rPr lang="en-US" sz="2200" b="1" dirty="0" smtClean="0">
                <a:solidFill>
                  <a:schemeClr val="bg1"/>
                </a:solidFill>
                <a:latin typeface="+mj-lt"/>
              </a:rPr>
              <a:t>Positive School Climate</a:t>
            </a:r>
            <a:endParaRPr lang="en-US" sz="2200" b="1" dirty="0">
              <a:solidFill>
                <a:schemeClr val="bg1"/>
              </a:solidFill>
              <a:latin typeface="+mj-lt"/>
            </a:endParaRPr>
          </a:p>
        </p:txBody>
      </p:sp>
      <p:sp>
        <p:nvSpPr>
          <p:cNvPr id="6" name="TextBox 5"/>
          <p:cNvSpPr txBox="1"/>
          <p:nvPr/>
        </p:nvSpPr>
        <p:spPr>
          <a:xfrm>
            <a:off x="5826124" y="2015469"/>
            <a:ext cx="1419368" cy="707886"/>
          </a:xfrm>
          <a:prstGeom prst="rect">
            <a:avLst/>
          </a:prstGeom>
          <a:noFill/>
        </p:spPr>
        <p:txBody>
          <a:bodyPr wrap="square" rtlCol="0">
            <a:spAutoFit/>
          </a:bodyPr>
          <a:lstStyle/>
          <a:p>
            <a:pPr algn="ctr"/>
            <a:r>
              <a:rPr lang="en-US" sz="2000" b="1" dirty="0" smtClean="0">
                <a:solidFill>
                  <a:schemeClr val="bg1"/>
                </a:solidFill>
                <a:latin typeface="+mj-lt"/>
              </a:rPr>
              <a:t>Effective Teachers</a:t>
            </a:r>
            <a:endParaRPr lang="en-US" sz="2000" b="1" dirty="0">
              <a:solidFill>
                <a:schemeClr val="bg1"/>
              </a:solidFill>
              <a:latin typeface="+mj-lt"/>
            </a:endParaRPr>
          </a:p>
        </p:txBody>
      </p:sp>
      <p:sp>
        <p:nvSpPr>
          <p:cNvPr id="7" name="TextBox 6"/>
          <p:cNvSpPr txBox="1"/>
          <p:nvPr/>
        </p:nvSpPr>
        <p:spPr>
          <a:xfrm>
            <a:off x="3758486" y="1573838"/>
            <a:ext cx="1658206" cy="707886"/>
          </a:xfrm>
          <a:prstGeom prst="rect">
            <a:avLst/>
          </a:prstGeom>
          <a:noFill/>
        </p:spPr>
        <p:txBody>
          <a:bodyPr wrap="square" rtlCol="0">
            <a:spAutoFit/>
          </a:bodyPr>
          <a:lstStyle/>
          <a:p>
            <a:pPr algn="ctr"/>
            <a:r>
              <a:rPr lang="en-US" sz="2000" b="1" dirty="0" smtClean="0">
                <a:solidFill>
                  <a:schemeClr val="bg1"/>
                </a:solidFill>
                <a:latin typeface="+mj-lt"/>
              </a:rPr>
              <a:t>Coursework is Engaging</a:t>
            </a:r>
            <a:endParaRPr lang="en-US" sz="2000" b="1" dirty="0">
              <a:solidFill>
                <a:schemeClr val="bg1"/>
              </a:solidFill>
              <a:latin typeface="+mj-lt"/>
            </a:endParaRPr>
          </a:p>
        </p:txBody>
      </p:sp>
      <p:sp>
        <p:nvSpPr>
          <p:cNvPr id="8" name="TextBox 7"/>
          <p:cNvSpPr txBox="1"/>
          <p:nvPr/>
        </p:nvSpPr>
        <p:spPr>
          <a:xfrm>
            <a:off x="1873150" y="1981265"/>
            <a:ext cx="1958938" cy="707886"/>
          </a:xfrm>
          <a:prstGeom prst="rect">
            <a:avLst/>
          </a:prstGeom>
          <a:noFill/>
        </p:spPr>
        <p:txBody>
          <a:bodyPr wrap="square" rtlCol="0">
            <a:spAutoFit/>
          </a:bodyPr>
          <a:lstStyle/>
          <a:p>
            <a:pPr algn="ctr"/>
            <a:r>
              <a:rPr lang="en-US" sz="2000" b="1" dirty="0" smtClean="0">
                <a:solidFill>
                  <a:schemeClr val="bg1"/>
                </a:solidFill>
                <a:latin typeface="+mj-lt"/>
              </a:rPr>
              <a:t>Strong Curriculum</a:t>
            </a:r>
            <a:endParaRPr lang="en-US" sz="2000" b="1" dirty="0">
              <a:solidFill>
                <a:schemeClr val="bg1"/>
              </a:solidFill>
              <a:latin typeface="+mj-lt"/>
            </a:endParaRPr>
          </a:p>
        </p:txBody>
      </p:sp>
      <p:sp>
        <p:nvSpPr>
          <p:cNvPr id="9" name="TextBox 8"/>
          <p:cNvSpPr txBox="1"/>
          <p:nvPr/>
        </p:nvSpPr>
        <p:spPr>
          <a:xfrm>
            <a:off x="2752820" y="3406247"/>
            <a:ext cx="1738259" cy="1015663"/>
          </a:xfrm>
          <a:prstGeom prst="rect">
            <a:avLst/>
          </a:prstGeom>
          <a:noFill/>
        </p:spPr>
        <p:txBody>
          <a:bodyPr wrap="square" rtlCol="0">
            <a:spAutoFit/>
          </a:bodyPr>
          <a:lstStyle/>
          <a:p>
            <a:pPr algn="ctr"/>
            <a:r>
              <a:rPr lang="en-US" sz="2000" b="1" dirty="0" smtClean="0">
                <a:solidFill>
                  <a:schemeClr val="bg1"/>
                </a:solidFill>
                <a:latin typeface="+mj-lt"/>
              </a:rPr>
              <a:t>Learning is supported by families</a:t>
            </a:r>
            <a:endParaRPr lang="en-US" sz="2000" b="1" dirty="0">
              <a:solidFill>
                <a:schemeClr val="bg1"/>
              </a:solidFill>
              <a:latin typeface="+mj-lt"/>
            </a:endParaRPr>
          </a:p>
        </p:txBody>
      </p:sp>
      <p:sp>
        <p:nvSpPr>
          <p:cNvPr id="10" name="TextBox 9"/>
          <p:cNvSpPr txBox="1"/>
          <p:nvPr/>
        </p:nvSpPr>
        <p:spPr>
          <a:xfrm>
            <a:off x="4661177" y="3544559"/>
            <a:ext cx="2002341" cy="707886"/>
          </a:xfrm>
          <a:prstGeom prst="rect">
            <a:avLst/>
          </a:prstGeom>
          <a:noFill/>
        </p:spPr>
        <p:txBody>
          <a:bodyPr wrap="square" rtlCol="0">
            <a:spAutoFit/>
          </a:bodyPr>
          <a:lstStyle/>
          <a:p>
            <a:pPr algn="ctr"/>
            <a:r>
              <a:rPr lang="en-US" sz="2000" b="1" dirty="0" smtClean="0">
                <a:solidFill>
                  <a:schemeClr val="bg1"/>
                </a:solidFill>
                <a:latin typeface="+mj-lt"/>
              </a:rPr>
              <a:t>Students feel respected</a:t>
            </a:r>
            <a:endParaRPr lang="en-US" sz="2000" b="1" dirty="0">
              <a:solidFill>
                <a:schemeClr val="bg1"/>
              </a:solidFill>
              <a:latin typeface="+mj-lt"/>
            </a:endParaRPr>
          </a:p>
        </p:txBody>
      </p:sp>
      <p:sp>
        <p:nvSpPr>
          <p:cNvPr id="11" name="TextBox 10"/>
          <p:cNvSpPr txBox="1"/>
          <p:nvPr/>
        </p:nvSpPr>
        <p:spPr>
          <a:xfrm>
            <a:off x="3507477" y="4484412"/>
            <a:ext cx="2318647" cy="1015663"/>
          </a:xfrm>
          <a:prstGeom prst="rect">
            <a:avLst/>
          </a:prstGeom>
          <a:noFill/>
        </p:spPr>
        <p:txBody>
          <a:bodyPr wrap="square" rtlCol="0">
            <a:spAutoFit/>
          </a:bodyPr>
          <a:lstStyle/>
          <a:p>
            <a:pPr algn="ctr"/>
            <a:r>
              <a:rPr lang="en-US" sz="2000" b="1" dirty="0" smtClean="0">
                <a:solidFill>
                  <a:schemeClr val="bg1"/>
                </a:solidFill>
                <a:latin typeface="+mj-lt"/>
              </a:rPr>
              <a:t>Safe and Welcoming Environment</a:t>
            </a:r>
            <a:endParaRPr lang="en-US" sz="2000" b="1" dirty="0">
              <a:solidFill>
                <a:schemeClr val="bg1"/>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8323"/>
            <a:ext cx="8229600" cy="1143000"/>
          </a:xfrm>
        </p:spPr>
        <p:txBody>
          <a:bodyPr/>
          <a:lstStyle/>
          <a:p>
            <a:r>
              <a:rPr lang="en-US" b="1" dirty="0" smtClean="0">
                <a:solidFill>
                  <a:schemeClr val="tx2"/>
                </a:solidFill>
              </a:rPr>
              <a:t>Discuss: Your School Climate</a:t>
            </a:r>
            <a:endParaRPr lang="en-US" b="1" dirty="0">
              <a:solidFill>
                <a:schemeClr val="tx2"/>
              </a:solidFill>
            </a:endParaRPr>
          </a:p>
        </p:txBody>
      </p:sp>
      <p:sp>
        <p:nvSpPr>
          <p:cNvPr id="3" name="Content Placeholder 2"/>
          <p:cNvSpPr>
            <a:spLocks noGrp="1"/>
          </p:cNvSpPr>
          <p:nvPr>
            <p:ph idx="1"/>
          </p:nvPr>
        </p:nvSpPr>
        <p:spPr>
          <a:xfrm>
            <a:off x="552734" y="1149823"/>
            <a:ext cx="8229600" cy="4525963"/>
          </a:xfrm>
        </p:spPr>
        <p:txBody>
          <a:bodyPr/>
          <a:lstStyle/>
          <a:p>
            <a:endParaRPr lang="en-US" dirty="0" smtClean="0">
              <a:solidFill>
                <a:schemeClr val="tx2"/>
              </a:solidFill>
            </a:endParaRPr>
          </a:p>
          <a:p>
            <a:r>
              <a:rPr lang="en-US" b="1" dirty="0" smtClean="0">
                <a:solidFill>
                  <a:schemeClr val="tx2"/>
                </a:solidFill>
              </a:rPr>
              <a:t>Do you feel welcome at your school?</a:t>
            </a:r>
          </a:p>
          <a:p>
            <a:r>
              <a:rPr lang="en-US" b="1" dirty="0" smtClean="0">
                <a:solidFill>
                  <a:schemeClr val="tx2"/>
                </a:solidFill>
              </a:rPr>
              <a:t>Do students have positive peer relationships?</a:t>
            </a:r>
          </a:p>
          <a:p>
            <a:r>
              <a:rPr lang="en-US" b="1" dirty="0" smtClean="0">
                <a:solidFill>
                  <a:schemeClr val="tx2"/>
                </a:solidFill>
              </a:rPr>
              <a:t>How is teacher </a:t>
            </a:r>
            <a:r>
              <a:rPr lang="en-US" b="1" dirty="0">
                <a:solidFill>
                  <a:schemeClr val="tx2"/>
                </a:solidFill>
              </a:rPr>
              <a:t>m</a:t>
            </a:r>
            <a:r>
              <a:rPr lang="en-US" b="1" dirty="0" smtClean="0">
                <a:solidFill>
                  <a:schemeClr val="tx2"/>
                </a:solidFill>
              </a:rPr>
              <a:t>orale?</a:t>
            </a:r>
          </a:p>
          <a:p>
            <a:r>
              <a:rPr lang="en-US" b="1" dirty="0" smtClean="0">
                <a:solidFill>
                  <a:schemeClr val="tx2"/>
                </a:solidFill>
              </a:rPr>
              <a:t>What are the challenges that your school faces?</a:t>
            </a:r>
            <a:endParaRPr lang="en-US" b="1" dirty="0">
              <a:solidFill>
                <a:schemeClr val="tx2"/>
              </a:solidFill>
            </a:endParaRPr>
          </a:p>
        </p:txBody>
      </p:sp>
    </p:spTree>
    <p:extLst>
      <p:ext uri="{BB962C8B-B14F-4D97-AF65-F5344CB8AC3E}">
        <p14:creationId xmlns:p14="http://schemas.microsoft.com/office/powerpoint/2010/main" val="406394004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 y="361669"/>
            <a:ext cx="3476022" cy="11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906173" y="-95533"/>
            <a:ext cx="5982798" cy="587185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chemeClr val="bg1"/>
              </a:solidFill>
            </a:endParaRPr>
          </a:p>
        </p:txBody>
      </p:sp>
      <p:sp>
        <p:nvSpPr>
          <p:cNvPr id="5" name="Oval 4"/>
          <p:cNvSpPr/>
          <p:nvPr/>
        </p:nvSpPr>
        <p:spPr>
          <a:xfrm>
            <a:off x="8175875" y="1178934"/>
            <a:ext cx="1426192" cy="1337482"/>
          </a:xfrm>
          <a:prstGeom prst="ellipse">
            <a:avLst/>
          </a:prstGeom>
          <a:solidFill>
            <a:schemeClr val="accent6">
              <a:lumMod val="75000"/>
            </a:schemeClr>
          </a:solidFill>
          <a:ln w="1143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hord 6"/>
          <p:cNvSpPr/>
          <p:nvPr/>
        </p:nvSpPr>
        <p:spPr>
          <a:xfrm rot="6728612">
            <a:off x="-127985" y="3723825"/>
            <a:ext cx="2855282" cy="2936815"/>
          </a:xfrm>
          <a:prstGeom prst="chord">
            <a:avLst>
              <a:gd name="adj1" fmla="val 2700000"/>
              <a:gd name="adj2" fmla="val 16234904"/>
            </a:avLst>
          </a:prstGeom>
          <a:solidFill>
            <a:srgbClr val="37A4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226893" y="1479190"/>
            <a:ext cx="5341357" cy="2654573"/>
          </a:xfrm>
          <a:prstGeom prst="rect">
            <a:avLst/>
          </a:prstGeom>
          <a:noFill/>
        </p:spPr>
        <p:txBody>
          <a:bodyPr wrap="square" rtlCol="0">
            <a:spAutoFit/>
          </a:bodyPr>
          <a:lstStyle/>
          <a:p>
            <a:pPr algn="ctr"/>
            <a:r>
              <a:rPr lang="en-US" sz="4000" dirty="0" smtClean="0">
                <a:solidFill>
                  <a:schemeClr val="bg1"/>
                </a:solidFill>
                <a:latin typeface="+mn-lt"/>
              </a:rPr>
              <a:t>Improving </a:t>
            </a:r>
          </a:p>
          <a:p>
            <a:pPr algn="ctr"/>
            <a:r>
              <a:rPr lang="en-US" sz="4000" dirty="0" smtClean="0">
                <a:solidFill>
                  <a:schemeClr val="bg1"/>
                </a:solidFill>
                <a:latin typeface="+mn-lt"/>
              </a:rPr>
              <a:t>School Climate: </a:t>
            </a:r>
          </a:p>
          <a:p>
            <a:pPr algn="ctr"/>
            <a:endParaRPr lang="en-US" sz="1050" dirty="0" smtClean="0">
              <a:solidFill>
                <a:schemeClr val="bg1"/>
              </a:solidFill>
              <a:latin typeface="+mn-lt"/>
            </a:endParaRPr>
          </a:p>
          <a:p>
            <a:pPr algn="ctr"/>
            <a:r>
              <a:rPr lang="en-US" sz="3600" b="1" dirty="0" smtClean="0">
                <a:solidFill>
                  <a:schemeClr val="bg1"/>
                </a:solidFill>
                <a:latin typeface="+mn-lt"/>
              </a:rPr>
              <a:t>PTA’s Connect for Respect</a:t>
            </a:r>
          </a:p>
          <a:p>
            <a:pPr algn="ctr"/>
            <a:endParaRPr lang="en-US" sz="4000" dirty="0" smtClean="0">
              <a:solidFill>
                <a:schemeClr val="bg1"/>
              </a:solidFill>
              <a:latin typeface="+mn-lt"/>
            </a:endParaRPr>
          </a:p>
        </p:txBody>
      </p:sp>
    </p:spTree>
    <p:extLst>
      <p:ext uri="{BB962C8B-B14F-4D97-AF65-F5344CB8AC3E}">
        <p14:creationId xmlns:p14="http://schemas.microsoft.com/office/powerpoint/2010/main" val="25522222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648" y="2992673"/>
            <a:ext cx="92611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r>
              <a:rPr lang="en-US" sz="5400" b="1" dirty="0" smtClean="0">
                <a:solidFill>
                  <a:schemeClr val="bg1"/>
                </a:solidFill>
                <a:latin typeface="+mn-lt"/>
                <a:cs typeface="Arial" pitchFamily="34" charset="0"/>
              </a:rPr>
              <a:t>Goal:</a:t>
            </a:r>
            <a:endParaRPr lang="en-US" sz="5400" b="1" dirty="0">
              <a:solidFill>
                <a:schemeClr val="bg1"/>
              </a:solidFill>
              <a:latin typeface="+mn-lt"/>
              <a:cs typeface="Arial" pitchFamily="34" charset="0"/>
            </a:endParaRPr>
          </a:p>
          <a:p>
            <a:pPr algn="ctr"/>
            <a:r>
              <a:rPr lang="en-US" sz="1600" dirty="0">
                <a:solidFill>
                  <a:schemeClr val="bg1"/>
                </a:solidFill>
                <a:latin typeface="+mn-lt"/>
                <a:cs typeface="Arial" pitchFamily="34" charset="0"/>
              </a:rPr>
              <a:t/>
            </a:r>
            <a:br>
              <a:rPr lang="en-US" sz="1600" dirty="0">
                <a:solidFill>
                  <a:schemeClr val="bg1"/>
                </a:solidFill>
                <a:latin typeface="+mn-lt"/>
                <a:cs typeface="Arial" pitchFamily="34" charset="0"/>
              </a:rPr>
            </a:br>
            <a:r>
              <a:rPr lang="en-US" sz="4000" i="1" dirty="0" smtClean="0">
                <a:solidFill>
                  <a:schemeClr val="bg1"/>
                </a:solidFill>
                <a:latin typeface="+mn-lt"/>
                <a:cs typeface="Arial" pitchFamily="34" charset="0"/>
              </a:rPr>
              <a:t>To build safe </a:t>
            </a:r>
            <a:r>
              <a:rPr lang="en-US" sz="4000" i="1" dirty="0">
                <a:solidFill>
                  <a:schemeClr val="bg1"/>
                </a:solidFill>
                <a:latin typeface="+mn-lt"/>
                <a:cs typeface="Arial" pitchFamily="34" charset="0"/>
              </a:rPr>
              <a:t>and supportive </a:t>
            </a:r>
            <a:endParaRPr lang="en-US" sz="4000" i="1" dirty="0" smtClean="0">
              <a:solidFill>
                <a:schemeClr val="bg1"/>
              </a:solidFill>
              <a:latin typeface="+mn-lt"/>
              <a:cs typeface="Arial" pitchFamily="34" charset="0"/>
            </a:endParaRPr>
          </a:p>
          <a:p>
            <a:pPr algn="ctr"/>
            <a:r>
              <a:rPr lang="en-US" sz="4000" i="1" dirty="0">
                <a:solidFill>
                  <a:schemeClr val="bg1"/>
                </a:solidFill>
                <a:latin typeface="+mn-lt"/>
                <a:cs typeface="Arial" pitchFamily="34" charset="0"/>
              </a:rPr>
              <a:t>s</a:t>
            </a:r>
            <a:r>
              <a:rPr lang="en-US" sz="4000" i="1" dirty="0" smtClean="0">
                <a:solidFill>
                  <a:schemeClr val="bg1"/>
                </a:solidFill>
                <a:latin typeface="+mn-lt"/>
                <a:cs typeface="Arial" pitchFamily="34" charset="0"/>
              </a:rPr>
              <a:t>chool environments </a:t>
            </a:r>
            <a:r>
              <a:rPr lang="en-US" sz="4000" i="1" dirty="0">
                <a:solidFill>
                  <a:schemeClr val="bg1"/>
                </a:solidFill>
                <a:latin typeface="+mn-lt"/>
                <a:cs typeface="Arial" pitchFamily="34" charset="0"/>
              </a:rPr>
              <a:t>filled with </a:t>
            </a:r>
            <a:endParaRPr lang="en-US" sz="4000" i="1" dirty="0" smtClean="0">
              <a:solidFill>
                <a:schemeClr val="bg1"/>
              </a:solidFill>
              <a:latin typeface="+mn-lt"/>
              <a:cs typeface="Arial" pitchFamily="34" charset="0"/>
            </a:endParaRPr>
          </a:p>
          <a:p>
            <a:pPr algn="ctr"/>
            <a:r>
              <a:rPr lang="en-US" sz="4000" i="1" dirty="0" smtClean="0">
                <a:solidFill>
                  <a:schemeClr val="bg1"/>
                </a:solidFill>
                <a:latin typeface="+mn-lt"/>
                <a:cs typeface="Arial" pitchFamily="34" charset="0"/>
              </a:rPr>
              <a:t>healthy </a:t>
            </a:r>
            <a:r>
              <a:rPr lang="en-US" sz="4000" i="1" dirty="0">
                <a:solidFill>
                  <a:schemeClr val="bg1"/>
                </a:solidFill>
                <a:latin typeface="+mn-lt"/>
                <a:cs typeface="Arial" pitchFamily="34" charset="0"/>
              </a:rPr>
              <a:t>peer relationships.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13650"/>
            <a:ext cx="9258813" cy="2760717"/>
          </a:xfrm>
          <a:prstGeom prst="rect">
            <a:avLst/>
          </a:prstGeom>
        </p:spPr>
      </p:pic>
    </p:spTree>
    <p:extLst>
      <p:ext uri="{BB962C8B-B14F-4D97-AF65-F5344CB8AC3E}">
        <p14:creationId xmlns:p14="http://schemas.microsoft.com/office/powerpoint/2010/main" val="51787136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10.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11.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ct:contentTypeSchema xmlns:ct="http://schemas.microsoft.com/office/2006/metadata/contentType" xmlns:ma="http://schemas.microsoft.com/office/2006/metadata/properties/metaAttributes" ct:_="" ma:_="" ma:contentTypeName="Document" ma:contentTypeID="0x01010045B78102AF60B04ABA205E3EF065642E" ma:contentTypeVersion="3" ma:contentTypeDescription="Create a new document." ma:contentTypeScope="" ma:versionID="ebedaa5e39435eca6cae133c7b111621">
  <xsd:schema xmlns:xsd="http://www.w3.org/2001/XMLSchema" xmlns:xs="http://www.w3.org/2001/XMLSchema" xmlns:p="http://schemas.microsoft.com/office/2006/metadata/properties" xmlns:ns2="c3a6e9ef-a1f6-4766-94ca-80364285655b" targetNamespace="http://schemas.microsoft.com/office/2006/metadata/properties" ma:root="true" ma:fieldsID="8e931a62d9d662a530870840701150fe" ns2:_="">
    <xsd:import namespace="c3a6e9ef-a1f6-4766-94ca-80364285655b"/>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6e9ef-a1f6-4766-94ca-8036428565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instructor-paced_question>
  <question_data>
    <question m_QuestionType="2" m_sQuestionID="{5f18028c-406c-4788-830a-86db85ee874b}" m_sQuestion=" According to the National Institute of Health (2010), ____% of students surveyed reported being bullied in middle and high school. "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59%" m_nPoints="0" m_bCorrect="0" m_bRemoveOnSimplify="0" m_nSortPosition="0" m_nWeight="0" m_bModified="0"/>
        <option value="33%" m_nPoints="0" m_bCorrect="0" m_bRemoveOnSimplify="0" m_nSortPosition="0" m_nWeight="0" m_bModified="0"/>
        <option value="77%" m_nPoints="0" m_bCorrect="0" m_bRemoveOnSimplify="0" m_nSortPosition="0" m_nWeight="0" m_bModified="0"/>
        <option value="25%" m_nPoints="0" m_bCorrect="0" m_bRemoveOnSimplify="0" m_nSortPosition="0" m_nWeight="0" m_bModified="0"/>
      </options>
      <text_answers/>
      <response_data/>
    </question>
  </question_data>
  <follow-on_question_data/>
</instructor-paced_question>
</file>

<file path=customXml/item15.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3.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4.xml><?xml version="1.0" encoding="utf-8"?>
<instructor-paced_question>
  <question_data>
    <question m_QuestionType="2" m_sQuestionID="{5f18028c-406c-4788-830a-86db85ee874b}" m_sQuestion="Which of following are typical forms of bullying? "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Physical aggression " m_nPoints="0" m_bCorrect="0" m_bRemoveOnSimplify="0" m_nSortPosition="0" m_nWeight="0" m_bModified="0"/>
        <option value="Social aggression " m_nPoints="0" m_bCorrect="0" m_bRemoveOnSimplify="0" m_nSortPosition="0" m_nWeight="0" m_bModified="0"/>
        <option value="Cyber bullying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5.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6.xml><?xml version="1.0" encoding="utf-8"?>
<instructor-paced_question>
  <question_data>
    <question m_QuestionType="5" m_sQuestionID="{5f18028c-406c-4788-830a-86db85ee874b}" m_sQuestion="How likely are you to host a Connect for Respect event in your community after participating in this session? &#10;" m_sLikertMetaID="UUID-4" m_bHasCorrectAnswer="0" m_bTrueFalse="0" m_bHasDontKnow="0" m_LabelType="1"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Not at all likely" m_nPoints="0" m_bCorrect="0" m_bRemoveOnSimplify="0" m_nSortPosition="0" m_nWeight="0" m_bModified="0"/>
        <option value="A little likely" m_nPoints="0" m_bCorrect="0" m_bRemoveOnSimplify="0" m_nSortPosition="0" m_nWeight="0" m_bModified="0"/>
        <option value="Very likely" m_nPoints="0" m_bCorrect="0" m_bRemoveOnSimplify="0" m_nSortPosition="0" m_nWeight="0" m_bModified="0"/>
        <option value="Extremely likely" m_nPoints="0" m_bCorrect="0" m_bRemoveOnSimplify="0" m_nSortPosition="0" m_nWeight="0" m_bModified="0"/>
        <option value="I don't know" m_nPoints="0" m_bCorrect="0" m_bRemoveOnSimplify="0" m_nSortPosition="0" m_nWeight="0" m_bModified="0"/>
      </options>
      <text_answers/>
      <response_data/>
    </question>
  </question_data>
  <follow-on_question_data/>
</instructor-paced_question>
</file>

<file path=customXml/item7.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8.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9.xml><?xml version="1.0" encoding="utf-8"?>
<instructor-paced_question>
  <question_data>
    <question m_QuestionType="2" m_sQuestionID="{5f18028c-406c-4788-830a-86db85ee874b}" m_sQuestion="Which of the following best practices in developing community strategies to stop bullying can parents and PTA leaders utilize?" m_sLikertMetaID="" m_bHasCorrectAnswer="0" m_bTrueFalse="0" m_bHasDontKnow="0" m_LabelType="2" m_nNumberOfResponses="1" m_bRandomize="0" m_bSimplify="0" m_nTimeout="0" m_bStoreInDatabase="0" m_Marked="0" m_DefaultReportType="0" m_sFollowOnQuestionID="" m_bFollowOnQuestion="0" m_Tolerance="0" m_allowMultipleResponse="0" m_maxResponseChars="0" m_textComparision="0" m_nQuestionLevel="1" m_nQuestionNumber="0" m_bReplaceDesign="0" m_sInstanceId="" m_nInstanceDateTimeUTC="1306270415">
      <options>
        <option value="Involve youth, parents, professionals and volunteers in promoting prevention" m_nPoints="0" m_bCorrect="0" m_bRemoveOnSimplify="0" m_nSortPosition="0" m_nWeight="0" m_bModified="0"/>
        <option value="  Assess strengths and needs in your    &#10;  community. " m_nPoints="0" m_bCorrect="0" m_bRemoveOnSimplify="0" m_nSortPosition="0" m_nWeight="0" m_bModified="0"/>
        <option value="Raise community awareness. " m_nPoints="0" m_bCorrect="0" m_bRemoveOnSimplify="0" m_nSortPosition="0" m_nWeight="0" m_bModified="0"/>
        <option value=" All of the above " m_nPoints="0" m_bCorrect="0" m_bRemoveOnSimplify="0" m_nSortPosition="0" m_nWeight="0" m_bModified="0"/>
      </options>
      <text_answers/>
      <response_data/>
    </question>
  </question_data>
  <follow-on_question_data/>
</instructor-paced_question>
</file>

<file path=customXml/itemProps1.xml><?xml version="1.0" encoding="utf-8"?>
<ds:datastoreItem xmlns:ds="http://schemas.openxmlformats.org/officeDocument/2006/customXml" ds:itemID="{737C35C5-8D54-4653-9205-CACFCBEEB14C}"/>
</file>

<file path=customXml/itemProps10.xml><?xml version="1.0" encoding="utf-8"?>
<ds:datastoreItem xmlns:ds="http://schemas.openxmlformats.org/officeDocument/2006/customXml" ds:itemID="{5CD0D31F-0D06-4DEA-8401-E2C381D0810D}"/>
</file>

<file path=customXml/itemProps11.xml><?xml version="1.0" encoding="utf-8"?>
<ds:datastoreItem xmlns:ds="http://schemas.openxmlformats.org/officeDocument/2006/customXml" ds:itemID="{26665F31-6E18-488F-BED7-BBBC7BB5C9AB}"/>
</file>

<file path=customXml/itemProps12.xml><?xml version="1.0" encoding="utf-8"?>
<ds:datastoreItem xmlns:ds="http://schemas.openxmlformats.org/officeDocument/2006/customXml" ds:itemID="{CEC44D36-B361-499B-9CD6-477208CFEF06}"/>
</file>

<file path=customXml/itemProps13.xml><?xml version="1.0" encoding="utf-8"?>
<ds:datastoreItem xmlns:ds="http://schemas.openxmlformats.org/officeDocument/2006/customXml" ds:itemID="{E1F988B7-02EE-4358-8DC9-B62AAC737972}"/>
</file>

<file path=customXml/itemProps14.xml><?xml version="1.0" encoding="utf-8"?>
<ds:datastoreItem xmlns:ds="http://schemas.openxmlformats.org/officeDocument/2006/customXml" ds:itemID="{D6A9BDDB-AB86-4C04-9691-2CF4709AE06C}"/>
</file>

<file path=customXml/itemProps15.xml><?xml version="1.0" encoding="utf-8"?>
<ds:datastoreItem xmlns:ds="http://schemas.openxmlformats.org/officeDocument/2006/customXml" ds:itemID="{A29B4BFD-E263-4516-B01E-18B8F78DC43C}"/>
</file>

<file path=customXml/itemProps2.xml><?xml version="1.0" encoding="utf-8"?>
<ds:datastoreItem xmlns:ds="http://schemas.openxmlformats.org/officeDocument/2006/customXml" ds:itemID="{6B867B7C-F27C-47C8-87CA-1D85D2A14FAD}"/>
</file>

<file path=customXml/itemProps3.xml><?xml version="1.0" encoding="utf-8"?>
<ds:datastoreItem xmlns:ds="http://schemas.openxmlformats.org/officeDocument/2006/customXml" ds:itemID="{79A97E1F-C264-4BF1-9015-6A4E600A28CC}"/>
</file>

<file path=customXml/itemProps4.xml><?xml version="1.0" encoding="utf-8"?>
<ds:datastoreItem xmlns:ds="http://schemas.openxmlformats.org/officeDocument/2006/customXml" ds:itemID="{FF229C05-3118-461B-969F-B4BB2FAFDC87}"/>
</file>

<file path=customXml/itemProps5.xml><?xml version="1.0" encoding="utf-8"?>
<ds:datastoreItem xmlns:ds="http://schemas.openxmlformats.org/officeDocument/2006/customXml" ds:itemID="{F5169931-09D0-4B52-A56B-E490BE4276CE}"/>
</file>

<file path=customXml/itemProps6.xml><?xml version="1.0" encoding="utf-8"?>
<ds:datastoreItem xmlns:ds="http://schemas.openxmlformats.org/officeDocument/2006/customXml" ds:itemID="{11A8A49E-B34A-402C-A32F-D45CAECAA2C3}"/>
</file>

<file path=customXml/itemProps7.xml><?xml version="1.0" encoding="utf-8"?>
<ds:datastoreItem xmlns:ds="http://schemas.openxmlformats.org/officeDocument/2006/customXml" ds:itemID="{C2EE6637-4FE9-4947-BF81-268991EA899E}"/>
</file>

<file path=customXml/itemProps8.xml><?xml version="1.0" encoding="utf-8"?>
<ds:datastoreItem xmlns:ds="http://schemas.openxmlformats.org/officeDocument/2006/customXml" ds:itemID="{CA6670AC-EB2C-4D45-98B1-E3ED39D0345D}"/>
</file>

<file path=customXml/itemProps9.xml><?xml version="1.0" encoding="utf-8"?>
<ds:datastoreItem xmlns:ds="http://schemas.openxmlformats.org/officeDocument/2006/customXml" ds:itemID="{E0598DDA-D983-42D7-9822-B1745EEC24F3}"/>
</file>

<file path=docProps/app.xml><?xml version="1.0" encoding="utf-8"?>
<Properties xmlns="http://schemas.openxmlformats.org/officeDocument/2006/extended-properties" xmlns:vt="http://schemas.openxmlformats.org/officeDocument/2006/docPropsVTypes">
  <Template/>
  <TotalTime>11463</TotalTime>
  <Words>5990</Words>
  <Application>Microsoft Office PowerPoint</Application>
  <PresentationFormat>On-screen Show (4:3)</PresentationFormat>
  <Paragraphs>549</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1_Office Theme</vt:lpstr>
      <vt:lpstr>PowerPoint Presentation</vt:lpstr>
      <vt:lpstr>PowerPoint Presentation</vt:lpstr>
      <vt:lpstr>PowerPoint Presentation</vt:lpstr>
      <vt:lpstr>PowerPoint Presentation</vt:lpstr>
      <vt:lpstr>Bullying negatively impacts more than you may realize…</vt:lpstr>
      <vt:lpstr>PowerPoint Presentation</vt:lpstr>
      <vt:lpstr>Discuss: Your School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Advocacy</vt:lpstr>
      <vt:lpstr>Visit PTA.org to stay connected!</vt:lpstr>
      <vt:lpstr>PowerPoint Presentation</vt:lpstr>
      <vt:lpstr>Membership Benefits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Erin Thwaites</cp:lastModifiedBy>
  <cp:revision>591</cp:revision>
  <cp:lastPrinted>2014-09-15T20:37:21Z</cp:lastPrinted>
  <dcterms:created xsi:type="dcterms:W3CDTF">2011-03-04T14:38:21Z</dcterms:created>
  <dcterms:modified xsi:type="dcterms:W3CDTF">2014-10-07T20:17:02Z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0x01010045B78102AF60B04ABA205E3EF065642E</vt:lpwstr>
  </property>
</Properties>
</file>