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2" r:id="rId4"/>
    <p:sldId id="264" r:id="rId5"/>
    <p:sldId id="265" r:id="rId6"/>
    <p:sldId id="261" r:id="rId7"/>
    <p:sldId id="266" r:id="rId8"/>
    <p:sldId id="267" r:id="rId9"/>
    <p:sldId id="268" r:id="rId10"/>
    <p:sldId id="269" r:id="rId11"/>
    <p:sldId id="270" r:id="rId12"/>
    <p:sldId id="271" r:id="rId13"/>
    <p:sldId id="273" r:id="rId14"/>
    <p:sldId id="258" r:id="rId15"/>
    <p:sldId id="257" r:id="rId16"/>
    <p:sldId id="274" r:id="rId17"/>
    <p:sldId id="276" r:id="rId18"/>
    <p:sldId id="275"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ie"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10BDF-6C07-450E-83FB-8A5E6FA3DF38}" type="datetimeFigureOut">
              <a:rPr lang="en-US" smtClean="0"/>
              <a:pPr/>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8B12B-124A-437B-9FAD-91B414C1E750}" type="slidenum">
              <a:rPr lang="en-US" smtClean="0"/>
              <a:pPr/>
              <a:t>‹#›</a:t>
            </a:fld>
            <a:endParaRPr lang="en-US"/>
          </a:p>
        </p:txBody>
      </p:sp>
    </p:spTree>
    <p:extLst>
      <p:ext uri="{BB962C8B-B14F-4D97-AF65-F5344CB8AC3E}">
        <p14:creationId xmlns:p14="http://schemas.microsoft.com/office/powerpoint/2010/main" xmlns="" val="41224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came into the room, I greeted</a:t>
            </a:r>
            <a:r>
              <a:rPr lang="en-US" baseline="0" dirty="0" smtClean="0"/>
              <a:t> some of you and I did not greet some of you.   As the teenagers say it best, I wanted you to feel “some type of way”.  </a:t>
            </a:r>
            <a:r>
              <a:rPr lang="en-US" baseline="0" dirty="0" smtClean="0">
                <a:sym typeface="Wingdings" panose="05000000000000000000" pitchFamily="2" charset="2"/>
              </a:rPr>
              <a:t>   Can we take a few minutes to discuss how you felt as you came in and I welcomed you and did not welcome you?   I did this exercise to give you an example of how your volunteers feel when you either “welcome” / “say hello” or “don’t”.   We don’t want them feeling “left out” or that your group is a “click” or “special club”</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2</a:t>
            </a:fld>
            <a:endParaRPr lang="en-US"/>
          </a:p>
        </p:txBody>
      </p:sp>
    </p:spTree>
    <p:extLst>
      <p:ext uri="{BB962C8B-B14F-4D97-AF65-F5344CB8AC3E}">
        <p14:creationId xmlns:p14="http://schemas.microsoft.com/office/powerpoint/2010/main" xmlns="" val="116092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LEARN for me personally</a:t>
            </a:r>
          </a:p>
          <a:p>
            <a:r>
              <a:rPr lang="en-US" dirty="0" smtClean="0"/>
              <a:t>Talk about the importance</a:t>
            </a:r>
            <a:r>
              <a:rPr lang="en-US" baseline="0" dirty="0" smtClean="0"/>
              <a:t> of phone calls or face to face meetings when people are chairing a project or doing something for the 1</a:t>
            </a:r>
            <a:r>
              <a:rPr lang="en-US" baseline="30000" dirty="0" smtClean="0"/>
              <a:t>st</a:t>
            </a:r>
            <a:r>
              <a:rPr lang="en-US" baseline="0" dirty="0" smtClean="0"/>
              <a:t> time</a:t>
            </a:r>
          </a:p>
          <a:p>
            <a:r>
              <a:rPr lang="en-US" baseline="0" dirty="0" smtClean="0"/>
              <a:t>Time is valuable and I know you are short on it but it helps</a:t>
            </a:r>
          </a:p>
          <a:p>
            <a:r>
              <a:rPr lang="en-US" baseline="0" dirty="0" smtClean="0"/>
              <a:t>New volunteer role</a:t>
            </a:r>
          </a:p>
          <a:p>
            <a:r>
              <a:rPr lang="en-US" baseline="0" dirty="0" smtClean="0"/>
              <a:t>Maybe even touch on some items learned within Strength Finders, no time to pay for or do that analysis but asking volunteers what they like and what they are good at is key.</a:t>
            </a:r>
          </a:p>
          <a:p>
            <a:r>
              <a:rPr lang="en-US" baseline="0" dirty="0" smtClean="0"/>
              <a:t>You will find, I can’t count money or I can’t stand. Etc.</a:t>
            </a:r>
          </a:p>
          <a:p>
            <a:r>
              <a:rPr lang="en-US" baseline="0" dirty="0" smtClean="0"/>
              <a:t>Not handing over “how to” book from prior committee chair and thinking that’s it</a:t>
            </a:r>
          </a:p>
          <a:p>
            <a:r>
              <a:rPr lang="en-US" baseline="0" dirty="0" smtClean="0"/>
              <a:t>In High School the importance of talking with the guidance counselor manager before approving volunteer hours and having the forms on hand for volunteers.</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11</a:t>
            </a:fld>
            <a:endParaRPr lang="en-US"/>
          </a:p>
        </p:txBody>
      </p:sp>
    </p:spTree>
    <p:extLst>
      <p:ext uri="{BB962C8B-B14F-4D97-AF65-F5344CB8AC3E}">
        <p14:creationId xmlns:p14="http://schemas.microsoft.com/office/powerpoint/2010/main" xmlns="" val="381076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Timing</a:t>
            </a:r>
            <a:r>
              <a:rPr lang="en-US" baseline="0" dirty="0" smtClean="0"/>
              <a:t> is KEY</a:t>
            </a:r>
          </a:p>
          <a:p>
            <a:endParaRPr lang="en-US" baseline="0" dirty="0" smtClean="0"/>
          </a:p>
          <a:p>
            <a:r>
              <a:rPr lang="en-US" baseline="0" dirty="0" smtClean="0"/>
              <a:t>Give the coaching example after a bad loss</a:t>
            </a:r>
          </a:p>
          <a:p>
            <a:endParaRPr lang="en-US" baseline="0" dirty="0" smtClean="0"/>
          </a:p>
          <a:p>
            <a:r>
              <a:rPr lang="en-US" baseline="0" dirty="0" smtClean="0"/>
              <a:t>Give the 70’s party example for HCHS</a:t>
            </a:r>
          </a:p>
          <a:p>
            <a:endParaRPr lang="en-US" baseline="0" dirty="0" smtClean="0"/>
          </a:p>
          <a:p>
            <a:r>
              <a:rPr lang="en-US" baseline="0" dirty="0" smtClean="0"/>
              <a:t>Also give the example of me rushing Laura Huss off the phone after she already said she had a few questions.  Have time or let it go to voicemail if it doesn’t need an immediate response so you can give appropriate responses.</a:t>
            </a:r>
          </a:p>
        </p:txBody>
      </p:sp>
      <p:sp>
        <p:nvSpPr>
          <p:cNvPr id="4" name="Slide Number Placeholder 3"/>
          <p:cNvSpPr>
            <a:spLocks noGrp="1"/>
          </p:cNvSpPr>
          <p:nvPr>
            <p:ph type="sldNum" sz="quarter" idx="10"/>
          </p:nvPr>
        </p:nvSpPr>
        <p:spPr/>
        <p:txBody>
          <a:bodyPr/>
          <a:lstStyle/>
          <a:p>
            <a:fld id="{2778B12B-124A-437B-9FAD-91B414C1E750}" type="slidenum">
              <a:rPr lang="en-US" smtClean="0"/>
              <a:pPr/>
              <a:t>12</a:t>
            </a:fld>
            <a:endParaRPr lang="en-US"/>
          </a:p>
        </p:txBody>
      </p:sp>
    </p:spTree>
    <p:extLst>
      <p:ext uri="{BB962C8B-B14F-4D97-AF65-F5344CB8AC3E}">
        <p14:creationId xmlns:p14="http://schemas.microsoft.com/office/powerpoint/2010/main" xmlns="" val="369978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Friendship is a supreme</a:t>
            </a:r>
            <a:r>
              <a:rPr lang="en-US" baseline="0" dirty="0" smtClean="0"/>
              <a:t> motivator.  Working with your friends, whether they’re coworkers, church members, sports team parents or other volunteers, makes volunteering more enjoyable.  Create opportunities for relationship-building with and between your volunteers.</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13</a:t>
            </a:fld>
            <a:endParaRPr lang="en-US"/>
          </a:p>
        </p:txBody>
      </p:sp>
    </p:spTree>
    <p:extLst>
      <p:ext uri="{BB962C8B-B14F-4D97-AF65-F5344CB8AC3E}">
        <p14:creationId xmlns:p14="http://schemas.microsoft.com/office/powerpoint/2010/main" xmlns="" val="71830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my experience when entering the school at Barrington</a:t>
            </a:r>
            <a:r>
              <a:rPr lang="en-US" baseline="0" dirty="0" smtClean="0"/>
              <a:t> PTA and why I moved the kids to that school versus Gateway etc. etc.</a:t>
            </a:r>
          </a:p>
          <a:p>
            <a:r>
              <a:rPr lang="en-US" baseline="0" dirty="0" smtClean="0"/>
              <a:t>Discuss executive meeting where new members came and upsets that happened that we need to watch out for  </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15</a:t>
            </a:fld>
            <a:endParaRPr lang="en-US"/>
          </a:p>
        </p:txBody>
      </p:sp>
    </p:spTree>
    <p:extLst>
      <p:ext uri="{BB962C8B-B14F-4D97-AF65-F5344CB8AC3E}">
        <p14:creationId xmlns:p14="http://schemas.microsoft.com/office/powerpoint/2010/main" xmlns="" val="268536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carpool coordinators</a:t>
            </a:r>
            <a:r>
              <a:rPr lang="en-US" baseline="0" dirty="0" smtClean="0"/>
              <a:t> to providing childcare, PTA units who know how to smooth the way for their volunteers keep them coming back.</a:t>
            </a:r>
          </a:p>
          <a:p>
            <a:r>
              <a:rPr lang="en-US" baseline="0" dirty="0" smtClean="0"/>
              <a:t>*Executive board get to know the movers and shakers of the school or community you are in.   Food shelters, local churches, athletic directors, superintendents, principals, tutors, teachers, etc. etc.</a:t>
            </a:r>
          </a:p>
          <a:p>
            <a:r>
              <a:rPr lang="en-US" baseline="0" dirty="0" smtClean="0"/>
              <a:t>*Share story of parent on disability trying to pay for registration with activity pass etc.</a:t>
            </a:r>
          </a:p>
          <a:p>
            <a:r>
              <a:rPr lang="en-US" baseline="0" dirty="0" smtClean="0"/>
              <a:t>*School lunch story for free or reduced lunch appeal</a:t>
            </a:r>
          </a:p>
          <a:p>
            <a:r>
              <a:rPr lang="en-US" baseline="0" dirty="0" smtClean="0"/>
              <a:t>*IEP help and knowing where that is given</a:t>
            </a:r>
          </a:p>
          <a:p>
            <a:r>
              <a:rPr lang="en-US" baseline="0" dirty="0" smtClean="0"/>
              <a:t>*Bullying issues and directing parents of the chain of command etc.</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16</a:t>
            </a:fld>
            <a:endParaRPr lang="en-US"/>
          </a:p>
        </p:txBody>
      </p:sp>
    </p:spTree>
    <p:extLst>
      <p:ext uri="{BB962C8B-B14F-4D97-AF65-F5344CB8AC3E}">
        <p14:creationId xmlns:p14="http://schemas.microsoft.com/office/powerpoint/2010/main" xmlns="" val="323019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Create operational rules that encourage diversity</a:t>
            </a:r>
          </a:p>
          <a:p>
            <a:r>
              <a:rPr lang="en-US" dirty="0" smtClean="0">
                <a:effectLst/>
              </a:rPr>
              <a:t>It is also important to look at the operational rules of your PTA. As a working mom, I could not be involved in (much less serve as president of) the parent group at my children’s school if meetings were held during the workday. When does your PTA meet? Examine not only times but also dates and places of meetings and events. When a meeting is held on a religious holiday, a clear message is sent about the unimportance of having members of the group observing that holiday participate in the meeting. When the room selected for a meeting is inaccessible to parents with disabilities, a clear message is sent. When food is served at a meeting and nothing is done to make it possible for a parent who observes religious food restrictions to partake with other members, a clear message is sent.</a:t>
            </a:r>
          </a:p>
          <a:p>
            <a:r>
              <a:rPr lang="en-US" dirty="0" smtClean="0">
                <a:effectLst/>
              </a:rPr>
              <a:t>But operational rules go further than time, date, place, and food. Some other considerations:</a:t>
            </a:r>
          </a:p>
          <a:p>
            <a:r>
              <a:rPr lang="en-US" dirty="0" smtClean="0">
                <a:effectLst/>
              </a:rPr>
              <a:t>How are decisions made? </a:t>
            </a:r>
          </a:p>
          <a:p>
            <a:r>
              <a:rPr lang="en-US" dirty="0" smtClean="0">
                <a:effectLst/>
              </a:rPr>
              <a:t>Is the process clear to all members? </a:t>
            </a:r>
          </a:p>
          <a:p>
            <a:r>
              <a:rPr lang="en-US" dirty="0" smtClean="0">
                <a:effectLst/>
              </a:rPr>
              <a:t>What is done to orient new members so they feel comfortable enough to participate? </a:t>
            </a:r>
          </a:p>
          <a:p>
            <a:r>
              <a:rPr lang="en-US" dirty="0" smtClean="0">
                <a:effectLst/>
              </a:rPr>
              <a:t>How are unwritten rules shared? For example, you may not have a written rule against bringing children to PTA meetings, but it is customary that people do not. How is this information passed on?</a:t>
            </a:r>
          </a:p>
          <a:p>
            <a:r>
              <a:rPr lang="en-US" dirty="0" smtClean="0">
                <a:effectLst/>
              </a:rPr>
              <a:t>There are many schools and PTAs that operate with only limited diversity. While these organizations may meet many of their objectives, they also miss out on many good experiences. A piece of music may be played beautifully by a single instrument, but it is the richness of a whole orchestra playing that brings the beauty of the song to its fullest potential. It is the same with PTA. If we are to truly prepare our children to live and succeed in this country, we must capitalize on our nation’s greatest strength—its diversity.</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17</a:t>
            </a:fld>
            <a:endParaRPr lang="en-US"/>
          </a:p>
        </p:txBody>
      </p:sp>
    </p:spTree>
    <p:extLst>
      <p:ext uri="{BB962C8B-B14F-4D97-AF65-F5344CB8AC3E}">
        <p14:creationId xmlns:p14="http://schemas.microsoft.com/office/powerpoint/2010/main" xmlns="" val="219627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volunteer</a:t>
            </a:r>
            <a:r>
              <a:rPr lang="en-US" baseline="0" dirty="0" smtClean="0"/>
              <a:t> jobs are inherently fun if you need volunteers for a job that isn’t, make sure you can offer the fun before or after.</a:t>
            </a:r>
          </a:p>
          <a:p>
            <a:r>
              <a:rPr lang="en-US" baseline="0" dirty="0" smtClean="0"/>
              <a:t>See the image above, it doesn’t look like everyone in the photo is enjoying the tub on wheels right?   So getting to know what your volunteers like and don’t like is KEY to this FUN we are talking about.</a:t>
            </a:r>
          </a:p>
          <a:p>
            <a:r>
              <a:rPr lang="en-US" baseline="0" dirty="0" smtClean="0"/>
              <a:t>Feeding folks is always a good pleaser at early rise set up events “breakfast” or even after a busy day like our annual run/walk we had our own after the event “tailgate” of hot dogs, hamburgers chips, drink and dessert.  Acknowledging birthdays or </a:t>
            </a:r>
            <a:r>
              <a:rPr lang="en-US" baseline="0" dirty="0" err="1" smtClean="0"/>
              <a:t>speical</a:t>
            </a:r>
            <a:r>
              <a:rPr lang="en-US" baseline="0" dirty="0" smtClean="0"/>
              <a:t> events can be nice but also hard if you have a large </a:t>
            </a:r>
            <a:r>
              <a:rPr lang="en-US" baseline="0" dirty="0" err="1" smtClean="0"/>
              <a:t>pta</a:t>
            </a:r>
            <a:r>
              <a:rPr lang="en-US" baseline="0" dirty="0" smtClean="0"/>
              <a:t> unit.</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18</a:t>
            </a:fld>
            <a:endParaRPr lang="en-US"/>
          </a:p>
        </p:txBody>
      </p:sp>
    </p:spTree>
    <p:extLst>
      <p:ext uri="{BB962C8B-B14F-4D97-AF65-F5344CB8AC3E}">
        <p14:creationId xmlns:p14="http://schemas.microsoft.com/office/powerpoint/2010/main" xmlns="" val="217843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key take </a:t>
            </a:r>
            <a:r>
              <a:rPr lang="en-US" dirty="0" err="1" smtClean="0"/>
              <a:t>aways</a:t>
            </a:r>
            <a:r>
              <a:rPr lang="en-US" baseline="0" dirty="0" smtClean="0"/>
              <a:t> that are including in your goody bag from this course are on this slide.</a:t>
            </a:r>
          </a:p>
          <a:p>
            <a:r>
              <a:rPr lang="en-US" baseline="0" dirty="0" smtClean="0"/>
              <a:t>Our school district does have an annual volunteer recognition reception with awards every year but we have used some of Tara’s ideas to do things on a more personal level as a unit.</a:t>
            </a:r>
          </a:p>
          <a:p>
            <a:r>
              <a:rPr lang="en-US" baseline="0" dirty="0" smtClean="0"/>
              <a:t>*Don’t forget your school admin, secretaries, and teachers who are members can volunteer too, so recognize them.</a:t>
            </a:r>
          </a:p>
          <a:p>
            <a:r>
              <a:rPr lang="en-US" baseline="0" dirty="0" smtClean="0"/>
              <a:t>“Remember there are four ways and only four ways in which we have contact with the world.  We are evaluated and classified by these four contacts:  What we do, how we look, what we say and how we say it”  Dale Carnegie  Please share this hand out with your leadership team and start practicing them.</a:t>
            </a:r>
          </a:p>
          <a:p>
            <a:r>
              <a:rPr lang="en-US" dirty="0" smtClean="0"/>
              <a:t>*2</a:t>
            </a:r>
            <a:r>
              <a:rPr lang="en-US" baseline="30000" dirty="0" smtClean="0"/>
              <a:t>nd</a:t>
            </a:r>
            <a:r>
              <a:rPr lang="en-US" baseline="0" dirty="0" smtClean="0"/>
              <a:t> week of April is always National Volunteer Week, but remember to celebrate the person and not the job.  The more often you show appreciation the better.</a:t>
            </a:r>
          </a:p>
          <a:p>
            <a:r>
              <a:rPr lang="en-US" baseline="0" dirty="0" smtClean="0"/>
              <a:t>*Not sure if many of you realize local businesses in your community (large corporations, even who may not have an actual office in your community) have community relations or community outreach department they can be a great source of help, goodies to give-away and donations.  Give personal examples.  Ink pens, recycled grocery bags, the bags you have today etc.  JUST ASK!</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19</a:t>
            </a:fld>
            <a:endParaRPr lang="en-US"/>
          </a:p>
        </p:txBody>
      </p:sp>
    </p:spTree>
    <p:extLst>
      <p:ext uri="{BB962C8B-B14F-4D97-AF65-F5344CB8AC3E}">
        <p14:creationId xmlns:p14="http://schemas.microsoft.com/office/powerpoint/2010/main" xmlns="" val="18198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this course to leave you coming out different from when you walked in.   Raise your hand if you’ve read</a:t>
            </a:r>
            <a:r>
              <a:rPr lang="en-US" baseline="0" dirty="0" smtClean="0"/>
              <a:t> the book, “All I Really Need to Know I Learned in Kindergarten” by Robert </a:t>
            </a:r>
            <a:r>
              <a:rPr lang="en-US" baseline="0" dirty="0" err="1" smtClean="0"/>
              <a:t>Fulghum</a:t>
            </a:r>
            <a:r>
              <a:rPr lang="en-US" baseline="0" dirty="0" smtClean="0"/>
              <a:t>?   Many of my ideas and information is based off that book, as well as my own mistakes and learnings thru my 12 years of working for PTA.  Well I volunteer, but we all WORK for PTA.  </a:t>
            </a:r>
            <a:r>
              <a:rPr lang="en-US" baseline="0" dirty="0" smtClean="0">
                <a:sym typeface="Wingdings" panose="05000000000000000000" pitchFamily="2" charset="2"/>
              </a:rPr>
              <a:t>    OK, can we please go around the room, give your 1</a:t>
            </a:r>
            <a:r>
              <a:rPr lang="en-US" baseline="30000" dirty="0" smtClean="0">
                <a:sym typeface="Wingdings" panose="05000000000000000000" pitchFamily="2" charset="2"/>
              </a:rPr>
              <a:t>st</a:t>
            </a:r>
            <a:r>
              <a:rPr lang="en-US" baseline="0" dirty="0" smtClean="0">
                <a:sym typeface="Wingdings" panose="05000000000000000000" pitchFamily="2" charset="2"/>
              </a:rPr>
              <a:t> name and who you represent today?   I would like to see how many people we have in the room that are early childhood,  elementary, middle, high school, college or community based in their PTA involvement.  I am passionate about what I am sharing today because it is VITAL to the success, growth and continued </a:t>
            </a:r>
            <a:r>
              <a:rPr lang="en-US" baseline="0" dirty="0" err="1" smtClean="0">
                <a:sym typeface="Wingdings" panose="05000000000000000000" pitchFamily="2" charset="2"/>
              </a:rPr>
              <a:t>viatlity</a:t>
            </a:r>
            <a:r>
              <a:rPr lang="en-US" baseline="0" dirty="0" smtClean="0">
                <a:sym typeface="Wingdings" panose="05000000000000000000" pitchFamily="2" charset="2"/>
              </a:rPr>
              <a:t> of PTA as an organization.   So much of what I am sharing is stuff you probably already know or have heard but have gotten too busy to do.   And it’s critical that we </a:t>
            </a:r>
            <a:r>
              <a:rPr lang="en-US" baseline="0" dirty="0" err="1" smtClean="0">
                <a:sym typeface="Wingdings" panose="05000000000000000000" pitchFamily="2" charset="2"/>
              </a:rPr>
              <a:t>unbusy</a:t>
            </a:r>
            <a:r>
              <a:rPr lang="en-US" baseline="0" dirty="0" smtClean="0">
                <a:sym typeface="Wingdings" panose="05000000000000000000" pitchFamily="2" charset="2"/>
              </a:rPr>
              <a:t> ourselves or learn to delegate and share so we can embrace our members.   Even on the slide before did you notice the Golden Rule?   It’s not how you want to be treated, it’s how that person wants to be treated.   We need to know if they like email, phone, text or face to face.  What do they like the most or the least.  What’s a good time for them to help etc.</a:t>
            </a:r>
          </a:p>
        </p:txBody>
      </p:sp>
      <p:sp>
        <p:nvSpPr>
          <p:cNvPr id="4" name="Slide Number Placeholder 3"/>
          <p:cNvSpPr>
            <a:spLocks noGrp="1"/>
          </p:cNvSpPr>
          <p:nvPr>
            <p:ph type="sldNum" sz="quarter" idx="10"/>
          </p:nvPr>
        </p:nvSpPr>
        <p:spPr/>
        <p:txBody>
          <a:bodyPr/>
          <a:lstStyle/>
          <a:p>
            <a:fld id="{2778B12B-124A-437B-9FAD-91B414C1E750}" type="slidenum">
              <a:rPr lang="en-US" smtClean="0"/>
              <a:pPr/>
              <a:t>3</a:t>
            </a:fld>
            <a:endParaRPr lang="en-US"/>
          </a:p>
        </p:txBody>
      </p:sp>
    </p:spTree>
    <p:extLst>
      <p:ext uri="{BB962C8B-B14F-4D97-AF65-F5344CB8AC3E}">
        <p14:creationId xmlns:p14="http://schemas.microsoft.com/office/powerpoint/2010/main" xmlns="" val="17960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we will</a:t>
            </a:r>
            <a:r>
              <a:rPr lang="en-US" baseline="0" dirty="0" smtClean="0"/>
              <a:t> discuss today are as follows:</a:t>
            </a:r>
          </a:p>
          <a:p>
            <a:r>
              <a:rPr lang="en-US" baseline="0" dirty="0" smtClean="0"/>
              <a:t>Make it count</a:t>
            </a:r>
          </a:p>
          <a:p>
            <a:r>
              <a:rPr lang="en-US" baseline="0" dirty="0" smtClean="0"/>
              <a:t>Cultivate leaders</a:t>
            </a:r>
          </a:p>
          <a:p>
            <a:r>
              <a:rPr lang="en-US" baseline="0" dirty="0" smtClean="0"/>
              <a:t>Give up control (some at least) remember just because it’s not the way you would have done it, does not mean it’s wrong</a:t>
            </a:r>
          </a:p>
          <a:p>
            <a:r>
              <a:rPr lang="en-US" baseline="0" dirty="0" smtClean="0"/>
              <a:t>Say thank you</a:t>
            </a:r>
          </a:p>
          <a:p>
            <a:r>
              <a:rPr lang="en-US" baseline="0" dirty="0" smtClean="0"/>
              <a:t>Offer training</a:t>
            </a:r>
          </a:p>
          <a:p>
            <a:r>
              <a:rPr lang="en-US" baseline="0" dirty="0" smtClean="0"/>
              <a:t>Provide the right </a:t>
            </a:r>
            <a:r>
              <a:rPr lang="en-US" baseline="0" dirty="0" err="1" smtClean="0"/>
              <a:t>otols</a:t>
            </a:r>
            <a:endParaRPr lang="en-US" baseline="0" dirty="0" smtClean="0"/>
          </a:p>
          <a:p>
            <a:r>
              <a:rPr lang="en-US" baseline="0" dirty="0" smtClean="0"/>
              <a:t>Good feedback loops</a:t>
            </a:r>
          </a:p>
          <a:p>
            <a:r>
              <a:rPr lang="en-US" baseline="0" dirty="0" smtClean="0"/>
              <a:t>Create camaraderie</a:t>
            </a:r>
          </a:p>
          <a:p>
            <a:r>
              <a:rPr lang="en-US" baseline="0" dirty="0" smtClean="0"/>
              <a:t>Be supportive</a:t>
            </a:r>
          </a:p>
          <a:p>
            <a:r>
              <a:rPr lang="en-US" baseline="0" dirty="0" smtClean="0"/>
              <a:t>Fun</a:t>
            </a:r>
          </a:p>
          <a:p>
            <a:endParaRPr lang="en-US" baseline="0" dirty="0" smtClean="0"/>
          </a:p>
        </p:txBody>
      </p:sp>
      <p:sp>
        <p:nvSpPr>
          <p:cNvPr id="4" name="Slide Number Placeholder 3"/>
          <p:cNvSpPr>
            <a:spLocks noGrp="1"/>
          </p:cNvSpPr>
          <p:nvPr>
            <p:ph type="sldNum" sz="quarter" idx="10"/>
          </p:nvPr>
        </p:nvSpPr>
        <p:spPr/>
        <p:txBody>
          <a:bodyPr/>
          <a:lstStyle/>
          <a:p>
            <a:fld id="{2778B12B-124A-437B-9FAD-91B414C1E750}" type="slidenum">
              <a:rPr lang="en-US" smtClean="0"/>
              <a:pPr/>
              <a:t>4</a:t>
            </a:fld>
            <a:endParaRPr lang="en-US"/>
          </a:p>
        </p:txBody>
      </p:sp>
    </p:spTree>
    <p:extLst>
      <p:ext uri="{BB962C8B-B14F-4D97-AF65-F5344CB8AC3E}">
        <p14:creationId xmlns:p14="http://schemas.microsoft.com/office/powerpoint/2010/main" xmlns="" val="402584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your Membership</a:t>
            </a:r>
            <a:r>
              <a:rPr lang="en-US" baseline="0" dirty="0" smtClean="0"/>
              <a:t> Application ask for volunteering and list out the various committees they can volunteer on?     Do you allow for creativity with </a:t>
            </a:r>
            <a:r>
              <a:rPr lang="en-US" baseline="0" dirty="0" err="1" smtClean="0"/>
              <a:t>committes</a:t>
            </a:r>
            <a:r>
              <a:rPr lang="en-US" baseline="0" dirty="0" smtClean="0"/>
              <a:t> for things you don’t do but maybe a parent has interest in?  For example, I had a parent who loved to garden had a degree in horticulture so he helped the Science classes grow a community garden and he and his entire family only with the Student Council had monthly “beautification” days to our school campus.  They planted flowers, weeded and even </a:t>
            </a:r>
            <a:r>
              <a:rPr lang="en-US" baseline="0" dirty="0" err="1" smtClean="0"/>
              <a:t>powerwashed</a:t>
            </a:r>
            <a:r>
              <a:rPr lang="en-US" baseline="0" dirty="0" smtClean="0"/>
              <a:t> the front entrance to just keep our school looking above and beyond what the paid maintenance staff had time to do.  At the high school we held a carnival.   Well what would you think when you “carnival” at a high school?  Probably rides and concession stand.   Well really it was a “kiddie carnival” meant for the community to give our students an opportunity to showcase what’s “positive” at the high school to the community while earning community service hours.  Kids from pre-k thru grade school enjoyed pony rides, bounce house, football toss, face painting and various arts, crafts and games.   But in the pre-planning that was left off on being discussed.  It made us miss out on various “marketing opportunities” to draw in a bigger crowd.  </a:t>
            </a:r>
            <a:r>
              <a:rPr lang="en-US" dirty="0" smtClean="0"/>
              <a:t>The tendency for new PTA leaders to want to put their "stamp" on the organization is a natural result of the desire to self-enhance -- to want to feel good about ourselves by showing what we can do. Continuing what has been successful in the past doesn't feed our egos nearly as much as making a change that will be identified with us.</a:t>
            </a:r>
            <a:br>
              <a:rPr lang="en-US" dirty="0" smtClean="0"/>
            </a:br>
            <a:r>
              <a:rPr lang="en-US" dirty="0" smtClean="0"/>
              <a:t/>
            </a:r>
            <a:br>
              <a:rPr lang="en-US" dirty="0" smtClean="0"/>
            </a:br>
            <a:r>
              <a:rPr lang="en-US" dirty="0" smtClean="0"/>
              <a:t>The problem is that all too frequently, change for change's sake is harmful or worse for the</a:t>
            </a:r>
            <a:r>
              <a:rPr lang="en-US" baseline="0" dirty="0" smtClean="0"/>
              <a:t> PTA unit.  </a:t>
            </a:r>
            <a:r>
              <a:rPr lang="en-US" dirty="0" smtClean="0"/>
              <a:t>You need to know the data: although there is a lot of emphasis on the benefits of change and innovation in much of the popular press, the evidence shows that change is most often bad if</a:t>
            </a:r>
            <a:r>
              <a:rPr lang="en-US" baseline="0" dirty="0" smtClean="0"/>
              <a:t> there is no reason for it.  Really be a detective or reporter as a new board to ask questions from the former board, principal and teachers as to why things were done a certain way, the pro’s and con’s they discovered etc.  I have a sample Membership application in your “take away” bags for today’s presentation I think you may find helpful.</a:t>
            </a:r>
          </a:p>
          <a:p>
            <a:endParaRPr lang="en-US" baseline="0" dirty="0" smtClean="0"/>
          </a:p>
          <a:p>
            <a:r>
              <a:rPr lang="en-US" baseline="0" dirty="0" smtClean="0"/>
              <a:t>Cultural diversity - </a:t>
            </a:r>
            <a:r>
              <a:rPr lang="en-US" dirty="0" smtClean="0">
                <a:effectLst/>
              </a:rPr>
              <a:t>If parents are to get involved, they not only need to feel welcome in the school and PTA, but also need to feel that the work of PTA is worthwhile. Reflect on how the goals of your PTA are articulated. For those of us who have been educated in U.S. public schools, the purpose of PTA is clear; we do not need it defined. In many countries around the world, however, parents are not part of their children’s school communities. Parents from these countries do not understand the influence and benefits of PTA. For parents from some countries, an organization like PTA represents an unnecessary or inappropriate challenge to authority. It is important to spell out why PTA exists; what PTA has achieved; what PTA expects of members; and how parents’ membership  in PTA benefits themselves, their children, and the school community.</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5</a:t>
            </a:fld>
            <a:endParaRPr lang="en-US"/>
          </a:p>
        </p:txBody>
      </p:sp>
    </p:spTree>
    <p:extLst>
      <p:ext uri="{BB962C8B-B14F-4D97-AF65-F5344CB8AC3E}">
        <p14:creationId xmlns:p14="http://schemas.microsoft.com/office/powerpoint/2010/main" xmlns="" val="86681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are great!   Volunteers that recruit and organize  other volunteers are even better!</a:t>
            </a:r>
            <a:r>
              <a:rPr lang="en-US" baseline="0" dirty="0" smtClean="0"/>
              <a:t>  Identifying and cultivating potential volunteer/committee chairs should be a cornerstone of your PTA unit and a goal of each and every member.</a:t>
            </a:r>
          </a:p>
          <a:p>
            <a:r>
              <a:rPr lang="en-US" baseline="0" dirty="0" smtClean="0"/>
              <a:t>Give examples of the sign up process for the PTA beginning of the year registration.  Don’t let a bunch of time elapse.  That list should be a TOP priority.   Give them example of Stan showing up at registration saying, I volunteer but no one invites me.”  Explain how happy I am to have them here today at convention, that shows your local units commitment to cultivate new leaders, training is key.  If the room is dead, ask them how they decided who was attending convention?  (how it is in their bylaws)  Tell them about how it’s decided in Central’s bylaws and how we looked at who would be officers in 2015-2016 school year and asking the principals to go as well.</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6</a:t>
            </a:fld>
            <a:endParaRPr lang="en-US"/>
          </a:p>
        </p:txBody>
      </p:sp>
    </p:spTree>
    <p:extLst>
      <p:ext uri="{BB962C8B-B14F-4D97-AF65-F5344CB8AC3E}">
        <p14:creationId xmlns:p14="http://schemas.microsoft.com/office/powerpoint/2010/main" xmlns="" val="394632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When we talk about giving volunteers a sense of control, we are talking about giving them the authority to think, the authority to plan and evaluate their work, the authority to decide what to do. The volunteer has a degree of autonomy in determining what they do and how they go about doing it. With this authority the individual or team of volunteers not only does the work but can also play some part in deciding how to do it.</a:t>
            </a:r>
          </a:p>
          <a:p>
            <a:r>
              <a:rPr lang="en-US" dirty="0" smtClean="0">
                <a:effectLst/>
              </a:rPr>
              <a:t>Many Volunteer Program Managers have a built-in resistance to allowing volunteers this authority. For one thing, the volunteer may work only a few hours per month and so have difficulty keeping up with what is going on. And for another, standard management practice holds that it is the supervisor’s job to do the planning and the deciding and the employee’s job to carry out whatever the supervisor thinks should be done.</a:t>
            </a:r>
          </a:p>
          <a:p>
            <a:r>
              <a:rPr lang="en-US" dirty="0" smtClean="0">
                <a:effectLst/>
              </a:rPr>
              <a:t>Indeed, when a volunteer first comes on board, this may be the most comfortable way to proceed. As volunteers learn the job and begin to figure out what is going on, however, the fact that they are only doing what someone else decides begins to sap their motivation and dilute their feelings of pride in what they accomplish. They will tend either to resent being told what to do or to lose interest in the job. Either of these will increase the likelihood of their dropping out.</a:t>
            </a:r>
          </a:p>
          <a:p>
            <a:r>
              <a:rPr lang="en-US" dirty="0" smtClean="0">
                <a:effectLst/>
              </a:rPr>
              <a:t>This does not mean that we should abdicate our responsibility for ensuring good results from volunteers. Obviously, we can’t afford to have all our volunteers doing whatever they think is best, and without guidance. We need to make sure that they are all working toward the achievement of a coordinated and agreed set of goals. What we can do, however, is involve them in the planning and deciding process so that they do feel a sense of authority over the “how” of their job. We should ask: “How would a person who tells the volunteer what to do know what to tell him?”</a:t>
            </a:r>
          </a:p>
          <a:p>
            <a:r>
              <a:rPr lang="en-US" dirty="0" smtClean="0"/>
              <a:t>Remember there’s only ONE YOU!  </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7</a:t>
            </a:fld>
            <a:endParaRPr lang="en-US"/>
          </a:p>
        </p:txBody>
      </p:sp>
    </p:spTree>
    <p:extLst>
      <p:ext uri="{BB962C8B-B14F-4D97-AF65-F5344CB8AC3E}">
        <p14:creationId xmlns:p14="http://schemas.microsoft.com/office/powerpoint/2010/main" xmlns="" val="278773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examples of thanks. . . </a:t>
            </a:r>
          </a:p>
          <a:p>
            <a:r>
              <a:rPr lang="en-US" baseline="0" dirty="0" smtClean="0"/>
              <a:t>Giving Revitra “gas money” after she came to the school 4 times for no reason because of an uncommunicated change in selling spirit wear.</a:t>
            </a:r>
          </a:p>
          <a:p>
            <a:r>
              <a:rPr lang="en-US" baseline="0" dirty="0" smtClean="0"/>
              <a:t>Highlighting in newsletters</a:t>
            </a:r>
          </a:p>
          <a:p>
            <a:r>
              <a:rPr lang="en-US" baseline="0" dirty="0" smtClean="0"/>
              <a:t>Verbal Praise</a:t>
            </a:r>
          </a:p>
          <a:p>
            <a:r>
              <a:rPr lang="en-US" baseline="0" dirty="0" smtClean="0"/>
              <a:t>Emails</a:t>
            </a:r>
          </a:p>
          <a:p>
            <a:r>
              <a:rPr lang="en-US" baseline="0" dirty="0" smtClean="0"/>
              <a:t>Written Notes</a:t>
            </a:r>
          </a:p>
          <a:p>
            <a:r>
              <a:rPr lang="en-US" baseline="0" dirty="0" smtClean="0"/>
              <a:t>Highlighting them at meetings or allowing them to share about their experience.</a:t>
            </a:r>
          </a:p>
          <a:p>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8</a:t>
            </a:fld>
            <a:endParaRPr lang="en-US"/>
          </a:p>
        </p:txBody>
      </p:sp>
    </p:spTree>
    <p:extLst>
      <p:ext uri="{BB962C8B-B14F-4D97-AF65-F5344CB8AC3E}">
        <p14:creationId xmlns:p14="http://schemas.microsoft.com/office/powerpoint/2010/main" xmlns="" val="399626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can be here at state convention</a:t>
            </a:r>
            <a:r>
              <a:rPr lang="en-US" baseline="0" dirty="0" smtClean="0"/>
              <a:t> and or national convention.  It can even be right at your local unit.   Review your National PTA website where you can view several on-line videos right in the comfort of your home to study/review and then train your local unit volunteers on.  </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9</a:t>
            </a:fld>
            <a:endParaRPr lang="en-US"/>
          </a:p>
        </p:txBody>
      </p:sp>
    </p:spTree>
    <p:extLst>
      <p:ext uri="{BB962C8B-B14F-4D97-AF65-F5344CB8AC3E}">
        <p14:creationId xmlns:p14="http://schemas.microsoft.com/office/powerpoint/2010/main" xmlns="" val="330485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hand out in your goody bag which you can take home giving</a:t>
            </a:r>
            <a:r>
              <a:rPr lang="en-US" baseline="0" dirty="0" smtClean="0"/>
              <a:t> you step by step instructions on how to utilize this website.</a:t>
            </a:r>
            <a:endParaRPr lang="en-US" dirty="0"/>
          </a:p>
        </p:txBody>
      </p:sp>
      <p:sp>
        <p:nvSpPr>
          <p:cNvPr id="4" name="Slide Number Placeholder 3"/>
          <p:cNvSpPr>
            <a:spLocks noGrp="1"/>
          </p:cNvSpPr>
          <p:nvPr>
            <p:ph type="sldNum" sz="quarter" idx="10"/>
          </p:nvPr>
        </p:nvSpPr>
        <p:spPr/>
        <p:txBody>
          <a:bodyPr/>
          <a:lstStyle/>
          <a:p>
            <a:fld id="{2778B12B-124A-437B-9FAD-91B414C1E750}" type="slidenum">
              <a:rPr lang="en-US" smtClean="0"/>
              <a:pPr/>
              <a:t>10</a:t>
            </a:fld>
            <a:endParaRPr lang="en-US"/>
          </a:p>
        </p:txBody>
      </p:sp>
    </p:spTree>
    <p:extLst>
      <p:ext uri="{BB962C8B-B14F-4D97-AF65-F5344CB8AC3E}">
        <p14:creationId xmlns:p14="http://schemas.microsoft.com/office/powerpoint/2010/main" xmlns="" val="201937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73B75-7C34-4D70-9E67-95BE00C3FA89}"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41250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73B75-7C34-4D70-9E67-95BE00C3FA89}"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409183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73B75-7C34-4D70-9E67-95BE00C3FA89}"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20292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73B75-7C34-4D70-9E67-95BE00C3FA89}"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428619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73B75-7C34-4D70-9E67-95BE00C3FA89}"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35776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273B75-7C34-4D70-9E67-95BE00C3FA89}"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14894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73B75-7C34-4D70-9E67-95BE00C3FA89}" type="datetimeFigureOut">
              <a:rPr lang="en-US" smtClean="0"/>
              <a:pPr/>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337162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73B75-7C34-4D70-9E67-95BE00C3FA89}" type="datetimeFigureOut">
              <a:rPr lang="en-US" smtClean="0"/>
              <a:pPr/>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30061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73B75-7C34-4D70-9E67-95BE00C3FA89}" type="datetimeFigureOut">
              <a:rPr lang="en-US" smtClean="0"/>
              <a:pPr/>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125323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73B75-7C34-4D70-9E67-95BE00C3FA89}"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23147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73B75-7C34-4D70-9E67-95BE00C3FA89}"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8529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73B75-7C34-4D70-9E67-95BE00C3FA89}" type="datetimeFigureOut">
              <a:rPr lang="en-US" smtClean="0"/>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79563-5FD7-47D8-A8FB-71D96C8E187F}" type="slidenum">
              <a:rPr lang="en-US" smtClean="0"/>
              <a:pPr/>
              <a:t>‹#›</a:t>
            </a:fld>
            <a:endParaRPr lang="en-US"/>
          </a:p>
        </p:txBody>
      </p:sp>
    </p:spTree>
    <p:extLst>
      <p:ext uri="{BB962C8B-B14F-4D97-AF65-F5344CB8AC3E}">
        <p14:creationId xmlns:p14="http://schemas.microsoft.com/office/powerpoint/2010/main" xmlns="" val="327036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Golden Rules to Keep Your Volunteers Happy &amp; Engaged</a:t>
            </a:r>
            <a:br>
              <a:rPr lang="en-US" dirty="0" smtClean="0"/>
            </a:br>
            <a:r>
              <a:rPr lang="en-US" dirty="0" smtClean="0"/>
              <a:t>Presenter Angie Carey</a:t>
            </a:r>
            <a:br>
              <a:rPr lang="en-US" dirty="0" smtClean="0"/>
            </a:br>
            <a:endParaRPr lang="en-US" dirty="0"/>
          </a:p>
        </p:txBody>
      </p:sp>
      <p:sp>
        <p:nvSpPr>
          <p:cNvPr id="3" name="Subtitle 2"/>
          <p:cNvSpPr>
            <a:spLocks noGrp="1"/>
          </p:cNvSpPr>
          <p:nvPr>
            <p:ph type="subTitle" idx="1"/>
          </p:nvPr>
        </p:nvSpPr>
        <p:spPr>
          <a:xfrm>
            <a:off x="1371600" y="3886200"/>
            <a:ext cx="6705600" cy="2133600"/>
          </a:xfrm>
        </p:spPr>
        <p:txBody>
          <a:bodyPr>
            <a:normAutofit fontScale="62500" lnSpcReduction="20000"/>
          </a:bodyPr>
          <a:lstStyle/>
          <a:p>
            <a:endParaRPr lang="en-US" dirty="0" smtClean="0"/>
          </a:p>
          <a:p>
            <a:endParaRPr lang="en-US" dirty="0"/>
          </a:p>
          <a:p>
            <a:endParaRPr lang="en-US" dirty="0" smtClean="0"/>
          </a:p>
          <a:p>
            <a:r>
              <a:rPr lang="en-US" dirty="0" smtClean="0"/>
              <a:t>\</a:t>
            </a:r>
          </a:p>
          <a:p>
            <a:endParaRPr lang="en-US" dirty="0"/>
          </a:p>
          <a:p>
            <a:r>
              <a:rPr lang="en-US" dirty="0" smtClean="0"/>
              <a:t>It’s NOT treat others how YOU want to be treated, it’s treat them how THEY want to be treated.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33800" y="3810001"/>
            <a:ext cx="1895824" cy="1371600"/>
          </a:xfrm>
          <a:prstGeom prst="rect">
            <a:avLst/>
          </a:prstGeom>
        </p:spPr>
      </p:pic>
    </p:spTree>
    <p:extLst>
      <p:ext uri="{BB962C8B-B14F-4D97-AF65-F5344CB8AC3E}">
        <p14:creationId xmlns:p14="http://schemas.microsoft.com/office/powerpoint/2010/main" xmlns="" val="76366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PTA Training</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678781"/>
            <a:ext cx="8229600" cy="436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0661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Provide the Right Tools</a:t>
            </a:r>
            <a:r>
              <a:rPr lang="en-US" dirty="0" smtClean="0"/>
              <a:t>	</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tretch>
            <a:fillRect/>
          </a:stretch>
        </p:blipFill>
        <p:spPr>
          <a:xfrm>
            <a:off x="838201" y="777453"/>
            <a:ext cx="7856662" cy="3794548"/>
          </a:xfrm>
        </p:spPr>
      </p:pic>
      <p:sp>
        <p:nvSpPr>
          <p:cNvPr id="4" name="Text Placeholder 3"/>
          <p:cNvSpPr>
            <a:spLocks noGrp="1"/>
          </p:cNvSpPr>
          <p:nvPr>
            <p:ph type="body" sz="half" idx="2"/>
          </p:nvPr>
        </p:nvSpPr>
        <p:spPr/>
        <p:txBody>
          <a:bodyPr/>
          <a:lstStyle/>
          <a:p>
            <a:r>
              <a:rPr lang="en-US" dirty="0" smtClean="0"/>
              <a:t>Whether it’s sturdy shovels, functioning databases, or an easy way to track their hours, don’t skimp on the tools that your volunteers use.  If people are frustrated trying to work for you, they won’t come back.</a:t>
            </a:r>
            <a:endParaRPr lang="en-US" dirty="0"/>
          </a:p>
        </p:txBody>
      </p:sp>
    </p:spTree>
    <p:extLst>
      <p:ext uri="{BB962C8B-B14F-4D97-AF65-F5344CB8AC3E}">
        <p14:creationId xmlns:p14="http://schemas.microsoft.com/office/powerpoint/2010/main" xmlns="" val="105611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FEEDBACK LOOPS</a:t>
            </a:r>
            <a:endParaRPr lang="en-US" dirty="0"/>
          </a:p>
        </p:txBody>
      </p:sp>
      <p:sp>
        <p:nvSpPr>
          <p:cNvPr id="3" name="Text Placeholder 2"/>
          <p:cNvSpPr>
            <a:spLocks noGrp="1"/>
          </p:cNvSpPr>
          <p:nvPr>
            <p:ph type="body" idx="1"/>
          </p:nvPr>
        </p:nvSpPr>
        <p:spPr/>
        <p:txBody>
          <a:bodyPr/>
          <a:lstStyle/>
          <a:p>
            <a:r>
              <a:rPr lang="en-US" dirty="0" smtClean="0"/>
              <a:t>Huh?  What does this mean?</a:t>
            </a:r>
            <a:endParaRPr lang="en-US" dirty="0"/>
          </a:p>
        </p:txBody>
      </p:sp>
      <p:sp>
        <p:nvSpPr>
          <p:cNvPr id="4" name="Content Placeholder 3"/>
          <p:cNvSpPr>
            <a:spLocks noGrp="1"/>
          </p:cNvSpPr>
          <p:nvPr>
            <p:ph sz="half" idx="2"/>
          </p:nvPr>
        </p:nvSpPr>
        <p:spPr/>
        <p:txBody>
          <a:bodyPr/>
          <a:lstStyle/>
          <a:p>
            <a:pPr marL="0" indent="0">
              <a:buNone/>
            </a:pPr>
            <a:r>
              <a:rPr lang="en-US" dirty="0" smtClean="0"/>
              <a:t>Actively solicit &amp; respond to questions, suggestions, and critique.  Don’t just ask if everything is ok – ask how you can make it better.</a:t>
            </a:r>
          </a:p>
          <a:p>
            <a:endParaRPr lang="en-US"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1447800" y="4362450"/>
            <a:ext cx="1828800" cy="2495550"/>
          </a:xfr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81600" y="2057400"/>
            <a:ext cx="3532857" cy="2495550"/>
          </a:xfrm>
          <a:prstGeom prst="rect">
            <a:avLst/>
          </a:prstGeom>
        </p:spPr>
      </p:pic>
    </p:spTree>
    <p:extLst>
      <p:ext uri="{BB962C8B-B14F-4D97-AF65-F5344CB8AC3E}">
        <p14:creationId xmlns:p14="http://schemas.microsoft.com/office/powerpoint/2010/main" xmlns="" val="1586788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Camaraderie</a:t>
            </a:r>
            <a:endParaRPr lang="en-US" dirty="0"/>
          </a:p>
        </p:txBody>
      </p:sp>
      <p:sp>
        <p:nvSpPr>
          <p:cNvPr id="3" name="Content Placeholder 2"/>
          <p:cNvSpPr>
            <a:spLocks noGrp="1"/>
          </p:cNvSpPr>
          <p:nvPr>
            <p:ph idx="1"/>
          </p:nvPr>
        </p:nvSpPr>
        <p:spPr/>
        <p:txBody>
          <a:bodyPr>
            <a:normAutofit/>
          </a:bodyPr>
          <a:lstStyle/>
          <a:p>
            <a:r>
              <a:rPr lang="en-US" sz="2000" dirty="0" smtClean="0"/>
              <a:t>Cliques that form within the PTA unit can damage morale, affect teamwork, hurt the organization as a whole, and ultimately damage retention.</a:t>
            </a:r>
          </a:p>
          <a:p>
            <a:endParaRPr lang="en-US" sz="2000" dirty="0"/>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2671761"/>
            <a:ext cx="7467601" cy="3733801"/>
          </a:xfrm>
          <a:prstGeom prst="rect">
            <a:avLst/>
          </a:prstGeom>
        </p:spPr>
      </p:pic>
    </p:spTree>
    <p:extLst>
      <p:ext uri="{BB962C8B-B14F-4D97-AF65-F5344CB8AC3E}">
        <p14:creationId xmlns:p14="http://schemas.microsoft.com/office/powerpoint/2010/main" xmlns="" val="280304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Remember you are an Ambassador for PTA!</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2500" b="12500"/>
          <a:stretch>
            <a:fillRect/>
          </a:stretch>
        </p:blipFill>
        <p:spPr/>
      </p:pic>
      <p:sp>
        <p:nvSpPr>
          <p:cNvPr id="4" name="Text Placeholder 3"/>
          <p:cNvSpPr>
            <a:spLocks noGrp="1"/>
          </p:cNvSpPr>
          <p:nvPr>
            <p:ph type="body" sz="half" idx="2"/>
          </p:nvPr>
        </p:nvSpPr>
        <p:spPr/>
        <p:txBody>
          <a:bodyPr/>
          <a:lstStyle/>
          <a:p>
            <a:r>
              <a:rPr lang="en-US" dirty="0" smtClean="0"/>
              <a:t>Whether you are at the grocery store, sporting event, PTA meeting, remember as a PTA  officer you not only represent your unit but also your school district as a whole.</a:t>
            </a:r>
            <a:endParaRPr lang="en-US" dirty="0"/>
          </a:p>
        </p:txBody>
      </p:sp>
    </p:spTree>
    <p:extLst>
      <p:ext uri="{BB962C8B-B14F-4D97-AF65-F5344CB8AC3E}">
        <p14:creationId xmlns:p14="http://schemas.microsoft.com/office/powerpoint/2010/main" xmlns="" val="3953506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Style Are Your Meetings?</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6355" r="6355"/>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dirty="0" smtClean="0"/>
              <a:t>Sometimes large meetings may require a more lecture style setting but smaller meetings should have a more intimate setting, like in the round or everyone facing each other.  Don’t set the executive board away from the general membership.</a:t>
            </a:r>
          </a:p>
          <a:p>
            <a:endParaRPr lang="en-US" dirty="0"/>
          </a:p>
        </p:txBody>
      </p:sp>
    </p:spTree>
    <p:extLst>
      <p:ext uri="{BB962C8B-B14F-4D97-AF65-F5344CB8AC3E}">
        <p14:creationId xmlns:p14="http://schemas.microsoft.com/office/powerpoint/2010/main" xmlns="" val="1469891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SUPPORTIVE</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“You may never have proof of your importance, but you are more important than you think.  There are always those who couldn’t do without you.  The rub is that you don’t always know who” by Robert </a:t>
            </a:r>
            <a:r>
              <a:rPr lang="en-US" dirty="0" err="1" smtClean="0"/>
              <a:t>Fulghum</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986337" y="3182144"/>
            <a:ext cx="3362325" cy="1362075"/>
          </a:xfrm>
        </p:spPr>
      </p:pic>
    </p:spTree>
    <p:extLst>
      <p:ext uri="{BB962C8B-B14F-4D97-AF65-F5344CB8AC3E}">
        <p14:creationId xmlns:p14="http://schemas.microsoft.com/office/powerpoint/2010/main" xmlns="" val="1635831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57200" y="2225001"/>
            <a:ext cx="4038600" cy="3276361"/>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330068" y="2057401"/>
            <a:ext cx="3551870" cy="2743994"/>
          </a:xfr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19400" y="76200"/>
            <a:ext cx="3362325" cy="1362075"/>
          </a:xfrm>
          <a:prstGeom prst="rect">
            <a:avLst/>
          </a:prstGeom>
        </p:spPr>
      </p:pic>
    </p:spTree>
    <p:extLst>
      <p:ext uri="{BB962C8B-B14F-4D97-AF65-F5344CB8AC3E}">
        <p14:creationId xmlns:p14="http://schemas.microsoft.com/office/powerpoint/2010/main" xmlns="" val="1480245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WORK HARD AND PLAY HARD</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540667" y="1600200"/>
            <a:ext cx="3871666" cy="4525963"/>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781550" y="1828801"/>
            <a:ext cx="2914650" cy="3144044"/>
          </a:xfrm>
        </p:spPr>
      </p:pic>
    </p:spTree>
    <p:extLst>
      <p:ext uri="{BB962C8B-B14F-4D97-AF65-F5344CB8AC3E}">
        <p14:creationId xmlns:p14="http://schemas.microsoft.com/office/powerpoint/2010/main" xmlns="" val="2582742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52 Fabulous Fun &amp; Creative Ways to Recognize Volunteers by Tara Crooks</a:t>
            </a:r>
          </a:p>
          <a:p>
            <a:r>
              <a:rPr lang="en-US" dirty="0" smtClean="0"/>
              <a:t>Email Etiquette</a:t>
            </a:r>
          </a:p>
          <a:p>
            <a:r>
              <a:rPr lang="en-US" dirty="0" smtClean="0"/>
              <a:t>Do your volunteers feel appreciated?</a:t>
            </a:r>
          </a:p>
          <a:p>
            <a:r>
              <a:rPr lang="en-US" dirty="0" smtClean="0"/>
              <a:t>4 Tips for managing volunteers</a:t>
            </a:r>
          </a:p>
          <a:p>
            <a:r>
              <a:rPr lang="en-US" dirty="0" smtClean="0"/>
              <a:t>Community Relations or Community Outreach from businesses in your area</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4600" y="-152400"/>
            <a:ext cx="3124200" cy="1871029"/>
          </a:xfrm>
          <a:prstGeom prst="rect">
            <a:avLst/>
          </a:prstGeom>
        </p:spPr>
      </p:pic>
    </p:spTree>
    <p:extLst>
      <p:ext uri="{BB962C8B-B14F-4D97-AF65-F5344CB8AC3E}">
        <p14:creationId xmlns:p14="http://schemas.microsoft.com/office/powerpoint/2010/main" xmlns="" val="74816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9136" y="762000"/>
            <a:ext cx="4492664" cy="5248641"/>
          </a:xfrm>
          <a:prstGeom prst="rect">
            <a:avLst/>
          </a:prstGeom>
        </p:spPr>
      </p:pic>
    </p:spTree>
    <p:extLst>
      <p:ext uri="{BB962C8B-B14F-4D97-AF65-F5344CB8AC3E}">
        <p14:creationId xmlns:p14="http://schemas.microsoft.com/office/powerpoint/2010/main" xmlns="" val="426843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 PTA Appreciates Your Time Today!</a:t>
            </a:r>
            <a:endParaRPr lang="en-US" dirty="0"/>
          </a:p>
        </p:txBody>
      </p:sp>
      <p:sp>
        <p:nvSpPr>
          <p:cNvPr id="4" name="Text Placeholder 3"/>
          <p:cNvSpPr>
            <a:spLocks noGrp="1"/>
          </p:cNvSpPr>
          <p:nvPr>
            <p:ph type="body" sz="half" idx="2"/>
          </p:nvPr>
        </p:nvSpPr>
        <p:spPr/>
        <p:txBody>
          <a:bodyPr>
            <a:normAutofit/>
          </a:bodyPr>
          <a:lstStyle/>
          <a:p>
            <a:pPr algn="ctr"/>
            <a:r>
              <a:rPr lang="en-US" sz="2800" dirty="0" smtClean="0"/>
              <a:t>  and so do I!</a:t>
            </a:r>
            <a:endParaRPr lang="en-US" sz="28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tretch>
            <a:fillRect/>
          </a:stretch>
        </p:blipFill>
        <p:spPr>
          <a:xfrm>
            <a:off x="2057400" y="848377"/>
            <a:ext cx="4837112" cy="3455080"/>
          </a:xfrm>
        </p:spPr>
      </p:pic>
    </p:spTree>
    <p:extLst>
      <p:ext uri="{BB962C8B-B14F-4D97-AF65-F5344CB8AC3E}">
        <p14:creationId xmlns:p14="http://schemas.microsoft.com/office/powerpoint/2010/main" xmlns="" val="2360180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feel out your evaluations forms.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5583" b="5583"/>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 val="2527667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Course</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953294" y="3198019"/>
            <a:ext cx="3048000" cy="1905000"/>
          </a:xfrm>
        </p:spPr>
      </p:pic>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5156200" y="3393281"/>
            <a:ext cx="3019425" cy="1514475"/>
          </a:xfr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57550" y="1371600"/>
            <a:ext cx="2628900" cy="1733550"/>
          </a:xfrm>
          <a:prstGeom prst="rect">
            <a:avLst/>
          </a:prstGeom>
        </p:spPr>
      </p:pic>
    </p:spTree>
    <p:extLst>
      <p:ext uri="{BB962C8B-B14F-4D97-AF65-F5344CB8AC3E}">
        <p14:creationId xmlns:p14="http://schemas.microsoft.com/office/powerpoint/2010/main" xmlns="" val="3610436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&amp; Engaged Volunteers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Make It Count</a:t>
            </a:r>
          </a:p>
          <a:p>
            <a:r>
              <a:rPr lang="en-US" dirty="0" smtClean="0"/>
              <a:t>Cultivate Leaders</a:t>
            </a:r>
          </a:p>
          <a:p>
            <a:r>
              <a:rPr lang="en-US" dirty="0" smtClean="0"/>
              <a:t>Give up (Some) Control</a:t>
            </a:r>
          </a:p>
          <a:p>
            <a:r>
              <a:rPr lang="en-US" dirty="0" smtClean="0"/>
              <a:t>Say Thank You</a:t>
            </a:r>
          </a:p>
          <a:p>
            <a:r>
              <a:rPr lang="en-US" dirty="0" smtClean="0"/>
              <a:t>Offer Training</a:t>
            </a:r>
          </a:p>
          <a:p>
            <a:r>
              <a:rPr lang="en-US" dirty="0" smtClean="0"/>
              <a:t>Provide the Right Tools</a:t>
            </a:r>
          </a:p>
          <a:p>
            <a:r>
              <a:rPr lang="en-US" dirty="0" smtClean="0"/>
              <a:t>Good Feedback Loops</a:t>
            </a:r>
          </a:p>
          <a:p>
            <a:r>
              <a:rPr lang="en-US" dirty="0" smtClean="0"/>
              <a:t>Create Camaraderie</a:t>
            </a:r>
          </a:p>
          <a:p>
            <a:r>
              <a:rPr lang="en-US" dirty="0" smtClean="0"/>
              <a:t>Be Supportive</a:t>
            </a:r>
          </a:p>
          <a:p>
            <a:r>
              <a:rPr lang="en-US" dirty="0" smtClean="0"/>
              <a:t>Fun</a:t>
            </a:r>
            <a:endParaRPr lang="en-US" dirty="0"/>
          </a:p>
        </p:txBody>
      </p:sp>
    </p:spTree>
    <p:extLst>
      <p:ext uri="{BB962C8B-B14F-4D97-AF65-F5344CB8AC3E}">
        <p14:creationId xmlns:p14="http://schemas.microsoft.com/office/powerpoint/2010/main" xmlns="" val="13172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 presetClass="entr" presetSubtype="8" fill="hold" nodeType="afterEffect">
                                  <p:stCondLst>
                                    <p:cond delay="20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200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0500"/>
                            </p:stCondLst>
                            <p:childTnLst>
                              <p:par>
                                <p:cTn id="30" presetID="2" presetClass="entr" presetSubtype="8" fill="hold" nodeType="afterEffect">
                                  <p:stCondLst>
                                    <p:cond delay="200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3000"/>
                            </p:stCondLst>
                            <p:childTnLst>
                              <p:par>
                                <p:cTn id="35" presetID="2" presetClass="entr" presetSubtype="8" fill="hold" nodeType="afterEffect">
                                  <p:stCondLst>
                                    <p:cond delay="200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15500"/>
                            </p:stCondLst>
                            <p:childTnLst>
                              <p:par>
                                <p:cTn id="40" presetID="2" presetClass="entr" presetSubtype="8" fill="hold" nodeType="afterEffect">
                                  <p:stCondLst>
                                    <p:cond delay="200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18000"/>
                            </p:stCondLst>
                            <p:childTnLst>
                              <p:par>
                                <p:cTn id="45" presetID="2" presetClass="entr" presetSubtype="8" fill="hold" nodeType="afterEffect">
                                  <p:stCondLst>
                                    <p:cond delay="200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20500"/>
                            </p:stCondLst>
                            <p:childTnLst>
                              <p:par>
                                <p:cTn id="50" presetID="2" presetClass="entr" presetSubtype="8" fill="hold" nodeType="afterEffect">
                                  <p:stCondLst>
                                    <p:cond delay="200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23000"/>
                            </p:stCondLst>
                            <p:childTnLst>
                              <p:par>
                                <p:cTn id="55" presetID="2" presetClass="entr" presetSubtype="8" fill="hold" nodeType="afterEffect">
                                  <p:stCondLst>
                                    <p:cond delay="200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Count</a:t>
            </a:r>
            <a:endParaRPr lang="en-US" dirty="0"/>
          </a:p>
        </p:txBody>
      </p:sp>
      <p:sp>
        <p:nvSpPr>
          <p:cNvPr id="3" name="Content Placeholder 2"/>
          <p:cNvSpPr>
            <a:spLocks noGrp="1"/>
          </p:cNvSpPr>
          <p:nvPr>
            <p:ph idx="1"/>
          </p:nvPr>
        </p:nvSpPr>
        <p:spPr/>
        <p:txBody>
          <a:bodyPr/>
          <a:lstStyle/>
          <a:p>
            <a:r>
              <a:rPr lang="en-US" dirty="0" smtClean="0"/>
              <a:t>Membership Application</a:t>
            </a:r>
          </a:p>
          <a:p>
            <a:r>
              <a:rPr lang="en-US" dirty="0" smtClean="0"/>
              <a:t>Explaining the purpose behind events</a:t>
            </a:r>
          </a:p>
          <a:p>
            <a:r>
              <a:rPr lang="en-US" dirty="0" smtClean="0"/>
              <a:t>Change for the sake of change not good</a:t>
            </a:r>
          </a:p>
          <a:p>
            <a:r>
              <a:rPr lang="en-US" dirty="0" smtClean="0"/>
              <a:t>“This is how it’s always been done”</a:t>
            </a:r>
            <a:endParaRPr lang="en-US" dirty="0"/>
          </a:p>
        </p:txBody>
      </p:sp>
    </p:spTree>
    <p:extLst>
      <p:ext uri="{BB962C8B-B14F-4D97-AF65-F5344CB8AC3E}">
        <p14:creationId xmlns:p14="http://schemas.microsoft.com/office/powerpoint/2010/main" xmlns="" val="2218642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Cultivate Leaders</a:t>
            </a:r>
            <a:endParaRPr lang="en-US" dirty="0"/>
          </a:p>
        </p:txBody>
      </p:sp>
      <p:sp>
        <p:nvSpPr>
          <p:cNvPr id="3" name="Content Placeholder 2"/>
          <p:cNvSpPr>
            <a:spLocks noGrp="1"/>
          </p:cNvSpPr>
          <p:nvPr>
            <p:ph idx="1"/>
          </p:nvPr>
        </p:nvSpPr>
        <p:spPr/>
        <p:txBody>
          <a:bodyPr/>
          <a:lstStyle/>
          <a:p>
            <a:r>
              <a:rPr lang="en-US" dirty="0" smtClean="0"/>
              <a:t>Identify</a:t>
            </a:r>
          </a:p>
          <a:p>
            <a:r>
              <a:rPr lang="en-US" dirty="0" smtClean="0"/>
              <a:t>Recruit</a:t>
            </a:r>
          </a:p>
          <a:p>
            <a:r>
              <a:rPr lang="en-US" dirty="0" smtClean="0"/>
              <a:t>Organize</a:t>
            </a:r>
          </a:p>
          <a:p>
            <a:r>
              <a:rPr lang="en-US" dirty="0" smtClean="0"/>
              <a:t>Cultivate</a:t>
            </a:r>
          </a:p>
          <a:p>
            <a:endParaRPr lang="en-US" dirty="0"/>
          </a:p>
        </p:txBody>
      </p:sp>
    </p:spTree>
    <p:extLst>
      <p:ext uri="{BB962C8B-B14F-4D97-AF65-F5344CB8AC3E}">
        <p14:creationId xmlns:p14="http://schemas.microsoft.com/office/powerpoint/2010/main" xmlns="" val="1081980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Up (Some) Control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79752" y="2057400"/>
            <a:ext cx="3306424" cy="2200275"/>
          </a:xfr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90189" y="2819400"/>
            <a:ext cx="4170948" cy="2971800"/>
          </a:xfrm>
          <a:prstGeom prst="rect">
            <a:avLst/>
          </a:prstGeom>
        </p:spPr>
      </p:pic>
    </p:spTree>
    <p:extLst>
      <p:ext uri="{BB962C8B-B14F-4D97-AF65-F5344CB8AC3E}">
        <p14:creationId xmlns:p14="http://schemas.microsoft.com/office/powerpoint/2010/main" xmlns="" val="1936179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“THANK YOU”</a:t>
            </a:r>
            <a:endParaRPr lang="en-US" dirty="0"/>
          </a:p>
        </p:txBody>
      </p:sp>
      <p:sp>
        <p:nvSpPr>
          <p:cNvPr id="3" name="Text Placeholder 2"/>
          <p:cNvSpPr>
            <a:spLocks noGrp="1"/>
          </p:cNvSpPr>
          <p:nvPr>
            <p:ph type="body" idx="1"/>
          </p:nvPr>
        </p:nvSpPr>
        <p:spPr/>
        <p:txBody>
          <a:bodyPr>
            <a:normAutofit fontScale="55000" lnSpcReduction="20000"/>
          </a:bodyPr>
          <a:lstStyle/>
          <a:p>
            <a:r>
              <a:rPr lang="en-US" dirty="0" smtClean="0"/>
              <a:t>As you all know PTA is usually ran on a tight budget, so here’s the most inexpensive item you can give away! </a:t>
            </a:r>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243806" y="2296129"/>
            <a:ext cx="3709194" cy="2778315"/>
          </a:xfrm>
        </p:spPr>
      </p:pic>
      <p:sp>
        <p:nvSpPr>
          <p:cNvPr id="5" name="Text Placeholder 4"/>
          <p:cNvSpPr>
            <a:spLocks noGrp="1"/>
          </p:cNvSpPr>
          <p:nvPr>
            <p:ph type="body" sz="quarter" idx="3"/>
          </p:nvPr>
        </p:nvSpPr>
        <p:spPr/>
        <p:txBody>
          <a:bodyPr>
            <a:normAutofit fontScale="85000" lnSpcReduction="20000"/>
          </a:bodyPr>
          <a:lstStyle/>
          <a:p>
            <a:r>
              <a:rPr lang="en-US" dirty="0" smtClean="0"/>
              <a:t>Share credit &amp; spotlight.  You can’t do this too much or too often.</a:t>
            </a:r>
            <a:endParaRPr lang="en-US"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5370512" y="3269456"/>
            <a:ext cx="2590800" cy="1762125"/>
          </a:xfrm>
        </p:spPr>
      </p:pic>
    </p:spTree>
    <p:extLst>
      <p:ext uri="{BB962C8B-B14F-4D97-AF65-F5344CB8AC3E}">
        <p14:creationId xmlns:p14="http://schemas.microsoft.com/office/powerpoint/2010/main" xmlns="" val="205366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OFFER TRAINING</a:t>
            </a:r>
            <a:endParaRPr lang="en-US" sz="4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21918" y="990600"/>
            <a:ext cx="3280569" cy="3280569"/>
          </a:xfrm>
        </p:spPr>
      </p:pic>
      <p:sp>
        <p:nvSpPr>
          <p:cNvPr id="4" name="Text Placeholder 3"/>
          <p:cNvSpPr>
            <a:spLocks noGrp="1"/>
          </p:cNvSpPr>
          <p:nvPr>
            <p:ph type="body" sz="half" idx="2"/>
          </p:nvPr>
        </p:nvSpPr>
        <p:spPr/>
        <p:txBody>
          <a:bodyPr>
            <a:normAutofit/>
          </a:bodyPr>
          <a:lstStyle/>
          <a:p>
            <a:r>
              <a:rPr lang="en-US" sz="2000" dirty="0" smtClean="0"/>
              <a:t>Learning new skills can be a great incentive and reward for volunteering, and it can be a good investment when your volunteers come back.</a:t>
            </a:r>
            <a:endParaRPr lang="en-US" sz="2000" dirty="0"/>
          </a:p>
        </p:txBody>
      </p:sp>
    </p:spTree>
    <p:extLst>
      <p:ext uri="{BB962C8B-B14F-4D97-AF65-F5344CB8AC3E}">
        <p14:creationId xmlns:p14="http://schemas.microsoft.com/office/powerpoint/2010/main" xmlns="" val="3908518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13D7F-6FB4-4E39-83B8-F1252E4C12C8}"/>
</file>

<file path=customXml/itemProps2.xml><?xml version="1.0" encoding="utf-8"?>
<ds:datastoreItem xmlns:ds="http://schemas.openxmlformats.org/officeDocument/2006/customXml" ds:itemID="{43B7215D-CDB8-4628-BB35-96B69A6F69DB}"/>
</file>

<file path=customXml/itemProps3.xml><?xml version="1.0" encoding="utf-8"?>
<ds:datastoreItem xmlns:ds="http://schemas.openxmlformats.org/officeDocument/2006/customXml" ds:itemID="{1DFC3CF7-3AD7-4682-82ED-F7F58FB738E8}"/>
</file>

<file path=docProps/app.xml><?xml version="1.0" encoding="utf-8"?>
<Properties xmlns="http://schemas.openxmlformats.org/officeDocument/2006/extended-properties" xmlns:vt="http://schemas.openxmlformats.org/officeDocument/2006/docPropsVTypes">
  <Template/>
  <TotalTime>214</TotalTime>
  <Words>3063</Words>
  <Application>Microsoft Office PowerPoint</Application>
  <PresentationFormat>On-screen Show (4:3)</PresentationFormat>
  <Paragraphs>148</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Golden Rules to Keep Your Volunteers Happy &amp; Engaged Presenter Angie Carey </vt:lpstr>
      <vt:lpstr>Slide 2</vt:lpstr>
      <vt:lpstr>About This Course</vt:lpstr>
      <vt:lpstr>Happy &amp; Engaged Volunteers</vt:lpstr>
      <vt:lpstr>Making It Count</vt:lpstr>
      <vt:lpstr>Cultivate Leaders</vt:lpstr>
      <vt:lpstr>Give Up (Some) Control</vt:lpstr>
      <vt:lpstr>SAY “THANK YOU”</vt:lpstr>
      <vt:lpstr>OFFER TRAINING</vt:lpstr>
      <vt:lpstr>National PTA Training</vt:lpstr>
      <vt:lpstr>Provide the Right Tools </vt:lpstr>
      <vt:lpstr>GOOD FEEDBACK LOOPS</vt:lpstr>
      <vt:lpstr>Create Camaraderie</vt:lpstr>
      <vt:lpstr>Remember you are an Ambassador for PTA!</vt:lpstr>
      <vt:lpstr>What Style Are Your Meetings?</vt:lpstr>
      <vt:lpstr>BE SUPPORTIVE</vt:lpstr>
      <vt:lpstr>Slide 17</vt:lpstr>
      <vt:lpstr>LET’S WORK HARD AND PLAY HARD</vt:lpstr>
      <vt:lpstr>Slide 19</vt:lpstr>
      <vt:lpstr>Missouri PTA Appreciates Your Time Today!</vt:lpstr>
      <vt:lpstr>Please feel out your evaluations forms.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Rules to Keep Your Volunteers Happy &amp; Engaged Presenter Angie Carey</dc:title>
  <dc:creator>Angie</dc:creator>
  <cp:lastModifiedBy>susan laptop</cp:lastModifiedBy>
  <cp:revision>20</cp:revision>
  <dcterms:created xsi:type="dcterms:W3CDTF">2014-09-09T03:09:18Z</dcterms:created>
  <dcterms:modified xsi:type="dcterms:W3CDTF">2014-09-23T00:59:06Z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