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s/slide3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Layouts/slideLayout25.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3.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slideLayouts/slideLayout4.xml" ContentType="application/vnd.openxmlformats-officedocument.presentationml.slideLayout+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slideLayouts/slideLayout9.xml" ContentType="application/vnd.openxmlformats-officedocument.presentationml.slideLayout+xml"/>
  <Override PartName="/ppt/notesSlides/notesSlide18.xml" ContentType="application/vnd.openxmlformats-officedocument.presentationml.notesSlide+xml"/>
  <Override PartName="/ppt/slideLayouts/slideLayout8.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7.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 id="2147483979" r:id="rId2"/>
    <p:sldMasterId id="2147483982" r:id="rId3"/>
    <p:sldMasterId id="2147484005" r:id="rId4"/>
    <p:sldMasterId id="2147484029" r:id="rId5"/>
    <p:sldMasterId id="2147484034" r:id="rId6"/>
    <p:sldMasterId id="2147484039" r:id="rId7"/>
  </p:sldMasterIdLst>
  <p:notesMasterIdLst>
    <p:notesMasterId r:id="rId41"/>
  </p:notesMasterIdLst>
  <p:handoutMasterIdLst>
    <p:handoutMasterId r:id="rId42"/>
  </p:handoutMasterIdLst>
  <p:sldIdLst>
    <p:sldId id="450" r:id="rId8"/>
    <p:sldId id="478" r:id="rId9"/>
    <p:sldId id="512" r:id="rId10"/>
    <p:sldId id="464" r:id="rId11"/>
    <p:sldId id="471" r:id="rId12"/>
    <p:sldId id="472" r:id="rId13"/>
    <p:sldId id="474" r:id="rId14"/>
    <p:sldId id="475" r:id="rId15"/>
    <p:sldId id="476" r:id="rId16"/>
    <p:sldId id="470" r:id="rId17"/>
    <p:sldId id="453" r:id="rId18"/>
    <p:sldId id="455" r:id="rId19"/>
    <p:sldId id="514" r:id="rId20"/>
    <p:sldId id="491" r:id="rId21"/>
    <p:sldId id="496" r:id="rId22"/>
    <p:sldId id="492" r:id="rId23"/>
    <p:sldId id="499" r:id="rId24"/>
    <p:sldId id="501" r:id="rId25"/>
    <p:sldId id="497" r:id="rId26"/>
    <p:sldId id="498" r:id="rId27"/>
    <p:sldId id="513" r:id="rId28"/>
    <p:sldId id="506" r:id="rId29"/>
    <p:sldId id="507" r:id="rId30"/>
    <p:sldId id="495" r:id="rId31"/>
    <p:sldId id="505" r:id="rId32"/>
    <p:sldId id="502" r:id="rId33"/>
    <p:sldId id="508" r:id="rId34"/>
    <p:sldId id="509" r:id="rId35"/>
    <p:sldId id="503" r:id="rId36"/>
    <p:sldId id="504" r:id="rId37"/>
    <p:sldId id="515" r:id="rId38"/>
    <p:sldId id="481" r:id="rId39"/>
    <p:sldId id="516" r:id="rId4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ffice 2004 Test Drive User" initials="GB" lastIdx="1" clrIdx="0"/>
  <p:cmAuthor id="1" name="Susan Partain" initials="SP"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B3"/>
    <a:srgbClr val="99CCFF"/>
    <a:srgbClr val="00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60" autoAdjust="0"/>
    <p:restoredTop sz="96448" autoAdjust="0"/>
  </p:normalViewPr>
  <p:slideViewPr>
    <p:cSldViewPr>
      <p:cViewPr>
        <p:scale>
          <a:sx n="60" d="100"/>
          <a:sy n="60" d="100"/>
        </p:scale>
        <p:origin x="-1410"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5838"/>
    </p:cViewPr>
  </p:sorterViewPr>
  <p:notesViewPr>
    <p:cSldViewPr>
      <p:cViewPr varScale="1">
        <p:scale>
          <a:sx n="87" d="100"/>
          <a:sy n="87" d="100"/>
        </p:scale>
        <p:origin x="-3780"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ustomXml" Target="../customXml/item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108" cy="464978"/>
          </a:xfrm>
          <a:prstGeom prst="rect">
            <a:avLst/>
          </a:prstGeom>
        </p:spPr>
        <p:txBody>
          <a:bodyPr vert="horz" lIns="92828" tIns="46413" rIns="92828" bIns="46413" rtlCol="0"/>
          <a:lstStyle>
            <a:lvl1pPr algn="l">
              <a:defRPr sz="1200"/>
            </a:lvl1pPr>
          </a:lstStyle>
          <a:p>
            <a:pPr>
              <a:defRPr/>
            </a:pPr>
            <a:endParaRPr lang="en-US"/>
          </a:p>
        </p:txBody>
      </p:sp>
      <p:sp>
        <p:nvSpPr>
          <p:cNvPr id="3" name="Date Placeholder 2"/>
          <p:cNvSpPr>
            <a:spLocks noGrp="1"/>
          </p:cNvSpPr>
          <p:nvPr>
            <p:ph type="dt" sz="quarter" idx="1"/>
          </p:nvPr>
        </p:nvSpPr>
        <p:spPr>
          <a:xfrm>
            <a:off x="3884355" y="1"/>
            <a:ext cx="2972108" cy="464978"/>
          </a:xfrm>
          <a:prstGeom prst="rect">
            <a:avLst/>
          </a:prstGeom>
        </p:spPr>
        <p:txBody>
          <a:bodyPr vert="horz" lIns="92828" tIns="46413" rIns="92828" bIns="46413" rtlCol="0"/>
          <a:lstStyle>
            <a:lvl1pPr algn="r">
              <a:defRPr sz="1200"/>
            </a:lvl1pPr>
          </a:lstStyle>
          <a:p>
            <a:pPr>
              <a:defRPr/>
            </a:pPr>
            <a:fld id="{4F1C571F-A25B-40C0-9FA3-ADB10B15FB8B}" type="datetimeFigureOut">
              <a:rPr lang="en-US"/>
              <a:pPr>
                <a:defRPr/>
              </a:pPr>
              <a:t>9/16/2014</a:t>
            </a:fld>
            <a:endParaRPr lang="en-US"/>
          </a:p>
        </p:txBody>
      </p:sp>
      <p:sp>
        <p:nvSpPr>
          <p:cNvPr id="4" name="Footer Placeholder 3"/>
          <p:cNvSpPr>
            <a:spLocks noGrp="1"/>
          </p:cNvSpPr>
          <p:nvPr>
            <p:ph type="ftr" sz="quarter" idx="2"/>
          </p:nvPr>
        </p:nvSpPr>
        <p:spPr>
          <a:xfrm>
            <a:off x="1" y="8829847"/>
            <a:ext cx="2972108" cy="464978"/>
          </a:xfrm>
          <a:prstGeom prst="rect">
            <a:avLst/>
          </a:prstGeom>
        </p:spPr>
        <p:txBody>
          <a:bodyPr vert="horz" lIns="92828" tIns="46413" rIns="92828" bIns="4641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355" y="8829847"/>
            <a:ext cx="2972108" cy="464978"/>
          </a:xfrm>
          <a:prstGeom prst="rect">
            <a:avLst/>
          </a:prstGeom>
        </p:spPr>
        <p:txBody>
          <a:bodyPr vert="horz" lIns="92828" tIns="46413" rIns="92828" bIns="46413" rtlCol="0" anchor="b"/>
          <a:lstStyle>
            <a:lvl1pPr algn="r">
              <a:defRPr sz="1200"/>
            </a:lvl1pPr>
          </a:lstStyle>
          <a:p>
            <a:pPr>
              <a:defRPr/>
            </a:pPr>
            <a:fld id="{35B5FD58-4EAE-44EE-BBF7-E9654E013DC9}" type="slidenum">
              <a:rPr lang="en-US"/>
              <a:pPr>
                <a:defRPr/>
              </a:pPr>
              <a:t>‹#›</a:t>
            </a:fld>
            <a:endParaRPr lang="en-US"/>
          </a:p>
        </p:txBody>
      </p:sp>
    </p:spTree>
    <p:extLst>
      <p:ext uri="{BB962C8B-B14F-4D97-AF65-F5344CB8AC3E}">
        <p14:creationId xmlns:p14="http://schemas.microsoft.com/office/powerpoint/2010/main" xmlns="" val="1817068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72108" cy="464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28" tIns="46413" rIns="92828" bIns="46413"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355" y="1"/>
            <a:ext cx="2972108" cy="464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28" tIns="46413" rIns="92828" bIns="46413"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4570" y="4416501"/>
            <a:ext cx="5488861" cy="4183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28" tIns="46413" rIns="92828" bIns="464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29847"/>
            <a:ext cx="2972108" cy="464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28" tIns="46413" rIns="92828" bIns="46413"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355" y="8829847"/>
            <a:ext cx="2972108" cy="464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28" tIns="46413" rIns="92828" bIns="46413" numCol="1" anchor="b" anchorCtr="0" compatLnSpc="1">
            <a:prstTxWarp prst="textNoShape">
              <a:avLst/>
            </a:prstTxWarp>
          </a:bodyPr>
          <a:lstStyle>
            <a:lvl1pPr algn="r">
              <a:defRPr sz="1200"/>
            </a:lvl1pPr>
          </a:lstStyle>
          <a:p>
            <a:pPr>
              <a:defRPr/>
            </a:pPr>
            <a:fld id="{90A3229C-50B0-468B-98C1-516D776E7DA6}" type="slidenum">
              <a:rPr lang="en-US"/>
              <a:pPr>
                <a:defRPr/>
              </a:pPr>
              <a:t>‹#›</a:t>
            </a:fld>
            <a:endParaRPr lang="en-US"/>
          </a:p>
        </p:txBody>
      </p:sp>
    </p:spTree>
    <p:extLst>
      <p:ext uri="{BB962C8B-B14F-4D97-AF65-F5344CB8AC3E}">
        <p14:creationId xmlns:p14="http://schemas.microsoft.com/office/powerpoint/2010/main" xmlns="" val="937836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1</a:t>
            </a:fld>
            <a:endParaRPr lang="en-US"/>
          </a:p>
        </p:txBody>
      </p:sp>
    </p:spTree>
    <p:extLst>
      <p:ext uri="{BB962C8B-B14F-4D97-AF65-F5344CB8AC3E}">
        <p14:creationId xmlns:p14="http://schemas.microsoft.com/office/powerpoint/2010/main" xmlns="" val="1815329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rPr>
              <a:t>Particularly</a:t>
            </a:r>
            <a:r>
              <a:rPr lang="en-US" baseline="0" dirty="0" smtClean="0">
                <a:latin typeface="Arial" pitchFamily="34" charset="0"/>
              </a:rPr>
              <a:t> with youth, need to know your role.  In loco parentis.</a:t>
            </a:r>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15</a:t>
            </a:fld>
            <a:endParaRPr lang="en-US"/>
          </a:p>
        </p:txBody>
      </p:sp>
    </p:spTree>
    <p:extLst>
      <p:ext uri="{BB962C8B-B14F-4D97-AF65-F5344CB8AC3E}">
        <p14:creationId xmlns:p14="http://schemas.microsoft.com/office/powerpoint/2010/main" xmlns="" val="1213244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16</a:t>
            </a:fld>
            <a:endParaRPr lang="en-US"/>
          </a:p>
        </p:txBody>
      </p:sp>
    </p:spTree>
    <p:extLst>
      <p:ext uri="{BB962C8B-B14F-4D97-AF65-F5344CB8AC3E}">
        <p14:creationId xmlns:p14="http://schemas.microsoft.com/office/powerpoint/2010/main" xmlns="" val="961984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Arial" pitchFamily="34" charset="0"/>
                <a:ea typeface="+mn-ea"/>
                <a:cs typeface="+mn-cs"/>
              </a:rPr>
              <a:t>Alternative Format: </a:t>
            </a:r>
            <a:r>
              <a:rPr lang="en-US" sz="1200" kern="1200" dirty="0" smtClean="0">
                <a:solidFill>
                  <a:schemeClr val="tx1"/>
                </a:solidFill>
                <a:effectLst/>
                <a:latin typeface="Arial" pitchFamily="34" charset="0"/>
                <a:ea typeface="+mn-ea"/>
                <a:cs typeface="+mn-cs"/>
              </a:rPr>
              <a:t>A quicker version of this exercise can be done as table assignments.  Break the room into four groups and assign each group the task of identifying examples of how you might see typical developmental changes in each category:  Physical, Mental, Social and Emotional.</a:t>
            </a:r>
          </a:p>
          <a:p>
            <a:endParaRPr lang="en-US" dirty="0"/>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17</a:t>
            </a:fld>
            <a:endParaRPr lang="en-US"/>
          </a:p>
        </p:txBody>
      </p:sp>
    </p:spTree>
    <p:extLst>
      <p:ext uri="{BB962C8B-B14F-4D97-AF65-F5344CB8AC3E}">
        <p14:creationId xmlns:p14="http://schemas.microsoft.com/office/powerpoint/2010/main" xmlns="" val="2563134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18</a:t>
            </a:fld>
            <a:endParaRPr lang="en-US"/>
          </a:p>
        </p:txBody>
      </p:sp>
    </p:spTree>
    <p:extLst>
      <p:ext uri="{BB962C8B-B14F-4D97-AF65-F5344CB8AC3E}">
        <p14:creationId xmlns:p14="http://schemas.microsoft.com/office/powerpoint/2010/main" xmlns="" val="2661758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19</a:t>
            </a:fld>
            <a:endParaRPr lang="en-US"/>
          </a:p>
        </p:txBody>
      </p:sp>
    </p:spTree>
    <p:extLst>
      <p:ext uri="{BB962C8B-B14F-4D97-AF65-F5344CB8AC3E}">
        <p14:creationId xmlns:p14="http://schemas.microsoft.com/office/powerpoint/2010/main" xmlns="" val="3131300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20</a:t>
            </a:fld>
            <a:endParaRPr lang="en-US"/>
          </a:p>
        </p:txBody>
      </p:sp>
    </p:spTree>
    <p:extLst>
      <p:ext uri="{BB962C8B-B14F-4D97-AF65-F5344CB8AC3E}">
        <p14:creationId xmlns:p14="http://schemas.microsoft.com/office/powerpoint/2010/main" xmlns="" val="200418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2</a:t>
            </a:fld>
            <a:endParaRPr lang="en-US"/>
          </a:p>
        </p:txBody>
      </p:sp>
    </p:spTree>
    <p:extLst>
      <p:ext uri="{BB962C8B-B14F-4D97-AF65-F5344CB8AC3E}">
        <p14:creationId xmlns:p14="http://schemas.microsoft.com/office/powerpoint/2010/main" xmlns="" val="3257422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698500"/>
            <a:ext cx="46418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089AE37-544A-4384-9AEE-BCFC5A732C2C}"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64AD2-FC6B-4121-8A00-3A9F6D8F8415}"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64AD2-FC6B-4121-8A00-3A9F6D8F8415}"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effectLst/>
                <a:latin typeface="Arial" pitchFamily="34" charset="0"/>
                <a:ea typeface="+mn-ea"/>
                <a:cs typeface="+mn-cs"/>
              </a:rPr>
              <a:t>EXERCISE – Scenarios Scene 1</a:t>
            </a:r>
            <a:endParaRPr lang="en-US"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Set-up: Much of the remainder of this session will focus on various steps in a single, ongoing</a:t>
            </a:r>
          </a:p>
          <a:p>
            <a:r>
              <a:rPr lang="en-US" sz="1200" kern="1200" dirty="0" smtClean="0">
                <a:solidFill>
                  <a:schemeClr val="tx1"/>
                </a:solidFill>
                <a:effectLst/>
                <a:latin typeface="Arial" pitchFamily="34" charset="0"/>
                <a:ea typeface="+mn-ea"/>
                <a:cs typeface="+mn-cs"/>
              </a:rPr>
              <a:t>exercise.  Overall, the exercise will introduce participants to a youth and identify their relationship with that youth.  To prepare this exercise, select the scenarios that you want to use. Carefully</a:t>
            </a:r>
          </a:p>
          <a:p>
            <a:r>
              <a:rPr lang="en-US" sz="1200" kern="1200" dirty="0" smtClean="0">
                <a:solidFill>
                  <a:schemeClr val="tx1"/>
                </a:solidFill>
                <a:effectLst/>
                <a:latin typeface="Arial" pitchFamily="34" charset="0"/>
                <a:ea typeface="+mn-ea"/>
                <a:cs typeface="+mn-cs"/>
              </a:rPr>
              <a:t>consider the roles that your participants play; note that you should match the severity of the scenario to the roles of the participants. Also think about including at least one parent role even in</a:t>
            </a:r>
          </a:p>
          <a:p>
            <a:r>
              <a:rPr lang="en-US" sz="1200" kern="1200" dirty="0" smtClean="0">
                <a:solidFill>
                  <a:schemeClr val="tx1"/>
                </a:solidFill>
                <a:effectLst/>
                <a:latin typeface="Arial" pitchFamily="34" charset="0"/>
                <a:ea typeface="+mn-ea"/>
                <a:cs typeface="+mn-cs"/>
              </a:rPr>
              <a:t/>
            </a:r>
            <a:br>
              <a:rPr lang="en-US" sz="1200" kern="1200" dirty="0" smtClean="0">
                <a:solidFill>
                  <a:schemeClr val="tx1"/>
                </a:solidFill>
                <a:effectLst/>
                <a:latin typeface="Arial" pitchFamily="34" charset="0"/>
                <a:ea typeface="+mn-ea"/>
                <a:cs typeface="+mn-cs"/>
              </a:rPr>
            </a:br>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professional settings as you will often have participants who are engaged with you both professionally and in parent/guardian roles.</a:t>
            </a:r>
          </a:p>
          <a:p>
            <a:r>
              <a:rPr lang="en-US" sz="1200" kern="1200" dirty="0" smtClean="0">
                <a:solidFill>
                  <a:schemeClr val="tx1"/>
                </a:solidFill>
                <a:effectLst/>
                <a:latin typeface="Arial" pitchFamily="34" charset="0"/>
                <a:ea typeface="+mn-ea"/>
                <a:cs typeface="+mn-cs"/>
              </a:rPr>
              <a:t> </a:t>
            </a:r>
          </a:p>
          <a:p>
            <a:r>
              <a:rPr lang="en-US" sz="1200" i="1" kern="1200" dirty="0" smtClean="0">
                <a:solidFill>
                  <a:schemeClr val="tx1"/>
                </a:solidFill>
                <a:effectLst/>
                <a:latin typeface="Arial" pitchFamily="34" charset="0"/>
                <a:ea typeface="+mn-ea"/>
                <a:cs typeface="+mn-cs"/>
              </a:rPr>
              <a:t>Tip:  </a:t>
            </a:r>
            <a:r>
              <a:rPr lang="en-US" sz="1200" kern="1200" dirty="0" smtClean="0">
                <a:solidFill>
                  <a:schemeClr val="tx1"/>
                </a:solidFill>
                <a:effectLst/>
                <a:latin typeface="Arial" pitchFamily="34" charset="0"/>
                <a:ea typeface="+mn-ea"/>
                <a:cs typeface="+mn-cs"/>
              </a:rPr>
              <a:t>Consider copying each scenario onto different colors of paper so that you can easily tell which group has which scenario as the exercise continues. Then, cut the various steps (1, 2, 3, etc.) for each scenario.  You may want to organize this exercise by putting all the slips for a single youth into one envelope; however, you will only distribute one piece of the story at a time.</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Tell participants that you are introducing them to a youth who may need their help.  Assign a youth scenario to each table, and give them the first strip, which ends with the phrase: “how would you approach her/him?” Assign each table a role: parent/guardian, teacher, youth group leader, case worker, etc..</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Facilitation: Give the group five minutes to discuss how they would approach the youth, reminding them to take notes. Then, ask each group to summarize what they know so far and describe how they would reach out. (Do not tell the group that they will be getting more of the story as this session unfolds).</a:t>
            </a:r>
          </a:p>
          <a:p>
            <a:r>
              <a:rPr lang="en-US" sz="1200" kern="1200" dirty="0" smtClean="0">
                <a:solidFill>
                  <a:schemeClr val="tx1"/>
                </a:solidFill>
                <a:effectLst/>
                <a:latin typeface="Arial" pitchFamily="34" charset="0"/>
                <a:ea typeface="+mn-ea"/>
                <a:cs typeface="+mn-cs"/>
              </a:rPr>
              <a:t> </a:t>
            </a:r>
          </a:p>
          <a:p>
            <a:r>
              <a:rPr lang="en-US" sz="1200" i="1" kern="1200" dirty="0" smtClean="0">
                <a:solidFill>
                  <a:schemeClr val="tx1"/>
                </a:solidFill>
                <a:effectLst/>
                <a:latin typeface="Arial" pitchFamily="34" charset="0"/>
                <a:ea typeface="+mn-ea"/>
                <a:cs typeface="+mn-cs"/>
              </a:rPr>
              <a:t>Rather than having the participants just say what they would do, encourage them to use the actual words they would use in the conversation. This exercise is most powerful if you have the group role play actually talking to the young person.</a:t>
            </a:r>
            <a:endParaRPr lang="en-US"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Ask the groups what helped them determine whether or not their youth was in crisis. The scenarios are written so that the youth in scene one is not in crisis.</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Take-away: State now that they’ve explored how they may approach a youth, and assessed for if they are in crisis, that they’re now going to continue to learn about the other actions in ALGEE to help them have a conversation with the youth.</a:t>
            </a:r>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64AD2-FC6B-4121-8A00-3A9F6D8F8415}"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26</a:t>
            </a:fld>
            <a:endParaRPr lang="en-US"/>
          </a:p>
        </p:txBody>
      </p:sp>
    </p:spTree>
    <p:extLst>
      <p:ext uri="{BB962C8B-B14F-4D97-AF65-F5344CB8AC3E}">
        <p14:creationId xmlns:p14="http://schemas.microsoft.com/office/powerpoint/2010/main" xmlns="" val="3464950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64AD2-FC6B-4121-8A00-3A9F6D8F8415}"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64AD2-FC6B-4121-8A00-3A9F6D8F8415}"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29</a:t>
            </a:fld>
            <a:endParaRPr lang="en-US"/>
          </a:p>
        </p:txBody>
      </p:sp>
    </p:spTree>
    <p:extLst>
      <p:ext uri="{BB962C8B-B14F-4D97-AF65-F5344CB8AC3E}">
        <p14:creationId xmlns:p14="http://schemas.microsoft.com/office/powerpoint/2010/main" xmlns="" val="2187086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30</a:t>
            </a:fld>
            <a:endParaRPr lang="en-US"/>
          </a:p>
        </p:txBody>
      </p:sp>
    </p:spTree>
    <p:extLst>
      <p:ext uri="{BB962C8B-B14F-4D97-AF65-F5344CB8AC3E}">
        <p14:creationId xmlns:p14="http://schemas.microsoft.com/office/powerpoint/2010/main" xmlns="" val="401176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Rot="1" noChangeAspect="1" noChangeArrowheads="1" noTextEdit="1"/>
          </p:cNvSpPr>
          <p:nvPr>
            <p:ph type="sldImg"/>
          </p:nvPr>
        </p:nvSpPr>
        <p:spPr>
          <a:ln/>
        </p:spPr>
      </p:sp>
      <p:sp>
        <p:nvSpPr>
          <p:cNvPr id="76804" name="Rectangle 3"/>
          <p:cNvSpPr>
            <a:spLocks noGrp="1"/>
          </p:cNvSpPr>
          <p:nvPr>
            <p:ph type="body" idx="1"/>
          </p:nvPr>
        </p:nvSpPr>
        <p:spPr>
          <a:noFill/>
          <a:ln w="9525"/>
        </p:spPr>
        <p:txBody>
          <a:bodyPr/>
          <a:lstStyle/>
          <a:p>
            <a:pPr eaLnBrk="1" hangingPunct="1"/>
            <a:r>
              <a:rPr lang="en-US" dirty="0" smtClean="0"/>
              <a:t>Why is it important for those who work with youth?</a:t>
            </a:r>
            <a:r>
              <a:rPr lang="en-US" baseline="0" dirty="0" smtClean="0"/>
              <a:t>  What role in youth’s lives do you play?  Many of these are common to the adult course, but some are not because of developmental issues.  It’s estimated that ½ of all mental disorders begin by age 14 and ¾’s by age 24.</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31</a:t>
            </a:fld>
            <a:endParaRPr lang="en-US"/>
          </a:p>
        </p:txBody>
      </p:sp>
    </p:spTree>
    <p:extLst>
      <p:ext uri="{BB962C8B-B14F-4D97-AF65-F5344CB8AC3E}">
        <p14:creationId xmlns:p14="http://schemas.microsoft.com/office/powerpoint/2010/main" xmlns="" val="2717928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32</a:t>
            </a:fld>
            <a:endParaRPr lang="en-US"/>
          </a:p>
        </p:txBody>
      </p:sp>
    </p:spTree>
    <p:extLst>
      <p:ext uri="{BB962C8B-B14F-4D97-AF65-F5344CB8AC3E}">
        <p14:creationId xmlns:p14="http://schemas.microsoft.com/office/powerpoint/2010/main" xmlns="" val="33395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p:spPr>
        <p:txBody>
          <a:bodyPr/>
          <a:lstStyle/>
          <a:p>
            <a:pPr defTabSz="903610"/>
            <a:r>
              <a:rPr lang="en-US" i="1" dirty="0">
                <a:latin typeface="+mj-lt"/>
                <a:cs typeface="ヒラギノ角ゴ Pro W3"/>
              </a:rPr>
              <a:t>Countries include: Scotland, China, Canada, Finland, Singapore, Ireland, Wales, England, Cambodia, Japan, South Africa, Thailand and New </a:t>
            </a:r>
            <a:r>
              <a:rPr lang="en-US" i="1" dirty="0" smtClean="0">
                <a:latin typeface="+mj-lt"/>
                <a:cs typeface="ヒラギノ角ゴ Pro W3"/>
              </a:rPr>
              <a:t>Zealand</a:t>
            </a:r>
            <a:endParaRPr lang="en-US" i="1" dirty="0">
              <a:latin typeface="+mj-lt"/>
              <a:cs typeface="ヒラギノ角ゴ Pro W3"/>
            </a:endParaRPr>
          </a:p>
          <a:p>
            <a:endParaRPr lang="en-US" dirty="0" smtClean="0">
              <a:latin typeface="Arial" pitchFamily="34" charset="0"/>
            </a:endParaRPr>
          </a:p>
        </p:txBody>
      </p:sp>
      <p:sp>
        <p:nvSpPr>
          <p:cNvPr id="19460" name="Slide Number Placeholder 3"/>
          <p:cNvSpPr>
            <a:spLocks noGrp="1"/>
          </p:cNvSpPr>
          <p:nvPr>
            <p:ph type="sldNum" sz="quarter" idx="5"/>
          </p:nvPr>
        </p:nvSpPr>
        <p:spPr>
          <a:noFill/>
        </p:spPr>
        <p:txBody>
          <a:bodyPr/>
          <a:lstStyle/>
          <a:p>
            <a:fld id="{2A802B0E-207C-455C-BA16-94415A921FC1}" type="slidenum">
              <a:rPr lang="en-US" smtClean="0">
                <a:solidFill>
                  <a:prstClr val="black"/>
                </a:solidFill>
                <a:latin typeface="Times New Roman" pitchFamily="18" charset="0"/>
                <a:ea typeface="MS PGothic" pitchFamily="34" charset="-128"/>
                <a:cs typeface="ヒラギノ角ゴ Pro W3"/>
                <a:sym typeface="Arial" pitchFamily="34" charset="0"/>
              </a:rPr>
              <a:pPr/>
              <a:t>4</a:t>
            </a:fld>
            <a:endParaRPr lang="en-US" smtClean="0">
              <a:solidFill>
                <a:prstClr val="black"/>
              </a:solidFill>
              <a:latin typeface="Times New Roman" pitchFamily="18" charset="0"/>
              <a:ea typeface="MS PGothic" pitchFamily="34" charset="-128"/>
              <a:cs typeface="ヒラギノ角ゴ Pro W3"/>
              <a:sym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p:spPr>
        <p:txBody>
          <a:bodyPr/>
          <a:lstStyle/>
          <a:p>
            <a:endParaRPr lang="en-US" dirty="0" smtClean="0">
              <a:latin typeface="Arial" pitchFamily="34" charset="0"/>
            </a:endParaRPr>
          </a:p>
        </p:txBody>
      </p:sp>
      <p:sp>
        <p:nvSpPr>
          <p:cNvPr id="48132" name="Slide Number Placeholder 3"/>
          <p:cNvSpPr>
            <a:spLocks noGrp="1"/>
          </p:cNvSpPr>
          <p:nvPr>
            <p:ph type="sldNum" sz="quarter" idx="5"/>
          </p:nvPr>
        </p:nvSpPr>
        <p:spPr>
          <a:noFill/>
        </p:spPr>
        <p:txBody>
          <a:bodyPr/>
          <a:lstStyle/>
          <a:p>
            <a:fld id="{4B90E814-BC05-491B-8784-616ECA5F3A44}" type="slidenum">
              <a:rPr lang="en-US" smtClean="0">
                <a:solidFill>
                  <a:prstClr val="black"/>
                </a:solidFill>
                <a:latin typeface="Times New Roman" pitchFamily="18" charset="0"/>
                <a:ea typeface="MS PGothic" pitchFamily="34" charset="-128"/>
                <a:cs typeface="ヒラギノ角ゴ Pro W3"/>
                <a:sym typeface="Arial" pitchFamily="34" charset="0"/>
              </a:rPr>
              <a:pPr/>
              <a:t>5</a:t>
            </a:fld>
            <a:endParaRPr lang="en-US" smtClean="0">
              <a:solidFill>
                <a:prstClr val="black"/>
              </a:solidFill>
              <a:latin typeface="Times New Roman" pitchFamily="18" charset="0"/>
              <a:ea typeface="MS PGothic" pitchFamily="34" charset="-128"/>
              <a:cs typeface="ヒラギノ角ゴ Pro W3"/>
              <a:sym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w="9525"/>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2000" dirty="0" smtClean="0">
              <a:solidFill>
                <a:srgbClr val="FF0000"/>
              </a:solidFill>
              <a:latin typeface="+mj-lt"/>
              <a:cs typeface="ヒラギノ角ゴ Pro W3"/>
            </a:endParaRPr>
          </a:p>
          <a:p>
            <a:endParaRPr lang="en-US" dirty="0" smtClean="0">
              <a:latin typeface="Arial" pitchFamily="34" charset="0"/>
            </a:endParaRPr>
          </a:p>
        </p:txBody>
      </p:sp>
      <p:sp>
        <p:nvSpPr>
          <p:cNvPr id="20484" name="Slide Number Placeholder 3"/>
          <p:cNvSpPr>
            <a:spLocks noGrp="1"/>
          </p:cNvSpPr>
          <p:nvPr>
            <p:ph type="sldNum" sz="quarter" idx="5"/>
          </p:nvPr>
        </p:nvSpPr>
        <p:spPr>
          <a:noFill/>
        </p:spPr>
        <p:txBody>
          <a:bodyPr/>
          <a:lstStyle/>
          <a:p>
            <a:fld id="{32D93B65-D2AE-4577-9E27-EE0AB25ADD71}" type="slidenum">
              <a:rPr lang="en-US" smtClean="0">
                <a:solidFill>
                  <a:prstClr val="black"/>
                </a:solidFill>
                <a:latin typeface="Times New Roman" pitchFamily="18" charset="0"/>
                <a:ea typeface="MS PGothic" pitchFamily="34" charset="-128"/>
                <a:cs typeface="ヒラギノ角ゴ Pro W3"/>
                <a:sym typeface="Arial" pitchFamily="34" charset="0"/>
              </a:rPr>
              <a:pPr/>
              <a:t>6</a:t>
            </a:fld>
            <a:endParaRPr lang="en-US" smtClean="0">
              <a:solidFill>
                <a:prstClr val="black"/>
              </a:solidFill>
              <a:latin typeface="Times New Roman" pitchFamily="18" charset="0"/>
              <a:ea typeface="MS PGothic" pitchFamily="34" charset="-128"/>
              <a:cs typeface="ヒラギノ角ゴ Pro W3"/>
              <a:sym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a:t>
            </a:r>
            <a:r>
              <a:rPr lang="en-US" baseline="0" dirty="0" smtClean="0"/>
              <a:t> Community/ Not Specified:</a:t>
            </a:r>
          </a:p>
          <a:p>
            <a:r>
              <a:rPr lang="en-US" dirty="0" smtClean="0"/>
              <a:t>School staff, youth groups, camps, parents, EAP, HR and Workplace Wellness</a:t>
            </a:r>
          </a:p>
          <a:p>
            <a:r>
              <a:rPr lang="en-US" dirty="0" smtClean="0"/>
              <a:t>College and University</a:t>
            </a:r>
          </a:p>
          <a:p>
            <a:r>
              <a:rPr lang="en-US" dirty="0" smtClean="0"/>
              <a:t>Faith Community</a:t>
            </a:r>
          </a:p>
          <a:p>
            <a:r>
              <a:rPr lang="en-US" dirty="0" smtClean="0"/>
              <a:t>Government Employees and Elected Officials</a:t>
            </a:r>
          </a:p>
          <a:p>
            <a:r>
              <a:rPr lang="en-US" dirty="0" smtClean="0"/>
              <a:t>Law Enforcement and Public Safety</a:t>
            </a:r>
          </a:p>
          <a:p>
            <a:r>
              <a:rPr lang="en-US" dirty="0" smtClean="0"/>
              <a:t>Libraries</a:t>
            </a:r>
          </a:p>
          <a:p>
            <a:r>
              <a:rPr lang="en-US" dirty="0" smtClean="0"/>
              <a:t>Social Service Agencies and Homeless Shelters</a:t>
            </a:r>
          </a:p>
          <a:p>
            <a:endParaRPr lang="en-US" dirty="0"/>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xmlns="" val="3926935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8</a:t>
            </a:fld>
            <a:endParaRPr lang="en-US"/>
          </a:p>
        </p:txBody>
      </p:sp>
    </p:spTree>
    <p:extLst>
      <p:ext uri="{BB962C8B-B14F-4D97-AF65-F5344CB8AC3E}">
        <p14:creationId xmlns:p14="http://schemas.microsoft.com/office/powerpoint/2010/main" xmlns="" val="38755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p:spPr>
        <p:txBody>
          <a:bodyPr/>
          <a:lstStyle/>
          <a:p>
            <a:endParaRPr lang="en-US" smtClean="0">
              <a:latin typeface="Arial" pitchFamily="34" charset="0"/>
            </a:endParaRPr>
          </a:p>
        </p:txBody>
      </p:sp>
      <p:sp>
        <p:nvSpPr>
          <p:cNvPr id="24580" name="Slide Number Placeholder 3"/>
          <p:cNvSpPr>
            <a:spLocks noGrp="1"/>
          </p:cNvSpPr>
          <p:nvPr>
            <p:ph type="sldNum" sz="quarter" idx="5"/>
          </p:nvPr>
        </p:nvSpPr>
        <p:spPr>
          <a:noFill/>
        </p:spPr>
        <p:txBody>
          <a:bodyPr/>
          <a:lstStyle/>
          <a:p>
            <a:fld id="{F8320E8A-5C2D-4D29-93E9-3DF6849E6B33}" type="slidenum">
              <a:rPr lang="en-US" smtClean="0">
                <a:latin typeface="Times New Roman" pitchFamily="18" charset="0"/>
                <a:ea typeface="MS PGothic" pitchFamily="34" charset="-128"/>
                <a:cs typeface="ヒラギノ角ゴ Pro W3"/>
                <a:sym typeface="Arial" pitchFamily="34" charset="0"/>
              </a:rPr>
              <a:pPr/>
              <a:t>9</a:t>
            </a:fld>
            <a:endParaRPr lang="en-US" smtClean="0">
              <a:latin typeface="Times New Roman" pitchFamily="18" charset="0"/>
              <a:ea typeface="MS PGothic" pitchFamily="34" charset="-128"/>
              <a:cs typeface="ヒラギノ角ゴ Pro W3"/>
              <a:sym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pPr>
                <a:defRPr/>
              </a:pPr>
              <a:t>‹#›</a:t>
            </a:fld>
            <a:endParaRPr lang="en-US"/>
          </a:p>
        </p:txBody>
      </p:sp>
    </p:spTree>
    <p:extLst>
      <p:ext uri="{BB962C8B-B14F-4D97-AF65-F5344CB8AC3E}">
        <p14:creationId xmlns:p14="http://schemas.microsoft.com/office/powerpoint/2010/main" xmlns="" val="41117358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EE03230-DB88-41D6-A1FC-ADDF6E4A23F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6911703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9180217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7799" y="4406900"/>
            <a:ext cx="6858001"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47799" y="2906713"/>
            <a:ext cx="68580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7543189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00200"/>
            <a:ext cx="3429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581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8232455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705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1733550"/>
            <a:ext cx="3506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373312"/>
            <a:ext cx="3506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49825" y="1733550"/>
            <a:ext cx="35845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9825" y="2373312"/>
            <a:ext cx="35845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14928652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3565156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019908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273050"/>
            <a:ext cx="2514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38600" y="273050"/>
            <a:ext cx="426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71600" y="1435100"/>
            <a:ext cx="2514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415202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Arial" charset="0"/>
              </a:rPr>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268826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pPr>
                <a:defRPr/>
              </a:pPr>
              <a:t>‹#›</a:t>
            </a:fld>
            <a:endParaRPr lang="en-US"/>
          </a:p>
        </p:txBody>
      </p:sp>
    </p:spTree>
    <p:extLst>
      <p:ext uri="{BB962C8B-B14F-4D97-AF65-F5344CB8AC3E}">
        <p14:creationId xmlns:p14="http://schemas.microsoft.com/office/powerpoint/2010/main" xmlns="" val="514706455"/>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6411518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8"/>
            <a:ext cx="2057400" cy="6859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1588"/>
            <a:ext cx="5029200" cy="6859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50686874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980823307"/>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892139277"/>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BEE03230-DB88-41D6-A1FC-ADDF6E4A23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5182612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980823307"/>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892139277"/>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BEE03230-DB88-41D6-A1FC-ADDF6E4A23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518261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065979801"/>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14514757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A30F7E27-5449-4A07-82A6-47D5E6260833}" type="datetimeFigureOut">
              <a:rPr lang="en-US" smtClean="0"/>
              <a:pPr>
                <a:defRPr/>
              </a:pPr>
              <a:t>9/16/2014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8448AE2-A694-4341-B12A-78B917E5C926}" type="slidenum">
              <a:rPr lang="en-US" smtClean="0"/>
              <a:pPr>
                <a:defRPr/>
              </a:pPr>
              <a:t>‹#›</a:t>
            </a:fld>
            <a:endParaRPr lang="en-US" dirty="0"/>
          </a:p>
        </p:txBody>
      </p:sp>
    </p:spTree>
    <p:extLst>
      <p:ext uri="{BB962C8B-B14F-4D97-AF65-F5344CB8AC3E}">
        <p14:creationId xmlns:p14="http://schemas.microsoft.com/office/powerpoint/2010/main" xmlns="" val="2003462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BEE03230-DB88-41D6-A1FC-ADDF6E4A23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17864008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600081AC-20AE-448A-87FE-BB42F4A276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61539153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pPr>
                <a:defRPr/>
              </a:pPr>
              <a:t>‹#›</a:t>
            </a:fld>
            <a:endParaRPr lang="en-US"/>
          </a:p>
        </p:txBody>
      </p:sp>
    </p:spTree>
    <p:extLst>
      <p:ext uri="{BB962C8B-B14F-4D97-AF65-F5344CB8AC3E}">
        <p14:creationId xmlns:p14="http://schemas.microsoft.com/office/powerpoint/2010/main" xmlns="" val="411173588"/>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pPr>
                <a:defRPr/>
              </a:pPr>
              <a:t>‹#›</a:t>
            </a:fld>
            <a:endParaRPr lang="en-US"/>
          </a:p>
        </p:txBody>
      </p:sp>
    </p:spTree>
    <p:extLst>
      <p:ext uri="{BB962C8B-B14F-4D97-AF65-F5344CB8AC3E}">
        <p14:creationId xmlns:p14="http://schemas.microsoft.com/office/powerpoint/2010/main" xmlns="" val="5147064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pPr>
                <a:defRPr/>
              </a:pPr>
              <a:t>‹#›</a:t>
            </a:fld>
            <a:endParaRPr lang="en-US"/>
          </a:p>
        </p:txBody>
      </p:sp>
    </p:spTree>
    <p:extLst>
      <p:ext uri="{BB962C8B-B14F-4D97-AF65-F5344CB8AC3E}">
        <p14:creationId xmlns:p14="http://schemas.microsoft.com/office/powerpoint/2010/main" xmlns="" val="4111735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pPr>
                <a:defRPr/>
              </a:pPr>
              <a:t>‹#›</a:t>
            </a:fld>
            <a:endParaRPr lang="en-US"/>
          </a:p>
        </p:txBody>
      </p:sp>
    </p:spTree>
    <p:extLst>
      <p:ext uri="{BB962C8B-B14F-4D97-AF65-F5344CB8AC3E}">
        <p14:creationId xmlns:p14="http://schemas.microsoft.com/office/powerpoint/2010/main" xmlns="" val="5147064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w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wmf"/><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2.w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wmf"/><Relationship Id="rId5" Type="http://schemas.openxmlformats.org/officeDocument/2006/relationships/theme" Target="../theme/theme7.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pPr>
                <a:defRPr/>
              </a:pPr>
              <a:t>‹#›</a:t>
            </a:fld>
            <a:endParaRPr lang="en-US"/>
          </a:p>
        </p:txBody>
      </p:sp>
      <p:pic>
        <p:nvPicPr>
          <p:cNvPr id="2054" name="Picture 6" descr="MHFA.wmf"/>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5046507"/>
      </p:ext>
    </p:extLst>
  </p:cSld>
  <p:clrMap bg1="lt1" tx1="dk1" bg2="lt2" tx2="dk2" accent1="accent1" accent2="accent2" accent3="accent3" accent4="accent4" accent5="accent5" accent6="accent6" hlink="hlink" folHlink="folHlink"/>
  <p:sldLayoutIdLst>
    <p:sldLayoutId id="2147483977" r:id="rId1"/>
    <p:sldLayoutId id="2147483978" r:id="rId2"/>
    <p:sldLayoutId id="2147484044" r:id="rId3"/>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pPr>
                <a:defRPr/>
              </a:pPr>
              <a:t>‹#›</a:t>
            </a:fld>
            <a:endParaRPr lang="en-US"/>
          </a:p>
        </p:txBody>
      </p:sp>
      <p:pic>
        <p:nvPicPr>
          <p:cNvPr id="2054" name="Picture 6" descr="MHFA.wmf"/>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5046507"/>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8" r:id="rId3"/>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pPr>
                <a:defRPr/>
              </a:pPr>
              <a:t>‹#›</a:t>
            </a:fld>
            <a:endParaRPr lang="en-US"/>
          </a:p>
        </p:txBody>
      </p:sp>
      <p:pic>
        <p:nvPicPr>
          <p:cNvPr id="2054" name="Picture 6" descr="MHFA.wmf"/>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504650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9" r:id="rId3"/>
    <p:sldLayoutId id="2147483990" r:id="rId4"/>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1588"/>
            <a:ext cx="6477000" cy="142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1027" name="Rectangle 3"/>
          <p:cNvSpPr>
            <a:spLocks noGrp="1" noChangeArrowheads="1"/>
          </p:cNvSpPr>
          <p:nvPr>
            <p:ph type="body" idx="1"/>
          </p:nvPr>
        </p:nvSpPr>
        <p:spPr bwMode="auto">
          <a:xfrm>
            <a:off x="1447800" y="1600200"/>
            <a:ext cx="68580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pic>
        <p:nvPicPr>
          <p:cNvPr id="1028" name="Picture 5"/>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139113" y="0"/>
            <a:ext cx="985837"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Box 6"/>
          <p:cNvSpPr txBox="1">
            <a:spLocks noChangeArrowheads="1"/>
          </p:cNvSpPr>
          <p:nvPr/>
        </p:nvSpPr>
        <p:spPr bwMode="auto">
          <a:xfrm>
            <a:off x="8305800" y="5943600"/>
            <a:ext cx="609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ea typeface="ヒラギノ角ゴ Pro W3"/>
                <a:cs typeface="ヒラギノ角ゴ Pro W3"/>
                <a:sym typeface="Arial" pitchFamily="34" charset="0"/>
              </a:defRPr>
            </a:lvl1pPr>
            <a:lvl2pPr marL="742950" indent="-285750" eaLnBrk="0" hangingPunct="0">
              <a:defRPr>
                <a:solidFill>
                  <a:srgbClr val="000000"/>
                </a:solidFill>
                <a:latin typeface="Arial" pitchFamily="34" charset="0"/>
                <a:ea typeface="ヒラギノ角ゴ Pro W3"/>
                <a:cs typeface="ヒラギノ角ゴ Pro W3"/>
                <a:sym typeface="Arial" pitchFamily="34" charset="0"/>
              </a:defRPr>
            </a:lvl2pPr>
            <a:lvl3pPr marL="1143000" indent="-228600" eaLnBrk="0" hangingPunct="0">
              <a:defRPr>
                <a:solidFill>
                  <a:srgbClr val="000000"/>
                </a:solidFill>
                <a:latin typeface="Arial" pitchFamily="34" charset="0"/>
                <a:ea typeface="ヒラギノ角ゴ Pro W3"/>
                <a:cs typeface="ヒラギノ角ゴ Pro W3"/>
                <a:sym typeface="Arial" pitchFamily="34" charset="0"/>
              </a:defRPr>
            </a:lvl3pPr>
            <a:lvl4pPr marL="1600200" indent="-228600" eaLnBrk="0" hangingPunct="0">
              <a:defRPr>
                <a:solidFill>
                  <a:srgbClr val="000000"/>
                </a:solidFill>
                <a:latin typeface="Arial" pitchFamily="34" charset="0"/>
                <a:ea typeface="ヒラギノ角ゴ Pro W3"/>
                <a:cs typeface="ヒラギノ角ゴ Pro W3"/>
                <a:sym typeface="Arial" pitchFamily="34" charset="0"/>
              </a:defRPr>
            </a:lvl4pPr>
            <a:lvl5pPr marL="2057400" indent="-228600" eaLnBrk="0" hangingPunct="0">
              <a:defRPr>
                <a:solidFill>
                  <a:srgbClr val="000000"/>
                </a:solidFill>
                <a:latin typeface="Arial" pitchFamily="34" charset="0"/>
                <a:ea typeface="ヒラギノ角ゴ Pro W3"/>
                <a:cs typeface="ヒラギノ角ゴ Pro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9pPr>
          </a:lstStyle>
          <a:p>
            <a:pPr algn="ctr" eaLnBrk="1" hangingPunct="1">
              <a:defRPr/>
            </a:pPr>
            <a:fld id="{B71B937E-6C5D-4348-A5F8-58FCE68FA246}" type="slidenum">
              <a:rPr lang="en-US" sz="1400"/>
              <a:pPr algn="ctr" eaLnBrk="1" hangingPunct="1">
                <a:defRPr/>
              </a:pPr>
              <a:t>‹#›</a:t>
            </a:fld>
            <a:endParaRPr lang="en-US" sz="1400" dirty="0"/>
          </a:p>
        </p:txBody>
      </p:sp>
      <p:pic>
        <p:nvPicPr>
          <p:cNvPr id="1030" name="Picture 5" descr="Icon - Page in Handbook.psd"/>
          <p:cNvPicPr>
            <a:picLocks noChangeAspect="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8643938" y="6400800"/>
            <a:ext cx="5048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extBox 9"/>
          <p:cNvSpPr txBox="1">
            <a:spLocks noChangeArrowheads="1"/>
          </p:cNvSpPr>
          <p:nvPr userDrawn="1"/>
        </p:nvSpPr>
        <p:spPr bwMode="auto">
          <a:xfrm>
            <a:off x="2438400" y="6473825"/>
            <a:ext cx="42672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ea typeface="ヒラギノ角ゴ Pro W3"/>
                <a:cs typeface="ヒラギノ角ゴ Pro W3"/>
                <a:sym typeface="Arial" pitchFamily="34" charset="0"/>
              </a:defRPr>
            </a:lvl1pPr>
            <a:lvl2pPr marL="742950" indent="-285750" eaLnBrk="0" hangingPunct="0">
              <a:defRPr>
                <a:solidFill>
                  <a:srgbClr val="000000"/>
                </a:solidFill>
                <a:latin typeface="Arial" pitchFamily="34" charset="0"/>
                <a:ea typeface="ヒラギノ角ゴ Pro W3"/>
                <a:cs typeface="ヒラギノ角ゴ Pro W3"/>
                <a:sym typeface="Arial" pitchFamily="34" charset="0"/>
              </a:defRPr>
            </a:lvl2pPr>
            <a:lvl3pPr marL="1143000" indent="-228600" eaLnBrk="0" hangingPunct="0">
              <a:defRPr>
                <a:solidFill>
                  <a:srgbClr val="000000"/>
                </a:solidFill>
                <a:latin typeface="Arial" pitchFamily="34" charset="0"/>
                <a:ea typeface="ヒラギノ角ゴ Pro W3"/>
                <a:cs typeface="ヒラギノ角ゴ Pro W3"/>
                <a:sym typeface="Arial" pitchFamily="34" charset="0"/>
              </a:defRPr>
            </a:lvl3pPr>
            <a:lvl4pPr marL="1600200" indent="-228600" eaLnBrk="0" hangingPunct="0">
              <a:defRPr>
                <a:solidFill>
                  <a:srgbClr val="000000"/>
                </a:solidFill>
                <a:latin typeface="Arial" pitchFamily="34" charset="0"/>
                <a:ea typeface="ヒラギノ角ゴ Pro W3"/>
                <a:cs typeface="ヒラギノ角ゴ Pro W3"/>
                <a:sym typeface="Arial" pitchFamily="34" charset="0"/>
              </a:defRPr>
            </a:lvl4pPr>
            <a:lvl5pPr marL="2057400" indent="-228600" eaLnBrk="0" hangingPunct="0">
              <a:defRPr>
                <a:solidFill>
                  <a:srgbClr val="000000"/>
                </a:solidFill>
                <a:latin typeface="Arial" pitchFamily="34" charset="0"/>
                <a:ea typeface="ヒラギノ角ゴ Pro W3"/>
                <a:cs typeface="ヒラギノ角ゴ Pro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9pPr>
          </a:lstStyle>
          <a:p>
            <a:pPr algn="ctr" eaLnBrk="1" hangingPunct="1"/>
            <a:r>
              <a:rPr lang="en-US" sz="1400" baseline="30000" smtClean="0"/>
              <a:t>YOUTH</a:t>
            </a:r>
            <a:r>
              <a:rPr lang="en-US" sz="1400" smtClean="0"/>
              <a:t> </a:t>
            </a:r>
            <a:r>
              <a:rPr lang="en-US" sz="1400" baseline="30000" smtClean="0"/>
              <a:t>MENTAL HEALTH FIRST AID</a:t>
            </a:r>
            <a:r>
              <a:rPr lang="en-US" sz="1400" smtClean="0"/>
              <a:t> </a:t>
            </a:r>
            <a:endParaRPr lang="en-US" sz="1400" baseline="30000" smtClean="0"/>
          </a:p>
        </p:txBody>
      </p:sp>
    </p:spTree>
    <p:extLst>
      <p:ext uri="{BB962C8B-B14F-4D97-AF65-F5344CB8AC3E}">
        <p14:creationId xmlns:p14="http://schemas.microsoft.com/office/powerpoint/2010/main" xmlns="" val="1536565728"/>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ransition/>
  <p:timing>
    <p:tnLst>
      <p:par>
        <p:cTn id="1" dur="indefinite" restart="never" nodeType="tmRoot"/>
      </p:par>
    </p:tnLst>
  </p:timing>
  <p:hf hdr="0" ftr="0" dt="0"/>
  <p:txStyles>
    <p:titleStyle>
      <a:lvl1pPr marL="39688" indent="-39688" algn="l" rtl="0" fontAlgn="base">
        <a:spcBef>
          <a:spcPct val="0"/>
        </a:spcBef>
        <a:spcAft>
          <a:spcPct val="0"/>
        </a:spcAft>
        <a:defRPr sz="4000" b="1">
          <a:solidFill>
            <a:srgbClr val="33271D"/>
          </a:solidFill>
          <a:latin typeface="Calibri" pitchFamily="34" charset="0"/>
          <a:ea typeface="+mj-ea"/>
          <a:cs typeface="Calibri" pitchFamily="34" charset="0"/>
          <a:sym typeface="Arial" pitchFamily="34" charset="0"/>
        </a:defRPr>
      </a:lvl1pPr>
      <a:lvl2pPr marL="39688" indent="-39688" algn="l" rtl="0" fontAlgn="base">
        <a:spcBef>
          <a:spcPct val="0"/>
        </a:spcBef>
        <a:spcAft>
          <a:spcPct val="0"/>
        </a:spcAft>
        <a:defRPr sz="4000" b="1">
          <a:solidFill>
            <a:srgbClr val="33271D"/>
          </a:solidFill>
          <a:latin typeface="Calibri" pitchFamily="34" charset="0"/>
          <a:ea typeface="ヒラギノ角ゴ Pro W3" pitchFamily="16" charset="-128"/>
          <a:cs typeface="Calibri" pitchFamily="34" charset="0"/>
          <a:sym typeface="Arial" pitchFamily="34" charset="0"/>
        </a:defRPr>
      </a:lvl2pPr>
      <a:lvl3pPr marL="39688" indent="-39688" algn="l" rtl="0" fontAlgn="base">
        <a:spcBef>
          <a:spcPct val="0"/>
        </a:spcBef>
        <a:spcAft>
          <a:spcPct val="0"/>
        </a:spcAft>
        <a:defRPr sz="4000" b="1">
          <a:solidFill>
            <a:srgbClr val="33271D"/>
          </a:solidFill>
          <a:latin typeface="Calibri" pitchFamily="34" charset="0"/>
          <a:ea typeface="ヒラギノ角ゴ Pro W3" pitchFamily="16" charset="-128"/>
          <a:cs typeface="Calibri" pitchFamily="34" charset="0"/>
          <a:sym typeface="Arial" pitchFamily="34" charset="0"/>
        </a:defRPr>
      </a:lvl3pPr>
      <a:lvl4pPr marL="39688" indent="-39688" algn="l" rtl="0" fontAlgn="base">
        <a:spcBef>
          <a:spcPct val="0"/>
        </a:spcBef>
        <a:spcAft>
          <a:spcPct val="0"/>
        </a:spcAft>
        <a:defRPr sz="4000" b="1">
          <a:solidFill>
            <a:srgbClr val="33271D"/>
          </a:solidFill>
          <a:latin typeface="Calibri" pitchFamily="34" charset="0"/>
          <a:ea typeface="ヒラギノ角ゴ Pro W3" pitchFamily="16" charset="-128"/>
          <a:cs typeface="Calibri" pitchFamily="34" charset="0"/>
          <a:sym typeface="Arial" pitchFamily="34" charset="0"/>
        </a:defRPr>
      </a:lvl4pPr>
      <a:lvl5pPr marL="39688" indent="-39688" algn="l" rtl="0" fontAlgn="base">
        <a:spcBef>
          <a:spcPct val="0"/>
        </a:spcBef>
        <a:spcAft>
          <a:spcPct val="0"/>
        </a:spcAft>
        <a:defRPr sz="4000" b="1">
          <a:solidFill>
            <a:srgbClr val="33271D"/>
          </a:solidFill>
          <a:latin typeface="Calibri" pitchFamily="34" charset="0"/>
          <a:ea typeface="ヒラギノ角ゴ Pro W3" pitchFamily="16" charset="-128"/>
          <a:cs typeface="Calibri" pitchFamily="34" charset="0"/>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fontAlgn="base">
        <a:spcBef>
          <a:spcPts val="600"/>
        </a:spcBef>
        <a:spcAft>
          <a:spcPct val="0"/>
        </a:spcAft>
        <a:buClr>
          <a:srgbClr val="5C9DD0"/>
        </a:buClr>
        <a:buSzPct val="85000"/>
        <a:buFont typeface="Arial" pitchFamily="34" charset="0"/>
        <a:buChar char="•"/>
        <a:defRPr sz="2800">
          <a:solidFill>
            <a:schemeClr val="tx1"/>
          </a:solidFill>
          <a:latin typeface="Calibri" pitchFamily="34" charset="0"/>
          <a:ea typeface="+mn-ea"/>
          <a:cs typeface="Calibri" pitchFamily="34" charset="0"/>
          <a:sym typeface="Arial" pitchFamily="34" charset="0"/>
        </a:defRPr>
      </a:lvl1pPr>
      <a:lvl2pPr marL="968375" indent="-407988" algn="l" rtl="0" fontAlgn="base">
        <a:spcBef>
          <a:spcPts val="600"/>
        </a:spcBef>
        <a:spcAft>
          <a:spcPct val="0"/>
        </a:spcAft>
        <a:buClr>
          <a:srgbClr val="5C9DD0"/>
        </a:buClr>
        <a:buSzPct val="75000"/>
        <a:buFont typeface="Wingdings" pitchFamily="2" charset="2"/>
        <a:buChar char="Ø"/>
        <a:defRPr sz="2400">
          <a:solidFill>
            <a:schemeClr val="tx1"/>
          </a:solidFill>
          <a:latin typeface="Calibri" pitchFamily="34" charset="0"/>
          <a:ea typeface="+mn-ea"/>
          <a:cs typeface="Calibri" pitchFamily="34" charset="0"/>
          <a:sym typeface="Arial" pitchFamily="34" charset="0"/>
        </a:defRPr>
      </a:lvl2pPr>
      <a:lvl3pPr marL="1425575" indent="-342900" algn="l" rtl="0" fontAlgn="base">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fontAlgn="base">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fontAlgn="base">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solidFill>
                  <a:srgbClr val="FFFFFF"/>
                </a:solidFill>
              </a:rPr>
              <a:pPr>
                <a:defRPr/>
              </a:pPr>
              <a:t>‹#›</a:t>
            </a:fld>
            <a:endParaRPr lang="en-US">
              <a:solidFill>
                <a:srgbClr val="FFFFFF"/>
              </a:solidFill>
            </a:endParaRPr>
          </a:p>
        </p:txBody>
      </p:sp>
      <p:pic>
        <p:nvPicPr>
          <p:cNvPr id="2054" name="Picture 6" descr="MHFA.wmf"/>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3420292"/>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3" r:id="rId3"/>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solidFill>
                  <a:srgbClr val="FFFFFF"/>
                </a:solidFill>
              </a:rPr>
              <a:pPr>
                <a:defRPr/>
              </a:pPr>
              <a:t>‹#›</a:t>
            </a:fld>
            <a:endParaRPr lang="en-US">
              <a:solidFill>
                <a:srgbClr val="FFFFFF"/>
              </a:solidFill>
            </a:endParaRPr>
          </a:p>
        </p:txBody>
      </p:sp>
      <p:pic>
        <p:nvPicPr>
          <p:cNvPr id="2054" name="Picture 6" descr="MHFA.wmf"/>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3420292"/>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8" r:id="rId3"/>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solidFill>
                  <a:srgbClr val="FFFFFF"/>
                </a:solidFill>
              </a:rPr>
              <a:pPr>
                <a:defRPr/>
              </a:pPr>
              <a:t>‹#›</a:t>
            </a:fld>
            <a:endParaRPr lang="en-US">
              <a:solidFill>
                <a:srgbClr val="FFFFFF"/>
              </a:solidFill>
            </a:endParaRPr>
          </a:p>
        </p:txBody>
      </p:sp>
      <p:pic>
        <p:nvPicPr>
          <p:cNvPr id="2054" name="Picture 6" descr="MHFA.wmf"/>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5706260"/>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8" Type="http://schemas.openxmlformats.org/officeDocument/2006/relationships/hyperlink" Target="http://usatoday30.usatoday.com/news/health/story/health/story/2012-03-11/Classes-teach-first-aid-for-mental-health-crises/53489150/1" TargetMode="External"/><Relationship Id="rId13" Type="http://schemas.openxmlformats.org/officeDocument/2006/relationships/image" Target="../media/image12.png"/><Relationship Id="rId3" Type="http://schemas.openxmlformats.org/officeDocument/2006/relationships/hyperlink" Target="http://www.npr.org/2011/10/10/141153308/mental-first-aid-how-to-help-in-an-emotional-crisis" TargetMode="External"/><Relationship Id="rId7" Type="http://schemas.openxmlformats.org/officeDocument/2006/relationships/hyperlink" Target="http://www.washingtonpost.com/wp-dyn/content/article/2011/01/17/AR2011011703281.html" TargetMode="External"/><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hyperlink" Target="http://abcnews.go.com/Health/video/mental-health-aid-14763882" TargetMode="External"/><Relationship Id="rId11" Type="http://schemas.openxmlformats.org/officeDocument/2006/relationships/hyperlink" Target="http://abcnews.go.com/" TargetMode="External"/><Relationship Id="rId5" Type="http://schemas.openxmlformats.org/officeDocument/2006/relationships/hyperlink" Target="http://www.nytimes.com/2011/01/24/education/24winerip.html?_r=1&amp;scp=1&amp;sq=tradgedy%20on%20campus&amp;st=cse" TargetMode="External"/><Relationship Id="rId10" Type="http://schemas.openxmlformats.org/officeDocument/2006/relationships/image" Target="../media/image10.png"/><Relationship Id="rId4" Type="http://schemas.openxmlformats.org/officeDocument/2006/relationships/hyperlink" Target="http://www.npr.org/2011/10/18/141473382/a-first-aid-kit-for-mental-health-emergencies" TargetMode="External"/><Relationship Id="rId9" Type="http://schemas.openxmlformats.org/officeDocument/2006/relationships/image" Target="../media/image9.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506" y="2048494"/>
            <a:ext cx="5248894" cy="2752106"/>
          </a:xfrm>
        </p:spPr>
        <p:txBody>
          <a:bodyPr>
            <a:normAutofit fontScale="90000"/>
          </a:bodyPr>
          <a:lstStyle/>
          <a:p>
            <a:pPr algn="ctr"/>
            <a:r>
              <a:rPr lang="en-US" sz="4400" b="1" i="1" dirty="0" smtClean="0">
                <a:solidFill>
                  <a:srgbClr val="255997"/>
                </a:solidFill>
              </a:rPr>
              <a:t/>
            </a:r>
            <a:br>
              <a:rPr lang="en-US" sz="4400" b="1" i="1" dirty="0" smtClean="0">
                <a:solidFill>
                  <a:srgbClr val="255997"/>
                </a:solidFill>
              </a:rPr>
            </a:br>
            <a:r>
              <a:rPr lang="en-US" sz="4400" i="1" dirty="0">
                <a:solidFill>
                  <a:srgbClr val="255997"/>
                </a:solidFill>
              </a:rPr>
              <a:t/>
            </a:r>
            <a:br>
              <a:rPr lang="en-US" sz="4400" i="1" dirty="0">
                <a:solidFill>
                  <a:srgbClr val="255997"/>
                </a:solidFill>
              </a:rPr>
            </a:br>
            <a:r>
              <a:rPr lang="en-US" sz="4400" i="1" dirty="0" smtClean="0">
                <a:solidFill>
                  <a:srgbClr val="255997"/>
                </a:solidFill>
              </a:rPr>
              <a:t/>
            </a:r>
            <a:br>
              <a:rPr lang="en-US" sz="4400" i="1" dirty="0" smtClean="0">
                <a:solidFill>
                  <a:srgbClr val="255997"/>
                </a:solidFill>
              </a:rPr>
            </a:br>
            <a:r>
              <a:rPr lang="en-US" sz="4400" b="1" i="1" dirty="0" smtClean="0">
                <a:solidFill>
                  <a:srgbClr val="255997"/>
                </a:solidFill>
              </a:rPr>
              <a:t>A “Taste”</a:t>
            </a:r>
            <a:br>
              <a:rPr lang="en-US" sz="4400" b="1" i="1" dirty="0" smtClean="0">
                <a:solidFill>
                  <a:srgbClr val="255997"/>
                </a:solidFill>
              </a:rPr>
            </a:br>
            <a:r>
              <a:rPr lang="en-US" sz="4400" b="1" i="1" dirty="0" smtClean="0">
                <a:solidFill>
                  <a:srgbClr val="255997"/>
                </a:solidFill>
              </a:rPr>
              <a:t> of  </a:t>
            </a:r>
            <a:br>
              <a:rPr lang="en-US" sz="4400" b="1" i="1" dirty="0" smtClean="0">
                <a:solidFill>
                  <a:srgbClr val="255997"/>
                </a:solidFill>
              </a:rPr>
            </a:br>
            <a:r>
              <a:rPr lang="en-US" sz="4400" i="1" dirty="0" smtClean="0">
                <a:solidFill>
                  <a:srgbClr val="255997"/>
                </a:solidFill>
              </a:rPr>
              <a:t>Youth </a:t>
            </a:r>
            <a:br>
              <a:rPr lang="en-US" sz="4400" i="1" dirty="0" smtClean="0">
                <a:solidFill>
                  <a:srgbClr val="255997"/>
                </a:solidFill>
              </a:rPr>
            </a:br>
            <a:r>
              <a:rPr lang="en-US" sz="4400" b="1" i="1" dirty="0" smtClean="0">
                <a:solidFill>
                  <a:srgbClr val="255997"/>
                </a:solidFill>
              </a:rPr>
              <a:t>Mental Health First Aid</a:t>
            </a:r>
            <a:r>
              <a:rPr lang="en-US" sz="4200" i="1" dirty="0" smtClean="0"/>
              <a:t/>
            </a:r>
            <a:br>
              <a:rPr lang="en-US" sz="4200" i="1" dirty="0" smtClean="0"/>
            </a:br>
            <a:endParaRPr lang="en-US" sz="3100" dirty="0"/>
          </a:p>
        </p:txBody>
      </p:sp>
      <p:sp>
        <p:nvSpPr>
          <p:cNvPr id="3" name="Subtitle 2"/>
          <p:cNvSpPr>
            <a:spLocks noGrp="1"/>
          </p:cNvSpPr>
          <p:nvPr>
            <p:ph type="subTitle" idx="1"/>
          </p:nvPr>
        </p:nvSpPr>
        <p:spPr>
          <a:xfrm>
            <a:off x="1110838" y="4191000"/>
            <a:ext cx="6737762" cy="1981200"/>
          </a:xfrm>
        </p:spPr>
        <p:txBody>
          <a:bodyPr>
            <a:normAutofit/>
          </a:bodyPr>
          <a:lstStyle/>
          <a:p>
            <a:pPr algn="ctr">
              <a:spcBef>
                <a:spcPts val="0"/>
              </a:spcBef>
            </a:pPr>
            <a:endParaRPr lang="en-US" sz="3000" dirty="0" smtClean="0">
              <a:solidFill>
                <a:srgbClr val="255997"/>
              </a:solidFill>
            </a:endParaRPr>
          </a:p>
          <a:p>
            <a:pPr algn="ctr">
              <a:spcBef>
                <a:spcPts val="0"/>
              </a:spcBef>
            </a:pPr>
            <a:r>
              <a:rPr lang="en-US" sz="3000" dirty="0" smtClean="0">
                <a:solidFill>
                  <a:srgbClr val="255997"/>
                </a:solidFill>
              </a:rPr>
              <a:t>Presented by:</a:t>
            </a:r>
          </a:p>
          <a:p>
            <a:pPr algn="ctr">
              <a:spcBef>
                <a:spcPts val="0"/>
              </a:spcBef>
            </a:pPr>
            <a:r>
              <a:rPr lang="en-US" sz="3000" dirty="0" smtClean="0">
                <a:solidFill>
                  <a:srgbClr val="255997"/>
                </a:solidFill>
              </a:rPr>
              <a:t>Jean Harris-Sokora</a:t>
            </a:r>
          </a:p>
          <a:p>
            <a:pPr>
              <a:spcBef>
                <a:spcPts val="0"/>
              </a:spcBef>
            </a:pPr>
            <a:endParaRPr lang="en-US" sz="2400" dirty="0" smtClean="0">
              <a:solidFill>
                <a:srgbClr val="255997"/>
              </a:solidFill>
            </a:endParaRPr>
          </a:p>
          <a:p>
            <a:pPr algn="r"/>
            <a:endParaRPr lang="en-US" sz="2400" dirty="0"/>
          </a:p>
        </p:txBody>
      </p:sp>
      <p:pic>
        <p:nvPicPr>
          <p:cNvPr id="5" name="Picture 6" descr="MHFA ALGEE Prevent.jpg"/>
          <p:cNvPicPr>
            <a:picLocks noChangeAspect="1"/>
          </p:cNvPicPr>
          <p:nvPr/>
        </p:nvPicPr>
        <p:blipFill>
          <a:blip r:embed="rId3" cstate="print"/>
          <a:srcRect/>
          <a:stretch>
            <a:fillRect/>
          </a:stretch>
        </p:blipFill>
        <p:spPr bwMode="auto">
          <a:xfrm>
            <a:off x="76200" y="685800"/>
            <a:ext cx="2057400" cy="2743200"/>
          </a:xfrm>
          <a:prstGeom prst="rect">
            <a:avLst/>
          </a:prstGeom>
          <a:noFill/>
          <a:ln w="9525">
            <a:noFill/>
            <a:miter lim="800000"/>
            <a:headEnd/>
            <a:tailEnd/>
          </a:ln>
        </p:spPr>
      </p:pic>
    </p:spTree>
    <p:extLst>
      <p:ext uri="{BB962C8B-B14F-4D97-AF65-F5344CB8AC3E}">
        <p14:creationId xmlns:p14="http://schemas.microsoft.com/office/powerpoint/2010/main" xmlns="" val="47045875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762000" y="838200"/>
            <a:ext cx="7772400" cy="1524000"/>
          </a:xfrm>
        </p:spPr>
        <p:txBody>
          <a:bodyPr rIns="132080"/>
          <a:lstStyle/>
          <a:p>
            <a:pPr indent="0" algn="ctr"/>
            <a:r>
              <a:rPr lang="en-US" sz="2800" smtClean="0">
                <a:latin typeface="Arial" pitchFamily="34" charset="0"/>
                <a:cs typeface="Arial" pitchFamily="34" charset="0"/>
              </a:rPr>
              <a:t>Youth MENTAL HEALTH FIRST AID USA </a:t>
            </a:r>
            <a:r>
              <a:rPr lang="en-US" sz="2800" smtClean="0">
                <a:latin typeface="Arial" pitchFamily="34" charset="0"/>
                <a:ea typeface="ヒラギノ角ゴ Pro W6"/>
                <a:cs typeface="ヒラギノ角ゴ Pro W6"/>
              </a:rPr>
              <a:t/>
            </a:r>
            <a:br>
              <a:rPr lang="en-US" sz="2800" smtClean="0">
                <a:latin typeface="Arial" pitchFamily="34" charset="0"/>
                <a:ea typeface="ヒラギノ角ゴ Pro W6"/>
                <a:cs typeface="ヒラギノ角ゴ Pro W6"/>
              </a:rPr>
            </a:br>
            <a:endParaRPr lang="en-US" sz="2800" smtClean="0">
              <a:latin typeface="Arial" pitchFamily="34" charset="0"/>
              <a:ea typeface="ヒラギノ角ゴ Pro W6"/>
              <a:cs typeface="ヒラギノ角ゴ Pro W6"/>
            </a:endParaRPr>
          </a:p>
        </p:txBody>
      </p:sp>
      <p:sp>
        <p:nvSpPr>
          <p:cNvPr id="6147" name="Rectangle 2"/>
          <p:cNvSpPr>
            <a:spLocks/>
          </p:cNvSpPr>
          <p:nvPr/>
        </p:nvSpPr>
        <p:spPr bwMode="auto">
          <a:xfrm>
            <a:off x="2209800" y="2286000"/>
            <a:ext cx="48006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p>
            <a:pPr marL="39688" algn="ctr">
              <a:spcBef>
                <a:spcPts val="800"/>
              </a:spcBef>
            </a:pPr>
            <a:endParaRPr lang="en-US" sz="1400" smtClean="0">
              <a:solidFill>
                <a:srgbClr val="000000"/>
              </a:solidFill>
              <a:cs typeface="Arial" pitchFamily="34" charset="0"/>
              <a:sym typeface="Arial" pitchFamily="34" charset="0"/>
            </a:endParaRPr>
          </a:p>
        </p:txBody>
      </p:sp>
      <p:grpSp>
        <p:nvGrpSpPr>
          <p:cNvPr id="6148" name="Group 1"/>
          <p:cNvGrpSpPr>
            <a:grpSpLocks/>
          </p:cNvGrpSpPr>
          <p:nvPr/>
        </p:nvGrpSpPr>
        <p:grpSpPr bwMode="auto">
          <a:xfrm>
            <a:off x="0" y="0"/>
            <a:ext cx="9144000" cy="6858000"/>
            <a:chOff x="0" y="0"/>
            <a:chExt cx="9144000" cy="6858000"/>
          </a:xfrm>
        </p:grpSpPr>
        <p:pic>
          <p:nvPicPr>
            <p:cNvPr id="6149" name="Picture 9" descr="8-21-12 PPT Cover Slide r3.pd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5"/>
            <p:cNvPicPr>
              <a:picLocks noChangeAspect="1"/>
            </p:cNvPicPr>
            <p:nvPr/>
          </p:nvPicPr>
          <p:blipFill>
            <a:blip r:embed="rId4" cstate="print">
              <a:extLst>
                <a:ext uri="{28A0092B-C50C-407E-A947-70E740481C1C}">
                  <a14:useLocalDpi xmlns:a14="http://schemas.microsoft.com/office/drawing/2010/main" xmlns="" val="0"/>
                </a:ext>
              </a:extLst>
            </a:blip>
            <a:srcRect l="7729" r="7246" b="8151"/>
            <a:stretch>
              <a:fillRect/>
            </a:stretch>
          </p:blipFill>
          <p:spPr bwMode="auto">
            <a:xfrm>
              <a:off x="1066799" y="152400"/>
              <a:ext cx="838201" cy="16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288390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p:cNvSpPr>
          <p:nvPr/>
        </p:nvSpPr>
        <p:spPr bwMode="auto">
          <a:xfrm>
            <a:off x="1447800" y="304800"/>
            <a:ext cx="66294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nchor="b"/>
          <a:lstStyle/>
          <a:p>
            <a:pPr marL="39688"/>
            <a:r>
              <a:rPr lang="en-US" sz="4000" b="1" smtClean="0">
                <a:solidFill>
                  <a:srgbClr val="33271D"/>
                </a:solidFill>
                <a:latin typeface="Calibri" pitchFamily="34" charset="0"/>
                <a:cs typeface="ヒラギノ角ゴ Pro W3"/>
                <a:sym typeface="Arial" pitchFamily="34" charset="0"/>
              </a:rPr>
              <a:t>Program Roadmap:</a:t>
            </a:r>
          </a:p>
          <a:p>
            <a:pPr marL="39688"/>
            <a:r>
              <a:rPr lang="en-US" sz="4000" b="1" smtClean="0">
                <a:solidFill>
                  <a:srgbClr val="33271D"/>
                </a:solidFill>
                <a:latin typeface="Calibri" pitchFamily="34" charset="0"/>
                <a:cs typeface="ヒラギノ角ゴ Pro W3"/>
                <a:sym typeface="Arial" pitchFamily="34" charset="0"/>
              </a:rPr>
              <a:t>Part One</a:t>
            </a:r>
          </a:p>
        </p:txBody>
      </p:sp>
      <p:sp>
        <p:nvSpPr>
          <p:cNvPr id="7171" name="Rectangle 3"/>
          <p:cNvSpPr>
            <a:spLocks noGrp="1" noChangeArrowheads="1"/>
          </p:cNvSpPr>
          <p:nvPr>
            <p:ph idx="1"/>
          </p:nvPr>
        </p:nvSpPr>
        <p:spPr>
          <a:xfrm>
            <a:off x="1447800" y="1524000"/>
            <a:ext cx="7391400" cy="5181600"/>
          </a:xfrm>
        </p:spPr>
        <p:txBody>
          <a:bodyPr rIns="132080"/>
          <a:lstStyle/>
          <a:p>
            <a:r>
              <a:rPr lang="en-US" smtClean="0"/>
              <a:t>What is Youth Mental Health First Aid?</a:t>
            </a:r>
          </a:p>
          <a:p>
            <a:r>
              <a:rPr lang="en-US" smtClean="0"/>
              <a:t>Adolescent Development &amp; Mental Health Problems in Youth</a:t>
            </a:r>
          </a:p>
          <a:p>
            <a:pPr>
              <a:spcBef>
                <a:spcPts val="1200"/>
              </a:spcBef>
            </a:pPr>
            <a:r>
              <a:rPr lang="en-US" smtClean="0"/>
              <a:t>What you may see: </a:t>
            </a:r>
          </a:p>
          <a:p>
            <a:pPr lvl="1">
              <a:spcBef>
                <a:spcPts val="1200"/>
              </a:spcBef>
            </a:pPr>
            <a:r>
              <a:rPr lang="en-US" smtClean="0"/>
              <a:t>Signs and Symptoms </a:t>
            </a:r>
          </a:p>
          <a:p>
            <a:pPr lvl="1">
              <a:spcBef>
                <a:spcPts val="1200"/>
              </a:spcBef>
            </a:pPr>
            <a:r>
              <a:rPr lang="en-US" smtClean="0"/>
              <a:t>Risk Factors and Protective Factors</a:t>
            </a:r>
            <a:endParaRPr lang="en-US" i="1" smtClean="0"/>
          </a:p>
          <a:p>
            <a:pPr>
              <a:spcBef>
                <a:spcPts val="1200"/>
              </a:spcBef>
            </a:pPr>
            <a:r>
              <a:rPr lang="en-US" smtClean="0"/>
              <a:t>Mental First Aid Action Plan</a:t>
            </a:r>
          </a:p>
        </p:txBody>
      </p:sp>
      <p:sp>
        <p:nvSpPr>
          <p:cNvPr id="5" name="TextBox 4"/>
          <p:cNvSpPr txBox="1"/>
          <p:nvPr/>
        </p:nvSpPr>
        <p:spPr>
          <a:xfrm>
            <a:off x="8643938" y="6535738"/>
            <a:ext cx="330200" cy="246062"/>
          </a:xfrm>
          <a:prstGeom prst="rect">
            <a:avLst/>
          </a:prstGeom>
          <a:noFill/>
        </p:spPr>
        <p:txBody>
          <a:bodyPr>
            <a:spAutoFit/>
          </a:bodyPr>
          <a:lstStyle/>
          <a:p>
            <a:pPr fontAlgn="auto">
              <a:spcBef>
                <a:spcPts val="0"/>
              </a:spcBef>
              <a:spcAft>
                <a:spcPts val="0"/>
              </a:spcAft>
              <a:defRPr/>
            </a:pPr>
            <a:r>
              <a:rPr lang="en-US" sz="1000" kern="0" dirty="0">
                <a:solidFill>
                  <a:srgbClr val="1F497D">
                    <a:lumMod val="60000"/>
                    <a:lumOff val="40000"/>
                  </a:srgbClr>
                </a:solidFill>
                <a:latin typeface="Arial" charset="0"/>
                <a:cs typeface="Arial" pitchFamily="34" charset="0"/>
                <a:sym typeface="Arial" charset="0"/>
              </a:rPr>
              <a:t>vi</a:t>
            </a:r>
          </a:p>
        </p:txBody>
      </p:sp>
    </p:spTree>
    <p:extLst>
      <p:ext uri="{BB962C8B-B14F-4D97-AF65-F5344CB8AC3E}">
        <p14:creationId xmlns:p14="http://schemas.microsoft.com/office/powerpoint/2010/main" xmlns="" val="29426783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p:cNvSpPr>
          <p:nvPr/>
        </p:nvSpPr>
        <p:spPr bwMode="auto">
          <a:xfrm>
            <a:off x="1447800" y="304800"/>
            <a:ext cx="66294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nchor="b"/>
          <a:lstStyle/>
          <a:p>
            <a:pPr marL="39688"/>
            <a:r>
              <a:rPr lang="en-US" sz="4000" b="1" smtClean="0">
                <a:solidFill>
                  <a:srgbClr val="33271D"/>
                </a:solidFill>
                <a:latin typeface="Calibri" pitchFamily="34" charset="0"/>
                <a:cs typeface="ヒラギノ角ゴ Pro W3"/>
                <a:sym typeface="Arial" pitchFamily="34" charset="0"/>
              </a:rPr>
              <a:t>Program Roadmap:</a:t>
            </a:r>
          </a:p>
          <a:p>
            <a:pPr marL="39688"/>
            <a:r>
              <a:rPr lang="en-US" sz="4000" b="1" smtClean="0">
                <a:solidFill>
                  <a:srgbClr val="33271D"/>
                </a:solidFill>
                <a:latin typeface="Calibri" pitchFamily="34" charset="0"/>
                <a:cs typeface="ヒラギノ角ゴ Pro W3"/>
                <a:sym typeface="Arial" pitchFamily="34" charset="0"/>
              </a:rPr>
              <a:t>Part Two</a:t>
            </a:r>
          </a:p>
        </p:txBody>
      </p:sp>
      <p:sp>
        <p:nvSpPr>
          <p:cNvPr id="8195" name="Rectangle 3"/>
          <p:cNvSpPr>
            <a:spLocks noGrp="1" noChangeArrowheads="1"/>
          </p:cNvSpPr>
          <p:nvPr>
            <p:ph idx="1"/>
          </p:nvPr>
        </p:nvSpPr>
        <p:spPr>
          <a:xfrm>
            <a:off x="1447800" y="1676400"/>
            <a:ext cx="6858000" cy="4572000"/>
          </a:xfrm>
        </p:spPr>
        <p:txBody>
          <a:bodyPr rIns="132080"/>
          <a:lstStyle/>
          <a:p>
            <a:r>
              <a:rPr lang="en-US" dirty="0" smtClean="0"/>
              <a:t>Using the Mental Health First Aid Action Plan</a:t>
            </a:r>
          </a:p>
          <a:p>
            <a:pPr lvl="1"/>
            <a:r>
              <a:rPr lang="en-US" dirty="0" smtClean="0"/>
              <a:t>In Non-Crisis Situations </a:t>
            </a:r>
          </a:p>
          <a:p>
            <a:pPr lvl="1"/>
            <a:r>
              <a:rPr lang="en-US" dirty="0" smtClean="0"/>
              <a:t>In Crisis Situations</a:t>
            </a:r>
            <a:endParaRPr lang="en-US" sz="2800" dirty="0" smtClean="0"/>
          </a:p>
          <a:p>
            <a:endParaRPr lang="en-US" dirty="0" smtClean="0"/>
          </a:p>
          <a:p>
            <a:endParaRPr lang="en-US" sz="2000" dirty="0" smtClean="0"/>
          </a:p>
          <a:p>
            <a:endParaRPr lang="en-US" sz="2000" dirty="0" smtClean="0"/>
          </a:p>
          <a:p>
            <a:endParaRPr lang="en-US" sz="2000" dirty="0" smtClean="0"/>
          </a:p>
          <a:p>
            <a:endParaRPr lang="en-US" sz="2000" dirty="0" smtClean="0"/>
          </a:p>
        </p:txBody>
      </p:sp>
      <p:sp>
        <p:nvSpPr>
          <p:cNvPr id="4" name="TextBox 3"/>
          <p:cNvSpPr txBox="1"/>
          <p:nvPr/>
        </p:nvSpPr>
        <p:spPr>
          <a:xfrm>
            <a:off x="8643938" y="6535738"/>
            <a:ext cx="330200" cy="246062"/>
          </a:xfrm>
          <a:prstGeom prst="rect">
            <a:avLst/>
          </a:prstGeom>
          <a:noFill/>
        </p:spPr>
        <p:txBody>
          <a:bodyPr>
            <a:spAutoFit/>
          </a:bodyPr>
          <a:lstStyle/>
          <a:p>
            <a:pPr fontAlgn="auto">
              <a:spcBef>
                <a:spcPts val="0"/>
              </a:spcBef>
              <a:spcAft>
                <a:spcPts val="0"/>
              </a:spcAft>
              <a:defRPr/>
            </a:pPr>
            <a:r>
              <a:rPr lang="en-US" sz="1000" kern="0" dirty="0">
                <a:solidFill>
                  <a:srgbClr val="1F497D">
                    <a:lumMod val="60000"/>
                    <a:lumOff val="40000"/>
                  </a:srgbClr>
                </a:solidFill>
                <a:latin typeface="Arial" charset="0"/>
                <a:cs typeface="Arial" pitchFamily="34" charset="0"/>
                <a:sym typeface="Arial" charset="0"/>
              </a:rPr>
              <a:t>vi</a:t>
            </a:r>
          </a:p>
        </p:txBody>
      </p:sp>
    </p:spTree>
    <p:extLst>
      <p:ext uri="{BB962C8B-B14F-4D97-AF65-F5344CB8AC3E}">
        <p14:creationId xmlns:p14="http://schemas.microsoft.com/office/powerpoint/2010/main" xmlns="" val="100056690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80026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0"/>
            <a:ext cx="6858000" cy="1420813"/>
          </a:xfrm>
        </p:spPr>
        <p:txBody>
          <a:bodyPr rIns="132080"/>
          <a:lstStyle/>
          <a:p>
            <a:pPr indent="0"/>
            <a:r>
              <a:rPr lang="en-US" sz="3200" dirty="0" smtClean="0">
                <a:solidFill>
                  <a:schemeClr val="accent6">
                    <a:lumMod val="60000"/>
                    <a:lumOff val="40000"/>
                  </a:schemeClr>
                </a:solidFill>
              </a:rPr>
              <a:t>What is your Role?</a:t>
            </a:r>
            <a:endParaRPr lang="en-US" sz="3200" dirty="0" smtClean="0">
              <a:solidFill>
                <a:schemeClr val="accent6">
                  <a:lumMod val="60000"/>
                  <a:lumOff val="40000"/>
                </a:schemeClr>
              </a:solidFill>
              <a:ea typeface="ヒラギノ角ゴ Pro W6"/>
              <a:cs typeface="ヒラギノ角ゴ Pro W6"/>
            </a:endParaRPr>
          </a:p>
        </p:txBody>
      </p:sp>
      <p:sp>
        <p:nvSpPr>
          <p:cNvPr id="344067" name="Rectangle 3"/>
          <p:cNvSpPr>
            <a:spLocks noGrp="1" noChangeArrowheads="1"/>
          </p:cNvSpPr>
          <p:nvPr>
            <p:ph idx="1"/>
          </p:nvPr>
        </p:nvSpPr>
        <p:spPr>
          <a:xfrm>
            <a:off x="1447800" y="1600200"/>
            <a:ext cx="6934200" cy="4724400"/>
          </a:xfrm>
        </p:spPr>
        <p:txBody>
          <a:bodyPr rIns="132080"/>
          <a:lstStyle/>
          <a:p>
            <a:r>
              <a:rPr lang="en-US" sz="2400" dirty="0" smtClean="0"/>
              <a:t>“In the place of the parent”</a:t>
            </a:r>
          </a:p>
          <a:p>
            <a:pPr lvl="1"/>
            <a:r>
              <a:rPr lang="en-US" dirty="0" smtClean="0"/>
              <a:t>Mandatory reporting laws</a:t>
            </a:r>
          </a:p>
          <a:p>
            <a:pPr lvl="1"/>
            <a:r>
              <a:rPr lang="en-US" dirty="0" smtClean="0"/>
              <a:t>Privacy rights of young people</a:t>
            </a:r>
          </a:p>
          <a:p>
            <a:pPr lvl="1"/>
            <a:r>
              <a:rPr lang="en-US" dirty="0" smtClean="0"/>
              <a:t>Communicating with parents and other care-givers</a:t>
            </a:r>
          </a:p>
          <a:p>
            <a:r>
              <a:rPr lang="en-US" sz="2400" dirty="0" smtClean="0"/>
              <a:t>Your own child</a:t>
            </a:r>
          </a:p>
          <a:p>
            <a:r>
              <a:rPr lang="en-US" sz="2400" dirty="0" smtClean="0"/>
              <a:t>Clergy</a:t>
            </a:r>
          </a:p>
          <a:p>
            <a:r>
              <a:rPr lang="en-US" sz="2400" dirty="0" smtClean="0"/>
              <a:t>Friend or Neighbor</a:t>
            </a:r>
          </a:p>
          <a:p>
            <a:r>
              <a:rPr lang="en-US" sz="2400" dirty="0" smtClean="0"/>
              <a:t>Peer</a:t>
            </a:r>
          </a:p>
          <a:p>
            <a:pPr>
              <a:lnSpc>
                <a:spcPct val="150000"/>
              </a:lnSpc>
              <a:buFont typeface="Arial" pitchFamily="34" charset="0"/>
              <a:buNone/>
            </a:pPr>
            <a:endParaRPr lang="en-US" sz="1800" dirty="0" smtClean="0"/>
          </a:p>
        </p:txBody>
      </p:sp>
      <p:sp>
        <p:nvSpPr>
          <p:cNvPr id="4" name="TextBox 3"/>
          <p:cNvSpPr txBox="1"/>
          <p:nvPr/>
        </p:nvSpPr>
        <p:spPr>
          <a:xfrm>
            <a:off x="8643938" y="6535738"/>
            <a:ext cx="330200" cy="246062"/>
          </a:xfrm>
          <a:prstGeom prst="rect">
            <a:avLst/>
          </a:prstGeom>
          <a:noFill/>
        </p:spPr>
        <p:txBody>
          <a:bodyPr>
            <a:spAutoFit/>
          </a:bodyPr>
          <a:lstStyle/>
          <a:p>
            <a:pPr fontAlgn="auto">
              <a:spcBef>
                <a:spcPts val="0"/>
              </a:spcBef>
              <a:spcAft>
                <a:spcPts val="0"/>
              </a:spcAft>
              <a:defRPr/>
            </a:pPr>
            <a:r>
              <a:rPr lang="en-US" sz="1000" kern="0" dirty="0">
                <a:solidFill>
                  <a:srgbClr val="1F497D">
                    <a:lumMod val="60000"/>
                    <a:lumOff val="40000"/>
                  </a:srgbClr>
                </a:solidFill>
                <a:latin typeface="Arial" charset="0"/>
                <a:cs typeface="Arial" pitchFamily="34" charset="0"/>
                <a:sym typeface="Arial" charset="0"/>
              </a:rPr>
              <a:t>18</a:t>
            </a:r>
          </a:p>
        </p:txBody>
      </p:sp>
    </p:spTree>
    <p:extLst>
      <p:ext uri="{BB962C8B-B14F-4D97-AF65-F5344CB8AC3E}">
        <p14:creationId xmlns:p14="http://schemas.microsoft.com/office/powerpoint/2010/main" xmlns="" val="16832157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40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440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440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4406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440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4406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44067">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440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 YOU MIGHT SEE?</a:t>
            </a:r>
            <a:endParaRPr lang="en-US" sz="4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0" y="2026693"/>
            <a:ext cx="7615733" cy="2362200"/>
          </a:xfrm>
          <a:prstGeom prst="rect">
            <a:avLst/>
          </a:prstGeom>
        </p:spPr>
      </p:pic>
    </p:spTree>
    <p:extLst>
      <p:ext uri="{BB962C8B-B14F-4D97-AF65-F5344CB8AC3E}">
        <p14:creationId xmlns:p14="http://schemas.microsoft.com/office/powerpoint/2010/main" xmlns="" val="361422247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010400" cy="962025"/>
          </a:xfrm>
        </p:spPr>
        <p:txBody>
          <a:bodyPr/>
          <a:lstStyle/>
          <a:p>
            <a:r>
              <a:rPr lang="en-US" sz="3200" b="1" dirty="0" smtClean="0"/>
              <a:t/>
            </a:r>
            <a:br>
              <a:rPr lang="en-US" sz="3200" b="1" dirty="0" smtClean="0"/>
            </a:br>
            <a:r>
              <a:rPr lang="en-US" sz="3200" dirty="0"/>
              <a:t/>
            </a:r>
            <a:br>
              <a:rPr lang="en-US" sz="3200" dirty="0"/>
            </a:br>
            <a:r>
              <a:rPr lang="en-US" sz="3200" dirty="0" smtClean="0"/>
              <a:t/>
            </a:r>
            <a:br>
              <a:rPr lang="en-US" sz="3200" dirty="0" smtClean="0"/>
            </a:br>
            <a:r>
              <a:rPr lang="en-US" sz="3200" b="1" dirty="0" smtClean="0"/>
              <a:t>What are some of the disorders we </a:t>
            </a:r>
            <a:r>
              <a:rPr lang="en-US" sz="3200" dirty="0" smtClean="0"/>
              <a:t>discuss in the course?</a:t>
            </a:r>
            <a:endParaRPr lang="en-US" sz="3200" b="1" dirty="0"/>
          </a:p>
        </p:txBody>
      </p:sp>
      <p:sp>
        <p:nvSpPr>
          <p:cNvPr id="3" name="Content Placeholder 2"/>
          <p:cNvSpPr>
            <a:spLocks noGrp="1"/>
          </p:cNvSpPr>
          <p:nvPr>
            <p:ph idx="1"/>
          </p:nvPr>
        </p:nvSpPr>
        <p:spPr>
          <a:xfrm>
            <a:off x="1524000" y="1905000"/>
            <a:ext cx="6324600" cy="4343400"/>
          </a:xfrm>
        </p:spPr>
        <p:txBody>
          <a:bodyPr/>
          <a:lstStyle/>
          <a:p>
            <a:r>
              <a:rPr lang="en-US" sz="2400" dirty="0" smtClean="0"/>
              <a:t>ADD/ADHD </a:t>
            </a:r>
          </a:p>
          <a:p>
            <a:r>
              <a:rPr lang="en-US" sz="2400" dirty="0" smtClean="0"/>
              <a:t>Anxiety Disorders</a:t>
            </a:r>
          </a:p>
          <a:p>
            <a:r>
              <a:rPr lang="en-US" sz="2400" dirty="0" smtClean="0"/>
              <a:t>Bipolar Disorder</a:t>
            </a:r>
          </a:p>
          <a:p>
            <a:r>
              <a:rPr lang="en-US" sz="2400" dirty="0" smtClean="0"/>
              <a:t>Depression</a:t>
            </a:r>
          </a:p>
          <a:p>
            <a:r>
              <a:rPr lang="en-US" sz="2400" dirty="0" smtClean="0"/>
              <a:t>Eating Disorders </a:t>
            </a:r>
          </a:p>
          <a:p>
            <a:r>
              <a:rPr lang="en-US" sz="2400" dirty="0" smtClean="0"/>
              <a:t>Psychosis </a:t>
            </a:r>
          </a:p>
          <a:p>
            <a:r>
              <a:rPr lang="en-US" sz="2400" dirty="0" smtClean="0"/>
              <a:t>Substance Use Disorders</a:t>
            </a:r>
          </a:p>
        </p:txBody>
      </p:sp>
      <p:sp>
        <p:nvSpPr>
          <p:cNvPr id="5" name="Slide Number Placeholder 4"/>
          <p:cNvSpPr>
            <a:spLocks noGrp="1"/>
          </p:cNvSpPr>
          <p:nvPr>
            <p:ph type="sldNum" sz="quarter" idx="4294967295"/>
          </p:nvPr>
        </p:nvSpPr>
        <p:spPr>
          <a:xfrm>
            <a:off x="8763000" y="6553200"/>
            <a:ext cx="381000" cy="304800"/>
          </a:xfrm>
          <a:prstGeom prst="rect">
            <a:avLst/>
          </a:prstGeom>
        </p:spPr>
        <p:txBody>
          <a:bodyPr/>
          <a:lstStyle/>
          <a:p>
            <a:fld id="{D2126F9E-BDE5-41F0-ACBD-038E0B7E9B74}" type="slidenum">
              <a:rPr lang="en-US" smtClean="0"/>
              <a:pPr/>
              <a:t>16</a:t>
            </a:fld>
            <a:endParaRPr lang="en-US" dirty="0"/>
          </a:p>
        </p:txBody>
      </p:sp>
    </p:spTree>
    <p:extLst>
      <p:ext uri="{BB962C8B-B14F-4D97-AF65-F5344CB8AC3E}">
        <p14:creationId xmlns:p14="http://schemas.microsoft.com/office/powerpoint/2010/main" xmlns="" val="34360269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cs typeface="ヒラギノ角ゴ Pro W3"/>
              </a:rPr>
              <a:t>Typical Adolescent Development</a:t>
            </a:r>
          </a:p>
        </p:txBody>
      </p:sp>
      <p:sp>
        <p:nvSpPr>
          <p:cNvPr id="18435" name="Content Placeholder 2"/>
          <p:cNvSpPr>
            <a:spLocks noGrp="1"/>
          </p:cNvSpPr>
          <p:nvPr>
            <p:ph idx="1"/>
          </p:nvPr>
        </p:nvSpPr>
        <p:spPr/>
        <p:txBody>
          <a:bodyPr/>
          <a:lstStyle/>
          <a:p>
            <a:pPr eaLnBrk="1" hangingPunct="1"/>
            <a:r>
              <a:rPr lang="en-US" dirty="0" smtClean="0">
                <a:cs typeface="ヒラギノ角ゴ Pro W3"/>
              </a:rPr>
              <a:t>Physical Changes	</a:t>
            </a:r>
          </a:p>
          <a:p>
            <a:pPr lvl="1" eaLnBrk="1" hangingPunct="1">
              <a:buFont typeface="Wingdings" pitchFamily="2" charset="2"/>
              <a:buNone/>
            </a:pPr>
            <a:endParaRPr lang="en-US" sz="1000" dirty="0" smtClean="0">
              <a:cs typeface="ヒラギノ角ゴ Pro W3"/>
            </a:endParaRPr>
          </a:p>
          <a:p>
            <a:pPr lvl="1" eaLnBrk="1" hangingPunct="1">
              <a:buFont typeface="Wingdings" pitchFamily="2" charset="2"/>
              <a:buNone/>
            </a:pPr>
            <a:endParaRPr lang="en-US" sz="1000" dirty="0" smtClean="0">
              <a:cs typeface="ヒラギノ角ゴ Pro W3"/>
            </a:endParaRPr>
          </a:p>
          <a:p>
            <a:pPr eaLnBrk="1" hangingPunct="1"/>
            <a:r>
              <a:rPr lang="en-US" dirty="0" smtClean="0">
                <a:cs typeface="ヒラギノ角ゴ Pro W3"/>
              </a:rPr>
              <a:t>Mental Changes</a:t>
            </a:r>
          </a:p>
          <a:p>
            <a:pPr eaLnBrk="1" hangingPunct="1"/>
            <a:endParaRPr lang="en-US" dirty="0">
              <a:cs typeface="ヒラギノ角ゴ Pro W3"/>
            </a:endParaRPr>
          </a:p>
          <a:p>
            <a:pPr eaLnBrk="1" hangingPunct="1"/>
            <a:r>
              <a:rPr lang="en-US" dirty="0" smtClean="0">
                <a:cs typeface="ヒラギノ角ゴ Pro W3"/>
              </a:rPr>
              <a:t>Emotional Changes</a:t>
            </a:r>
          </a:p>
          <a:p>
            <a:pPr eaLnBrk="1" hangingPunct="1"/>
            <a:endParaRPr lang="en-US" dirty="0">
              <a:cs typeface="ヒラギノ角ゴ Pro W3"/>
            </a:endParaRPr>
          </a:p>
          <a:p>
            <a:pPr eaLnBrk="1" hangingPunct="1"/>
            <a:r>
              <a:rPr lang="en-US" dirty="0" smtClean="0">
                <a:cs typeface="ヒラギノ角ゴ Pro W3"/>
              </a:rPr>
              <a:t>Social Changes</a:t>
            </a:r>
          </a:p>
        </p:txBody>
      </p:sp>
      <p:pic>
        <p:nvPicPr>
          <p:cNvPr id="18436" name="Picture 5" descr="Icon - Arrow blue.psd"/>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51800" y="6324600"/>
            <a:ext cx="471488"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8643938" y="6535738"/>
            <a:ext cx="330200" cy="246062"/>
          </a:xfrm>
          <a:prstGeom prst="rect">
            <a:avLst/>
          </a:prstGeom>
          <a:noFill/>
        </p:spPr>
        <p:txBody>
          <a:bodyPr>
            <a:spAutoFit/>
          </a:bodyPr>
          <a:lstStyle/>
          <a:p>
            <a:pPr fontAlgn="auto">
              <a:spcBef>
                <a:spcPts val="0"/>
              </a:spcBef>
              <a:spcAft>
                <a:spcPts val="0"/>
              </a:spcAft>
              <a:defRPr/>
            </a:pPr>
            <a:r>
              <a:rPr lang="en-US" sz="1000" kern="0" dirty="0">
                <a:solidFill>
                  <a:srgbClr val="1F497D">
                    <a:lumMod val="60000"/>
                    <a:lumOff val="40000"/>
                  </a:srgbClr>
                </a:solidFill>
                <a:latin typeface="Arial" charset="0"/>
                <a:ea typeface="ヒラギノ角ゴ Pro W3" charset="-128"/>
                <a:cs typeface="+mn-cs"/>
                <a:sym typeface="Arial" charset="0"/>
              </a:rPr>
              <a:t>10</a:t>
            </a:r>
          </a:p>
        </p:txBody>
      </p:sp>
    </p:spTree>
    <p:extLst>
      <p:ext uri="{BB962C8B-B14F-4D97-AF65-F5344CB8AC3E}">
        <p14:creationId xmlns:p14="http://schemas.microsoft.com/office/powerpoint/2010/main" xmlns="" val="285805061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447800" y="0"/>
            <a:ext cx="6705600" cy="1420813"/>
          </a:xfrm>
        </p:spPr>
        <p:txBody>
          <a:bodyPr/>
          <a:lstStyle/>
          <a:p>
            <a:pPr eaLnBrk="1" hangingPunct="1"/>
            <a:r>
              <a:rPr lang="en-US" smtClean="0"/>
              <a:t>Resiliency</a:t>
            </a:r>
          </a:p>
        </p:txBody>
      </p:sp>
      <p:sp>
        <p:nvSpPr>
          <p:cNvPr id="20483" name="Content Placeholder 2"/>
          <p:cNvSpPr>
            <a:spLocks noGrp="1"/>
          </p:cNvSpPr>
          <p:nvPr>
            <p:ph idx="1"/>
          </p:nvPr>
        </p:nvSpPr>
        <p:spPr>
          <a:xfrm>
            <a:off x="1447800" y="1600200"/>
            <a:ext cx="6858000" cy="4648200"/>
          </a:xfrm>
        </p:spPr>
        <p:txBody>
          <a:bodyPr/>
          <a:lstStyle/>
          <a:p>
            <a:pPr eaLnBrk="1" hangingPunct="1"/>
            <a:r>
              <a:rPr lang="en-US" smtClean="0"/>
              <a:t>Most youth pass through adolescence with relatively little difficulty despite all of these challenges. </a:t>
            </a:r>
          </a:p>
          <a:p>
            <a:pPr eaLnBrk="1" hangingPunct="1"/>
            <a:r>
              <a:rPr lang="en-US" smtClean="0"/>
              <a:t>When difficulties are encountered, youth tend to be quite resilient:</a:t>
            </a:r>
          </a:p>
          <a:p>
            <a:pPr lvl="1" eaLnBrk="1" hangingPunct="1"/>
            <a:r>
              <a:rPr lang="en-US" smtClean="0"/>
              <a:t>Thrive</a:t>
            </a:r>
          </a:p>
          <a:p>
            <a:pPr lvl="1" eaLnBrk="1" hangingPunct="1"/>
            <a:r>
              <a:rPr lang="en-US" smtClean="0"/>
              <a:t>Mature</a:t>
            </a:r>
          </a:p>
          <a:p>
            <a:pPr lvl="1" eaLnBrk="1" hangingPunct="1"/>
            <a:r>
              <a:rPr lang="en-US" smtClean="0"/>
              <a:t>Increase their competence</a:t>
            </a:r>
          </a:p>
          <a:p>
            <a:pPr eaLnBrk="1" hangingPunct="1"/>
            <a:endParaRPr lang="en-US" smtClean="0"/>
          </a:p>
        </p:txBody>
      </p:sp>
      <p:pic>
        <p:nvPicPr>
          <p:cNvPr id="20484" name="Picture 4" descr="M:\mhamd\Maryland\Administrative\Photo Archives\Parity Website Photos\people jump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88050" y="3657600"/>
            <a:ext cx="2932113" cy="195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8643938" y="6535738"/>
            <a:ext cx="330200" cy="246062"/>
          </a:xfrm>
          <a:prstGeom prst="rect">
            <a:avLst/>
          </a:prstGeom>
          <a:noFill/>
        </p:spPr>
        <p:txBody>
          <a:bodyPr>
            <a:spAutoFit/>
          </a:bodyPr>
          <a:lstStyle/>
          <a:p>
            <a:pPr fontAlgn="auto">
              <a:spcBef>
                <a:spcPts val="0"/>
              </a:spcBef>
              <a:spcAft>
                <a:spcPts val="0"/>
              </a:spcAft>
              <a:defRPr/>
            </a:pPr>
            <a:r>
              <a:rPr lang="en-US" sz="1000" kern="0" dirty="0">
                <a:solidFill>
                  <a:srgbClr val="1F497D">
                    <a:lumMod val="60000"/>
                    <a:lumOff val="40000"/>
                  </a:srgbClr>
                </a:solidFill>
                <a:latin typeface="Arial" charset="0"/>
                <a:ea typeface="ヒラギノ角ゴ Pro W3" charset="-128"/>
                <a:cs typeface="+mn-cs"/>
                <a:sym typeface="Arial" charset="0"/>
              </a:rPr>
              <a:t>14</a:t>
            </a:r>
          </a:p>
        </p:txBody>
      </p:sp>
    </p:spTree>
    <p:extLst>
      <p:ext uri="{BB962C8B-B14F-4D97-AF65-F5344CB8AC3E}">
        <p14:creationId xmlns:p14="http://schemas.microsoft.com/office/powerpoint/2010/main" xmlns="" val="275317948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477000" cy="1420813"/>
          </a:xfrm>
        </p:spPr>
        <p:txBody>
          <a:bodyPr/>
          <a:lstStyle/>
          <a:p>
            <a:r>
              <a:rPr lang="en-US" sz="4800" dirty="0" smtClean="0">
                <a:effectLst>
                  <a:outerShdw blurRad="38100" dist="38100" dir="2700000" algn="tl">
                    <a:srgbClr val="000000">
                      <a:alpha val="43137"/>
                    </a:srgbClr>
                  </a:outerShdw>
                </a:effectLst>
              </a:rPr>
              <a:t>WHAT YOU MIGHT DO?</a:t>
            </a:r>
            <a:endParaRPr lang="en-US" sz="4800"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cstate="print"/>
          <a:srcRect/>
          <a:stretch>
            <a:fillRect/>
          </a:stretch>
        </p:blipFill>
        <p:spPr bwMode="auto">
          <a:xfrm>
            <a:off x="2971800" y="1371600"/>
            <a:ext cx="3526971" cy="4343400"/>
          </a:xfrm>
          <a:prstGeom prst="rect">
            <a:avLst/>
          </a:prstGeom>
          <a:noFill/>
          <a:ln w="9525">
            <a:noFill/>
            <a:miter lim="800000"/>
            <a:headEnd/>
            <a:tailEnd/>
          </a:ln>
        </p:spPr>
      </p:pic>
    </p:spTree>
    <p:extLst>
      <p:ext uri="{BB962C8B-B14F-4D97-AF65-F5344CB8AC3E}">
        <p14:creationId xmlns:p14="http://schemas.microsoft.com/office/powerpoint/2010/main" xmlns="" val="38818265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255997"/>
                </a:solidFill>
              </a:rPr>
              <a:t>Mental Health First Aid-What </a:t>
            </a:r>
            <a:r>
              <a:rPr lang="en-US" b="1" dirty="0" smtClean="0">
                <a:solidFill>
                  <a:srgbClr val="255997"/>
                </a:solidFill>
              </a:rPr>
              <a:t>is it?</a:t>
            </a:r>
            <a:endParaRPr lang="en-US" b="1" dirty="0">
              <a:solidFill>
                <a:srgbClr val="255997"/>
              </a:solidFill>
            </a:endParaRPr>
          </a:p>
        </p:txBody>
      </p:sp>
      <p:sp>
        <p:nvSpPr>
          <p:cNvPr id="3" name="Content Placeholder 2"/>
          <p:cNvSpPr>
            <a:spLocks noGrp="1"/>
          </p:cNvSpPr>
          <p:nvPr>
            <p:ph idx="1"/>
          </p:nvPr>
        </p:nvSpPr>
        <p:spPr/>
        <p:txBody>
          <a:bodyPr/>
          <a:lstStyle/>
          <a:p>
            <a:pPr>
              <a:buNone/>
            </a:pPr>
            <a:r>
              <a:rPr lang="en-US" sz="2400" b="1" i="1" dirty="0" smtClean="0"/>
              <a:t>Mental Health First Aid </a:t>
            </a:r>
            <a:r>
              <a:rPr lang="en-US" sz="2400" b="1" dirty="0" smtClean="0"/>
              <a:t>(MHFA) </a:t>
            </a:r>
            <a:r>
              <a:rPr lang="en-US" sz="2400" dirty="0" smtClean="0"/>
              <a:t>is the help</a:t>
            </a:r>
          </a:p>
          <a:p>
            <a:pPr>
              <a:buNone/>
            </a:pPr>
            <a:r>
              <a:rPr lang="en-US" sz="2400" dirty="0" smtClean="0"/>
              <a:t>offered to a person (young or adult</a:t>
            </a:r>
            <a:r>
              <a:rPr lang="en-US" sz="2400" dirty="0"/>
              <a:t>) experiencing </a:t>
            </a:r>
            <a:endParaRPr lang="en-US" sz="2400" dirty="0" smtClean="0"/>
          </a:p>
          <a:p>
            <a:pPr>
              <a:buNone/>
            </a:pPr>
            <a:r>
              <a:rPr lang="en-US" sz="2400" dirty="0" smtClean="0"/>
              <a:t>a </a:t>
            </a:r>
            <a:r>
              <a:rPr lang="en-US" sz="2400" dirty="0"/>
              <a:t>mental health challenge, mental disorder, or a </a:t>
            </a:r>
            <a:endParaRPr lang="en-US" sz="2400" dirty="0" smtClean="0"/>
          </a:p>
          <a:p>
            <a:pPr>
              <a:buNone/>
            </a:pPr>
            <a:r>
              <a:rPr lang="en-US" sz="2400" dirty="0" smtClean="0"/>
              <a:t>mental </a:t>
            </a:r>
            <a:r>
              <a:rPr lang="en-US" sz="2400" dirty="0"/>
              <a:t>health crisis. The first aid is given </a:t>
            </a:r>
            <a:r>
              <a:rPr lang="en-US" sz="2400" dirty="0" smtClean="0"/>
              <a:t>until</a:t>
            </a:r>
          </a:p>
          <a:p>
            <a:pPr>
              <a:buNone/>
            </a:pPr>
            <a:r>
              <a:rPr lang="en-US" sz="2400" dirty="0" smtClean="0"/>
              <a:t>appropriate </a:t>
            </a:r>
            <a:r>
              <a:rPr lang="en-US" sz="2400" dirty="0"/>
              <a:t>help is received or until the </a:t>
            </a:r>
            <a:r>
              <a:rPr lang="en-US" sz="2400" dirty="0" smtClean="0"/>
              <a:t>crisis</a:t>
            </a:r>
          </a:p>
          <a:p>
            <a:pPr>
              <a:buNone/>
            </a:pPr>
            <a:r>
              <a:rPr lang="en-US" sz="2400" dirty="0" smtClean="0"/>
              <a:t>resolves</a:t>
            </a:r>
            <a:r>
              <a:rPr lang="en-US" sz="2400" dirty="0"/>
              <a:t>. </a:t>
            </a:r>
          </a:p>
          <a:p>
            <a:pPr>
              <a:buNone/>
            </a:pPr>
            <a:endParaRPr lang="en-US" sz="2400" i="1" dirty="0" smtClean="0"/>
          </a:p>
          <a:p>
            <a:pPr algn="ctr">
              <a:buNone/>
            </a:pPr>
            <a:r>
              <a:rPr lang="en-US" sz="2400" i="1" dirty="0" smtClean="0"/>
              <a:t>   </a:t>
            </a:r>
            <a:r>
              <a:rPr lang="en-US" sz="2800" i="1" dirty="0" smtClean="0">
                <a:effectLst>
                  <a:outerShdw blurRad="38100" dist="38100" dir="2700000" algn="tl">
                    <a:srgbClr val="000000">
                      <a:alpha val="43137"/>
                    </a:srgbClr>
                  </a:outerShdw>
                </a:effectLst>
              </a:rPr>
              <a:t>Mental </a:t>
            </a:r>
            <a:r>
              <a:rPr lang="en-US" sz="2800" i="1" dirty="0">
                <a:effectLst>
                  <a:outerShdw blurRad="38100" dist="38100" dir="2700000" algn="tl">
                    <a:srgbClr val="000000">
                      <a:alpha val="43137"/>
                    </a:srgbClr>
                  </a:outerShdw>
                </a:effectLst>
              </a:rPr>
              <a:t>Health First Aid does not teach people to diagnose or to provide treatment.</a:t>
            </a:r>
          </a:p>
          <a:p>
            <a:pPr>
              <a:buNone/>
            </a:pPr>
            <a:endParaRPr lang="en-US" sz="2400" dirty="0"/>
          </a:p>
        </p:txBody>
      </p:sp>
    </p:spTree>
    <p:extLst>
      <p:ext uri="{BB962C8B-B14F-4D97-AF65-F5344CB8AC3E}">
        <p14:creationId xmlns:p14="http://schemas.microsoft.com/office/powerpoint/2010/main" xmlns="" val="272332921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02560" y="-152400"/>
            <a:ext cx="8041440" cy="1442674"/>
          </a:xfrm>
        </p:spPr>
        <p:txBody>
          <a:bodyPr>
            <a:normAutofit/>
          </a:bodyPr>
          <a:lstStyle/>
          <a:p>
            <a:pPr eaLnBrk="1" hangingPunct="1"/>
            <a:r>
              <a:rPr lang="en-US" sz="5400" b="1" i="1" dirty="0" smtClean="0">
                <a:solidFill>
                  <a:srgbClr val="255997"/>
                </a:solidFill>
              </a:rPr>
              <a:t>MHFA</a:t>
            </a:r>
            <a:r>
              <a:rPr lang="en-US" sz="5400" b="1" dirty="0" smtClean="0">
                <a:solidFill>
                  <a:srgbClr val="255997"/>
                </a:solidFill>
              </a:rPr>
              <a:t>  ACTION PLAN</a:t>
            </a:r>
            <a:endParaRPr lang="en-US" sz="5400" dirty="0" smtClean="0">
              <a:solidFill>
                <a:srgbClr val="255997"/>
              </a:solidFill>
            </a:endParaRPr>
          </a:p>
        </p:txBody>
      </p:sp>
      <p:sp>
        <p:nvSpPr>
          <p:cNvPr id="4" name="Content Placeholder 3"/>
          <p:cNvSpPr>
            <a:spLocks noGrp="1"/>
          </p:cNvSpPr>
          <p:nvPr>
            <p:ph sz="half" idx="1"/>
          </p:nvPr>
        </p:nvSpPr>
        <p:spPr>
          <a:xfrm>
            <a:off x="1324232" y="2649266"/>
            <a:ext cx="6724135" cy="4419600"/>
          </a:xfrm>
        </p:spPr>
        <p:txBody>
          <a:bodyPr rtlCol="0">
            <a:normAutofit/>
          </a:bodyPr>
          <a:lstStyle/>
          <a:p>
            <a:pPr marL="514350" indent="-514350" eaLnBrk="1" fontAlgn="auto" hangingPunct="1">
              <a:spcAft>
                <a:spcPts val="0"/>
              </a:spcAft>
              <a:buFont typeface="Arial" pitchFamily="34" charset="0"/>
              <a:buNone/>
              <a:defRPr/>
            </a:pPr>
            <a:r>
              <a:rPr lang="en-US" sz="2200" b="1" dirty="0" smtClean="0">
                <a:solidFill>
                  <a:srgbClr val="00B0F0"/>
                </a:solidFill>
              </a:rPr>
              <a:t>A </a:t>
            </a:r>
            <a:r>
              <a:rPr lang="en-US" b="1" dirty="0" smtClean="0">
                <a:solidFill>
                  <a:srgbClr val="00B0F0"/>
                </a:solidFill>
              </a:rPr>
              <a:t>- </a:t>
            </a:r>
            <a:r>
              <a:rPr lang="en-US" b="1" dirty="0" smtClean="0">
                <a:solidFill>
                  <a:srgbClr val="255997"/>
                </a:solidFill>
              </a:rPr>
              <a:t>Assess Risk of Suicide or Harm </a:t>
            </a:r>
          </a:p>
          <a:p>
            <a:pPr marL="514350" indent="-514350" eaLnBrk="1" fontAlgn="auto" hangingPunct="1">
              <a:spcAft>
                <a:spcPts val="0"/>
              </a:spcAft>
              <a:buFont typeface="Arial" pitchFamily="34" charset="0"/>
              <a:buNone/>
              <a:defRPr/>
            </a:pPr>
            <a:r>
              <a:rPr lang="en-US" b="1" dirty="0" smtClean="0">
                <a:solidFill>
                  <a:srgbClr val="00B0F0"/>
                </a:solidFill>
              </a:rPr>
              <a:t>L - </a:t>
            </a:r>
            <a:r>
              <a:rPr lang="en-US" b="1" dirty="0" smtClean="0">
                <a:solidFill>
                  <a:srgbClr val="255997"/>
                </a:solidFill>
              </a:rPr>
              <a:t>Listen Non-judgmentally </a:t>
            </a:r>
          </a:p>
          <a:p>
            <a:pPr marL="514350" indent="-514350" eaLnBrk="1" fontAlgn="auto" hangingPunct="1">
              <a:spcAft>
                <a:spcPts val="0"/>
              </a:spcAft>
              <a:buFont typeface="Arial" pitchFamily="34" charset="0"/>
              <a:buNone/>
              <a:defRPr/>
            </a:pPr>
            <a:r>
              <a:rPr lang="en-US" b="1" dirty="0" smtClean="0">
                <a:solidFill>
                  <a:srgbClr val="00B0F0"/>
                </a:solidFill>
              </a:rPr>
              <a:t>G - </a:t>
            </a:r>
            <a:r>
              <a:rPr lang="en-US" b="1" dirty="0" smtClean="0">
                <a:solidFill>
                  <a:srgbClr val="255997"/>
                </a:solidFill>
              </a:rPr>
              <a:t>Give Reassurance and Information </a:t>
            </a:r>
          </a:p>
          <a:p>
            <a:pPr marL="514350" indent="-514350" eaLnBrk="1" fontAlgn="auto" hangingPunct="1">
              <a:spcAft>
                <a:spcPts val="0"/>
              </a:spcAft>
              <a:buFont typeface="Arial" pitchFamily="34" charset="0"/>
              <a:buNone/>
              <a:defRPr/>
            </a:pPr>
            <a:r>
              <a:rPr lang="en-US" b="1" dirty="0" smtClean="0">
                <a:solidFill>
                  <a:srgbClr val="00B0F0"/>
                </a:solidFill>
              </a:rPr>
              <a:t>E - </a:t>
            </a:r>
            <a:r>
              <a:rPr lang="en-US" b="1" dirty="0" smtClean="0">
                <a:solidFill>
                  <a:srgbClr val="255997"/>
                </a:solidFill>
              </a:rPr>
              <a:t>Encourage Person to Get Appropriate Professional Help </a:t>
            </a:r>
          </a:p>
          <a:p>
            <a:pPr marL="514350" indent="-514350" eaLnBrk="1" fontAlgn="auto" hangingPunct="1">
              <a:spcAft>
                <a:spcPts val="0"/>
              </a:spcAft>
              <a:buFont typeface="Arial" pitchFamily="34" charset="0"/>
              <a:buNone/>
              <a:defRPr/>
            </a:pPr>
            <a:r>
              <a:rPr lang="en-US" b="1" dirty="0" smtClean="0">
                <a:solidFill>
                  <a:srgbClr val="00B0F0"/>
                </a:solidFill>
              </a:rPr>
              <a:t>E - </a:t>
            </a:r>
            <a:r>
              <a:rPr lang="en-US" b="1" dirty="0" smtClean="0">
                <a:solidFill>
                  <a:srgbClr val="255997"/>
                </a:solidFill>
              </a:rPr>
              <a:t>Encourage Self-help Strategies</a:t>
            </a:r>
          </a:p>
        </p:txBody>
      </p:sp>
      <p:sp>
        <p:nvSpPr>
          <p:cNvPr id="7" name="TextBox 6"/>
          <p:cNvSpPr txBox="1"/>
          <p:nvPr/>
        </p:nvSpPr>
        <p:spPr>
          <a:xfrm>
            <a:off x="1066800" y="1448937"/>
            <a:ext cx="7239000" cy="1200329"/>
          </a:xfrm>
          <a:prstGeom prst="rect">
            <a:avLst/>
          </a:prstGeom>
          <a:noFill/>
        </p:spPr>
        <p:txBody>
          <a:bodyPr wrap="square" rtlCol="0">
            <a:spAutoFit/>
          </a:bodyPr>
          <a:lstStyle/>
          <a:p>
            <a:r>
              <a:rPr lang="en-US" sz="2400" b="1" i="1" dirty="0" smtClean="0">
                <a:solidFill>
                  <a:srgbClr val="255997"/>
                </a:solidFill>
                <a:latin typeface="+mn-lt"/>
              </a:rPr>
              <a:t>Mental Health First Aid </a:t>
            </a:r>
            <a:r>
              <a:rPr lang="en-US" sz="2400" dirty="0" smtClean="0">
                <a:solidFill>
                  <a:srgbClr val="255997"/>
                </a:solidFill>
                <a:latin typeface="+mn-lt"/>
              </a:rPr>
              <a:t>teaches a</a:t>
            </a:r>
            <a:r>
              <a:rPr lang="en-US" sz="2400" b="1" dirty="0" smtClean="0">
                <a:solidFill>
                  <a:srgbClr val="255997"/>
                </a:solidFill>
                <a:latin typeface="+mn-lt"/>
              </a:rPr>
              <a:t> five-step </a:t>
            </a:r>
            <a:r>
              <a:rPr lang="en-US" sz="2400" dirty="0" smtClean="0">
                <a:solidFill>
                  <a:srgbClr val="255997"/>
                </a:solidFill>
                <a:latin typeface="+mn-lt"/>
              </a:rPr>
              <a:t>action plan, ALGEE, for individuals to provide help to someone who may be in crisis. </a:t>
            </a:r>
            <a:endParaRPr lang="en-US" sz="2400" dirty="0">
              <a:solidFill>
                <a:srgbClr val="255997"/>
              </a:solidFill>
              <a:latin typeface="+mn-lt"/>
            </a:endParaRPr>
          </a:p>
        </p:txBody>
      </p:sp>
    </p:spTree>
    <p:extLst>
      <p:ext uri="{BB962C8B-B14F-4D97-AF65-F5344CB8AC3E}">
        <p14:creationId xmlns:p14="http://schemas.microsoft.com/office/powerpoint/2010/main" xmlns="" val="373998818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086600" cy="838200"/>
          </a:xfrm>
        </p:spPr>
        <p:txBody>
          <a:bodyPr>
            <a:noAutofit/>
          </a:bodyPr>
          <a:lstStyle/>
          <a:p>
            <a:pPr algn="ctr" fontAlgn="auto">
              <a:spcAft>
                <a:spcPts val="0"/>
              </a:spcAft>
              <a:defRPr/>
            </a:pPr>
            <a:r>
              <a:rPr lang="en-US" sz="2800" b="1" dirty="0" smtClean="0">
                <a:solidFill>
                  <a:srgbClr val="255997"/>
                </a:solidFill>
              </a:rPr>
              <a:t>Applying </a:t>
            </a:r>
            <a:r>
              <a:rPr lang="en-US" sz="2800" b="1" i="1" dirty="0" smtClean="0">
                <a:solidFill>
                  <a:srgbClr val="255997"/>
                </a:solidFill>
              </a:rPr>
              <a:t>Mental Health First Aid </a:t>
            </a:r>
            <a:r>
              <a:rPr lang="en-US" sz="2800" b="1" dirty="0" smtClean="0">
                <a:solidFill>
                  <a:srgbClr val="255997"/>
                </a:solidFill>
              </a:rPr>
              <a:t>for Crises</a:t>
            </a:r>
            <a:endParaRPr lang="en-US" sz="2800" b="1" dirty="0">
              <a:solidFill>
                <a:srgbClr val="255997"/>
              </a:solidFill>
            </a:endParaRPr>
          </a:p>
        </p:txBody>
      </p:sp>
      <p:sp>
        <p:nvSpPr>
          <p:cNvPr id="3" name="Content Placeholder 2"/>
          <p:cNvSpPr>
            <a:spLocks noGrp="1"/>
          </p:cNvSpPr>
          <p:nvPr>
            <p:ph idx="1"/>
          </p:nvPr>
        </p:nvSpPr>
        <p:spPr>
          <a:xfrm>
            <a:off x="914400" y="1524000"/>
            <a:ext cx="8229600" cy="4953000"/>
          </a:xfrm>
        </p:spPr>
        <p:txBody>
          <a:bodyPr rtlCol="0">
            <a:noAutofit/>
          </a:bodyPr>
          <a:lstStyle/>
          <a:p>
            <a:pPr fontAlgn="auto">
              <a:lnSpc>
                <a:spcPct val="150000"/>
              </a:lnSpc>
              <a:spcAft>
                <a:spcPts val="0"/>
              </a:spcAft>
              <a:defRPr/>
            </a:pPr>
            <a:r>
              <a:rPr lang="en-US" sz="2200" b="1" dirty="0" smtClean="0">
                <a:solidFill>
                  <a:srgbClr val="255997"/>
                </a:solidFill>
              </a:rPr>
              <a:t>Suicidal thought and behaviors</a:t>
            </a:r>
          </a:p>
          <a:p>
            <a:pPr fontAlgn="auto">
              <a:lnSpc>
                <a:spcPct val="150000"/>
              </a:lnSpc>
              <a:spcAft>
                <a:spcPts val="0"/>
              </a:spcAft>
              <a:defRPr/>
            </a:pPr>
            <a:r>
              <a:rPr lang="en-US" sz="2200" b="1" dirty="0" smtClean="0">
                <a:solidFill>
                  <a:srgbClr val="255997"/>
                </a:solidFill>
              </a:rPr>
              <a:t>Non-suicidal self-injury</a:t>
            </a:r>
          </a:p>
          <a:p>
            <a:pPr fontAlgn="auto">
              <a:lnSpc>
                <a:spcPct val="150000"/>
              </a:lnSpc>
              <a:spcAft>
                <a:spcPts val="0"/>
              </a:spcAft>
              <a:defRPr/>
            </a:pPr>
            <a:r>
              <a:rPr lang="en-US" sz="2200" b="1" dirty="0" smtClean="0">
                <a:solidFill>
                  <a:srgbClr val="255997"/>
                </a:solidFill>
              </a:rPr>
              <a:t>Panic attacks</a:t>
            </a:r>
          </a:p>
          <a:p>
            <a:pPr fontAlgn="auto">
              <a:lnSpc>
                <a:spcPct val="150000"/>
              </a:lnSpc>
              <a:spcAft>
                <a:spcPts val="0"/>
              </a:spcAft>
              <a:defRPr/>
            </a:pPr>
            <a:r>
              <a:rPr lang="en-US" sz="2200" b="1" dirty="0" smtClean="0">
                <a:solidFill>
                  <a:srgbClr val="255997"/>
                </a:solidFill>
              </a:rPr>
              <a:t>Adult affected by traumatic events</a:t>
            </a:r>
          </a:p>
          <a:p>
            <a:pPr fontAlgn="auto">
              <a:lnSpc>
                <a:spcPct val="150000"/>
              </a:lnSpc>
              <a:spcAft>
                <a:spcPts val="0"/>
              </a:spcAft>
              <a:defRPr/>
            </a:pPr>
            <a:r>
              <a:rPr lang="en-US" sz="2200" b="1" dirty="0" smtClean="0">
                <a:solidFill>
                  <a:srgbClr val="255997"/>
                </a:solidFill>
              </a:rPr>
              <a:t>Children affected by traumatic events</a:t>
            </a:r>
          </a:p>
          <a:p>
            <a:pPr fontAlgn="auto">
              <a:lnSpc>
                <a:spcPct val="150000"/>
              </a:lnSpc>
              <a:spcAft>
                <a:spcPts val="0"/>
              </a:spcAft>
              <a:defRPr/>
            </a:pPr>
            <a:r>
              <a:rPr lang="en-US" sz="2200" b="1" dirty="0" smtClean="0">
                <a:solidFill>
                  <a:srgbClr val="255997"/>
                </a:solidFill>
              </a:rPr>
              <a:t>Acute psychosis</a:t>
            </a:r>
          </a:p>
          <a:p>
            <a:pPr fontAlgn="auto">
              <a:lnSpc>
                <a:spcPct val="150000"/>
              </a:lnSpc>
              <a:spcAft>
                <a:spcPts val="0"/>
              </a:spcAft>
              <a:defRPr/>
            </a:pPr>
            <a:r>
              <a:rPr lang="en-US" sz="2200" b="1" dirty="0" smtClean="0">
                <a:solidFill>
                  <a:srgbClr val="255997"/>
                </a:solidFill>
              </a:rPr>
              <a:t>Medical emergency from alcohol abuse</a:t>
            </a:r>
          </a:p>
          <a:p>
            <a:pPr fontAlgn="auto">
              <a:lnSpc>
                <a:spcPct val="150000"/>
              </a:lnSpc>
              <a:spcAft>
                <a:spcPts val="0"/>
              </a:spcAft>
              <a:defRPr/>
            </a:pPr>
            <a:r>
              <a:rPr lang="en-US" sz="2200" b="1" dirty="0" smtClean="0">
                <a:solidFill>
                  <a:srgbClr val="255997"/>
                </a:solidFill>
              </a:rPr>
              <a:t>Aggressive behavior</a:t>
            </a:r>
            <a:endParaRPr lang="en-US" sz="2200" b="1" dirty="0">
              <a:solidFill>
                <a:srgbClr val="255997"/>
              </a:solidFill>
            </a:endParaRPr>
          </a:p>
        </p:txBody>
      </p:sp>
      <p:pic>
        <p:nvPicPr>
          <p:cNvPr id="4" name="Picture 3" descr="MentalHealthFirstAid_final logo.jpg"/>
          <p:cNvPicPr>
            <a:picLocks noChangeAspect="1"/>
          </p:cNvPicPr>
          <p:nvPr/>
        </p:nvPicPr>
        <p:blipFill>
          <a:blip r:embed="rId3" cstate="print"/>
          <a:stretch>
            <a:fillRect/>
          </a:stretch>
        </p:blipFill>
        <p:spPr>
          <a:xfrm>
            <a:off x="6324600" y="1600200"/>
            <a:ext cx="2133600" cy="3371089"/>
          </a:xfrm>
          <a:prstGeom prst="rect">
            <a:avLst/>
          </a:prstGeom>
        </p:spPr>
      </p:pic>
    </p:spTree>
    <p:extLst>
      <p:ext uri="{BB962C8B-B14F-4D97-AF65-F5344CB8AC3E}">
        <p14:creationId xmlns:p14="http://schemas.microsoft.com/office/powerpoint/2010/main" xmlns="" val="218503080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447800" y="0"/>
            <a:ext cx="6477000" cy="1420813"/>
          </a:xfrm>
        </p:spPr>
        <p:txBody>
          <a:bodyPr/>
          <a:lstStyle/>
          <a:p>
            <a:r>
              <a:rPr lang="en-US" sz="4800" b="1" dirty="0" smtClean="0">
                <a:solidFill>
                  <a:schemeClr val="tx1"/>
                </a:solidFill>
                <a:effectLst>
                  <a:outerShdw blurRad="38100" dist="38100" dir="2700000" algn="tl">
                    <a:srgbClr val="000000">
                      <a:alpha val="43137"/>
                    </a:srgbClr>
                  </a:outerShdw>
                </a:effectLst>
              </a:rPr>
              <a:t>ALGEE-</a:t>
            </a:r>
            <a:r>
              <a:rPr lang="en-US" sz="4800" dirty="0">
                <a:solidFill>
                  <a:schemeClr val="tx1"/>
                </a:solidFill>
                <a:effectLst>
                  <a:outerShdw blurRad="38100" dist="38100" dir="2700000" algn="tl">
                    <a:srgbClr val="000000">
                      <a:alpha val="43137"/>
                    </a:srgbClr>
                  </a:outerShdw>
                </a:effectLst>
              </a:rPr>
              <a:t>Action A:</a:t>
            </a:r>
            <a:r>
              <a:rPr lang="en-US" dirty="0"/>
              <a:t> </a:t>
            </a:r>
            <a:br>
              <a:rPr lang="en-US" dirty="0"/>
            </a:br>
            <a:endParaRPr lang="en-US" b="1" dirty="0" smtClean="0">
              <a:solidFill>
                <a:srgbClr val="255997"/>
              </a:solidFill>
            </a:endParaRPr>
          </a:p>
        </p:txBody>
      </p:sp>
      <p:sp>
        <p:nvSpPr>
          <p:cNvPr id="3" name="Content Placeholder 2"/>
          <p:cNvSpPr>
            <a:spLocks noGrp="1"/>
          </p:cNvSpPr>
          <p:nvPr>
            <p:ph sz="half" idx="1"/>
          </p:nvPr>
        </p:nvSpPr>
        <p:spPr>
          <a:xfrm>
            <a:off x="1384738" y="1411014"/>
            <a:ext cx="3505200" cy="4525963"/>
          </a:xfrm>
          <a:prstGeom prst="rect">
            <a:avLst/>
          </a:prstGeom>
        </p:spPr>
        <p:txBody>
          <a:bodyPr/>
          <a:lstStyle/>
          <a:p>
            <a:pPr>
              <a:buNone/>
              <a:defRPr/>
            </a:pPr>
            <a:r>
              <a:rPr lang="en-US" sz="3600" b="1" dirty="0" smtClean="0">
                <a:solidFill>
                  <a:srgbClr val="255997"/>
                </a:solidFill>
              </a:rPr>
              <a:t>Assess the risk for suicide or harm</a:t>
            </a:r>
            <a:endParaRPr lang="en-US" sz="3600" b="1" dirty="0">
              <a:solidFill>
                <a:srgbClr val="255997"/>
              </a:solidFill>
            </a:endParaRPr>
          </a:p>
        </p:txBody>
      </p:sp>
    </p:spTree>
    <p:extLst>
      <p:ext uri="{BB962C8B-B14F-4D97-AF65-F5344CB8AC3E}">
        <p14:creationId xmlns:p14="http://schemas.microsoft.com/office/powerpoint/2010/main" xmlns="" val="26846606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447800" y="26987"/>
            <a:ext cx="6477000" cy="1420813"/>
          </a:xfrm>
        </p:spPr>
        <p:txBody>
          <a:bodyPr/>
          <a:lstStyle/>
          <a:p>
            <a:r>
              <a:rPr lang="en-US" sz="4800" b="1" dirty="0" smtClean="0"/>
              <a:t>ALGEE-</a:t>
            </a:r>
            <a:r>
              <a:rPr lang="en-US" sz="4800" dirty="0">
                <a:solidFill>
                  <a:schemeClr val="tx1"/>
                </a:solidFill>
              </a:rPr>
              <a:t>Action L</a:t>
            </a:r>
            <a:r>
              <a:rPr lang="en-US" dirty="0"/>
              <a:t/>
            </a:r>
            <a:br>
              <a:rPr lang="en-US" dirty="0"/>
            </a:br>
            <a:endParaRPr lang="en-US" b="1" dirty="0" smtClean="0"/>
          </a:p>
        </p:txBody>
      </p:sp>
      <p:sp>
        <p:nvSpPr>
          <p:cNvPr id="3" name="Content Placeholder 2"/>
          <p:cNvSpPr>
            <a:spLocks noGrp="1"/>
          </p:cNvSpPr>
          <p:nvPr>
            <p:ph sz="half" idx="1"/>
          </p:nvPr>
        </p:nvSpPr>
        <p:spPr>
          <a:xfrm>
            <a:off x="990600" y="1447800"/>
            <a:ext cx="4038600" cy="4830763"/>
          </a:xfrm>
          <a:prstGeom prst="rect">
            <a:avLst/>
          </a:prstGeom>
        </p:spPr>
        <p:txBody>
          <a:bodyPr>
            <a:normAutofit/>
          </a:bodyPr>
          <a:lstStyle/>
          <a:p>
            <a:pPr>
              <a:buNone/>
              <a:defRPr/>
            </a:pPr>
            <a:r>
              <a:rPr lang="en-US" sz="3200" b="1" dirty="0" smtClean="0"/>
              <a:t>Listen non-judgmentally</a:t>
            </a:r>
            <a:endParaRPr lang="en-US" sz="3200" b="1" dirty="0"/>
          </a:p>
        </p:txBody>
      </p:sp>
      <p:pic>
        <p:nvPicPr>
          <p:cNvPr id="45059" name="Picture 3"/>
          <p:cNvPicPr>
            <a:picLocks noGrp="1" noChangeAspect="1" noChangeArrowheads="1"/>
          </p:cNvPicPr>
          <p:nvPr>
            <p:ph sz="half" idx="2"/>
          </p:nvPr>
        </p:nvPicPr>
        <p:blipFill>
          <a:blip r:embed="rId3" cstate="print"/>
          <a:srcRect/>
          <a:stretch>
            <a:fillRect/>
          </a:stretch>
        </p:blipFill>
        <p:spPr>
          <a:xfrm>
            <a:off x="1143000" y="3276600"/>
            <a:ext cx="3657600" cy="2408238"/>
          </a:xfrm>
          <a:prstGeom prst="rect">
            <a:avLst/>
          </a:prstGeom>
          <a:ln w="38100" cap="sq">
            <a:solidFill>
              <a:srgbClr val="3333FF"/>
            </a:solidFill>
          </a:ln>
          <a:effectLst>
            <a:outerShdw blurRad="50800" dist="38100" dir="2700000" algn="tl" rotWithShape="0">
              <a:srgbClr val="000000">
                <a:alpha val="43000"/>
              </a:srgbClr>
            </a:outerShdw>
          </a:effectLst>
        </p:spPr>
      </p:pic>
      <p:pic>
        <p:nvPicPr>
          <p:cNvPr id="45060" name="Picture 4"/>
          <p:cNvPicPr>
            <a:picLocks noChangeAspect="1" noChangeArrowheads="1"/>
          </p:cNvPicPr>
          <p:nvPr/>
        </p:nvPicPr>
        <p:blipFill>
          <a:blip r:embed="rId4" cstate="print"/>
          <a:srcRect/>
          <a:stretch>
            <a:fillRect/>
          </a:stretch>
        </p:blipFill>
        <p:spPr bwMode="auto">
          <a:xfrm>
            <a:off x="4816366" y="1447800"/>
            <a:ext cx="3429000" cy="4800600"/>
          </a:xfrm>
          <a:prstGeom prst="rect">
            <a:avLst/>
          </a:prstGeom>
          <a:ln w="38100" cap="sq">
            <a:solidFill>
              <a:srgbClr val="3333FF"/>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069725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a:xfrm>
            <a:off x="1143000" y="152400"/>
            <a:ext cx="8001000" cy="1417638"/>
          </a:xfrm>
        </p:spPr>
        <p:txBody>
          <a:bodyPr rIns="132080"/>
          <a:lstStyle/>
          <a:p>
            <a:pPr indent="0" eaLnBrk="1" hangingPunct="1"/>
            <a:r>
              <a:rPr lang="en-US" dirty="0">
                <a:effectLst>
                  <a:outerShdw blurRad="38100" dist="38100" dir="2700000" algn="tl">
                    <a:srgbClr val="000000">
                      <a:alpha val="43137"/>
                    </a:srgbClr>
                  </a:outerShdw>
                </a:effectLst>
              </a:rPr>
              <a:t>Exercise -Kim’s </a:t>
            </a:r>
            <a:r>
              <a:rPr lang="en-US" dirty="0" smtClean="0">
                <a:effectLst>
                  <a:outerShdw blurRad="38100" dist="38100" dir="2700000" algn="tl">
                    <a:srgbClr val="000000">
                      <a:alpha val="43137"/>
                    </a:srgbClr>
                  </a:outerShdw>
                </a:effectLst>
              </a:rPr>
              <a:t>Story- Scene 1</a:t>
            </a:r>
            <a:endParaRPr lang="en-US" b="1" dirty="0" smtClean="0">
              <a:effectLst>
                <a:outerShdw blurRad="38100" dist="38100" dir="2700000" algn="tl">
                  <a:srgbClr val="000000">
                    <a:alpha val="43137"/>
                  </a:srgbClr>
                </a:outerShdw>
              </a:effectLst>
              <a:ea typeface="ヒラギノ角ゴ Pro W6" charset="-128"/>
            </a:endParaRPr>
          </a:p>
        </p:txBody>
      </p:sp>
      <p:sp>
        <p:nvSpPr>
          <p:cNvPr id="2" name="Rectangle 2"/>
          <p:cNvSpPr>
            <a:spLocks noGrp="1" noChangeArrowheads="1"/>
          </p:cNvSpPr>
          <p:nvPr>
            <p:ph type="body" idx="1"/>
          </p:nvPr>
        </p:nvSpPr>
        <p:spPr>
          <a:xfrm>
            <a:off x="1219200" y="1676400"/>
            <a:ext cx="6705600" cy="4515134"/>
          </a:xfrm>
        </p:spPr>
        <p:txBody>
          <a:bodyPr rIns="132080"/>
          <a:lstStyle/>
          <a:p>
            <a:pPr lvl="0" algn="ctr">
              <a:buNone/>
            </a:pPr>
            <a:endParaRPr lang="en-US" sz="3200" dirty="0" smtClean="0"/>
          </a:p>
          <a:p>
            <a:pPr lvl="0" algn="ctr">
              <a:buNone/>
            </a:pPr>
            <a:endParaRPr lang="en-US" sz="3200" dirty="0"/>
          </a:p>
          <a:p>
            <a:pPr lvl="0" algn="ctr">
              <a:buNone/>
            </a:pPr>
            <a:r>
              <a:rPr lang="en-US" sz="3200" dirty="0" smtClean="0"/>
              <a:t> </a:t>
            </a:r>
          </a:p>
        </p:txBody>
      </p:sp>
      <p:sp>
        <p:nvSpPr>
          <p:cNvPr id="3" name="TextBox 2"/>
          <p:cNvSpPr txBox="1"/>
          <p:nvPr/>
        </p:nvSpPr>
        <p:spPr>
          <a:xfrm>
            <a:off x="1295400" y="1828800"/>
            <a:ext cx="7391400" cy="3785652"/>
          </a:xfrm>
          <a:prstGeom prst="rect">
            <a:avLst/>
          </a:prstGeom>
          <a:noFill/>
        </p:spPr>
        <p:txBody>
          <a:bodyPr wrap="square" rtlCol="0">
            <a:spAutoFit/>
          </a:bodyPr>
          <a:lstStyle/>
          <a:p>
            <a:r>
              <a:rPr lang="en-US" sz="2000" dirty="0" smtClean="0">
                <a:latin typeface="Calibri" pitchFamily="34" charset="0"/>
              </a:rPr>
              <a:t>Kim </a:t>
            </a:r>
            <a:r>
              <a:rPr lang="en-US" sz="2000" dirty="0">
                <a:latin typeface="Calibri" pitchFamily="34" charset="0"/>
              </a:rPr>
              <a:t>is a 12-year-old girl who recently moved to the area, just in time to start a new middle school. She </a:t>
            </a:r>
            <a:r>
              <a:rPr lang="en-US" sz="2000" dirty="0" smtClean="0">
                <a:latin typeface="Calibri" pitchFamily="34" charset="0"/>
              </a:rPr>
              <a:t> has </a:t>
            </a:r>
            <a:r>
              <a:rPr lang="en-US" sz="2000" dirty="0">
                <a:latin typeface="Calibri" pitchFamily="34" charset="0"/>
              </a:rPr>
              <a:t>struggled to fit in and establish close friends, although she is generally an outgoing, happy young </a:t>
            </a:r>
          </a:p>
          <a:p>
            <a:r>
              <a:rPr lang="en-US" sz="2000" dirty="0">
                <a:latin typeface="Calibri" pitchFamily="34" charset="0"/>
              </a:rPr>
              <a:t>girl. Lately, she seems moody and you notice that she’s not trying as hard to cultivate friendships. </a:t>
            </a:r>
            <a:endParaRPr lang="en-US" sz="2000" dirty="0" smtClean="0">
              <a:latin typeface="Calibri" pitchFamily="34" charset="0"/>
            </a:endParaRPr>
          </a:p>
          <a:p>
            <a:endParaRPr lang="en-US" sz="2000" dirty="0">
              <a:latin typeface="Calibri" pitchFamily="34" charset="0"/>
            </a:endParaRPr>
          </a:p>
          <a:p>
            <a:r>
              <a:rPr lang="en-US" sz="2000" dirty="0" smtClean="0">
                <a:latin typeface="Calibri" pitchFamily="34" charset="0"/>
              </a:rPr>
              <a:t>Even her </a:t>
            </a:r>
            <a:r>
              <a:rPr lang="en-US" sz="2000" dirty="0">
                <a:latin typeface="Calibri" pitchFamily="34" charset="0"/>
              </a:rPr>
              <a:t>appearance seems a little off—like she’s not paying as much attention to her wardrobe or her hair.</a:t>
            </a:r>
          </a:p>
          <a:p>
            <a:endParaRPr lang="en-US" sz="2000" dirty="0" smtClean="0">
              <a:latin typeface="Calibri" pitchFamily="34" charset="0"/>
            </a:endParaRPr>
          </a:p>
          <a:p>
            <a:endParaRPr lang="en-US" sz="2000" dirty="0">
              <a:latin typeface="Calibri" pitchFamily="34" charset="0"/>
            </a:endParaRPr>
          </a:p>
          <a:p>
            <a:r>
              <a:rPr lang="en-US" sz="2000" b="1" dirty="0" smtClean="0">
                <a:latin typeface="Calibri" pitchFamily="34" charset="0"/>
              </a:rPr>
              <a:t>Group </a:t>
            </a:r>
            <a:r>
              <a:rPr lang="en-US" sz="2000" b="1" dirty="0">
                <a:latin typeface="Calibri" pitchFamily="34" charset="0"/>
              </a:rPr>
              <a:t>Discussion: You are a teacher at Kim’s school. How would you approach her?</a:t>
            </a:r>
          </a:p>
        </p:txBody>
      </p:sp>
    </p:spTree>
    <p:extLst>
      <p:ext uri="{BB962C8B-B14F-4D97-AF65-F5344CB8AC3E}">
        <p14:creationId xmlns:p14="http://schemas.microsoft.com/office/powerpoint/2010/main" xmlns="" val="3832387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333500" y="457200"/>
            <a:ext cx="6477000" cy="1028700"/>
          </a:xfrm>
        </p:spPr>
        <p:txBody>
          <a:bodyPr/>
          <a:lstStyle/>
          <a:p>
            <a:r>
              <a:rPr lang="en-US" sz="4800" b="1" dirty="0" smtClean="0">
                <a:effectLst>
                  <a:outerShdw blurRad="38100" dist="38100" dir="2700000" algn="tl">
                    <a:srgbClr val="000000">
                      <a:alpha val="43137"/>
                    </a:srgbClr>
                  </a:outerShdw>
                </a:effectLst>
              </a:rPr>
              <a:t>ALGEE </a:t>
            </a:r>
            <a:r>
              <a:rPr lang="en-US" sz="4800" dirty="0" smtClean="0">
                <a:effectLst>
                  <a:outerShdw blurRad="38100" dist="38100" dir="2700000" algn="tl">
                    <a:srgbClr val="000000">
                      <a:alpha val="43137"/>
                    </a:srgbClr>
                  </a:outerShdw>
                </a:effectLst>
              </a:rPr>
              <a:t>-</a:t>
            </a:r>
            <a:r>
              <a:rPr lang="en-US" sz="4800" dirty="0">
                <a:solidFill>
                  <a:schemeClr val="tx1"/>
                </a:solidFill>
                <a:effectLst>
                  <a:outerShdw blurRad="38100" dist="38100" dir="2700000" algn="tl">
                    <a:srgbClr val="000000">
                      <a:alpha val="43137"/>
                    </a:srgbClr>
                  </a:outerShdw>
                </a:effectLst>
              </a:rPr>
              <a:t>Action G</a:t>
            </a:r>
            <a:r>
              <a:rPr lang="en-US" dirty="0"/>
              <a:t/>
            </a:r>
            <a:br>
              <a:rPr lang="en-US" dirty="0"/>
            </a:br>
            <a:endParaRPr lang="en-US" b="1" dirty="0" smtClean="0"/>
          </a:p>
        </p:txBody>
      </p:sp>
      <p:sp>
        <p:nvSpPr>
          <p:cNvPr id="3" name="Content Placeholder 2"/>
          <p:cNvSpPr>
            <a:spLocks noGrp="1"/>
          </p:cNvSpPr>
          <p:nvPr>
            <p:ph sz="half" idx="1"/>
          </p:nvPr>
        </p:nvSpPr>
        <p:spPr>
          <a:xfrm>
            <a:off x="1066800" y="1181100"/>
            <a:ext cx="3352800" cy="4525963"/>
          </a:xfrm>
          <a:prstGeom prst="rect">
            <a:avLst/>
          </a:prstGeom>
        </p:spPr>
        <p:txBody>
          <a:bodyPr>
            <a:normAutofit/>
          </a:bodyPr>
          <a:lstStyle/>
          <a:p>
            <a:pPr>
              <a:buNone/>
              <a:defRPr/>
            </a:pPr>
            <a:r>
              <a:rPr lang="en-US" sz="3600" b="1" dirty="0" smtClean="0">
                <a:solidFill>
                  <a:srgbClr val="255997"/>
                </a:solidFill>
              </a:rPr>
              <a:t>Give</a:t>
            </a:r>
          </a:p>
          <a:p>
            <a:pPr>
              <a:buNone/>
              <a:defRPr/>
            </a:pPr>
            <a:r>
              <a:rPr lang="en-US" sz="3600" b="1" dirty="0" smtClean="0">
                <a:solidFill>
                  <a:srgbClr val="255997"/>
                </a:solidFill>
              </a:rPr>
              <a:t>Reassurance</a:t>
            </a:r>
          </a:p>
          <a:p>
            <a:pPr>
              <a:buNone/>
              <a:defRPr/>
            </a:pPr>
            <a:r>
              <a:rPr lang="en-US" sz="3600" b="1" dirty="0" smtClean="0">
                <a:solidFill>
                  <a:srgbClr val="255997"/>
                </a:solidFill>
              </a:rPr>
              <a:t>and Information</a:t>
            </a:r>
            <a:endParaRPr lang="en-US" sz="3600" b="1" dirty="0">
              <a:solidFill>
                <a:srgbClr val="255997"/>
              </a:solidFill>
            </a:endParaRPr>
          </a:p>
        </p:txBody>
      </p:sp>
      <p:sp>
        <p:nvSpPr>
          <p:cNvPr id="35844" name="Content Placeholder 5"/>
          <p:cNvSpPr>
            <a:spLocks noGrp="1"/>
          </p:cNvSpPr>
          <p:nvPr>
            <p:ph sz="half" idx="2"/>
          </p:nvPr>
        </p:nvSpPr>
        <p:spPr>
          <a:xfrm>
            <a:off x="4648200" y="1600200"/>
            <a:ext cx="4038600" cy="4525963"/>
          </a:xfrm>
          <a:prstGeom prst="rect">
            <a:avLst/>
          </a:prstGeom>
        </p:spPr>
        <p:txBody>
          <a:bodyPr/>
          <a:lstStyle/>
          <a:p>
            <a:endParaRPr lang="en-US" smtClean="0"/>
          </a:p>
        </p:txBody>
      </p:sp>
      <p:pic>
        <p:nvPicPr>
          <p:cNvPr id="35845" name="Picture 3"/>
          <p:cNvPicPr>
            <a:picLocks noChangeAspect="1" noChangeArrowheads="1"/>
          </p:cNvPicPr>
          <p:nvPr/>
        </p:nvPicPr>
        <p:blipFill>
          <a:blip r:embed="rId3" cstate="print"/>
          <a:srcRect/>
          <a:stretch>
            <a:fillRect/>
          </a:stretch>
        </p:blipFill>
        <p:spPr bwMode="auto">
          <a:xfrm>
            <a:off x="4572000" y="1181100"/>
            <a:ext cx="4713287" cy="5257800"/>
          </a:xfrm>
          <a:prstGeom prst="rect">
            <a:avLst/>
          </a:prstGeom>
          <a:noFill/>
          <a:ln w="9525">
            <a:noFill/>
            <a:miter lim="800000"/>
            <a:headEnd/>
            <a:tailEnd/>
          </a:ln>
        </p:spPr>
      </p:pic>
      <p:pic>
        <p:nvPicPr>
          <p:cNvPr id="35846" name="Picture 6"/>
          <p:cNvPicPr>
            <a:picLocks noChangeAspect="1" noChangeArrowheads="1"/>
          </p:cNvPicPr>
          <p:nvPr/>
        </p:nvPicPr>
        <p:blipFill>
          <a:blip r:embed="rId4" cstate="print"/>
          <a:srcRect/>
          <a:stretch>
            <a:fillRect/>
          </a:stretch>
        </p:blipFill>
        <p:spPr bwMode="auto">
          <a:xfrm>
            <a:off x="1066800" y="3505200"/>
            <a:ext cx="3352800" cy="2933700"/>
          </a:xfrm>
          <a:prstGeom prst="rect">
            <a:avLst/>
          </a:prstGeom>
          <a:noFill/>
          <a:ln w="9525">
            <a:noFill/>
            <a:miter lim="800000"/>
            <a:headEnd/>
            <a:tailEnd/>
          </a:ln>
        </p:spPr>
      </p:pic>
    </p:spTree>
    <p:extLst>
      <p:ext uri="{BB962C8B-B14F-4D97-AF65-F5344CB8AC3E}">
        <p14:creationId xmlns:p14="http://schemas.microsoft.com/office/powerpoint/2010/main" xmlns="" val="213728321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Exercise -Kim’s </a:t>
            </a:r>
            <a:r>
              <a:rPr lang="en-US" dirty="0" smtClean="0">
                <a:effectLst>
                  <a:outerShdw blurRad="38100" dist="38100" dir="2700000" algn="tl">
                    <a:srgbClr val="000000">
                      <a:alpha val="43137"/>
                    </a:srgbClr>
                  </a:outerShdw>
                </a:effectLst>
              </a:rPr>
              <a:t>Story- Scene 2</a:t>
            </a:r>
            <a:endParaRPr lang="en-US" dirty="0"/>
          </a:p>
        </p:txBody>
      </p:sp>
      <p:sp>
        <p:nvSpPr>
          <p:cNvPr id="3" name="Content Placeholder 2"/>
          <p:cNvSpPr>
            <a:spLocks noGrp="1"/>
          </p:cNvSpPr>
          <p:nvPr>
            <p:ph idx="1"/>
          </p:nvPr>
        </p:nvSpPr>
        <p:spPr/>
        <p:txBody>
          <a:bodyPr/>
          <a:lstStyle/>
          <a:p>
            <a:pPr marL="39688" indent="0">
              <a:buNone/>
            </a:pPr>
            <a:r>
              <a:rPr lang="en-US" sz="2000" dirty="0"/>
              <a:t>When you talk with Kim, you learn that she’s really lost her confidence and is feeling desperate to fit in. </a:t>
            </a:r>
          </a:p>
          <a:p>
            <a:pPr marL="39688" indent="0">
              <a:buNone/>
            </a:pPr>
            <a:endParaRPr lang="en-US" sz="2000" dirty="0" smtClean="0"/>
          </a:p>
          <a:p>
            <a:pPr marL="39688" indent="0">
              <a:buNone/>
            </a:pPr>
            <a:r>
              <a:rPr lang="en-US" sz="2000" dirty="0" smtClean="0"/>
              <a:t>She </a:t>
            </a:r>
            <a:r>
              <a:rPr lang="en-US" sz="2000" dirty="0"/>
              <a:t>feels hopeless, ugly and rejected. She says that she’ll be better liked if she could just lose weight. </a:t>
            </a:r>
          </a:p>
          <a:p>
            <a:pPr marL="39688" indent="0">
              <a:buNone/>
            </a:pPr>
            <a:endParaRPr lang="en-US" sz="2000" dirty="0" smtClean="0"/>
          </a:p>
          <a:p>
            <a:pPr marL="39688" indent="0">
              <a:buNone/>
            </a:pPr>
            <a:r>
              <a:rPr lang="en-US" sz="2000" b="1" dirty="0" smtClean="0"/>
              <a:t>(</a:t>
            </a:r>
            <a:r>
              <a:rPr lang="en-US" sz="2000" b="1" dirty="0"/>
              <a:t>Kim is already quite thin</a:t>
            </a:r>
            <a:r>
              <a:rPr lang="en-US" sz="2000" b="1" dirty="0" smtClean="0"/>
              <a:t>.)</a:t>
            </a:r>
            <a:endParaRPr lang="en-US" sz="2000" b="1" dirty="0"/>
          </a:p>
          <a:p>
            <a:pPr marL="39688" indent="0">
              <a:buNone/>
            </a:pPr>
            <a:endParaRPr lang="en-US" sz="2000" b="1" dirty="0" smtClean="0"/>
          </a:p>
          <a:p>
            <a:pPr marL="39688" indent="0">
              <a:buNone/>
            </a:pPr>
            <a:r>
              <a:rPr lang="en-US" sz="2000" b="1" dirty="0" smtClean="0"/>
              <a:t>Directions: Give </a:t>
            </a:r>
            <a:r>
              <a:rPr lang="en-US" sz="2000" b="1" dirty="0"/>
              <a:t>Kim reassurance and information, without yet moving to encouraging professional or self-help. </a:t>
            </a:r>
          </a:p>
        </p:txBody>
      </p:sp>
    </p:spTree>
    <p:extLst>
      <p:ext uri="{BB962C8B-B14F-4D97-AF65-F5344CB8AC3E}">
        <p14:creationId xmlns:p14="http://schemas.microsoft.com/office/powerpoint/2010/main" xmlns="" val="29289312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524000" y="381001"/>
            <a:ext cx="6477000" cy="1143000"/>
          </a:xfrm>
        </p:spPr>
        <p:txBody>
          <a:bodyPr/>
          <a:lstStyle/>
          <a:p>
            <a:r>
              <a:rPr lang="en-US" sz="4800" b="1" dirty="0" smtClean="0">
                <a:solidFill>
                  <a:srgbClr val="255997"/>
                </a:solidFill>
                <a:effectLst>
                  <a:outerShdw blurRad="38100" dist="38100" dir="2700000" algn="tl">
                    <a:srgbClr val="000000">
                      <a:alpha val="43137"/>
                    </a:srgbClr>
                  </a:outerShdw>
                </a:effectLst>
              </a:rPr>
              <a:t>ALGEE - </a:t>
            </a:r>
            <a:r>
              <a:rPr lang="en-US" sz="4800" dirty="0">
                <a:solidFill>
                  <a:schemeClr val="tx1"/>
                </a:solidFill>
                <a:effectLst>
                  <a:outerShdw blurRad="38100" dist="38100" dir="2700000" algn="tl">
                    <a:srgbClr val="000000">
                      <a:alpha val="43137"/>
                    </a:srgbClr>
                  </a:outerShdw>
                </a:effectLst>
              </a:rPr>
              <a:t>Action E </a:t>
            </a:r>
            <a:r>
              <a:rPr lang="en-US" dirty="0">
                <a:solidFill>
                  <a:schemeClr val="tx1"/>
                </a:solidFill>
              </a:rPr>
              <a:t/>
            </a:r>
            <a:br>
              <a:rPr lang="en-US" dirty="0">
                <a:solidFill>
                  <a:schemeClr val="tx1"/>
                </a:solidFill>
              </a:rPr>
            </a:br>
            <a:endParaRPr lang="en-US" b="1" dirty="0" smtClean="0">
              <a:solidFill>
                <a:schemeClr val="tx1"/>
              </a:solidFill>
            </a:endParaRPr>
          </a:p>
        </p:txBody>
      </p:sp>
      <p:sp>
        <p:nvSpPr>
          <p:cNvPr id="3" name="Content Placeholder 2"/>
          <p:cNvSpPr>
            <a:spLocks noGrp="1"/>
          </p:cNvSpPr>
          <p:nvPr>
            <p:ph sz="half" idx="1"/>
          </p:nvPr>
        </p:nvSpPr>
        <p:spPr>
          <a:xfrm>
            <a:off x="1219200" y="1905000"/>
            <a:ext cx="4038600" cy="3505200"/>
          </a:xfrm>
          <a:prstGeom prst="rect">
            <a:avLst/>
          </a:prstGeom>
        </p:spPr>
        <p:txBody>
          <a:bodyPr>
            <a:normAutofit/>
          </a:bodyPr>
          <a:lstStyle/>
          <a:p>
            <a:pPr>
              <a:buNone/>
              <a:defRPr/>
            </a:pPr>
            <a:r>
              <a:rPr lang="en-US" sz="3600" b="1" dirty="0" smtClean="0">
                <a:solidFill>
                  <a:srgbClr val="255997"/>
                </a:solidFill>
              </a:rPr>
              <a:t>Encourage</a:t>
            </a:r>
          </a:p>
          <a:p>
            <a:pPr>
              <a:buNone/>
              <a:defRPr/>
            </a:pPr>
            <a:r>
              <a:rPr lang="en-US" sz="3600" b="1" dirty="0" smtClean="0">
                <a:solidFill>
                  <a:srgbClr val="255997"/>
                </a:solidFill>
              </a:rPr>
              <a:t>Appropriate</a:t>
            </a:r>
          </a:p>
          <a:p>
            <a:pPr>
              <a:buNone/>
              <a:defRPr/>
            </a:pPr>
            <a:r>
              <a:rPr lang="en-US" sz="3600" b="1" dirty="0" smtClean="0">
                <a:solidFill>
                  <a:srgbClr val="255997"/>
                </a:solidFill>
              </a:rPr>
              <a:t>Professional Help</a:t>
            </a:r>
            <a:endParaRPr lang="en-US" sz="3600" b="1" dirty="0">
              <a:solidFill>
                <a:srgbClr val="255997"/>
              </a:solidFill>
            </a:endParaRPr>
          </a:p>
        </p:txBody>
      </p:sp>
      <p:pic>
        <p:nvPicPr>
          <p:cNvPr id="9" name="Picture 8" descr="doctors.jpg"/>
          <p:cNvPicPr>
            <a:picLocks noChangeAspect="1"/>
          </p:cNvPicPr>
          <p:nvPr/>
        </p:nvPicPr>
        <p:blipFill>
          <a:blip r:embed="rId3" cstate="print"/>
          <a:stretch>
            <a:fillRect/>
          </a:stretch>
        </p:blipFill>
        <p:spPr>
          <a:xfrm>
            <a:off x="5257800" y="2057400"/>
            <a:ext cx="3561212" cy="3609120"/>
          </a:xfrm>
          <a:prstGeom prst="rect">
            <a:avLst/>
          </a:prstGeom>
        </p:spPr>
      </p:pic>
    </p:spTree>
    <p:extLst>
      <p:ext uri="{BB962C8B-B14F-4D97-AF65-F5344CB8AC3E}">
        <p14:creationId xmlns:p14="http://schemas.microsoft.com/office/powerpoint/2010/main" xmlns="" val="187732791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066800" y="0"/>
            <a:ext cx="6477000" cy="1420813"/>
          </a:xfrm>
        </p:spPr>
        <p:txBody>
          <a:bodyPr/>
          <a:lstStyle/>
          <a:p>
            <a:r>
              <a:rPr lang="en-US" sz="4800" b="1" dirty="0" smtClean="0">
                <a:effectLst>
                  <a:outerShdw blurRad="38100" dist="38100" dir="2700000" algn="tl">
                    <a:srgbClr val="000000">
                      <a:alpha val="43137"/>
                    </a:srgbClr>
                  </a:outerShdw>
                </a:effectLst>
              </a:rPr>
              <a:t>ALGEE-</a:t>
            </a:r>
            <a:r>
              <a:rPr lang="en-US" sz="4800" dirty="0">
                <a:solidFill>
                  <a:schemeClr val="tx1"/>
                </a:solidFill>
                <a:effectLst>
                  <a:outerShdw blurRad="38100" dist="38100" dir="2700000" algn="tl">
                    <a:srgbClr val="000000">
                      <a:alpha val="43137"/>
                    </a:srgbClr>
                  </a:outerShdw>
                </a:effectLst>
              </a:rPr>
              <a:t>Action E </a:t>
            </a:r>
            <a:r>
              <a:rPr lang="en-US" dirty="0"/>
              <a:t/>
            </a:r>
            <a:br>
              <a:rPr lang="en-US" dirty="0"/>
            </a:br>
            <a:endParaRPr lang="en-US" b="1" dirty="0" smtClean="0"/>
          </a:p>
        </p:txBody>
      </p:sp>
      <p:sp>
        <p:nvSpPr>
          <p:cNvPr id="3" name="Content Placeholder 2"/>
          <p:cNvSpPr>
            <a:spLocks noGrp="1"/>
          </p:cNvSpPr>
          <p:nvPr>
            <p:ph sz="half" idx="1"/>
          </p:nvPr>
        </p:nvSpPr>
        <p:spPr>
          <a:xfrm>
            <a:off x="1066800" y="1544637"/>
            <a:ext cx="4724400" cy="4525963"/>
          </a:xfrm>
          <a:prstGeom prst="rect">
            <a:avLst/>
          </a:prstGeom>
        </p:spPr>
        <p:txBody>
          <a:bodyPr>
            <a:normAutofit/>
          </a:bodyPr>
          <a:lstStyle/>
          <a:p>
            <a:pPr>
              <a:buNone/>
              <a:defRPr/>
            </a:pPr>
            <a:r>
              <a:rPr lang="en-US" sz="3200" b="1" dirty="0" smtClean="0">
                <a:solidFill>
                  <a:srgbClr val="255997"/>
                </a:solidFill>
              </a:rPr>
              <a:t>Encourage Self-help</a:t>
            </a:r>
          </a:p>
          <a:p>
            <a:pPr>
              <a:buNone/>
              <a:defRPr/>
            </a:pPr>
            <a:r>
              <a:rPr lang="en-US" sz="3200" b="1" dirty="0" smtClean="0">
                <a:solidFill>
                  <a:srgbClr val="255997"/>
                </a:solidFill>
              </a:rPr>
              <a:t>and other Support </a:t>
            </a:r>
          </a:p>
          <a:p>
            <a:pPr>
              <a:buNone/>
              <a:defRPr/>
            </a:pPr>
            <a:r>
              <a:rPr lang="en-US" sz="3200" b="1" dirty="0" smtClean="0">
                <a:solidFill>
                  <a:srgbClr val="255997"/>
                </a:solidFill>
              </a:rPr>
              <a:t>Strategies</a:t>
            </a:r>
            <a:endParaRPr lang="en-US" sz="3200" b="1" dirty="0">
              <a:solidFill>
                <a:srgbClr val="255997"/>
              </a:solidFill>
            </a:endParaRPr>
          </a:p>
        </p:txBody>
      </p:sp>
      <p:pic>
        <p:nvPicPr>
          <p:cNvPr id="50180" name="Picture 4"/>
          <p:cNvPicPr>
            <a:picLocks noChangeAspect="1" noChangeArrowheads="1"/>
          </p:cNvPicPr>
          <p:nvPr/>
        </p:nvPicPr>
        <p:blipFill>
          <a:blip r:embed="rId3" cstate="print"/>
          <a:srcRect/>
          <a:stretch>
            <a:fillRect/>
          </a:stretch>
        </p:blipFill>
        <p:spPr bwMode="auto">
          <a:xfrm>
            <a:off x="1219200" y="3926380"/>
            <a:ext cx="36576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0181" name="Picture 5"/>
          <p:cNvPicPr>
            <a:picLocks noChangeAspect="1" noChangeArrowheads="1"/>
          </p:cNvPicPr>
          <p:nvPr/>
        </p:nvPicPr>
        <p:blipFill>
          <a:blip r:embed="rId4" cstate="print"/>
          <a:srcRect/>
          <a:stretch>
            <a:fillRect/>
          </a:stretch>
        </p:blipFill>
        <p:spPr bwMode="auto">
          <a:xfrm>
            <a:off x="5181600" y="1408113"/>
            <a:ext cx="3200400" cy="4799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96088523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88"/>
            <a:ext cx="6858000" cy="1420813"/>
          </a:xfrm>
        </p:spPr>
        <p:txBody>
          <a:bodyPr/>
          <a:lstStyle/>
          <a:p>
            <a:r>
              <a:rPr lang="en-US" dirty="0">
                <a:effectLst>
                  <a:outerShdw blurRad="38100" dist="38100" dir="2700000" algn="tl">
                    <a:srgbClr val="000000">
                      <a:alpha val="43137"/>
                    </a:srgbClr>
                  </a:outerShdw>
                </a:effectLst>
              </a:rPr>
              <a:t>Exercise -Kim’s </a:t>
            </a:r>
            <a:r>
              <a:rPr lang="en-US" dirty="0" smtClean="0">
                <a:effectLst>
                  <a:outerShdw blurRad="38100" dist="38100" dir="2700000" algn="tl">
                    <a:srgbClr val="000000">
                      <a:alpha val="43137"/>
                    </a:srgbClr>
                  </a:outerShdw>
                </a:effectLst>
              </a:rPr>
              <a:t>Story –Scene 3</a:t>
            </a:r>
            <a:endParaRPr lang="en-US" dirty="0"/>
          </a:p>
        </p:txBody>
      </p:sp>
      <p:sp>
        <p:nvSpPr>
          <p:cNvPr id="3" name="Content Placeholder 2"/>
          <p:cNvSpPr>
            <a:spLocks noGrp="1"/>
          </p:cNvSpPr>
          <p:nvPr>
            <p:ph idx="1"/>
          </p:nvPr>
        </p:nvSpPr>
        <p:spPr>
          <a:xfrm>
            <a:off x="1447800" y="1676400"/>
            <a:ext cx="6858000" cy="2590800"/>
          </a:xfrm>
        </p:spPr>
        <p:txBody>
          <a:bodyPr/>
          <a:lstStyle/>
          <a:p>
            <a:pPr marL="39688" indent="0">
              <a:buNone/>
            </a:pPr>
            <a:r>
              <a:rPr lang="en-US" sz="2000" dirty="0"/>
              <a:t>As you continue to talk, Kim is very focused on losing weight and avoiding food. She eventually shares </a:t>
            </a:r>
            <a:r>
              <a:rPr lang="en-US" sz="2000" dirty="0" smtClean="0"/>
              <a:t>that </a:t>
            </a:r>
            <a:r>
              <a:rPr lang="en-US" sz="2000" dirty="0"/>
              <a:t>she’s overwhelmed and feels like she has no control over her life. </a:t>
            </a:r>
            <a:endParaRPr lang="en-US" sz="2000" dirty="0" smtClean="0"/>
          </a:p>
          <a:p>
            <a:pPr marL="39688" indent="0">
              <a:buNone/>
            </a:pPr>
            <a:endParaRPr lang="en-US" sz="2000" dirty="0"/>
          </a:p>
          <a:p>
            <a:pPr marL="39688" indent="0">
              <a:buNone/>
            </a:pPr>
            <a:r>
              <a:rPr lang="en-US" sz="2000" b="1" dirty="0" smtClean="0"/>
              <a:t>Directions:  P</a:t>
            </a:r>
            <a:r>
              <a:rPr lang="en-US" sz="2000" dirty="0" smtClean="0"/>
              <a:t>ut </a:t>
            </a:r>
            <a:r>
              <a:rPr lang="en-US" sz="2000" dirty="0"/>
              <a:t>together </a:t>
            </a:r>
            <a:r>
              <a:rPr lang="en-US" sz="2000" dirty="0" smtClean="0"/>
              <a:t>a full </a:t>
            </a:r>
            <a:r>
              <a:rPr lang="en-US" sz="2000" dirty="0"/>
              <a:t>conversation </a:t>
            </a:r>
            <a:r>
              <a:rPr lang="en-US" sz="2000" dirty="0" smtClean="0"/>
              <a:t>you </a:t>
            </a:r>
            <a:r>
              <a:rPr lang="en-US" sz="2000" dirty="0"/>
              <a:t>expect to have with </a:t>
            </a:r>
            <a:r>
              <a:rPr lang="en-US" sz="2000" dirty="0" smtClean="0"/>
              <a:t>Kim, </a:t>
            </a:r>
            <a:r>
              <a:rPr lang="en-US" sz="2000" dirty="0"/>
              <a:t>incorporating the actions of Encouraging Appropriate Professional Help and Encouraging Self-Help and Other Support Strategies. </a:t>
            </a:r>
            <a:endParaRPr lang="en-US" sz="2000" b="1" dirty="0"/>
          </a:p>
        </p:txBody>
      </p:sp>
    </p:spTree>
    <p:extLst>
      <p:ext uri="{BB962C8B-B14F-4D97-AF65-F5344CB8AC3E}">
        <p14:creationId xmlns:p14="http://schemas.microsoft.com/office/powerpoint/2010/main" xmlns="" val="42233683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0"/>
            <a:ext cx="8686800" cy="1524000"/>
          </a:xfrm>
        </p:spPr>
        <p:txBody>
          <a:bodyPr rIns="132080"/>
          <a:lstStyle/>
          <a:p>
            <a:pPr indent="0" eaLnBrk="1" hangingPunct="1"/>
            <a:r>
              <a:rPr lang="en-US" sz="3600" b="1" dirty="0" smtClean="0"/>
              <a:t>Why Mental Health First Aid </a:t>
            </a:r>
            <a:r>
              <a:rPr lang="en-US" sz="3600" dirty="0"/>
              <a:t>?</a:t>
            </a:r>
            <a:endParaRPr lang="en-US" sz="3600" b="1" dirty="0" smtClean="0">
              <a:ea typeface="ヒラギノ角ゴ Pro W6" charset="-128"/>
            </a:endParaRPr>
          </a:p>
        </p:txBody>
      </p:sp>
      <p:sp>
        <p:nvSpPr>
          <p:cNvPr id="344067" name="Rectangle 3"/>
          <p:cNvSpPr>
            <a:spLocks noGrp="1" noChangeArrowheads="1"/>
          </p:cNvSpPr>
          <p:nvPr>
            <p:ph type="body" idx="1"/>
          </p:nvPr>
        </p:nvSpPr>
        <p:spPr>
          <a:xfrm>
            <a:off x="609600" y="1600200"/>
            <a:ext cx="6781800" cy="5410200"/>
          </a:xfrm>
        </p:spPr>
        <p:txBody>
          <a:bodyPr rIns="132080"/>
          <a:lstStyle/>
          <a:p>
            <a:pPr eaLnBrk="1" hangingPunct="1">
              <a:spcBef>
                <a:spcPts val="0"/>
              </a:spcBef>
            </a:pPr>
            <a:r>
              <a:rPr lang="en-US" sz="1800" dirty="0" smtClean="0"/>
              <a:t>Mental health problems are common</a:t>
            </a:r>
          </a:p>
          <a:p>
            <a:pPr eaLnBrk="1" hangingPunct="1">
              <a:spcBef>
                <a:spcPts val="0"/>
              </a:spcBef>
            </a:pPr>
            <a:endParaRPr lang="en-US" sz="1800" dirty="0" smtClean="0"/>
          </a:p>
          <a:p>
            <a:pPr eaLnBrk="1" hangingPunct="1">
              <a:spcBef>
                <a:spcPts val="0"/>
              </a:spcBef>
            </a:pPr>
            <a:r>
              <a:rPr lang="en-US" sz="1800" dirty="0" smtClean="0"/>
              <a:t>Mental health problems often develop during adolescence</a:t>
            </a:r>
          </a:p>
          <a:p>
            <a:pPr eaLnBrk="1" hangingPunct="1">
              <a:spcBef>
                <a:spcPts val="0"/>
              </a:spcBef>
            </a:pPr>
            <a:endParaRPr lang="en-US" sz="1800" b="1" dirty="0" smtClean="0"/>
          </a:p>
          <a:p>
            <a:pPr eaLnBrk="1" hangingPunct="1">
              <a:spcBef>
                <a:spcPts val="0"/>
              </a:spcBef>
            </a:pPr>
            <a:r>
              <a:rPr lang="en-US" sz="1800" dirty="0" smtClean="0"/>
              <a:t>The sooner an individual gets help, the more likely they are to have a positive outcome </a:t>
            </a:r>
          </a:p>
          <a:p>
            <a:pPr eaLnBrk="1" hangingPunct="1">
              <a:spcBef>
                <a:spcPts val="0"/>
              </a:spcBef>
            </a:pPr>
            <a:endParaRPr lang="en-US" sz="1800" dirty="0" smtClean="0"/>
          </a:p>
          <a:p>
            <a:pPr eaLnBrk="1" hangingPunct="1">
              <a:spcBef>
                <a:spcPts val="0"/>
              </a:spcBef>
            </a:pPr>
            <a:r>
              <a:rPr lang="en-US" sz="1800" dirty="0" smtClean="0"/>
              <a:t>Youth and young adults experience mental health problems differently than adults</a:t>
            </a:r>
          </a:p>
          <a:p>
            <a:pPr eaLnBrk="1" hangingPunct="1">
              <a:spcBef>
                <a:spcPts val="0"/>
              </a:spcBef>
            </a:pPr>
            <a:endParaRPr lang="en-US" sz="1800" dirty="0" smtClean="0"/>
          </a:p>
          <a:p>
            <a:pPr eaLnBrk="1" hangingPunct="1">
              <a:spcBef>
                <a:spcPts val="0"/>
              </a:spcBef>
            </a:pPr>
            <a:r>
              <a:rPr lang="en-US" sz="1800" dirty="0" smtClean="0"/>
              <a:t>Misunderstanding and discrimination are often associated with mental health problems</a:t>
            </a:r>
          </a:p>
          <a:p>
            <a:pPr eaLnBrk="1" hangingPunct="1">
              <a:spcBef>
                <a:spcPts val="0"/>
              </a:spcBef>
            </a:pPr>
            <a:endParaRPr lang="en-US" sz="1800" dirty="0" smtClean="0"/>
          </a:p>
          <a:p>
            <a:pPr eaLnBrk="1" hangingPunct="1">
              <a:spcBef>
                <a:spcPts val="0"/>
              </a:spcBef>
            </a:pPr>
            <a:r>
              <a:rPr lang="en-US" sz="1800" dirty="0"/>
              <a:t>P</a:t>
            </a:r>
            <a:r>
              <a:rPr lang="en-US" sz="1800" dirty="0" smtClean="0"/>
              <a:t>eople may not be well informed</a:t>
            </a:r>
          </a:p>
          <a:p>
            <a:pPr eaLnBrk="1" hangingPunct="1">
              <a:spcBef>
                <a:spcPts val="0"/>
              </a:spcBef>
            </a:pPr>
            <a:endParaRPr lang="en-US" sz="1800" dirty="0" smtClean="0"/>
          </a:p>
          <a:p>
            <a:pPr eaLnBrk="1" hangingPunct="1">
              <a:spcBef>
                <a:spcPts val="0"/>
              </a:spcBef>
            </a:pPr>
            <a:r>
              <a:rPr lang="en-AU" sz="1800" dirty="0" smtClean="0"/>
              <a:t>Professional help is not always on hand</a:t>
            </a:r>
            <a:r>
              <a:rPr lang="en-AU" sz="1800" b="1" dirty="0" smtClean="0"/>
              <a:t> </a:t>
            </a:r>
            <a:endParaRPr lang="en-US" sz="1800" dirty="0" smtClean="0"/>
          </a:p>
        </p:txBody>
      </p:sp>
      <p:sp>
        <p:nvSpPr>
          <p:cNvPr id="6" name="Slide Number Placeholder 5"/>
          <p:cNvSpPr>
            <a:spLocks noGrp="1"/>
          </p:cNvSpPr>
          <p:nvPr>
            <p:ph type="sldNum" sz="quarter" idx="4294967295"/>
          </p:nvPr>
        </p:nvSpPr>
        <p:spPr>
          <a:xfrm>
            <a:off x="8763000" y="6553200"/>
            <a:ext cx="381000" cy="304800"/>
          </a:xfrm>
          <a:prstGeom prst="rect">
            <a:avLst/>
          </a:prstGeom>
        </p:spPr>
        <p:txBody>
          <a:bodyPr/>
          <a:lstStyle/>
          <a:p>
            <a:fld id="{D2126F9E-BDE5-41F0-ACBD-038E0B7E9B74}" type="slidenum">
              <a:rPr lang="en-US" smtClean="0"/>
              <a:pPr/>
              <a:t>3</a:t>
            </a:fld>
            <a:endParaRPr lang="en-US" dirty="0"/>
          </a:p>
        </p:txBody>
      </p:sp>
    </p:spTree>
    <p:extLst>
      <p:ext uri="{BB962C8B-B14F-4D97-AF65-F5344CB8AC3E}">
        <p14:creationId xmlns:p14="http://schemas.microsoft.com/office/powerpoint/2010/main" xmlns="" val="454220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4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40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40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40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406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4406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40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Exercise -Kim’s </a:t>
            </a:r>
            <a:r>
              <a:rPr lang="en-US" dirty="0" smtClean="0">
                <a:effectLst>
                  <a:outerShdw blurRad="38100" dist="38100" dir="2700000" algn="tl">
                    <a:srgbClr val="000000">
                      <a:alpha val="43137"/>
                    </a:srgbClr>
                  </a:outerShdw>
                </a:effectLst>
              </a:rPr>
              <a:t>Story - Final</a:t>
            </a:r>
            <a:endParaRPr lang="en-US" dirty="0"/>
          </a:p>
        </p:txBody>
      </p:sp>
      <p:sp>
        <p:nvSpPr>
          <p:cNvPr id="3" name="Content Placeholder 2"/>
          <p:cNvSpPr>
            <a:spLocks noGrp="1"/>
          </p:cNvSpPr>
          <p:nvPr>
            <p:ph idx="1"/>
          </p:nvPr>
        </p:nvSpPr>
        <p:spPr/>
        <p:txBody>
          <a:bodyPr/>
          <a:lstStyle/>
          <a:p>
            <a:pPr marL="39688" indent="0">
              <a:buNone/>
            </a:pPr>
            <a:r>
              <a:rPr lang="en-US" dirty="0"/>
              <a:t>In class today, Kim seems like she can barely stay awake. When you try to talk with her after class, she </a:t>
            </a:r>
            <a:r>
              <a:rPr lang="en-US" dirty="0" smtClean="0"/>
              <a:t>seems </a:t>
            </a:r>
            <a:r>
              <a:rPr lang="en-US" dirty="0"/>
              <a:t>disoriented and wobbly. As you’re trying to connect with her, she passes out.</a:t>
            </a:r>
          </a:p>
        </p:txBody>
      </p:sp>
    </p:spTree>
    <p:extLst>
      <p:ext uri="{BB962C8B-B14F-4D97-AF65-F5344CB8AC3E}">
        <p14:creationId xmlns:p14="http://schemas.microsoft.com/office/powerpoint/2010/main" xmlns="" val="193988675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Taking Care of the First Aider</a:t>
            </a:r>
          </a:p>
        </p:txBody>
      </p:sp>
      <p:sp>
        <p:nvSpPr>
          <p:cNvPr id="63491" name="Content Placeholder 2"/>
          <p:cNvSpPr>
            <a:spLocks noGrp="1"/>
          </p:cNvSpPr>
          <p:nvPr>
            <p:ph idx="1"/>
          </p:nvPr>
        </p:nvSpPr>
        <p:spPr/>
        <p:txBody>
          <a:bodyPr/>
          <a:lstStyle/>
          <a:p>
            <a:pPr eaLnBrk="1" hangingPunct="1">
              <a:spcAft>
                <a:spcPts val="600"/>
              </a:spcAft>
            </a:pPr>
            <a:r>
              <a:rPr lang="en-US" smtClean="0"/>
              <a:t>Have I decided what I will do for self care?</a:t>
            </a:r>
          </a:p>
          <a:p>
            <a:pPr eaLnBrk="1" hangingPunct="1">
              <a:spcAft>
                <a:spcPts val="600"/>
              </a:spcAft>
            </a:pPr>
            <a:r>
              <a:rPr lang="en-US" smtClean="0"/>
              <a:t>Who can I debrief with now?</a:t>
            </a:r>
          </a:p>
          <a:p>
            <a:pPr eaLnBrk="1" hangingPunct="1">
              <a:spcAft>
                <a:spcPts val="600"/>
              </a:spcAft>
            </a:pPr>
            <a:r>
              <a:rPr lang="en-US" smtClean="0"/>
              <a:t>If I feel upset or distressed later, who can I call?</a:t>
            </a:r>
          </a:p>
          <a:p>
            <a:pPr eaLnBrk="1" hangingPunct="1">
              <a:spcAft>
                <a:spcPts val="600"/>
              </a:spcAft>
            </a:pPr>
            <a:r>
              <a:rPr lang="en-US" smtClean="0"/>
              <a:t>If I share with others, how do I ensure the confidentiality of the young person? </a:t>
            </a:r>
          </a:p>
          <a:p>
            <a:pPr eaLnBrk="1" hangingPunct="1">
              <a:spcAft>
                <a:spcPts val="600"/>
              </a:spcAft>
            </a:pPr>
            <a:r>
              <a:rPr lang="en-US" smtClean="0"/>
              <a:t>Do I or my family need a break?</a:t>
            </a:r>
          </a:p>
        </p:txBody>
      </p:sp>
      <p:pic>
        <p:nvPicPr>
          <p:cNvPr id="63492" name="Picture 3" descr="Icon - Exercise blue.psd"/>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6400800"/>
            <a:ext cx="466725"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8551863" y="6535738"/>
            <a:ext cx="439737" cy="246062"/>
          </a:xfrm>
          <a:prstGeom prst="rect">
            <a:avLst/>
          </a:prstGeom>
          <a:noFill/>
        </p:spPr>
        <p:txBody>
          <a:bodyPr>
            <a:spAutoFit/>
          </a:bodyPr>
          <a:lstStyle/>
          <a:p>
            <a:pPr fontAlgn="auto">
              <a:spcBef>
                <a:spcPts val="0"/>
              </a:spcBef>
              <a:spcAft>
                <a:spcPts val="0"/>
              </a:spcAft>
              <a:defRPr/>
            </a:pPr>
            <a:r>
              <a:rPr lang="en-US" sz="1000" kern="0" dirty="0">
                <a:solidFill>
                  <a:srgbClr val="1F497D">
                    <a:lumMod val="60000"/>
                    <a:lumOff val="40000"/>
                  </a:srgbClr>
                </a:solidFill>
                <a:latin typeface="Arial" charset="0"/>
                <a:ea typeface="ヒラギノ角ゴ Pro W3" charset="-128"/>
                <a:cs typeface="+mn-cs"/>
                <a:sym typeface="Arial" charset="0"/>
              </a:rPr>
              <a:t>119</a:t>
            </a:r>
          </a:p>
        </p:txBody>
      </p:sp>
    </p:spTree>
    <p:extLst>
      <p:ext uri="{BB962C8B-B14F-4D97-AF65-F5344CB8AC3E}">
        <p14:creationId xmlns:p14="http://schemas.microsoft.com/office/powerpoint/2010/main" xmlns="" val="343273538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i="1" cap="all" dirty="0">
                <a:solidFill>
                  <a:srgbClr val="255997"/>
                </a:solidFill>
              </a:rPr>
              <a:t>MHFA -How can I get it</a:t>
            </a:r>
            <a:r>
              <a:rPr lang="en-US" sz="3600" cap="all" dirty="0">
                <a:solidFill>
                  <a:srgbClr val="255997"/>
                </a:solidFill>
              </a:rPr>
              <a:t>?</a:t>
            </a:r>
            <a:endParaRPr lang="en-US" sz="3600" cap="all" dirty="0"/>
          </a:p>
        </p:txBody>
      </p:sp>
      <p:sp>
        <p:nvSpPr>
          <p:cNvPr id="5" name="Slide Number Placeholder 4"/>
          <p:cNvSpPr>
            <a:spLocks noGrp="1"/>
          </p:cNvSpPr>
          <p:nvPr>
            <p:ph type="sldNum" sz="quarter" idx="12"/>
          </p:nvPr>
        </p:nvSpPr>
        <p:spPr/>
        <p:txBody>
          <a:bodyPr/>
          <a:lstStyle/>
          <a:p>
            <a:pPr>
              <a:defRPr/>
            </a:pPr>
            <a:fld id="{78448AE2-A694-4341-B12A-78B917E5C926}" type="slidenum">
              <a:rPr lang="en-US" smtClean="0"/>
              <a:pPr>
                <a:defRPr/>
              </a:pPr>
              <a:t>32</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20021" t="-2357" r="20455"/>
          <a:stretch/>
        </p:blipFill>
        <p:spPr>
          <a:xfrm>
            <a:off x="457199" y="1600199"/>
            <a:ext cx="3342925" cy="431136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l="20467" r="21325"/>
          <a:stretch/>
        </p:blipFill>
        <p:spPr>
          <a:xfrm>
            <a:off x="3962400" y="1653020"/>
            <a:ext cx="3305070" cy="4258541"/>
          </a:xfrm>
          <a:prstGeom prst="rect">
            <a:avLst/>
          </a:prstGeom>
        </p:spPr>
      </p:pic>
    </p:spTree>
    <p:extLst>
      <p:ext uri="{BB962C8B-B14F-4D97-AF65-F5344CB8AC3E}">
        <p14:creationId xmlns:p14="http://schemas.microsoft.com/office/powerpoint/2010/main" xmlns="" val="1213133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Jean Harris-Sokora. LMSW, CCDP-D, MSAPA</a:t>
            </a:r>
            <a:endParaRPr lang="en-US" sz="2400" dirty="0"/>
          </a:p>
        </p:txBody>
      </p:sp>
      <p:sp>
        <p:nvSpPr>
          <p:cNvPr id="6" name="Content Placeholder 5"/>
          <p:cNvSpPr>
            <a:spLocks noGrp="1"/>
          </p:cNvSpPr>
          <p:nvPr>
            <p:ph idx="1"/>
          </p:nvPr>
        </p:nvSpPr>
        <p:spPr/>
        <p:txBody>
          <a:bodyPr/>
          <a:lstStyle/>
          <a:p>
            <a:r>
              <a:rPr lang="en-US" dirty="0" smtClean="0"/>
              <a:t>Call or email to schedule a Youth Mental Health First Aid Training</a:t>
            </a:r>
          </a:p>
          <a:p>
            <a:pPr lvl="1"/>
            <a:r>
              <a:rPr lang="en-US" dirty="0" smtClean="0"/>
              <a:t>314-459-4477</a:t>
            </a:r>
          </a:p>
          <a:p>
            <a:pPr lvl="1"/>
            <a:r>
              <a:rPr lang="en-US" dirty="0" smtClean="0"/>
              <a:t>jsokora@pfh.org</a:t>
            </a:r>
          </a:p>
          <a:p>
            <a:pPr marL="39688" indent="0">
              <a:buNone/>
            </a:pPr>
            <a:endParaRPr lang="en-US" dirty="0"/>
          </a:p>
          <a:p>
            <a:r>
              <a:rPr lang="en-US" dirty="0" smtClean="0"/>
              <a:t>Trainings are offered at no charge and can be done in</a:t>
            </a:r>
          </a:p>
          <a:p>
            <a:pPr lvl="1"/>
            <a:r>
              <a:rPr lang="en-US" dirty="0" smtClean="0"/>
              <a:t>One 8 hour day</a:t>
            </a:r>
          </a:p>
          <a:p>
            <a:pPr lvl="1"/>
            <a:r>
              <a:rPr lang="en-US" dirty="0" smtClean="0"/>
              <a:t>Two 4 hour days</a:t>
            </a:r>
            <a:endParaRPr lang="en-US" dirty="0"/>
          </a:p>
          <a:p>
            <a:pPr lvl="1"/>
            <a:endParaRPr lang="en-US" dirty="0" smtClean="0"/>
          </a:p>
        </p:txBody>
      </p:sp>
      <p:sp>
        <p:nvSpPr>
          <p:cNvPr id="5" name="Slide Number Placeholder 4"/>
          <p:cNvSpPr>
            <a:spLocks noGrp="1"/>
          </p:cNvSpPr>
          <p:nvPr>
            <p:ph type="sldNum" sz="quarter" idx="10"/>
          </p:nvPr>
        </p:nvSpPr>
        <p:spPr/>
        <p:txBody>
          <a:bodyPr/>
          <a:lstStyle/>
          <a:p>
            <a:pPr>
              <a:defRPr/>
            </a:pPr>
            <a:fld id="{78448AE2-A694-4341-B12A-78B917E5C926}" type="slidenum">
              <a:rPr lang="en-US" smtClean="0"/>
              <a:pPr>
                <a:defRPr/>
              </a:pPr>
              <a:t>33</a:t>
            </a:fld>
            <a:endParaRPr lang="en-US" dirty="0"/>
          </a:p>
        </p:txBody>
      </p:sp>
    </p:spTree>
    <p:extLst>
      <p:ext uri="{BB962C8B-B14F-4D97-AF65-F5344CB8AC3E}">
        <p14:creationId xmlns:p14="http://schemas.microsoft.com/office/powerpoint/2010/main" xmlns="" val="11104128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b="1" dirty="0" smtClean="0">
                <a:cs typeface="ヒラギノ角ゴ Pro W3"/>
              </a:rPr>
              <a:t>Program </a:t>
            </a:r>
            <a:r>
              <a:rPr lang="en-US" dirty="0" smtClean="0">
                <a:cs typeface="ヒラギノ角ゴ Pro W3"/>
              </a:rPr>
              <a:t>Milestones</a:t>
            </a:r>
            <a:endParaRPr lang="en-US" b="1" dirty="0" smtClean="0">
              <a:cs typeface="ヒラギノ角ゴ Pro W3"/>
            </a:endParaRPr>
          </a:p>
        </p:txBody>
      </p:sp>
      <p:sp>
        <p:nvSpPr>
          <p:cNvPr id="4099" name="Content Placeholder 2"/>
          <p:cNvSpPr>
            <a:spLocks noGrp="1"/>
          </p:cNvSpPr>
          <p:nvPr>
            <p:ph idx="1"/>
          </p:nvPr>
        </p:nvSpPr>
        <p:spPr>
          <a:xfrm>
            <a:off x="304800" y="1676400"/>
            <a:ext cx="8458200" cy="4038600"/>
          </a:xfrm>
        </p:spPr>
        <p:txBody>
          <a:bodyPr/>
          <a:lstStyle/>
          <a:p>
            <a:pPr eaLnBrk="1" hangingPunct="1">
              <a:spcAft>
                <a:spcPts val="600"/>
              </a:spcAft>
              <a:defRPr/>
            </a:pPr>
            <a:r>
              <a:rPr lang="en-US" sz="2400" dirty="0" smtClean="0">
                <a:latin typeface="+mj-lt"/>
                <a:cs typeface="ヒラギノ角ゴ Pro W3"/>
              </a:rPr>
              <a:t>Created in Australia in 2001 </a:t>
            </a:r>
          </a:p>
          <a:p>
            <a:pPr marL="511175" lvl="1" indent="0" eaLnBrk="1" hangingPunct="1">
              <a:spcBef>
                <a:spcPts val="0"/>
              </a:spcBef>
              <a:spcAft>
                <a:spcPts val="0"/>
              </a:spcAft>
              <a:buNone/>
              <a:defRPr/>
            </a:pPr>
            <a:r>
              <a:rPr lang="en-US" sz="1600" dirty="0" smtClean="0">
                <a:latin typeface="+mj-lt"/>
                <a:cs typeface="ヒラギノ角ゴ Pro W3"/>
              </a:rPr>
              <a:t>(</a:t>
            </a:r>
            <a:r>
              <a:rPr lang="en-US" sz="1600" i="1" dirty="0" smtClean="0">
                <a:latin typeface="+mj-lt"/>
                <a:cs typeface="ヒラギノ角ゴ Pro W3"/>
              </a:rPr>
              <a:t>University of Melbourne)	</a:t>
            </a:r>
          </a:p>
          <a:p>
            <a:pPr eaLnBrk="1" hangingPunct="1">
              <a:spcBef>
                <a:spcPts val="1200"/>
              </a:spcBef>
              <a:spcAft>
                <a:spcPts val="600"/>
              </a:spcAft>
              <a:defRPr/>
            </a:pPr>
            <a:r>
              <a:rPr lang="en-US" sz="2400" dirty="0" smtClean="0">
                <a:latin typeface="+mj-lt"/>
                <a:cs typeface="ヒラギノ角ゴ Pro W3"/>
              </a:rPr>
              <a:t>Currently in 17 countries </a:t>
            </a:r>
          </a:p>
          <a:p>
            <a:pPr eaLnBrk="1" hangingPunct="1">
              <a:spcAft>
                <a:spcPts val="600"/>
              </a:spcAft>
              <a:defRPr/>
            </a:pPr>
            <a:r>
              <a:rPr lang="en-US" sz="2400" dirty="0" smtClean="0">
                <a:latin typeface="+mj-lt"/>
                <a:cs typeface="ヒラギノ角ゴ Pro W3"/>
              </a:rPr>
              <a:t>Piloted in the U.S. in 2008</a:t>
            </a:r>
          </a:p>
          <a:p>
            <a:pPr eaLnBrk="1" hangingPunct="1">
              <a:spcAft>
                <a:spcPts val="600"/>
              </a:spcAft>
              <a:defRPr/>
            </a:pPr>
            <a:r>
              <a:rPr lang="en-US" sz="2400" dirty="0" smtClean="0">
                <a:latin typeface="+mj-lt"/>
                <a:cs typeface="ヒラギノ角ゴ Pro W3"/>
              </a:rPr>
              <a:t>U.S. youth program pilot in 2012</a:t>
            </a:r>
          </a:p>
        </p:txBody>
      </p:sp>
      <p:pic>
        <p:nvPicPr>
          <p:cNvPr id="2052" name="Picture 4" descr="http://www.powerpointworldmaps.com/powerpoint-map-ppt/images-powerpoint-ppt/australia-l.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973" t="15680" r="18703" b="14479"/>
          <a:stretch/>
        </p:blipFill>
        <p:spPr bwMode="auto">
          <a:xfrm>
            <a:off x="609600" y="4251950"/>
            <a:ext cx="1904999" cy="1742119"/>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www.salestaxsupport.com/images/us_map_no_labels.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91001" y="4168173"/>
            <a:ext cx="2667000" cy="21336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triped Right Arrow 1"/>
          <p:cNvSpPr/>
          <p:nvPr/>
        </p:nvSpPr>
        <p:spPr bwMode="auto">
          <a:xfrm>
            <a:off x="2616679" y="4800600"/>
            <a:ext cx="1295400" cy="774939"/>
          </a:xfrm>
          <a:prstGeom prst="stripedRightArrow">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sym typeface="Arial" charset="0"/>
            </a:endParaRPr>
          </a:p>
        </p:txBody>
      </p:sp>
    </p:spTree>
    <p:extLst>
      <p:ext uri="{BB962C8B-B14F-4D97-AF65-F5344CB8AC3E}">
        <p14:creationId xmlns:p14="http://schemas.microsoft.com/office/powerpoint/2010/main" xmlns="" val="688627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 y="381000"/>
            <a:ext cx="7772400" cy="838200"/>
          </a:xfrm>
        </p:spPr>
        <p:txBody>
          <a:bodyPr/>
          <a:lstStyle/>
          <a:p>
            <a:pPr eaLnBrk="1" hangingPunct="1"/>
            <a:r>
              <a:rPr lang="en-US" sz="2400" dirty="0" smtClean="0">
                <a:cs typeface="ヒラギノ角ゴ Pro W3"/>
              </a:rPr>
              <a:t>Mental Health First Aid in the News</a:t>
            </a:r>
          </a:p>
        </p:txBody>
      </p:sp>
      <p:sp>
        <p:nvSpPr>
          <p:cNvPr id="16387" name="Content Placeholder 2"/>
          <p:cNvSpPr>
            <a:spLocks noGrp="1"/>
          </p:cNvSpPr>
          <p:nvPr>
            <p:ph idx="1"/>
          </p:nvPr>
        </p:nvSpPr>
        <p:spPr>
          <a:xfrm>
            <a:off x="2820179" y="1614578"/>
            <a:ext cx="4565650" cy="4675517"/>
          </a:xfrm>
        </p:spPr>
        <p:txBody>
          <a:bodyPr wrap="square" lIns="91440" rIns="0"/>
          <a:lstStyle/>
          <a:p>
            <a:pPr indent="0">
              <a:buNone/>
            </a:pPr>
            <a:r>
              <a:rPr lang="en-US" sz="1200" dirty="0" smtClean="0">
                <a:cs typeface="ヒラギノ角ゴ Pro W3"/>
              </a:rPr>
              <a:t>October 10, 2011 </a:t>
            </a:r>
            <a:r>
              <a:rPr lang="en-US" sz="1200" dirty="0" smtClean="0"/>
              <a:t>| </a:t>
            </a:r>
            <a:r>
              <a:rPr lang="en-US" sz="1200" i="1" dirty="0" smtClean="0"/>
              <a:t>Morning Edition </a:t>
            </a:r>
            <a:r>
              <a:rPr lang="en-US" sz="1200" dirty="0"/>
              <a:t>| </a:t>
            </a:r>
            <a:r>
              <a:rPr lang="en-US" sz="1200" dirty="0" smtClean="0"/>
              <a:t>by </a:t>
            </a:r>
            <a:r>
              <a:rPr lang="en-US" sz="1200" dirty="0" smtClean="0">
                <a:cs typeface="ヒラギノ角ゴ Pro W3"/>
              </a:rPr>
              <a:t>Kelly Weiss</a:t>
            </a:r>
            <a:endParaRPr lang="en-US" sz="1200" dirty="0">
              <a:cs typeface="ヒラギノ角ゴ Pro W3"/>
            </a:endParaRPr>
          </a:p>
          <a:p>
            <a:pPr indent="0">
              <a:buFont typeface="Wingdings 2" pitchFamily="18" charset="2"/>
              <a:buNone/>
            </a:pPr>
            <a:r>
              <a:rPr lang="en-US" sz="1200" b="1" dirty="0" smtClean="0">
                <a:solidFill>
                  <a:srgbClr val="0066B3"/>
                </a:solidFill>
                <a:cs typeface="ヒラギノ角ゴ Pro W3"/>
                <a:hlinkClick r:id="rId3"/>
              </a:rPr>
              <a:t>Mental First Aid: How To Help In An Emotional Crisis</a:t>
            </a:r>
            <a:endParaRPr lang="en-US" sz="1200" b="1" dirty="0" smtClean="0">
              <a:solidFill>
                <a:srgbClr val="0066B3"/>
              </a:solidFill>
              <a:cs typeface="ヒラギノ角ゴ Pro W3"/>
            </a:endParaRPr>
          </a:p>
          <a:p>
            <a:pPr indent="0">
              <a:buFont typeface="Wingdings 2" pitchFamily="18" charset="2"/>
              <a:buNone/>
            </a:pPr>
            <a:endParaRPr lang="en-US" sz="1200" b="1" dirty="0" smtClean="0">
              <a:cs typeface="ヒラギノ角ゴ Pro W3"/>
            </a:endParaRPr>
          </a:p>
          <a:p>
            <a:pPr indent="0">
              <a:buNone/>
            </a:pPr>
            <a:r>
              <a:rPr lang="en-US" sz="1200" dirty="0">
                <a:cs typeface="ヒラギノ角ゴ Pro W3"/>
              </a:rPr>
              <a:t>October 18, </a:t>
            </a:r>
            <a:r>
              <a:rPr lang="en-US" sz="1200" dirty="0" smtClean="0">
                <a:cs typeface="ヒラギノ角ゴ Pro W3"/>
              </a:rPr>
              <a:t>2011</a:t>
            </a:r>
            <a:r>
              <a:rPr lang="en-US" sz="1200" dirty="0"/>
              <a:t> | </a:t>
            </a:r>
            <a:r>
              <a:rPr lang="en-US" sz="1200" i="1" dirty="0" smtClean="0">
                <a:cs typeface="ヒラギノ角ゴ Pro W3"/>
              </a:rPr>
              <a:t>Talk of the Nation </a:t>
            </a:r>
            <a:r>
              <a:rPr lang="en-US" sz="1200" dirty="0"/>
              <a:t>| </a:t>
            </a:r>
            <a:r>
              <a:rPr lang="en-US" sz="1200" dirty="0" smtClean="0"/>
              <a:t>by </a:t>
            </a:r>
            <a:r>
              <a:rPr lang="en-US" sz="1200" dirty="0" smtClean="0">
                <a:cs typeface="ヒラギノ角ゴ Pro W3"/>
              </a:rPr>
              <a:t>Neal Conan</a:t>
            </a:r>
            <a:endParaRPr lang="en-US" sz="1200" dirty="0">
              <a:cs typeface="ヒラギノ角ゴ Pro W3"/>
            </a:endParaRPr>
          </a:p>
          <a:p>
            <a:pPr indent="0">
              <a:buFont typeface="Wingdings 2" pitchFamily="18" charset="2"/>
              <a:buNone/>
            </a:pPr>
            <a:r>
              <a:rPr lang="en-US" sz="1200" b="1" u="sng" dirty="0" smtClean="0">
                <a:solidFill>
                  <a:srgbClr val="0066B3"/>
                </a:solidFill>
                <a:cs typeface="ヒラギノ角ゴ Pro W3"/>
                <a:hlinkClick r:id="rId4"/>
              </a:rPr>
              <a:t>Mental Health First Aid in the Workplace  </a:t>
            </a:r>
            <a:endParaRPr lang="en-US" sz="1200" b="1" u="sng" dirty="0" smtClean="0">
              <a:solidFill>
                <a:srgbClr val="0066B3"/>
              </a:solidFill>
              <a:cs typeface="ヒラギノ角ゴ Pro W3"/>
            </a:endParaRPr>
          </a:p>
          <a:p>
            <a:pPr indent="0">
              <a:buFont typeface="Wingdings 2" pitchFamily="18" charset="2"/>
              <a:buNone/>
            </a:pPr>
            <a:endParaRPr lang="en-US" sz="1200" b="1" dirty="0" smtClean="0">
              <a:cs typeface="ヒラギノ角ゴ Pro W3"/>
            </a:endParaRPr>
          </a:p>
          <a:p>
            <a:pPr indent="0">
              <a:buNone/>
            </a:pPr>
            <a:r>
              <a:rPr lang="en-US" sz="1200" dirty="0" smtClean="0">
                <a:cs typeface="ヒラギノ角ゴ Pro W3"/>
              </a:rPr>
              <a:t>January 23, 2011 </a:t>
            </a:r>
            <a:r>
              <a:rPr lang="en-US" sz="1200" dirty="0" smtClean="0"/>
              <a:t>| by Michael Winerip</a:t>
            </a:r>
            <a:endParaRPr lang="en-US" sz="1200" dirty="0" smtClean="0">
              <a:cs typeface="ヒラギノ角ゴ Pro W3"/>
            </a:endParaRPr>
          </a:p>
          <a:p>
            <a:pPr indent="0">
              <a:buNone/>
            </a:pPr>
            <a:r>
              <a:rPr lang="en-US" sz="1200" b="1" dirty="0" smtClean="0">
                <a:cs typeface="ヒラギノ角ゴ Pro W3"/>
                <a:hlinkClick r:id="rId5"/>
              </a:rPr>
              <a:t>Positives With Roots In Tragedy On Campus</a:t>
            </a:r>
            <a:endParaRPr lang="en-US" sz="1200" b="1" dirty="0" smtClean="0">
              <a:cs typeface="ヒラギノ角ゴ Pro W3"/>
            </a:endParaRPr>
          </a:p>
          <a:p>
            <a:pPr indent="0">
              <a:buNone/>
            </a:pPr>
            <a:endParaRPr lang="en-US" sz="1200" dirty="0" smtClean="0">
              <a:cs typeface="ヒラギノ角ゴ Pro W3"/>
            </a:endParaRPr>
          </a:p>
          <a:p>
            <a:pPr indent="0">
              <a:buNone/>
            </a:pPr>
            <a:r>
              <a:rPr lang="en-US" sz="1200" dirty="0" smtClean="0">
                <a:cs typeface="ヒラギノ角ゴ Pro W3"/>
              </a:rPr>
              <a:t>October </a:t>
            </a:r>
            <a:r>
              <a:rPr lang="en-US" sz="1200" dirty="0">
                <a:cs typeface="ヒラギノ角ゴ Pro W3"/>
              </a:rPr>
              <a:t>18, 2011</a:t>
            </a:r>
            <a:r>
              <a:rPr lang="en-US" sz="1200" dirty="0"/>
              <a:t> | </a:t>
            </a:r>
            <a:r>
              <a:rPr lang="en-US" sz="1200" b="1" dirty="0" smtClean="0">
                <a:cs typeface="ヒラギノ角ゴ Pro W3"/>
                <a:hlinkClick r:id="rId6"/>
              </a:rPr>
              <a:t>For Your Health</a:t>
            </a:r>
            <a:endParaRPr lang="en-US" sz="1200" b="1" dirty="0" smtClean="0">
              <a:cs typeface="ヒラギノ角ゴ Pro W3"/>
            </a:endParaRPr>
          </a:p>
          <a:p>
            <a:pPr indent="0">
              <a:buNone/>
            </a:pPr>
            <a:endParaRPr lang="en-US" sz="1200" dirty="0" smtClean="0">
              <a:cs typeface="ヒラギノ角ゴ Pro W3"/>
            </a:endParaRPr>
          </a:p>
          <a:p>
            <a:pPr indent="0">
              <a:buNone/>
            </a:pPr>
            <a:r>
              <a:rPr lang="en-US" sz="1200" dirty="0" smtClean="0">
                <a:cs typeface="ヒラギノ角ゴ Pro W3"/>
              </a:rPr>
              <a:t>January </a:t>
            </a:r>
            <a:r>
              <a:rPr lang="en-US" sz="1200" dirty="0">
                <a:cs typeface="ヒラギノ角ゴ Pro W3"/>
              </a:rPr>
              <a:t>18, 2011 </a:t>
            </a:r>
            <a:r>
              <a:rPr lang="en-US" sz="1200" dirty="0"/>
              <a:t>| by </a:t>
            </a:r>
            <a:r>
              <a:rPr lang="en-US" sz="1200" dirty="0">
                <a:cs typeface="ヒラギノ角ゴ Pro W3"/>
              </a:rPr>
              <a:t>Rachel </a:t>
            </a:r>
            <a:r>
              <a:rPr lang="en-US" sz="1200" dirty="0" smtClean="0">
                <a:cs typeface="ヒラギノ角ゴ Pro W3"/>
              </a:rPr>
              <a:t>Saslow</a:t>
            </a:r>
          </a:p>
          <a:p>
            <a:pPr indent="0">
              <a:buNone/>
            </a:pPr>
            <a:r>
              <a:rPr lang="en-US" sz="1200" b="1" dirty="0" smtClean="0">
                <a:solidFill>
                  <a:schemeClr val="bg1"/>
                </a:solidFill>
                <a:cs typeface="ヒラギノ角ゴ Pro W3"/>
                <a:hlinkClick r:id="rId7"/>
              </a:rPr>
              <a:t>Shooting </a:t>
            </a:r>
            <a:r>
              <a:rPr lang="en-US" sz="1200" b="1" dirty="0">
                <a:solidFill>
                  <a:schemeClr val="bg1"/>
                </a:solidFill>
                <a:cs typeface="ヒラギノ角ゴ Pro W3"/>
                <a:hlinkClick r:id="rId7"/>
              </a:rPr>
              <a:t>in Tucson </a:t>
            </a:r>
            <a:r>
              <a:rPr lang="en-US" sz="1200" b="1" dirty="0" smtClean="0">
                <a:solidFill>
                  <a:schemeClr val="bg1"/>
                </a:solidFill>
                <a:cs typeface="ヒラギノ角ゴ Pro W3"/>
                <a:hlinkClick r:id="rId7"/>
              </a:rPr>
              <a:t>Sparks Interest </a:t>
            </a:r>
            <a:r>
              <a:rPr lang="en-US" sz="1200" b="1" dirty="0">
                <a:solidFill>
                  <a:schemeClr val="bg1"/>
                </a:solidFill>
                <a:cs typeface="ヒラギノ角ゴ Pro W3"/>
                <a:hlinkClick r:id="rId7"/>
              </a:rPr>
              <a:t>in </a:t>
            </a:r>
            <a:r>
              <a:rPr lang="en-US" sz="1200" b="1" dirty="0" smtClean="0">
                <a:solidFill>
                  <a:schemeClr val="bg1"/>
                </a:solidFill>
                <a:cs typeface="ヒラギノ角ゴ Pro W3"/>
                <a:hlinkClick r:id="rId7"/>
              </a:rPr>
              <a:t>‘Mental Health </a:t>
            </a:r>
            <a:r>
              <a:rPr lang="en-US" sz="1200" b="1" dirty="0">
                <a:solidFill>
                  <a:schemeClr val="bg1"/>
                </a:solidFill>
                <a:cs typeface="ヒラギノ角ゴ Pro W3"/>
                <a:hlinkClick r:id="rId7"/>
              </a:rPr>
              <a:t>F</a:t>
            </a:r>
            <a:r>
              <a:rPr lang="en-US" sz="1200" b="1" dirty="0" smtClean="0">
                <a:solidFill>
                  <a:schemeClr val="bg1"/>
                </a:solidFill>
                <a:cs typeface="ヒラギノ角ゴ Pro W3"/>
                <a:hlinkClick r:id="rId7"/>
              </a:rPr>
              <a:t>irst Aid</a:t>
            </a:r>
            <a:r>
              <a:rPr lang="en-US" sz="1200" b="1" dirty="0">
                <a:solidFill>
                  <a:schemeClr val="bg1"/>
                </a:solidFill>
                <a:cs typeface="ヒラギノ角ゴ Pro W3"/>
                <a:hlinkClick r:id="rId7"/>
              </a:rPr>
              <a:t>' </a:t>
            </a:r>
            <a:r>
              <a:rPr lang="en-US" sz="1200" b="1" dirty="0" smtClean="0">
                <a:solidFill>
                  <a:schemeClr val="bg1"/>
                </a:solidFill>
                <a:cs typeface="ヒラギノ角ゴ Pro W3"/>
                <a:hlinkClick r:id="rId7"/>
              </a:rPr>
              <a:t>Courses</a:t>
            </a:r>
            <a:endParaRPr lang="en-US" sz="1200" dirty="0">
              <a:solidFill>
                <a:schemeClr val="bg1"/>
              </a:solidFill>
              <a:cs typeface="ヒラギノ角ゴ Pro W3"/>
            </a:endParaRPr>
          </a:p>
          <a:p>
            <a:pPr indent="0">
              <a:buFont typeface="Wingdings 2" pitchFamily="18" charset="2"/>
              <a:buNone/>
            </a:pPr>
            <a:r>
              <a:rPr lang="en-US" sz="1200" b="1" i="1" dirty="0" smtClean="0">
                <a:cs typeface="ヒラギノ角ゴ Pro W3"/>
              </a:rPr>
              <a:t>	</a:t>
            </a:r>
            <a:endParaRPr lang="en-US" sz="1200" b="1" dirty="0" smtClean="0">
              <a:cs typeface="ヒラギノ角ゴ Pro W3"/>
            </a:endParaRPr>
          </a:p>
          <a:p>
            <a:pPr indent="0">
              <a:buNone/>
            </a:pPr>
            <a:r>
              <a:rPr lang="en-US" sz="1200" dirty="0" smtClean="0">
                <a:cs typeface="ヒラギノ角ゴ Pro W3"/>
              </a:rPr>
              <a:t>March </a:t>
            </a:r>
            <a:r>
              <a:rPr lang="en-US" sz="1200" dirty="0">
                <a:cs typeface="ヒラギノ角ゴ Pro W3"/>
              </a:rPr>
              <a:t>12, 2012 </a:t>
            </a:r>
            <a:r>
              <a:rPr lang="en-US" sz="1200" dirty="0"/>
              <a:t>| by </a:t>
            </a:r>
            <a:r>
              <a:rPr lang="en-US" sz="1200" dirty="0">
                <a:cs typeface="ヒラギノ角ゴ Pro W3"/>
              </a:rPr>
              <a:t>Kim Painter</a:t>
            </a:r>
          </a:p>
          <a:p>
            <a:pPr indent="0">
              <a:buNone/>
            </a:pPr>
            <a:r>
              <a:rPr lang="en-US" sz="1200" b="1" dirty="0" smtClean="0">
                <a:hlinkClick r:id="rId8"/>
              </a:rPr>
              <a:t>Classes Teach ‘First Aid</a:t>
            </a:r>
            <a:r>
              <a:rPr lang="en-US" sz="1200" b="1" dirty="0">
                <a:hlinkClick r:id="rId8"/>
              </a:rPr>
              <a:t>' for </a:t>
            </a:r>
            <a:r>
              <a:rPr lang="en-US" sz="1200" b="1" dirty="0" smtClean="0">
                <a:hlinkClick r:id="rId8"/>
              </a:rPr>
              <a:t>Mental Health Crises</a:t>
            </a:r>
            <a:endParaRPr lang="en-US" sz="1200" b="1" dirty="0"/>
          </a:p>
          <a:p>
            <a:pPr>
              <a:buNone/>
            </a:pPr>
            <a:r>
              <a:rPr lang="en-US" sz="1800" dirty="0">
                <a:cs typeface="ヒラギノ角ゴ Pro W3"/>
              </a:rPr>
              <a:t/>
            </a:r>
            <a:br>
              <a:rPr lang="en-US" sz="1800" dirty="0">
                <a:cs typeface="ヒラギノ角ゴ Pro W3"/>
              </a:rPr>
            </a:br>
            <a:endParaRPr lang="en-US" sz="1800" dirty="0">
              <a:cs typeface="ヒラギノ角ゴ Pro W3"/>
            </a:endParaRPr>
          </a:p>
          <a:p>
            <a:pPr>
              <a:buFont typeface="Wingdings 2" pitchFamily="18" charset="2"/>
              <a:buNone/>
            </a:pPr>
            <a:endParaRPr lang="en-US" sz="1100" dirty="0" smtClean="0">
              <a:cs typeface="ヒラギノ角ゴ Pro W3"/>
            </a:endParaRPr>
          </a:p>
          <a:p>
            <a:pPr>
              <a:buFont typeface="Wingdings 2" pitchFamily="18" charset="2"/>
              <a:buNone/>
            </a:pPr>
            <a:r>
              <a:rPr lang="en-US" sz="1400" dirty="0" smtClean="0">
                <a:cs typeface="ヒラギノ角ゴ Pro W3"/>
              </a:rPr>
              <a:t>	</a:t>
            </a:r>
            <a:endParaRPr lang="en-US" dirty="0" smtClean="0">
              <a:cs typeface="ヒラギノ角ゴ Pro W3"/>
            </a:endParaRPr>
          </a:p>
        </p:txBody>
      </p:sp>
      <p:pic>
        <p:nvPicPr>
          <p:cNvPr id="16388" name="Picture 2" descr="C:\Users\bryang\Desktop\nprlogo_138x46.gif"/>
          <p:cNvPicPr>
            <a:picLocks noChangeAspect="1" noChangeArrowheads="1"/>
          </p:cNvPicPr>
          <p:nvPr/>
        </p:nvPicPr>
        <p:blipFill>
          <a:blip r:embed="rId9" cstate="print"/>
          <a:srcRect/>
          <a:stretch>
            <a:fillRect/>
          </a:stretch>
        </p:blipFill>
        <p:spPr bwMode="auto">
          <a:xfrm>
            <a:off x="762000" y="1614578"/>
            <a:ext cx="1328466" cy="442822"/>
          </a:xfrm>
          <a:prstGeom prst="rect">
            <a:avLst/>
          </a:prstGeom>
          <a:noFill/>
          <a:ln w="9525">
            <a:noFill/>
            <a:miter lim="800000"/>
            <a:headEnd/>
            <a:tailEnd/>
          </a:ln>
        </p:spPr>
      </p:pic>
      <p:pic>
        <p:nvPicPr>
          <p:cNvPr id="16389" name="Picture 4" descr="C:\Users\bryang\Desktop\nytlogo379x64.gif"/>
          <p:cNvPicPr>
            <a:picLocks noChangeAspect="1" noChangeArrowheads="1"/>
          </p:cNvPicPr>
          <p:nvPr/>
        </p:nvPicPr>
        <p:blipFill>
          <a:blip r:embed="rId10" cstate="print"/>
          <a:srcRect/>
          <a:stretch>
            <a:fillRect/>
          </a:stretch>
        </p:blipFill>
        <p:spPr bwMode="auto">
          <a:xfrm>
            <a:off x="369323" y="2667000"/>
            <a:ext cx="2224496" cy="375707"/>
          </a:xfrm>
          <a:prstGeom prst="rect">
            <a:avLst/>
          </a:prstGeom>
          <a:noFill/>
          <a:ln w="9525">
            <a:noFill/>
            <a:miter lim="800000"/>
            <a:headEnd/>
            <a:tailEnd/>
          </a:ln>
        </p:spPr>
      </p:pic>
      <p:pic>
        <p:nvPicPr>
          <p:cNvPr id="16390" name="Picture 6" descr="ABC News">
            <a:hlinkClick r:id="rId11" tooltip="ABCNews.com"/>
          </p:cNvPr>
          <p:cNvPicPr>
            <a:picLocks noChangeAspect="1" noChangeArrowheads="1"/>
          </p:cNvPicPr>
          <p:nvPr/>
        </p:nvPicPr>
        <p:blipFill>
          <a:blip r:embed="rId12" cstate="print"/>
          <a:srcRect/>
          <a:stretch>
            <a:fillRect/>
          </a:stretch>
        </p:blipFill>
        <p:spPr bwMode="auto">
          <a:xfrm>
            <a:off x="697993" y="3269940"/>
            <a:ext cx="1567157" cy="800945"/>
          </a:xfrm>
          <a:prstGeom prst="rect">
            <a:avLst/>
          </a:prstGeom>
          <a:noFill/>
          <a:ln w="9525">
            <a:noFill/>
            <a:miter lim="800000"/>
            <a:headEnd/>
            <a:tailEnd/>
          </a:ln>
        </p:spPr>
      </p:pic>
      <p:pic>
        <p:nvPicPr>
          <p:cNvPr id="16391" name="Picture 8" descr="http://www.washingtonpost.com/rw/sites/twpweb/img/logos/twp_logo_300.gif"/>
          <p:cNvPicPr>
            <a:picLocks noChangeAspect="1" noChangeArrowheads="1"/>
          </p:cNvPicPr>
          <p:nvPr/>
        </p:nvPicPr>
        <p:blipFill>
          <a:blip r:embed="rId13" cstate="print"/>
          <a:srcRect/>
          <a:stretch>
            <a:fillRect/>
          </a:stretch>
        </p:blipFill>
        <p:spPr bwMode="auto">
          <a:xfrm>
            <a:off x="329277" y="4399493"/>
            <a:ext cx="2304588" cy="360893"/>
          </a:xfrm>
          <a:prstGeom prst="rect">
            <a:avLst/>
          </a:prstGeom>
          <a:noFill/>
          <a:ln w="9525">
            <a:noFill/>
            <a:miter lim="800000"/>
            <a:headEnd/>
            <a:tailEnd/>
          </a:ln>
        </p:spPr>
      </p:pic>
      <p:sp>
        <p:nvSpPr>
          <p:cNvPr id="2050" name="AutoShape 2" descr="data:image/jpeg;base64,/9j/4AAQSkZJRgABAQAAAQABAAD/2wCEAAkGBhQSERUUExQUFRUUGRgaGBcYGBcYHBgYFx8YHB4YGhwYHCYeHBsjHBwYHy8gIycpLC8sHB8xNTAqNSYsLCkBCQoKDgwOGg8PGiwlHyQsKSwpLCksKSopLDAsLCwsLCwsLCkpLCwsLC8sLCosKSksLCwsLCwpLCwsLCwsLCksKf/AABEIALMBGgMBIgACEQEDEQH/xAAcAAABBAMBAAAAAAAAAAAAAAAABQYHCAECBAP/xABUEAABAgMDBgcJDAcHAwUAAAABAgMABBEFEiEGBxMxQVEiUmFxgZPSFBUXMlORkrLRFiMkM0JUVXJzobHwNENigoPBwiVERWOio+E1lPF0pLPT1P/EABoBAQADAQEBAAAAAAAAAAAAAAABAgUEAwb/xAA2EQACAQICBQoFBAMBAAAAAAAAAQIDEQQxEiFBkeEFExRRYWKBkqHRMlJxsdIzweLwIkKiFf/aAAwDAQACEQMRAD8AnGOc2g15RHpJ9sdEV/mu8Yed0gtBSr664NAXryq0oQaV3x0UKKqXz8Fcgnfvi15Rv0k+2Dvi15Rv0k+2IH0+T/kp/wA6e3Bp8n/JT/nT246OiLvbuIuTx3xa8o36SfbB3xa8o36SfbED6fJ/yU9509uNFuWAdSLQHNo/5qMOiLvbuIuT53xa8o36SfbGO+LXlG/ST7YgO9YHEtD/AGvbBfsDiWh/te2HQ13t3EXJ874teUb9JPtg74teUb9JPtiBL9gcS0P9vtRlKrAJoG7QJ3DRn+qHQ13vLxFyeu+LXlG/ST7YO+LXlG/ST7YgZXeEa2rRB5bg/qjNbBpXRWhTfwO1Doa73l4i5PHfFryjfpJ9sHfFryjfpJ9sQNfsDD3q0MdXiY/6oL9gUJ0VoUGvxNZrh43JDoa727iLk898mvKN+kn2wd8WvKN+kn2xBS2rCFKsWkK6qhIryiqt2Ma0sG7e0No3dV6iaV3VvUh0Rd7dxFyd++LXlG/ST7YO+TXlG/ST7YgYqsDyVoV/c7UbI7wmtGbRNBU0uGg3misByw6Iu9u4i5O/fFryjfpJ9sHfFryjfpJ9sQOlVgEEhq0KClTwKCu/hYRshNhHUzaJwrgEnDHHBXJDoi727iLk7d8WvKN+kn2wd8WvKN+kn2xA57w4+82jgKnxMAdRPC1HDHlEbpasM1pL2kaC8aBOCT8o8LAcsOiLvbuIuTr3xa8o36SfbB3ya8o36SfbEELFhJAJYtIA6ibgB5iVY9EATYVQNBaVSKgURUjeBexEOiLvbuIuTv3xa8o36SfbB3xa8o36SfbEEhFhY+8WkbvjYJw5+FhGFOWANbM+K77uP+uHRF3t3EXJ374teUb9JPtg74teUb9JPtiB9Pk/5Ke86e3Bp8n/ACU/509uHRF3t3EXJ474teUb9JPtg74teUb9JPtiB9Pk/wCSn/OntwafJ/yU9509uHRF3t3EXJ474teUb9JPtg74teUb9JPtiB9Pk/5Kf86e3B3Rk/5Kf86e3Doi727iLk8d8WvKN+kn2wd8WvKN+kn2xA3dGT/kZ/zo7cHdOT/kZ/zo/wDsh0Rd7dxFywKVVFRiDGY4Mn1NmVYLIUGi03owrEhF0XQcTjSm2O+OBqzsSEVLtX4977Rz1lRbSK72plRIpedT3qZUQ4sFRfdFSFEVoBhXdGhgW05WV937kMZMEOv3WSX0TL9e97Iwcq5PZZMv1zxjS05fK/T3IGrSCHQcq5T6Klute9sHuslPoqV6172w05fK/T3A14IdQyulfoqV6x72xn3Xyv0VKem7E6cvlfp7gakddlTqmXm3ELKFIUCFDAjYfuJhfGV0r9FSnpu+2AZYS1P+lSfpO+2DnJq2j9vcDgtDLOWcVMl490BU82poaRxF1lAVdcSQnxUkng8saZVZTNOyLyGn0kqmJhRTpHElSFv3kHRhFxwFOOJFIQDlfLfRcn6Tvajb3Xyv0VKem77Y51Ss01F6u1e4HDYOVEnds1l9SQGEhzTCt5l1LijcXhi2tNAdxoY55W1pESTkop7hTIfdUq5VCXb1WQpXjAgIpQAj3zXCMMsZYarLk+SqnT/OAZZsD/C5L/c1Yfta9eP5Lmn1PrzX92gWZTLYFMmHZhRDcrNJcBKiA6oOpbrvVdKQDuMdPuma0YV3WjuTuTRGRoq8XdHdpdu08fh6SsNwZZMfRcl/uD+qMe6+W+i5On1nfbhB0u6/QDnTlTJuPDSKSlbEpcadANHL0vcUy5ypcJKVc43Qm5GZSgh4TL7bSFJZSohbrT1xlBSktKQCFnUChWBruhI91kt9FyfpPD+qMjKyX+i5P0nu1Dm9VrP0B75IZRsystOJWA4HSynRKHxjQUsLAOpKgkgg7DSHSjKiUS242zMgDuaVbbUtT7ROjL5UCWUlQUApNRqJMM/3XsAYWZJV5dMf6/5we7Fn6NkfRd7cTKnpO9nvXZ7AcdnZUyapdoPq99mWhKTKiCS2y2HAl7lJJa9CN5DK1hx2c0r6W5ZaglKAXm3tEygobLSm8DXAFtWGJMNj3YM6u9kj5nfu4ce4ymSBe70ylN+jep61N/5EVdLPU9fagKlp5YMvtS8leoypuUS86pSylrRDhBDd2iVbCoVrCg/lfJLmmZpLiklpMy0UqTo1aNSFlkIKL2CSSgHXiMIanu0aP+HSFfqOfhfgVli0f8NkfRdH4LieZ7Ht2raBwtZcomJabqpDDriWkISp14KUlttabxcbTw1kkCiqA1FY8cusp2JmUDbLt4ocaKkqKjgllKas1FEpreCk7SKwg+6xjbZsl/uj+uNvdYxX/pklT+Mf64KklK6i96A2oIcxyuY+jJKn8X8b8ae6xn6NkvM7246NOXV9vcDcghyjK9n6NkceR3z+PG6Ms2R/hkj6Lnahpy+X7Aa8YhznLRv6OkOrX24292rf0dZ/Vrx5+HuiNKXy/YDXgh1e7lv6Ns7ql9uA5co2WbZ3VK7cNOfy/YE+ZGn+z5T/ANOz6iYWITsnX78pLrupReabVdSLqU1Sk3UjYBqAhRj56fxMsEVOt0Umn669M766otjFULfHwuYoa+/O4/vqjQ5Pzl4EM4IIKwRrEBBBSCAPWVlVuLShtJWtRolIFSTuAh82BmiffHvq1SyhWqXGV0p9eoSSddBWHHmvyKQlQU62lwlNV17jebTru3SlSnBUcgiV35JC03VoQpI2KSCPMRGZiMW4vRhvJsRY7m0lkoUWmrymkgKC233C4snW0BMIBT+aw3pjJtsGgYQk6qdzL/qnzEsWnku2pbQbZQhPCvlDUsQBrAOkQVYni9MMzLHJNqWuqNxQVUV0VmNUI2e+oTew3aumPOlWbdnIDDn7IQ0LziAlO/uev4TRMcB7nUkkUoBUkS5FBWm2ZhxqZY1XUbcQLIr5/wA/dCLM2Q0mt2pvYfGSBNDrpRZx3EUjujK+bIPAyTdSaahq0KaDl/StcTfI5s7OLaFGUbJKUk1va6br5A6CemIEekWwobNVPfJXVqxoqlcN3PWLQ2Z8S1TVcRxdw4vB82G6OXGylFRsyUNa1s29nJl3SmVbBS2sg8KoISaGtYrkDhFs7ZHwd77NfqmKmJ1CLYGUpKV31BgYslY2QEgqXZKpNgqLbZJKBUkpFSa7YrarUYtlYv6Mz9m36ohj5OKjZ9YQ3rfyFkEyj5TKS6SlpwghCQQQkkEEYgiImzcZtlWgS66VIlkmhIoFLVxU1BoBhU05BjqnbKT9DmPsXfUVGMnLKTLSrLKRQNtpHOaYnpNT0xxwxEoU3r1sGljZLysom6ww23ygVUedR4R6TCpSPKdm0tNrcWaJbSpSjyJBJ+4RDsxn9d0huSrejrgFLVepykCgPQY84Uqla7WsklK1slJSZFHpdpfLdAUOZSaKHQYgTOZksxITYaYcUoKRfKFUJbqTRN4a6jHHEDfWJSsnPNJusrW5VlxtJVo1Y36bG1DBRJoKGh5NsQZbFqrmX3H3Dw3VFR3DcByAUA5o7sJTqxk9K6SIZxxYfI/NxKtybIflmnHikKcUtAJvKxu4j5NbvREPZuLB7rtBlBFUIOkX9VuhoedV0dMWYhjqrVoJ9oQi+4qR+Zy3VI9kQXnUyaEnPquJCWngHEACgGxSQNlFAmm5Qix0R7nrsHTSIeSOFLKvfuKolQ6DdV0GObC1nGok3qeoMgOCCCNwqEAgggAgggrEgtRkiKSEoP8AIZ9RMK0JWSf6DK/YM+omFWPmJ/Ey4RU+3f0qYrr0zvL8tUWwiqNvn4VMfbO+uqNHk7OXgQxPggjMa1ipiFzI6VSuaSVKSkIqrhOstVI1ULyVIONMCDCJDyzbPFLjxCqcFP6x5uuJ8ky4Ts1020rspV1QbRJM+RRSGlUUgkrpwVy69QrSrDaBvNCCYckMOw7cU24C4VqRQg8OefIwFCEqlkj79+uFnKCZdU2lbYAa4KgrSTDS6muBS2ypVNWBjAnB6RYcLjgSCSQABUk7BEf5YWs28SA+i4NQEw0ivKUusL28v4x6ztquKQ343BFOC7aCSfrXJeqsPlGkcLkw5ve6616f/BF6dPRd2QNg3RgXm/8AupKn3yv55sY8ppaCggvt4jCs1JUHP8FH3GFVbjxBqp80NCdPalB/7Sn3Rq464MSX9XlrTpQjUfgmEdt+wDJm1LAFJhjXq00ud+5sbx+dVkLLVVlo1rVCMag14IxqAAfMIrguYoocNYpU4uzW3ViGQdusCLHWQqsuyTtbRxj8kcYBXnFd8eWNyjq6wjFsfo732a/VMVMSMBFtbVPvDuFeAvD90xUtOoR6cnK6l4BgdsWxsQ/Bmfsm/VEVOVqMWxsX9HZ2e9t4fuiJ5Ryj4hGmUKqSkwdzLp/0Kjos6bS6y24k1StCVA8igDHNlGPgkx9i76iohrN7nZMo2mXmQpbI8RacVtji0PjJ+8cuAjhp0JVINxzQJzdaCklKgClQIIOIIOBBG6Iqt7MQhSiqUf0YOIbcF5I5AocKnODEgWPldKTQqxMNrPFvAK6Uqor7oWIpCpUovVqJKzZR5up2SBU41ebH6xs30jn+UnpAENqLekRBmc/N+Gp1gyyQEzirgQNSHaitNySDepsoqNPDYvnHozzIaHLmMyf0cs5NKHCfN1H2bZIPnVX0REnxyWTZqJdhtlsUQ0lKRzJFKnlOs8phDzkW93JZzy0mi1jRo+s5hUcwvK6IzZt1qurayRRybykbnW1uNakOONnnQaA8yhRQ547rQkkvNONLFUuJUlXMoEGIbzE2zcmHpYnB1IWkftN4HzpP+mJsicRS5mo4rwIKlWnZymHnGV+M0pSFc6TSvTrjmiSc99g6KcRMAcGYTj9o3QHzpu+YxG9I3qUlUgpEGIIzGKRexAQGCBULAtXkuKSUsP8AIa9RMKcJuTX6HLfYteomFKPmJfEy4RU+21VmX/tXfXVFsIqdbP6Q/wDau+uqNLk7OXgQzjjEZjEa7KmYceQs/o5oJJIDoKaDugkq+SAmXWlSiTgK1GMNwGMpVQ4YRWS0ouLBOQlVUJKHjTUNBahOzUFPjYNkKdjTq2V1Ul8pUKKAlrQKuShdWsJxhj5Mz7c03XRtBxPjpEu1QbiFOzSSajGtNeHOsokEA/FNH+BL/wD7qf8AmMecLXjJlh1MZKqWitUgKxAV3YCAdigqYrXzQk23kwtlutEOE1A0bU+s9IbmSemoh9We4ktIKAAm6KAXeDhq4JIw1YEwxcvZvSuBAbvhGFdE06KnWQrultQ2YEbI56c5Odrgaq7Mc1lh7/trR/nNxwzssptBq24muGMvPJFTsqJo/gY63ZWuGhAI2dzSo9ecJ/8AMN2foTRDLZpXXLyydX1HzGjC7/2IOF6UVWhSsfw5rE1/aVXGLG5NTAXJy6hhVpvChFDdAIookjHYSTFbVKqumiaqQCPem/5u0G7XWJVzRZUoumUVRNCVN8FpsYnFACXFEqqbww37opjIOUL9QRJcw1eQpOq8CK84pFTJ2TWy4ppwXVtqKVA6wRhFt4bWUmbyTnl6R5s6SlL6FFCiBxqYK6RHLhMQqLd8mSytTLClqCEAqUohKQMSScAB0mLY2bLltltBxKEJSTypABhCydzdSUkvSNNVcGpa1Fah9WuA5wKw5oYvEqs0o5IJCRlfMhuQmlnUGXfvSQPviAGc3U2uRTONovoVeNweOEJ/WU2g0OAxwrqOEzZczCZlbNmpVwpkhT1CAUS7ZvK6VEBI6d0OxhhKEpQkBKUgBIGoACgA5AIUq8qENWb1+AKjfyiSczeU0z3amWK1uMrSslKiVBF0EhSa6saJpqxiVbYyDkZpRU9LtlZ1rTVCjzlBBPTHvYGSMrJXu5mQgq8ZVVKUabLyiTTk1R71cbCpTcXHWLCxHLN2ahxbS1iqmVFaORRSpFfMox1QRl3sSEJ9tZPsTaQiYaS6lJvAKrgaEVwO4mOyZmA2hS1GiUAqJ3ACp+6IuOfxnGkq6QP20DDZHtSpVJ64LID4s3IaRl3EusyzaHE1uqANRUUNMdxIhdiKPD8380c6xPZh7ZFZZN2kwp1CS2UKKVIJBINAQajWCD+O6L1aNaK0ppkCfnWsPumznCBw2PfU7+BW8PQKvuiudYt2tAIIIqDgQdoOyKu5WWCZSceYANELNyu1CuEk+iQOcR38nVNTh4hiNGIyIwI0ioQEwQHVEgtZk3+hy32LXqJhShOybHwOW+xa9RMKMfLSzZcIqfbJ+Ev/AGrvrqi2EVPtr9Jf+1d9dUaXJucvAhnFWMGNgIKRstFTEESdm2zaS0/KqeeU6FB1SKIUkCiQk7UnHEw7RmOkONMH+InsRwzxlOEnF7CbEFScyptaVoICkGoJAVjzKBB6Ye1lZxkJbAfaUpyuKm0SaUkV4plyRhzxIKcyNn/55/iexMengVs7ivdaqPGpi6E/iTJscjOcaWblUpZeaKlXq1cbaLddo+DhJOv5HnhoPWs0pZ4TKyakEKs0V5y5LpphyQt5eZrpKVkHn2UuBxu6QS4pQxWhJFDyEw0ckc18zPBK/iWDjpFipUD5NI8bnJAiKUaGg5p2V9oNbStJKiQFN0OFAbPpjtNxqmv2xwLlkBODjZOr42U3neip54mCyczcg0BpEKfVTErUQK8iUkADnrCyc3tn0p3GxQfsCvn1xR4unHVFf3eLEBqYQR46NflZQfgmv8oGnA04lxLlFJKSkpdliQUkUOCCK1AOqu2JktXM3Z7oNxC2Fb21qp6K6iIxyuzVTUkC4n39kYlaAQpI3rRsHKCRzR70sRSqO17fUiw+cmc8TZKGpoXSBQv6Rsg0pioJpjj8mvNro8mMuJBYqmclul1CfWIiuOTcih+bl2l1uOOoSqhoaKVQ0OzCJv8AAtZ3Ee61Uc2Jo0Kctd1fqJQuzWXkg2KqnJf91xKz5k1MMrKXPi0lJTJILi9jjgKUDlCTRSumkLIzL2dxHetX7YHMzFmkUDbo5Q6vDzkj7o8YPDRd5XY1kFvW28t8zBdXpiq9pASFXsNRGrcBEiZO583EAJnGtKB+sbolXOUngnopCjbeYdBBMrMKCuK9RQP7yQCPMYi63MnH5NzRzDamzjQ60qG9CtSh0xpp0MSrcGRkTzJZ27NcAq/ozucQtJ89Cn749ZvOnZraa90pVyIStZPmH4xW6OiWki44ltFCpagkUxxUaDVzx5Pk+mtr/vgLkpW1np0zjbTIWwwVpDrxFXNHUXriU1umlccTupDuGeCzPLr6l7sQSWaGzktpSti+oJAUouOi8oa1UCqCp3R0KzU2Yf7qPTd7ccUpYZ6kn6EjUy+zqSr8i4zKrWtx4XTVtabqCeESVAaxUYV1xDoPNh+f+YmbJDIuznFvSkxLpMzKqIUb7gLrZxQ6AFj5JSDy03w6Bmrsz5qn03T/AFx008RSw60En6ArdD1zW5aos99zTFQZdSAbovUWk8E0GOoqGG8QrZ2M3jcoETEqgpZPBcQCSEK+SoVJNDq56b4jSkdqcMTT7GQWD8M9ncd3ql+yI1zpZSSk6+09LFSlBCkOXkKQMPEONCSKq8wh05tM1zTkuX51q+Xfi0EkBKBqXwSMVfhTfDy8GFm/NG/Ov8b0ZqnQoVP8bu30sSVrpGTrh35yG5NE1oJFpKAyFB1YUo3l4VSLyjgmlMNZJ3Qz7sa8JacVK2ZUyBGFiMorsjChgYuC2Fhj4MxhT3pvDdwRhHbHDYaaSzA3NN+qI7o+Ulmy4RU62f0l/wC1d9dUWxip9sj4Q/8Aau+uqNTk3OXgQzigEEEbBUmzMzbku1IKQ6+y2rTLN1biEmhSihoo1pgfNEiyVssPEhp5pwjEhC0qIG8hJOEVOiS8xNO7nqfN937bddv55IysVhElKrftJTJyhPtK35eXID77TRUKgLWlJIG0AnVChEK59k/Cpf7FdOU3ozsPSVWaiyxKrnc1oMLReQ+yVAKuqqklBSu6Sk/VqNxhTQgJAAAAAoAMAANghIyPsQSkkyyBQpSCrlWrFR85MKk1MpbQpazRKElSidgSKk+aPOWdo5bAZffShJUtSUpTiVKIAA3knAQ3/CNZ1673WzWtNZp6VKffEGZZ5bO2g8pSlKSyk+9NbANhVqqo6647obYjUp8nXjeb19hFy20tNIcSFtqStJ1KSQoHmIwj0IitWQuWztnvAglTKj763sI4yccFjHn1c1kpd9K0JWkgpUApJGog4g+aOHEYd0JW2BERZS5CCTtaTmGE0YemGqpAwbcvA0G5KsSNxqN0TDHjMyiXAAtIUApKhXYpBCkkcoIEe0UqVXUSvsJOa0LRbYbLjy0toTSqlGgFTQY88cchlVKPqutTLC1cVLiSTzCtTDfzxD+ynvrNeumK+rboQcRq6MKg69uv/wAR1YbCKtDSbsQ2W3hPt2wWZxlTL6ApCvOk7FJOxQ3xG+Z7Ltx1Xcb6yshJU0tXjUTrQTtwxBOOBG6JYjlq05UZ2eZJVnKjJ1clNLl1mt0gpVsUhXiq82sbwYdOZ3J/TT+kUngyyb+PHVwUA/6ldAhzZ97HBbl5mmKVFpR3pUCpPmKT6UOHNHk+Jaz0rI4cwdITShunBA18XH94xp1MTfDaW16io9oI85iYS2hS1GiUAqJ3ACpPmjys20EPstvNmqHEpWk8ihUV5Yx7O1yxGWdYuSM7K2iyMcW3NyruISr6yCofuiJHsO2m5thD7KryFivKDtSdxBwMJOcWw+6rOfQBVaU6RH12+FQcpFU9MRFmty47ifDTij3O+QFVoA2s4BzE4DUFasMfkx3xp8/Quvij6ognm0bPQ+0tp1IUhxJSoHaDEH2NmpdNqKl3gSwzRal0wcbPiAcqqEHdRXJE8A1jMc9LETpJqO0k1QgAAAAAYADAADYIZOdPLbuKX0TSqTD4ISQfi06i5z7By47IdNu203KMOPumiGxXlUdiRyk0AisuUVuuTkwt91XCWcE4kISPFQOQauep2x7YPD87LSlkiGJqvyccfPGCYzTVjz/nbGsb5UyIwrV542SBtNPOYySAcCDhtGFabjAFrrHFJdn7NHqiOyOazPiW/qI/AR0x8m8y4RU+2R8Ie+1d9dUWwip9sfHvfauesrGNTk3OXgQzigjMYjZKmQYkjMR+nPfYH124jcGJKzFn4e7TyB21+W3HNi/0ZfQlE5RDueUVtGSBNAUgHZhpBWJiiGM+I+Fy5AJIZWRTYQrA+ekY2C/VXj9iWTPDUzpOqTZU1d2pSD9VS0hX3Ewu2HaQmJdp5JBDiEq6SMRzg1HRG1sWYmZYcZX4rqVJNNeI1jlGuOeD0JpvYySp8bBWs12eesd9vWC7JvqYeBCknA0NFp46SdYP/GyE8D7vzuj6hNSV0UM0OBiymbVxSrLlCrXo6bdQJCdf7IEQJk1ky7OzCWWU7iteNG0mlVE82oY11RZqQkkstIaQKIbSlKRyJAA+4Rlco1FZR25lke8EaPPpQKqIAqBU71EADpJA6Y3jIJGVnhP9lO/XarzX0xX4gGta84pTVuwpqiwGeL/pTv1mvXTEEtshRprJBIxJrhhU3efnjbwDtSf1f7FWL+bYUtWVI2rVya214AA6vZFjYhvM5kwpcwZtYUENBaUVOtxWCqbwBXpVyGJkjix01Kpq2IlDdy5yfM7LpYpgp5oqOGCEqqs+jUc5EOBCAAABQDADcBG0Ecbk2lEkYmeO3+57PLaTRcydGPqa1nzUT+9HPmTtrSyKmSeFLrIH1F8JP33x0QuZW5vmLRWhb63howQkIUkDEgk0KTiaDHkEYyTzeS9nuLcYW8StN1QWpJBANQaBIxGOPKY6tOlzGh/te/8AfAgdEVhy4sPuSefZGCL15H1F8IAc3i9EWeiJc+1hVSxNAeKS0vmNVIPQbw/eEXwFTRq6PWGLGZrKdyZlVsu1KpYpSFnahV66k8qbpHNSJCiJMwWqcpWlWdf8WJbjxxcVGtJIIgjPPlK47OGV8VqXumnGWpIN48wNAOffEdmn5/O6HfnTH9rTOO1vzXEQ0lIHSNf/ABhG7hko0opdSIZpBGRTljFI6CAAjBjao5dlYFU5dXJAFsrNHvLf1E/gI6Y8ZL4tH1U/gI9o+SeZcIqfax+EPY/rXPXVFsIqfamL7woPjHd/GVyxqcm5y8CGccEbEUOP41/AwHmH37a8v5pGyVNREj5jFf2g6ScSwv129cRzSJEzKzKET7ilqQkFhQqTdFbzeAvGObFfoy+hKJ3iFM+6qTUv9ir14l420x5ZrrEe2Ibz3zyHJpjRrQsaI1uqBHj1oaHk1Rj4JPnl4ks7szuWwQe43jRKySyvUAtWJbNeMakctRtiY4qek4EeLt1q5BXWa0JMSZkbnhLQDM7ecQALrwFVJFNSxrWP2hjvB1x04vCOT04eKCZKVuZOS84i5MNJcA1E4FJ3pUMR0GGgMyEheremKcXSCnqXvvh2WXlXKTI95mGl12BQvdKTiPNCoVila4b4z1Uq0/8AFNok4LFyfYlEaOXaS2nbTWo71E4k85hQhGtfLGTlhV6YaT+yFBSjzJTVR80RdlnnkW82puSCmkE0LqsFkfsAeLzk15ovToVKzy8WQK+W2W4dtGUk2VcBuZZLyhtWFijYpsTiTy03RKcVdyWdSmellKAAD7ZvLJwF4GpNabjWLKd/Zfy7PWI9se2Loqnoxj1BHNlTk6iellS61KQFFJvJpUFJB2imyGvZuZeTbVedW8/T5K1AJ1k6kgHorSHd7pJXX3TL0P8Amt9qNH8qpRHjTUunndb9sc8Z1YrRjckUJaWS2kIQlKEpFEpSAABuAGqCYmUtpK1qCUp1k4AQzbazuyDANxZmF7EtYjpWaJHRU8kM2x8sl2naLXdTjTEswdKGitISVo8S8VEXlXiDTZd1CLxw1SScpKyIuTRHNaVoty7S3nVXW2wVKOJoByDEnkEcnuplPnUv1rfaiPM8uWDS5Vthh1tzSrvLuLCqIRiAbp2qof3TFKVGVSajYkcRzxWZ5ZfUvdiMeGOzfKr6l3sxXsHHEecnCMAjdGt/51Lrfp7FblsbMtJuYaQ80q824LyTQioPIcQeQxyZVWKJuTeYP6xBCTuWMUnoUBEfZn8tmG5NTEw820Wlm5fUlN5C6nCpxoq95xD5Vl1ID++S2z9ajb0xlTpTp1Gop6nqJGDmDbI7tBBBBZBG4jS1HPEtxHGTlvyErP2grupgNvllxJvpoVEOXwCNZCjWn7QhzjOBZ/zyX6xMXxKlOo5JPXb7IIhPOkgG1pnHGrdBQmvvacIaHTrh05xbSQ7aUw4ysLQvRlK0KqDRCMajA0II54bKVjdjUUxI34/nfG5QuqcfoiDzEEbFQpqx3/yjSPYgIyoRuVDi8ms698bFNQCEEDVe4RFefVC4LYyXxaPqp/AR7RoyKJHMI3j5Jlwiq1pNnTPYKqHXKcE08dWNdcWpiF7Kyitecfmm5eZQCxpFBCkNVUErUkJHAOOFMeTfGhgpOOk1bZm7fsyGRjoDtSo8yTGBLKr4qvMYlgz1rpvF6fZZbShlRcW0kAKf8VumjvXht2CG7a2Xtqy77rDs0EraJB4DVDqxBuY1BB3xpxrTk7Rtvf4kDNMqokcBfSlWP3bY2dkF7GnNvyFfdhiNevHzQ+7YyzteWaYccmkUmErUkJSyqiUU1kJIqQdQMLZmLbKXFInG1lppp0pDSKlLoUaDga0hJJG3ZFXXkknq3v6dQIpRZLlfinKasW17duAjpbs5YGDLld2ic1YVrROPn2nVhD/byltTu9cku0Gm1oUEBZaQUrWq7dSAG61N7buMdi5u2FF0MzyHyy420sNMpqlSyQqtW/kUqeSIdeW229/iCOE2e7RSdC4Ad7Tp1UxFU4VpHiuy3a17nfpxS0sa8dd3DdEplFrBDy12lQMrWhV2Xv8AiJCio3GyUpx1mECyMo7UfYDwnyAZhpi7cQTV2nCwTqFdURGtJ61be/YDKcsl3CrDx1/qnMBs1iBFjunXLzGrY25gfRiS3k2qhh942ir3lbqKJav10JIJUUIOjvUwqKbyISrTtm1WJNiaVPEpdpVASi82FhRQVcH5QBpEqvJ6lbqzfsBkqsd0f3d4YD9S5rxHF2642TZMwQfeH1E0JGhc18KupOvHXywtN5wbSWpKUzbl5RSmlGxwlEADxemFzK207UkAi/PuKvEpPvakC8kAm6pSLq07iD0Rdzmmou132v2AxxYrwOMu+QNhadGrGhoK46sIyzYL9RSVfJP+Q4Rt/Z6Yetq21aDMq3MptMvIWvRm4jUu6VUSVJAWBQgkajC7JWVazimaWkbrrGmKrieAeAQ2RtJCwa8hwijxDSu7euzwBGCbAdr+izOsYaJ3Vt+Tze2BOTkxTCUmCcf1TvNxYfM4/aSGFPd8nCES7MzS6NTyim5uwpWuqE+etm0ES0o93wePdZcASKVQUKumpHjbN0WVWTyt69V+oDZ7xTApWWmBQ8L3lZwFNlzfX7xqjxVYMz81mOoc/C7zxJrtn2gh1SHrWcbSXksMquV0jqkBVCkeInGlSTjG0pYdruJbJtBwEuuNuACuj0ZUm/hS8kqSBspeHLHn0m2u69fYWIu7xzHzZ/X5FzsRjvBM4/BpjqXezD8ySmLSnQ+RaD6NAUggNl0qvFQwSmhwpj/xCkiy7SuPrVaj1Jd1TR0banK3EhZVgQRStDroQdcXliHF2dvX2BGbtgTNadyvj+C7t1DxY07wTPzaY6l3sw9e6rTMgmc74O4kEtV4QaUsoDvKm9spq2wsTNmWglzRt2u4tSHmW3QUqSW9OBcUKkhYxGAP4QeIa1XXr7AjLvDM/NpjqXezGTYU1h8HmOT3l3s74kxNm2j3UWO+c1eQy46asqqQhQTRCQs361NNuFKYxtL2VaPdDrJtV4llDS7qU3nFB2pxaUoUu0qcSaEYbIr0r6evsCM/c7NY/BZjqXezGFZOzQ/u0z1LvZh75OTdpTc0+wbQfRoErUTdNVXCBQIVdIJ10OqO+UZtF1xaGbSfUW5hDLl9F0pStN7SEVIoDeFK7ItLESi7O3r7AjoWDND+7TG/4l3swKyemvm0xh/kudmJFcctBMj3WLTeUmjhSAyCCELKAVKrwb1AdRpWOq3ZCflUhblqvhAcaQtRaKfjflINaLu7QDhQ7or0l3tq9fYEXe56ax+DTGGv3l3sxn3OTXzaY6l3s8kPXKy0LRkC2hdpOLccKjdTTgthVELJ/apW7zx35RS1oMJcLVqPPLZcabcboUEF6ly7ib1aj74t0iWrLXln7Ajv3NzXzaY6lzsw8Al1UqlpMm9eAOHc7t6tCm4eBduAm9Wta7K4wo2hKzzM4xLrtV+5MBSUu1VQPNm6WiL2HDoKg7dUI+U9qz8m6hk2jMOO3Ap1KVmja1Y3K3saJxrh98Uc3VstXWs/YFgkDARmNW9Q5o2jBLBEFMWBaku5N6GWJEwpYC76AUDSFYUnhjHbjhE6wwJjMrJLWpZXM1USo0cTrUan5HLHVh6sYXUtttl/3RA2Zhy13XXFvWe06l0N3mlFNy8ySULB0lQqp34wh2zktak0Sp2TTpFOKcU4nRBSrwSLlb/iAAUHPrh/+A+R48z1iexB4D5HjzPWJ7EdccTTi7q3lf5CxHk7kfajrLDRlKJYS4EUU2DRxV43qua+gQvFu2qgplUJPwfEKRUdzVuj43GtSFYY1phDl8B8jx5nrE9iDwHyPHmesT2IPE03nbyv8hYZbuT9rKnDOGURpC4hy7fauhSLuqrhNKJG3aaR0sWXbCQ9dlkp074mFkOoSb6TeupIe8Q7jXdWHWMx8jx5nrE9iDwHyHHmesT2IPE03tXlf5CwiOy1rrS4lcnKLDrinCFrTgpYANKP6qYUNdvNHJk9k1asogoTLyrqFKSu66ttV1xHirFFChGG/UIc3gQkePM9YnsQeA+R48z1iexFefp2tf8A5f5CwgSlj2yhDqQzKX3i6VPFTYcGlxUAUqx5Kg06I2mLMtpaNGtiSU37zRslq6nQEFI8apGFCCThUYQueA+R48z1iexGfAfI8eZ6xPYhz9PO68v8gNT3H2pQgS0ikkKAUC0FJvuBy8CDgpJwSaYDCO+fsW2HvHZkAPfCQCmiluJuqdOJ4dMQcKQt+A+R48z1iexB4D5HjzPWJ7EOkU87ry/yA2LbyUteZZDK25NKbwWotqQgrWkXQpeNCaYYAR3S9mW4kJAEqAjR0TfTQ6NFwE47qE8oELXgPkePM9YnsRjwHyPHmesT2Ic/Tta68vECDLWDbCBd0cipJabZKXChSS20VFNQTiakmsbKyctZTWhLNnXAXLtQ2bhcUVEow4GJwpuELngPkePM9YnsQeA+R48z1iexDn6fWvLxAmNWTbSVOLPcKy4vSXVFKghwAJDjYI4KqAbeiPGUsO22i2pLkqVN6U4rBvF9QUu/hQ4gHkpCz4D5HjzPWJ7EZ8B8jx5nrE9iI56n1ry8QM6RyHtdlt1tsMAPlBWQ6gKqhRUKEEUxJB3jCFRVlW0oOBbMi4HV6RQXolALupReAJoOCkDpMLngPkePM9YnsQeA+R48z1iexFniKb1try/yFhvO2LbZZ0BTLFnRaLRhTN26No23sK1r0R6Tln264pKiiVSUuJcN1TKb62/FLhrVVOUwu+A+R48z1iOxB4D5HjzPWJ7ERz9Ls8vEWG0/k/bKlLUGZNtTrbjay3oUFSXSkqJINSqoFDynfHoxY1tJc0milFKutJ4ZZXTQ1uKqTW9icaw4fAfI8eZ6xPYg8B8jx5nrE9iHP0+teXiLDVs7JS2Gn3nwiWUuYCg5pFtKSoLIJF2tNYpG0rkzbDS31tNyzZmUBC0oU0lF0ClUpBok8vKYdHgPkePM9YnsRnwHyPHmesT2Il4iD2ry8RYaiMlrXEqiVLEmpttKkoKiypaQs1JSoq4JrtG4bozamTVtTCX0uhgpmC2VjSNihaACbuPB1Cu+HUcx8jx5nrE9iMeA+R48z1iOxDpFO97ry/yFhk2tkDasy4HXEM30pQgUdbHBb1bebzwtzdnW44tKlJlAUrS4QktAOLRgkuY1Vd1ipwoN0LfgPkePM9YnsQeA+R48z1iexB4im7Xa1d3iLDYtPJu25kNh7udRZc0iCVtBQVuqnWnDVya4TrRzdWo/MLfcSxfcUFKIdbArhqHQIfHgPkePM9YjsRnwHyPHmesT2IlYqEcmvLxFiQU6ozGraKAAbAB5o2jKJCCCCACCCCACCCCACCCCACCCCACCCCACCCCACCCCACCCCACCCCACCCCACCCCACCCCACCCCACCCCACCCCACCCCACCCCAP/9k="/>
          <p:cNvSpPr>
            <a:spLocks noChangeAspect="1" noChangeArrowheads="1"/>
          </p:cNvSpPr>
          <p:nvPr/>
        </p:nvSpPr>
        <p:spPr bwMode="auto">
          <a:xfrm>
            <a:off x="63500" y="-823913"/>
            <a:ext cx="2686050" cy="1704976"/>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2" name="AutoShape 4" descr="data:image/jpeg;base64,/9j/4AAQSkZJRgABAQAAAQABAAD/2wCEAAkGBhQSERUUExQUFRUUGRgaGBcYGBcYHBgYFx8YHB4YGhwYHCYeHBsjHBwYHy8gIycpLC8sHB8xNTAqNSYsLCkBCQoKDgwOGg8PGiwlHyQsKSwpLCksKSopLDAsLCwsLCwsLCkpLCwsLC8sLCosKSksLCwsLCwpLCwsLCwsLCksKf/AABEIALMBGgMBIgACEQEDEQH/xAAcAAABBAMBAAAAAAAAAAAAAAAABQYHCAECBAP/xABUEAABAgMDBgcJDAcHAwUAAAABAgMABBEFEiEGBxMxQVEiUmFxgZPSFBUXMlORkrLRFiMkM0JUVXJzobHwNENigoPBwiVERWOio+E1lPF0pLPT1P/EABoBAQADAQEBAAAAAAAAAAAAAAABAgUEAwb/xAA2EQACAQICBQoFBAMBAAAAAAAAAQIDEQQxEiFBkeEFExRRYWKBkqHRMlJxsdIzweLwIkKiFf/aAAwDAQACEQMRAD8AnGOc2g15RHpJ9sdEV/mu8Yed0gtBSr664NAXryq0oQaV3x0UKKqXz8Fcgnfvi15Rv0k+2Dvi15Rv0k+2IH0+T/kp/wA6e3Bp8n/JT/nT246OiLvbuIuTx3xa8o36SfbB3xa8o36SfbED6fJ/yU9509uNFuWAdSLQHNo/5qMOiLvbuIuT53xa8o36SfbGO+LXlG/ST7YgO9YHEtD/AGvbBfsDiWh/te2HQ13t3EXJ874teUb9JPtg74teUb9JPtiBL9gcS0P9vtRlKrAJoG7QJ3DRn+qHQ13vLxFyeu+LXlG/ST7YO+LXlG/ST7YgZXeEa2rRB5bg/qjNbBpXRWhTfwO1Doa73l4i5PHfFryjfpJ9sHfFryjfpJ9sQNfsDD3q0MdXiY/6oL9gUJ0VoUGvxNZrh43JDoa727iLk898mvKN+kn2wd8WvKN+kn2xBS2rCFKsWkK6qhIryiqt2Ma0sG7e0No3dV6iaV3VvUh0Rd7dxFyd++LXlG/ST7YO+TXlG/ST7YgYqsDyVoV/c7UbI7wmtGbRNBU0uGg3misByw6Iu9u4i5O/fFryjfpJ9sHfFryjfpJ9sQOlVgEEhq0KClTwKCu/hYRshNhHUzaJwrgEnDHHBXJDoi727iLk7d8WvKN+kn2wd8WvKN+kn2xA57w4+82jgKnxMAdRPC1HDHlEbpasM1pL2kaC8aBOCT8o8LAcsOiLvbuIuTr3xa8o36SfbB3ya8o36SfbEELFhJAJYtIA6ibgB5iVY9EATYVQNBaVSKgURUjeBexEOiLvbuIuTv3xa8o36SfbB3xa8o36SfbEEhFhY+8WkbvjYJw5+FhGFOWANbM+K77uP+uHRF3t3EXJ374teUb9JPtg74teUb9JPtiB9Pk/5Ke86e3Bp8n/ACU/509uHRF3t3EXJ474teUb9JPtg74teUb9JPtiB9Pk/wCSn/OntwafJ/yU9509uHRF3t3EXJ474teUb9JPtg74teUb9JPtiB9Pk/5Kf86e3B3Rk/5Kf86e3Doi727iLk8d8WvKN+kn2wd8WvKN+kn2xA3dGT/kZ/zo7cHdOT/kZ/zo/wDsh0Rd7dxFywKVVFRiDGY4Mn1NmVYLIUGi03owrEhF0XQcTjSm2O+OBqzsSEVLtX4977Rz1lRbSK72plRIpedT3qZUQ4sFRfdFSFEVoBhXdGhgW05WV937kMZMEOv3WSX0TL9e97Iwcq5PZZMv1zxjS05fK/T3IGrSCHQcq5T6Klute9sHuslPoqV6172w05fK/T3A14IdQyulfoqV6x72xn3Xyv0VKem7E6cvlfp7gakddlTqmXm3ELKFIUCFDAjYfuJhfGV0r9FSnpu+2AZYS1P+lSfpO+2DnJq2j9vcDgtDLOWcVMl490BU82poaRxF1lAVdcSQnxUkng8saZVZTNOyLyGn0kqmJhRTpHElSFv3kHRhFxwFOOJFIQDlfLfRcn6Tvajb3Xyv0VKem77Y51Ss01F6u1e4HDYOVEnds1l9SQGEhzTCt5l1LijcXhi2tNAdxoY55W1pESTkop7hTIfdUq5VCXb1WQpXjAgIpQAj3zXCMMsZYarLk+SqnT/OAZZsD/C5L/c1Yfta9eP5Lmn1PrzX92gWZTLYFMmHZhRDcrNJcBKiA6oOpbrvVdKQDuMdPuma0YV3WjuTuTRGRoq8XdHdpdu08fh6SsNwZZMfRcl/uD+qMe6+W+i5On1nfbhB0u6/QDnTlTJuPDSKSlbEpcadANHL0vcUy5ypcJKVc43Qm5GZSgh4TL7bSFJZSohbrT1xlBSktKQCFnUChWBruhI91kt9FyfpPD+qMjKyX+i5P0nu1Dm9VrP0B75IZRsystOJWA4HSynRKHxjQUsLAOpKgkgg7DSHSjKiUS242zMgDuaVbbUtT7ROjL5UCWUlQUApNRqJMM/3XsAYWZJV5dMf6/5we7Fn6NkfRd7cTKnpO9nvXZ7AcdnZUyapdoPq99mWhKTKiCS2y2HAl7lJJa9CN5DK1hx2c0r6W5ZaglKAXm3tEygobLSm8DXAFtWGJMNj3YM6u9kj5nfu4ce4ymSBe70ylN+jep61N/5EVdLPU9fagKlp5YMvtS8leoypuUS86pSylrRDhBDd2iVbCoVrCg/lfJLmmZpLiklpMy0UqTo1aNSFlkIKL2CSSgHXiMIanu0aP+HSFfqOfhfgVli0f8NkfRdH4LieZ7Ht2raBwtZcomJabqpDDriWkISp14KUlttabxcbTw1kkCiqA1FY8cusp2JmUDbLt4ocaKkqKjgllKas1FEpreCk7SKwg+6xjbZsl/uj+uNvdYxX/pklT+Mf64KklK6i96A2oIcxyuY+jJKn8X8b8ae6xn6NkvM7246NOXV9vcDcghyjK9n6NkceR3z+PG6Ms2R/hkj6Lnahpy+X7Aa8YhznLRv6OkOrX24292rf0dZ/Vrx5+HuiNKXy/YDXgh1e7lv6Ns7ql9uA5co2WbZ3VK7cNOfy/YE+ZGn+z5T/ANOz6iYWITsnX78pLrupReabVdSLqU1Sk3UjYBqAhRj56fxMsEVOt0Umn669M766otjFULfHwuYoa+/O4/vqjQ5Pzl4EM4IIKwRrEBBBSCAPWVlVuLShtJWtRolIFSTuAh82BmiffHvq1SyhWqXGV0p9eoSSddBWHHmvyKQlQU62lwlNV17jebTru3SlSnBUcgiV35JC03VoQpI2KSCPMRGZiMW4vRhvJsRY7m0lkoUWmrymkgKC233C4snW0BMIBT+aw3pjJtsGgYQk6qdzL/qnzEsWnku2pbQbZQhPCvlDUsQBrAOkQVYni9MMzLHJNqWuqNxQVUV0VmNUI2e+oTew3aumPOlWbdnIDDn7IQ0LziAlO/uev4TRMcB7nUkkUoBUkS5FBWm2ZhxqZY1XUbcQLIr5/wA/dCLM2Q0mt2pvYfGSBNDrpRZx3EUjujK+bIPAyTdSaahq0KaDl/StcTfI5s7OLaFGUbJKUk1va6br5A6CemIEekWwobNVPfJXVqxoqlcN3PWLQ2Z8S1TVcRxdw4vB82G6OXGylFRsyUNa1s29nJl3SmVbBS2sg8KoISaGtYrkDhFs7ZHwd77NfqmKmJ1CLYGUpKV31BgYslY2QEgqXZKpNgqLbZJKBUkpFSa7YrarUYtlYv6Mz9m36ohj5OKjZ9YQ3rfyFkEyj5TKS6SlpwghCQQQkkEEYgiImzcZtlWgS66VIlkmhIoFLVxU1BoBhU05BjqnbKT9DmPsXfUVGMnLKTLSrLKRQNtpHOaYnpNT0xxwxEoU3r1sGljZLysom6ww23ygVUedR4R6TCpSPKdm0tNrcWaJbSpSjyJBJ+4RDsxn9d0huSrejrgFLVepykCgPQY84Uqla7WsklK1slJSZFHpdpfLdAUOZSaKHQYgTOZksxITYaYcUoKRfKFUJbqTRN4a6jHHEDfWJSsnPNJusrW5VlxtJVo1Y36bG1DBRJoKGh5NsQZbFqrmX3H3Dw3VFR3DcByAUA5o7sJTqxk9K6SIZxxYfI/NxKtybIflmnHikKcUtAJvKxu4j5NbvREPZuLB7rtBlBFUIOkX9VuhoedV0dMWYhjqrVoJ9oQi+4qR+Zy3VI9kQXnUyaEnPquJCWngHEACgGxSQNlFAmm5Qix0R7nrsHTSIeSOFLKvfuKolQ6DdV0GObC1nGok3qeoMgOCCCNwqEAgggAgggrEgtRkiKSEoP8AIZ9RMK0JWSf6DK/YM+omFWPmJ/Ey4RU+3f0qYrr0zvL8tUWwiqNvn4VMfbO+uqNHk7OXgQxPggjMa1ipiFzI6VSuaSVKSkIqrhOstVI1ULyVIONMCDCJDyzbPFLjxCqcFP6x5uuJ8ky4Ts1020rspV1QbRJM+RRSGlUUgkrpwVy69QrSrDaBvNCCYckMOw7cU24C4VqRQg8OefIwFCEqlkj79+uFnKCZdU2lbYAa4KgrSTDS6muBS2ypVNWBjAnB6RYcLjgSCSQABUk7BEf5YWs28SA+i4NQEw0ivKUusL28v4x6ztquKQ343BFOC7aCSfrXJeqsPlGkcLkw5ve6616f/BF6dPRd2QNg3RgXm/8AupKn3yv55sY8ppaCggvt4jCs1JUHP8FH3GFVbjxBqp80NCdPalB/7Sn3Rq464MSX9XlrTpQjUfgmEdt+wDJm1LAFJhjXq00ud+5sbx+dVkLLVVlo1rVCMag14IxqAAfMIrguYoocNYpU4uzW3ViGQdusCLHWQqsuyTtbRxj8kcYBXnFd8eWNyjq6wjFsfo732a/VMVMSMBFtbVPvDuFeAvD90xUtOoR6cnK6l4BgdsWxsQ/Bmfsm/VEVOVqMWxsX9HZ2e9t4fuiJ5Ryj4hGmUKqSkwdzLp/0Kjos6bS6y24k1StCVA8igDHNlGPgkx9i76iohrN7nZMo2mXmQpbI8RacVtji0PjJ+8cuAjhp0JVINxzQJzdaCklKgClQIIOIIOBBG6Iqt7MQhSiqUf0YOIbcF5I5AocKnODEgWPldKTQqxMNrPFvAK6Uqor7oWIpCpUovVqJKzZR5up2SBU41ebH6xs30jn+UnpAENqLekRBmc/N+Gp1gyyQEzirgQNSHaitNySDepsoqNPDYvnHozzIaHLmMyf0cs5NKHCfN1H2bZIPnVX0REnxyWTZqJdhtlsUQ0lKRzJFKnlOs8phDzkW93JZzy0mi1jRo+s5hUcwvK6IzZt1qurayRRybykbnW1uNakOONnnQaA8yhRQ547rQkkvNONLFUuJUlXMoEGIbzE2zcmHpYnB1IWkftN4HzpP+mJsicRS5mo4rwIKlWnZymHnGV+M0pSFc6TSvTrjmiSc99g6KcRMAcGYTj9o3QHzpu+YxG9I3qUlUgpEGIIzGKRexAQGCBULAtXkuKSUsP8AIa9RMKcJuTX6HLfYteomFKPmJfEy4RU+21VmX/tXfXVFsIqdbP6Q/wDau+uqNLk7OXgQzjjEZjEa7KmYceQs/o5oJJIDoKaDugkq+SAmXWlSiTgK1GMNwGMpVQ4YRWS0ouLBOQlVUJKHjTUNBahOzUFPjYNkKdjTq2V1Ul8pUKKAlrQKuShdWsJxhj5Mz7c03XRtBxPjpEu1QbiFOzSSajGtNeHOsokEA/FNH+BL/wD7qf8AmMecLXjJlh1MZKqWitUgKxAV3YCAdigqYrXzQk23kwtlutEOE1A0bU+s9IbmSemoh9We4ktIKAAm6KAXeDhq4JIw1YEwxcvZvSuBAbvhGFdE06KnWQrultQ2YEbI56c5Odrgaq7Mc1lh7/trR/nNxwzssptBq24muGMvPJFTsqJo/gY63ZWuGhAI2dzSo9ecJ/8AMN2foTRDLZpXXLyydX1HzGjC7/2IOF6UVWhSsfw5rE1/aVXGLG5NTAXJy6hhVpvChFDdAIookjHYSTFbVKqumiaqQCPem/5u0G7XWJVzRZUoumUVRNCVN8FpsYnFACXFEqqbww37opjIOUL9QRJcw1eQpOq8CK84pFTJ2TWy4ppwXVtqKVA6wRhFt4bWUmbyTnl6R5s6SlL6FFCiBxqYK6RHLhMQqLd8mSytTLClqCEAqUohKQMSScAB0mLY2bLltltBxKEJSTypABhCydzdSUkvSNNVcGpa1Fah9WuA5wKw5oYvEqs0o5IJCRlfMhuQmlnUGXfvSQPviAGc3U2uRTONovoVeNweOEJ/WU2g0OAxwrqOEzZczCZlbNmpVwpkhT1CAUS7ZvK6VEBI6d0OxhhKEpQkBKUgBIGoACgA5AIUq8qENWb1+AKjfyiSczeU0z3amWK1uMrSslKiVBF0EhSa6saJpqxiVbYyDkZpRU9LtlZ1rTVCjzlBBPTHvYGSMrJXu5mQgq8ZVVKUabLyiTTk1R71cbCpTcXHWLCxHLN2ahxbS1iqmVFaORRSpFfMox1QRl3sSEJ9tZPsTaQiYaS6lJvAKrgaEVwO4mOyZmA2hS1GiUAqJ3ACp+6IuOfxnGkq6QP20DDZHtSpVJ64LID4s3IaRl3EusyzaHE1uqANRUUNMdxIhdiKPD8380c6xPZh7ZFZZN2kwp1CS2UKKVIJBINAQajWCD+O6L1aNaK0ppkCfnWsPumznCBw2PfU7+BW8PQKvuiudYt2tAIIIqDgQdoOyKu5WWCZSceYANELNyu1CuEk+iQOcR38nVNTh4hiNGIyIwI0ioQEwQHVEgtZk3+hy32LXqJhShOybHwOW+xa9RMKMfLSzZcIqfbJ+Ev/AGrvrqi2EVPtr9Jf+1d9dUaXJucvAhnFWMGNgIKRstFTEESdm2zaS0/KqeeU6FB1SKIUkCiQk7UnHEw7RmOkONMH+InsRwzxlOEnF7CbEFScyptaVoICkGoJAVjzKBB6Ye1lZxkJbAfaUpyuKm0SaUkV4plyRhzxIKcyNn/55/iexMengVs7ivdaqPGpi6E/iTJscjOcaWblUpZeaKlXq1cbaLddo+DhJOv5HnhoPWs0pZ4TKyakEKs0V5y5LpphyQt5eZrpKVkHn2UuBxu6QS4pQxWhJFDyEw0ckc18zPBK/iWDjpFipUD5NI8bnJAiKUaGg5p2V9oNbStJKiQFN0OFAbPpjtNxqmv2xwLlkBODjZOr42U3neip54mCyczcg0BpEKfVTErUQK8iUkADnrCyc3tn0p3GxQfsCvn1xR4unHVFf3eLEBqYQR46NflZQfgmv8oGnA04lxLlFJKSkpdliQUkUOCCK1AOqu2JktXM3Z7oNxC2Fb21qp6K6iIxyuzVTUkC4n39kYlaAQpI3rRsHKCRzR70sRSqO17fUiw+cmc8TZKGpoXSBQv6Rsg0pioJpjj8mvNro8mMuJBYqmclul1CfWIiuOTcih+bl2l1uOOoSqhoaKVQ0OzCJv8AAtZ3Ee61Uc2Jo0Kctd1fqJQuzWXkg2KqnJf91xKz5k1MMrKXPi0lJTJILi9jjgKUDlCTRSumkLIzL2dxHetX7YHMzFmkUDbo5Q6vDzkj7o8YPDRd5XY1kFvW28t8zBdXpiq9pASFXsNRGrcBEiZO583EAJnGtKB+sbolXOUngnopCjbeYdBBMrMKCuK9RQP7yQCPMYi63MnH5NzRzDamzjQ60qG9CtSh0xpp0MSrcGRkTzJZ27NcAq/ozucQtJ89Cn749ZvOnZraa90pVyIStZPmH4xW6OiWki44ltFCpagkUxxUaDVzx5Pk+mtr/vgLkpW1np0zjbTIWwwVpDrxFXNHUXriU1umlccTupDuGeCzPLr6l7sQSWaGzktpSti+oJAUouOi8oa1UCqCp3R0KzU2Yf7qPTd7ccUpYZ6kn6EjUy+zqSr8i4zKrWtx4XTVtabqCeESVAaxUYV1xDoPNh+f+YmbJDIuznFvSkxLpMzKqIUb7gLrZxQ6AFj5JSDy03w6Bmrsz5qn03T/AFx008RSw60En6ArdD1zW5aos99zTFQZdSAbovUWk8E0GOoqGG8QrZ2M3jcoETEqgpZPBcQCSEK+SoVJNDq56b4jSkdqcMTT7GQWD8M9ncd3ql+yI1zpZSSk6+09LFSlBCkOXkKQMPEONCSKq8wh05tM1zTkuX51q+Xfi0EkBKBqXwSMVfhTfDy8GFm/NG/Ov8b0ZqnQoVP8bu30sSVrpGTrh35yG5NE1oJFpKAyFB1YUo3l4VSLyjgmlMNZJ3Qz7sa8JacVK2ZUyBGFiMorsjChgYuC2Fhj4MxhT3pvDdwRhHbHDYaaSzA3NN+qI7o+Ulmy4RU62f0l/wC1d9dUWxip9sj4Q/8Aau+uqNTk3OXgQzigEEEbBUmzMzbku1IKQ6+y2rTLN1biEmhSihoo1pgfNEiyVssPEhp5pwjEhC0qIG8hJOEVOiS8xNO7nqfN937bddv55IysVhElKrftJTJyhPtK35eXID77TRUKgLWlJIG0AnVChEK59k/Cpf7FdOU3ozsPSVWaiyxKrnc1oMLReQ+yVAKuqqklBSu6Sk/VqNxhTQgJAAAAAoAMAANghIyPsQSkkyyBQpSCrlWrFR85MKk1MpbQpazRKElSidgSKk+aPOWdo5bAZffShJUtSUpTiVKIAA3knAQ3/CNZ1673WzWtNZp6VKffEGZZ5bO2g8pSlKSyk+9NbANhVqqo6647obYjUp8nXjeb19hFy20tNIcSFtqStJ1KSQoHmIwj0IitWQuWztnvAglTKj763sI4yccFjHn1c1kpd9K0JWkgpUApJGog4g+aOHEYd0JW2BERZS5CCTtaTmGE0YemGqpAwbcvA0G5KsSNxqN0TDHjMyiXAAtIUApKhXYpBCkkcoIEe0UqVXUSvsJOa0LRbYbLjy0toTSqlGgFTQY88cchlVKPqutTLC1cVLiSTzCtTDfzxD+ynvrNeumK+rboQcRq6MKg69uv/wAR1YbCKtDSbsQ2W3hPt2wWZxlTL6ApCvOk7FJOxQ3xG+Z7Ltx1Xcb6yshJU0tXjUTrQTtwxBOOBG6JYjlq05UZ2eZJVnKjJ1clNLl1mt0gpVsUhXiq82sbwYdOZ3J/TT+kUngyyb+PHVwUA/6ldAhzZ97HBbl5mmKVFpR3pUCpPmKT6UOHNHk+Jaz0rI4cwdITShunBA18XH94xp1MTfDaW16io9oI85iYS2hS1GiUAqJ3ACpPmjys20EPstvNmqHEpWk8ihUV5Yx7O1yxGWdYuSM7K2iyMcW3NyruISr6yCofuiJHsO2m5thD7KryFivKDtSdxBwMJOcWw+6rOfQBVaU6RH12+FQcpFU9MRFmty47ifDTij3O+QFVoA2s4BzE4DUFasMfkx3xp8/Quvij6ognm0bPQ+0tp1IUhxJSoHaDEH2NmpdNqKl3gSwzRal0wcbPiAcqqEHdRXJE8A1jMc9LETpJqO0k1QgAAAAAYADAADYIZOdPLbuKX0TSqTD4ISQfi06i5z7By47IdNu203KMOPumiGxXlUdiRyk0AisuUVuuTkwt91XCWcE4kISPFQOQauep2x7YPD87LSlkiGJqvyccfPGCYzTVjz/nbGsb5UyIwrV542SBtNPOYySAcCDhtGFabjAFrrHFJdn7NHqiOyOazPiW/qI/AR0x8m8y4RU+2R8Ie+1d9dUWwip9sfHvfauesrGNTk3OXgQzigjMYjZKmQYkjMR+nPfYH124jcGJKzFn4e7TyB21+W3HNi/0ZfQlE5RDueUVtGSBNAUgHZhpBWJiiGM+I+Fy5AJIZWRTYQrA+ekY2C/VXj9iWTPDUzpOqTZU1d2pSD9VS0hX3Ewu2HaQmJdp5JBDiEq6SMRzg1HRG1sWYmZYcZX4rqVJNNeI1jlGuOeD0JpvYySp8bBWs12eesd9vWC7JvqYeBCknA0NFp46SdYP/GyE8D7vzuj6hNSV0UM0OBiymbVxSrLlCrXo6bdQJCdf7IEQJk1ky7OzCWWU7iteNG0mlVE82oY11RZqQkkstIaQKIbSlKRyJAA+4Rlco1FZR25lke8EaPPpQKqIAqBU71EADpJA6Y3jIJGVnhP9lO/XarzX0xX4gGta84pTVuwpqiwGeL/pTv1mvXTEEtshRprJBIxJrhhU3efnjbwDtSf1f7FWL+bYUtWVI2rVya214AA6vZFjYhvM5kwpcwZtYUENBaUVOtxWCqbwBXpVyGJkjix01Kpq2IlDdy5yfM7LpYpgp5oqOGCEqqs+jUc5EOBCAAABQDADcBG0Ecbk2lEkYmeO3+57PLaTRcydGPqa1nzUT+9HPmTtrSyKmSeFLrIH1F8JP33x0QuZW5vmLRWhb63howQkIUkDEgk0KTiaDHkEYyTzeS9nuLcYW8StN1QWpJBANQaBIxGOPKY6tOlzGh/te/8AfAgdEVhy4sPuSefZGCL15H1F8IAc3i9EWeiJc+1hVSxNAeKS0vmNVIPQbw/eEXwFTRq6PWGLGZrKdyZlVsu1KpYpSFnahV66k8qbpHNSJCiJMwWqcpWlWdf8WJbjxxcVGtJIIgjPPlK47OGV8VqXumnGWpIN48wNAOffEdmn5/O6HfnTH9rTOO1vzXEQ0lIHSNf/ABhG7hko0opdSIZpBGRTljFI6CAAjBjao5dlYFU5dXJAFsrNHvLf1E/gI6Y8ZL4tH1U/gI9o+SeZcIqfax+EPY/rXPXVFsIqfamL7woPjHd/GVyxqcm5y8CGccEbEUOP41/AwHmH37a8v5pGyVNREj5jFf2g6ScSwv129cRzSJEzKzKET7ilqQkFhQqTdFbzeAvGObFfoy+hKJ3iFM+6qTUv9ir14l420x5ZrrEe2Ibz3zyHJpjRrQsaI1uqBHj1oaHk1Rj4JPnl4ks7szuWwQe43jRKySyvUAtWJbNeMakctRtiY4qek4EeLt1q5BXWa0JMSZkbnhLQDM7ecQALrwFVJFNSxrWP2hjvB1x04vCOT04eKCZKVuZOS84i5MNJcA1E4FJ3pUMR0GGgMyEheremKcXSCnqXvvh2WXlXKTI95mGl12BQvdKTiPNCoVila4b4z1Uq0/8AFNok4LFyfYlEaOXaS2nbTWo71E4k85hQhGtfLGTlhV6YaT+yFBSjzJTVR80RdlnnkW82puSCmkE0LqsFkfsAeLzk15ovToVKzy8WQK+W2W4dtGUk2VcBuZZLyhtWFijYpsTiTy03RKcVdyWdSmellKAAD7ZvLJwF4GpNabjWLKd/Zfy7PWI9se2Loqnoxj1BHNlTk6iellS61KQFFJvJpUFJB2imyGvZuZeTbVedW8/T5K1AJ1k6kgHorSHd7pJXX3TL0P8Amt9qNH8qpRHjTUunndb9sc8Z1YrRjckUJaWS2kIQlKEpFEpSAABuAGqCYmUtpK1qCUp1k4AQzbazuyDANxZmF7EtYjpWaJHRU8kM2x8sl2naLXdTjTEswdKGitISVo8S8VEXlXiDTZd1CLxw1SScpKyIuTRHNaVoty7S3nVXW2wVKOJoByDEnkEcnuplPnUv1rfaiPM8uWDS5Vthh1tzSrvLuLCqIRiAbp2qof3TFKVGVSajYkcRzxWZ5ZfUvdiMeGOzfKr6l3sxXsHHEecnCMAjdGt/51Lrfp7FblsbMtJuYaQ80q824LyTQioPIcQeQxyZVWKJuTeYP6xBCTuWMUnoUBEfZn8tmG5NTEw820Wlm5fUlN5C6nCpxoq95xD5Vl1ID++S2z9ajb0xlTpTp1Gop6nqJGDmDbI7tBBBBZBG4jS1HPEtxHGTlvyErP2grupgNvllxJvpoVEOXwCNZCjWn7QhzjOBZ/zyX6xMXxKlOo5JPXb7IIhPOkgG1pnHGrdBQmvvacIaHTrh05xbSQ7aUw4ysLQvRlK0KqDRCMajA0II54bKVjdjUUxI34/nfG5QuqcfoiDzEEbFQpqx3/yjSPYgIyoRuVDi8ms698bFNQCEEDVe4RFefVC4LYyXxaPqp/AR7RoyKJHMI3j5Jlwiq1pNnTPYKqHXKcE08dWNdcWpiF7Kyitecfmm5eZQCxpFBCkNVUErUkJHAOOFMeTfGhgpOOk1bZm7fsyGRjoDtSo8yTGBLKr4qvMYlgz1rpvF6fZZbShlRcW0kAKf8VumjvXht2CG7a2Xtqy77rDs0EraJB4DVDqxBuY1BB3xpxrTk7Rtvf4kDNMqokcBfSlWP3bY2dkF7GnNvyFfdhiNevHzQ+7YyzteWaYccmkUmErUkJSyqiUU1kJIqQdQMLZmLbKXFInG1lppp0pDSKlLoUaDga0hJJG3ZFXXkknq3v6dQIpRZLlfinKasW17duAjpbs5YGDLld2ic1YVrROPn2nVhD/byltTu9cku0Gm1oUEBZaQUrWq7dSAG61N7buMdi5u2FF0MzyHyy420sNMpqlSyQqtW/kUqeSIdeW229/iCOE2e7RSdC4Ad7Tp1UxFU4VpHiuy3a17nfpxS0sa8dd3DdEplFrBDy12lQMrWhV2Xv8AiJCio3GyUpx1mECyMo7UfYDwnyAZhpi7cQTV2nCwTqFdURGtJ61be/YDKcsl3CrDx1/qnMBs1iBFjunXLzGrY25gfRiS3k2qhh942ir3lbqKJav10JIJUUIOjvUwqKbyISrTtm1WJNiaVPEpdpVASi82FhRQVcH5QBpEqvJ6lbqzfsBkqsd0f3d4YD9S5rxHF2642TZMwQfeH1E0JGhc18KupOvHXywtN5wbSWpKUzbl5RSmlGxwlEADxemFzK207UkAi/PuKvEpPvakC8kAm6pSLq07iD0Rdzmmou132v2AxxYrwOMu+QNhadGrGhoK46sIyzYL9RSVfJP+Q4Rt/Z6Yetq21aDMq3MptMvIWvRm4jUu6VUSVJAWBQgkajC7JWVazimaWkbrrGmKrieAeAQ2RtJCwa8hwijxDSu7euzwBGCbAdr+izOsYaJ3Vt+Tze2BOTkxTCUmCcf1TvNxYfM4/aSGFPd8nCES7MzS6NTyim5uwpWuqE+etm0ES0o93wePdZcASKVQUKumpHjbN0WVWTyt69V+oDZ7xTApWWmBQ8L3lZwFNlzfX7xqjxVYMz81mOoc/C7zxJrtn2gh1SHrWcbSXksMquV0jqkBVCkeInGlSTjG0pYdruJbJtBwEuuNuACuj0ZUm/hS8kqSBspeHLHn0m2u69fYWIu7xzHzZ/X5FzsRjvBM4/BpjqXezD8ySmLSnQ+RaD6NAUggNl0qvFQwSmhwpj/xCkiy7SuPrVaj1Jd1TR0banK3EhZVgQRStDroQdcXliHF2dvX2BGbtgTNadyvj+C7t1DxY07wTPzaY6l3sw9e6rTMgmc74O4kEtV4QaUsoDvKm9spq2wsTNmWglzRt2u4tSHmW3QUqSW9OBcUKkhYxGAP4QeIa1XXr7AjLvDM/NpjqXezGTYU1h8HmOT3l3s74kxNm2j3UWO+c1eQy46asqqQhQTRCQs361NNuFKYxtL2VaPdDrJtV4llDS7qU3nFB2pxaUoUu0qcSaEYbIr0r6evsCM/c7NY/BZjqXezGFZOzQ/u0z1LvZh75OTdpTc0+wbQfRoErUTdNVXCBQIVdIJ10OqO+UZtF1xaGbSfUW5hDLl9F0pStN7SEVIoDeFK7ItLESi7O3r7AjoWDND+7TG/4l3swKyemvm0xh/kudmJFcctBMj3WLTeUmjhSAyCCELKAVKrwb1AdRpWOq3ZCflUhblqvhAcaQtRaKfjflINaLu7QDhQ7or0l3tq9fYEXe56ax+DTGGv3l3sxn3OTXzaY6l3s8kPXKy0LRkC2hdpOLccKjdTTgthVELJ/apW7zx35RS1oMJcLVqPPLZcabcboUEF6ly7ib1aj74t0iWrLXln7Ajv3NzXzaY6lzsw8Al1UqlpMm9eAOHc7t6tCm4eBduAm9Wta7K4wo2hKzzM4xLrtV+5MBSUu1VQPNm6WiL2HDoKg7dUI+U9qz8m6hk2jMOO3Ap1KVmja1Y3K3saJxrh98Uc3VstXWs/YFgkDARmNW9Q5o2jBLBEFMWBaku5N6GWJEwpYC76AUDSFYUnhjHbjhE6wwJjMrJLWpZXM1USo0cTrUan5HLHVh6sYXUtttl/3RA2Zhy13XXFvWe06l0N3mlFNy8ySULB0lQqp34wh2zktak0Sp2TTpFOKcU4nRBSrwSLlb/iAAUHPrh/+A+R48z1iexB4D5HjzPWJ7EdccTTi7q3lf5CxHk7kfajrLDRlKJYS4EUU2DRxV43qua+gQvFu2qgplUJPwfEKRUdzVuj43GtSFYY1phDl8B8jx5nrE9iDwHyPHmesT2IPE03nbyv8hYZbuT9rKnDOGURpC4hy7fauhSLuqrhNKJG3aaR0sWXbCQ9dlkp074mFkOoSb6TeupIe8Q7jXdWHWMx8jx5nrE9iDwHyHHmesT2IPE03tXlf5CwiOy1rrS4lcnKLDrinCFrTgpYANKP6qYUNdvNHJk9k1asogoTLyrqFKSu66ttV1xHirFFChGG/UIc3gQkePM9YnsQeA+R48z1iexFefp2tf8A5f5CwgSlj2yhDqQzKX3i6VPFTYcGlxUAUqx5Kg06I2mLMtpaNGtiSU37zRslq6nQEFI8apGFCCThUYQueA+R48z1iexGfAfI8eZ6xPYhz9PO68v8gNT3H2pQgS0ikkKAUC0FJvuBy8CDgpJwSaYDCO+fsW2HvHZkAPfCQCmiluJuqdOJ4dMQcKQt+A+R48z1iexB4D5HjzPWJ7EOkU87ry/yA2LbyUteZZDK25NKbwWotqQgrWkXQpeNCaYYAR3S9mW4kJAEqAjR0TfTQ6NFwE47qE8oELXgPkePM9YnsRjwHyPHmesT2Ic/Tta68vECDLWDbCBd0cipJabZKXChSS20VFNQTiakmsbKyctZTWhLNnXAXLtQ2bhcUVEow4GJwpuELngPkePM9YnsQeA+R48z1iexDn6fWvLxAmNWTbSVOLPcKy4vSXVFKghwAJDjYI4KqAbeiPGUsO22i2pLkqVN6U4rBvF9QUu/hQ4gHkpCz4D5HjzPWJ7EZ8B8jx5nrE9iI56n1ry8QM6RyHtdlt1tsMAPlBWQ6gKqhRUKEEUxJB3jCFRVlW0oOBbMi4HV6RQXolALupReAJoOCkDpMLngPkePM9YnsQeA+R48z1iexFniKb1try/yFhvO2LbZZ0BTLFnRaLRhTN26No23sK1r0R6Tln264pKiiVSUuJcN1TKb62/FLhrVVOUwu+A+R48z1iOxB4D5HjzPWJ7ERz9Ls8vEWG0/k/bKlLUGZNtTrbjay3oUFSXSkqJINSqoFDynfHoxY1tJc0milFKutJ4ZZXTQ1uKqTW9icaw4fAfI8eZ6xPYg8B8jx5nrE9iHP0+teXiLDVs7JS2Gn3nwiWUuYCg5pFtKSoLIJF2tNYpG0rkzbDS31tNyzZmUBC0oU0lF0ClUpBok8vKYdHgPkePM9YnsRnwHyPHmesT2Il4iD2ry8RYaiMlrXEqiVLEmpttKkoKiypaQs1JSoq4JrtG4bozamTVtTCX0uhgpmC2VjSNihaACbuPB1Cu+HUcx8jx5nrE9iMeA+R48z1iOxDpFO97ry/yFhk2tkDasy4HXEM30pQgUdbHBb1bebzwtzdnW44tKlJlAUrS4QktAOLRgkuY1Vd1ipwoN0LfgPkePM9YnsQeA+R48z1iexB4im7Xa1d3iLDYtPJu25kNh7udRZc0iCVtBQVuqnWnDVya4TrRzdWo/MLfcSxfcUFKIdbArhqHQIfHgPkePM9YjsRnwHyPHmesT2IlYqEcmvLxFiQU6ozGraKAAbAB5o2jKJCCCCACCCCACCCCACCCCACCCCACCCCACCCCACCCCACCCCACCCCACCCCACCCCACCCCACCCCACCCCACCCCACCCCACCCCAP/9k="/>
          <p:cNvSpPr>
            <a:spLocks noChangeAspect="1" noChangeArrowheads="1"/>
          </p:cNvSpPr>
          <p:nvPr/>
        </p:nvSpPr>
        <p:spPr bwMode="auto">
          <a:xfrm>
            <a:off x="63500" y="-823913"/>
            <a:ext cx="2686050" cy="1704976"/>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4" name="AutoShape 6" descr="data:image/jpeg;base64,/9j/4AAQSkZJRgABAQAAAQABAAD/2wCEAAkGBhQSERUUExQWFRUWFhcZGRcWGRgaGBoXGB0cGhgaFxcaHCYfHBwjGhsaIC8gJCcpLCwsGh4xNTAqNSYrLCkBCQoKDgwOGg8PGi0lHyQqLCwqMCwtLCwpKS8uKi8sLCwsLDQqLCosLCwpLCwsLCwsLCwsLCwsLCwsLCwsLCwsLP/AABEIALABHwMBIgACEQEDEQH/xAAbAAABBQEBAAAAAAAAAAAAAAAGAgMEBQcBAP/EAEsQAAECAwMFCgsECQUBAQEAAAECEQADIQQSMQUGQVFhBxMicYGRkqGx0RQjJDJSU2JyweHwFkJjcxUzNENUgpOy8RdEosLSg9Sj/8QAGgEAAgMBAQAAAAAAAAAAAAAABAUBAgMABv/EADYRAAEDAQMJBwMEAwEAAAAAAAEAAgMRBBIhExQxMkFxkaHRM1FSYYHS4QUisUKiwfAVI2Jy/9oADAMBAAIRAxEAPwDbLVaky0la1BKRiTgNEVwzrsvr0c8OZx2oS7NMWUCYEgcBWBqBWh4+SAVOeMs/7KTzDGmPB2xvFEXitDyQk9oETqVA4o2+1Vldt/lvxx4Z12X18vngHOeEr+Cka8BXH2dpjic75X8FIxGgUD4+bs6o2zY+E8QsM9HiHAo6+1Nl9fL548c6rL6+Xz8kAgzzluWsUh+TU/oRxWeErTYpGjQP/ETmp7jxCjPh4hwKOhnbZP4iXz8sKOdVl9fL6UAZzulaLDZ+YbPZ4o6jO6Uz+AyNeA2+zjSOzU9x4hdnw8Q4FHf2psrPv8tveEeGdVl9fL54BlZ1Sm/YZBBOobPZ+mhP2slfwMjDUNvsYR2au7jyU56PEOaOjnXZP4iX0hHTnVZfXy+eBOblG7VeTEAMS5ToSxJ8zADshqVlNKw6MmIU6bzBP3TqZGDuOQxQQDT/AC1Wzo944ORiM6bL6+X0h9aY6c57Ljv8vpCAWXnFJUlShk+SUpIvEAMHNHNzSREhOW0FQSnJ0slrwDA8FgQoC5g2nZFjZqbDxC4Wuu0cCjL7UWX18vpCPDOiy/xErpD60iAyXldCklacmy1ID8IJ4NHetxv8wqVlS8pQGS0Ep84BNQaY+Lx7o7Nh58WrhaydFODkYnOmy/xErpiPfaiy/wARK6QgFVnBKCAv9HSmJKXal7Epe5jXCHpeWkFYQMmy7xJADVcEXg1zEYkaKRObU2HiFGd+Y4ORr9prL6+V0hHPtRZf4iV0xAX+nJRmFByci+H4LcLBzS4+uOyMtSlng5NQokkC6HcjEDxepjHGzU2HiF2d12jg5GZzosv8RK6YhSc5bMcJ8vpDigMVleUCE/o1IKiQEsxJDOw3upEek5ZlKuhGTkqvPdu6WPCbxdWOMRm+FaHi1TnR0VHByMhnLZvXyumnvj32msvr5XTT3wFjK8m7e/RibooS3BDEAud7YMeyEDLtmZJOTkcLzS2JGIHAqX0RGb+R4hdnfmODkcfaWy/xErpp7499pbL6+V0098BZyjKvXf0XwsWum81A7b27bdkNTcrWdKLysmXUvUsQHqDW5jRojIeR4hdnfmODkcjOOzevldNPfHvtJZvXyumnvgBGclkBpYJfIRr9zWY79oLGf9hL5xoA03dsTmp7jyUZ4O8cCj77Q2b18rpp7479oLP6+V0098ASc4LG5awo6W33eWOjOCxsPIUcigf+u2OzU9x5Ls9HeOaPBnDZ/Xyumnvjv6es/r5XTT3wBDL9kYeQo6XGaMPp4WMtWT+CS49raNn00Rmx7jyU555jmjr9PWf10rpp747+nJHrpfTT3wBfp2xfwQ473G2jjhP6esOPgSdvD+WyOzY9x5dV2eDxN59Effp6z+uldNHfEqz2lKxeQoKGtJBHOIzX9O2GnkQ2cLUBhyQb5rTpapAMqXvSbyuC7sRjFJISwVoeS1htAkddqPSq5neHsc3iH9wjJxZyHoaHSNummzGNwVABlvPafKnzJaRLuoUQHSSdOl41sz3YtaPND26NpIe402aKoNRILChw1E6sI8uSsaDzH2jqgmTuhWgqZpfROvjjh3QLS+Evomv/ACgysxOqOKW3YfEeHyhdMonAGmwjVjHUSCPunDVsJpSCQboVprSXifunX72qOf6h2m67SsPQOzWqNGum8I4rrsPiPD5Q4mzq0g1UMRTEY02R3eyGocNRxaCQ7odp1Sn91te3UO2Pfb+1O3iuMoOvHzo4umrqjiuuw+I8PlDsxCnwI/zrhF0415jqwI5YIhuj2nVL6J20a9s7YQN0a1Vfe+O4dY2xa9LtaOPwuuQ+I8PldsuX0oMsl1XbLMlsoEgzCVkA60sweJMrOOTdurAQ8hCGEtSkBQmKUQEggsxGnExEVui2ujCV0Dq447/qLagS4lD+U4B/a2dcDmFx/T+74RAmaP1cvlRshZaEiXMS14rWh0kcFcsBd4GlHvJi6RnDZ0TDMlhZIlyZaBQEJQXU5IIrdSnaHisk7pFpJwk9A6ht2w8ndBtLebKfVcO32tkS6JzjUt0/9fChkrGgAO0f8/KiTbfLTLtEuXfurmoUh0kC4LxIOgNeA2sInW7LEmcVPNmSQJ6pgKUKN8KoHALhQu0J1w1/qLabr3ZT+6Rq9rjhKt0W1UpKf3DqJ9LYI7Jv8P7vhdlGAa2H/n580/OzslLdJQTLmTpi1paoBCLi0q9MEEtpqIijLT2yYsLKZZVNUkqllaTfoQUhixADx5W6NarzNJb3C7u3pQuVuj2kuSJWHoHFvejhE4DBv7vhSZWHEu0f8/KblZSlotipsoKTLurCKEkKVLupIBcgX9B0RZ2HLsgJQVJ3tZM1UwXVFN5aLl4AaFEAkONMRBug2kqoJJ/lOv3tUKO6BafRldA6tV6OfG936dlNb4XNlY39W2ur8pFizgRJC8VLRMKpHBUE+MZMwMokgAVAJiSrLMrwgCWoIkCUUgLQVBV9V9YIBBTrceiIYVug2m/dCZXQOs+1qETJedluKX3gYY7zM1ccVdERpbz+FLXtpS9+35Ue2ZyS0SrklNSZ4dZUSlExXGyiz4uzRybnBZilEtJWBIXKUglNC36y6AHDuVVxIEcm5+2pJYolCrMUKB061bIZmbotoBa7J6KtXvazE5F1NX93wuyrNrv2/Kl2fOlCp0x2QgJnBDiYpyuYlRKmN4Pd80MBDdqy3L8EVJCvGb2Q5Ey6eGpRSBoJBBCi+kFoiy90m0lTXJPRL6fawpEg7oc9/MlY+idntccRkHAghvdt7vRSZmbXaa7O/wBUJpXwyNAwNdLmmGqHUkDHiPVBAndItDl0SegrV70KO6NPp4uSx9g6/e1QQXS+EcUPk4fEeCHSWDuNHLjDl8H62/KCAboNop4uRX2S2A9rbCk7oM8kje5LjRcVt9rZFS6Q/p5qMnF4uSGzMctT4u3z7IkA44/ROg8UXf8AqDPB/VyeRCtg9PbEhGfs3TLk9E6ifSihdL4ea7JxeI8EKqmMGOwM/Fo5e2G99DYg6XptPLxQUz90SYDSVJxxunX71dMIGf04/uZFAfunU/pRYOk8PNcI4vFyQ9JW6sflUD4RqWYw8jl8a/7jC81rb4TIE1aEBRUocEUYGmMXaJYGAbigC0T3/sIpQpnZbNkzlAa1C6qMgzpPlk4HC+rsjX1RkGc/7ZP/ADD/ANe+LWHXO5V+pag3qsGOOHJRzr4oSAW+LPoEKSWGO3HjhE6Zo2121b4Q3GlJV25wdddntRycksANnwDPEdC8Rqxfi+cScTUUevKdcWXL3UWLs9KHl0wT5HzKXM4c08AsykKlqDPV66G0QrM7JLqSssVmo4S0EJYA/uyDSuOnbGlJTCy1WotN1iZ2Sxh4vPQXLzYsqAJYKScTOVvCjp4N1bgGuITFLbLAgYmWkvh5CDjsEaJlGzlSGS7uMFXeOt1XZFRlnJd2WViZM4OgzAkNXSZajpgaOc1+5FTWfDDYgebYkN50thoCrISaAHAfOsQFhDviNB8SA1dLNBCLcmvjBSh8o2gD/biIFu3si9eQ7OfHgvSlN5GuGDHHQQljmDSFWyJKAkMeJ1yBWmNIO8zckSZlmBXLlrVeIKimWrBmDpDUfCAKZMSDjp9YTicWCNkaRmKt7KPeIxJ1awG4uuMbXUMqDtRFioZKEbFZqyDZ/USugnujJM5LI1qnpSEhIWoAAMAGwYaKxtaoyHO5Hlc8D0+0IxjOwOJecdi3+oANYKDaqDe3L06nxPJGmbn2TJarIFKQhSitXCKUk0YYkRmywcNnwJ7Y1Pc8U9jH5ix2QVbqiP1Qtgxlx7ldnJMn1UvoJ7ozqRm4q022chLJQmYu8QPNF5gANJLU4tkaguKrN6yhCZqtMyfOUempI6gIWRTmMOI0pnNA2RzQRhtT2S8gSbOGloAOlRqo8ajFjHFGAHKu6JMTOUiUhF1JI4QJJYlJwIaoiscb5nGmJWkkkcDccAjm02NEwMtKVjUoAjrjNs/M3ZMhSFSuCpZLoc3boZ1bGcUwqYvsjboaJhCZwEtXpAuh6Y6R1jbAZnDlrwm0LmfdDBOsJDtz48sGWWGVktDUD8oG1TxPiqKE81Ty5OJ0V7I0zMjN6X4MFzJaFKmKKheALJfgs4pr5YAMn2dU6amWnFagniqA7cVY2qzSAhCUpwSABxCNbfJQBoWX0+K84vKi/oKR6mV0Ed0AW6BkMSpqJstKUpWCCEhmUly7DWNGwxpkUud2Td+sswM6kgrTxpB7Q45YAs8tyQE6EwtMIfGQBisgSkhsO18I9LlfeOnbsfHlhxROPby90cJcazT4YQ+K84lLxDECuxsflHncDiHE7DHnjhW5c/L72Melmp06OyKlcvTAQSQ2vlcn4QyElsdOIfWKVh5Xmk66dRhKVVHHr2xC5afudJPgKX9NfbBRA5mAlrEn3l9sEcIJu0dvXp7P2TdwSVRj+dSx4XOf1h+HPGwqwjHc6Q9rnv6wnXg8F2HXO5BfUdQb1UIU40/5b5w6mW57+M90NplcLZhr0jTDyFM5fu0w2KSqMtAr8G1Drh+xSStaQPvECoUrBzgnhNSrVhOg4mvxHwiTkSWd+lgB3OF1RcsdCVBRNdBEQ40aaKzBUgLS83wUqY3roRQeVEBmwE0XeQVghvQHSbLMSpwg0PqLR8Z8XtpVMnSjc4GIUJqFuQ33QlaSOeEMo+6tV6GF5u0orW9FDlm3PwU3qPVrSivvS0VEQBKWJZRdU14Ft4tPaJxPwhgSVgUSuv4Vt2DHfXizWAGpVZJSRSiq5tqWCfGKxP762Bv/AOOzTCTOUR+sUf8A62zZj4qPTbKsqPAXp0W8aD7cIFmmY3F02ZQpX32g3CiAxVauUb58Z/ytHtelLrB7mN+zede4aquo6vSAMZ7a1HfCKpwofCXw1KL6dMaBmGfJv51ens9OvNTritr7IK1jwm4okMY9ngfLZ2yYOwN2RsMY/nhLPh06v3n/AOOEUsHaHct/qPZjf/ConPVzMK9salubqeyV9av4GMwly2NTycw+uWNP3Nh5H/8AVfwgu3dn6oP6f2voUVKisyBaQtCxpTOnJPJMUR1ERZqjLpWca7HbJ5HCQqau8h/aUXB0FudoVxQmQOA0ptNMIi0u0LUiIFst5gy56zMQoy1qqWqknWzgjHQYnZMzxs08C7MCSfurZJfU+B5CYukqBDxUGSF1RgVJEc7dhCyvKWYk+U6v1ifYrSmKce2BmYkAaX49hje2gA3R8ghKfCJYYu0wa3oFc9Dxgwws9sLnXX7UutFhDG32H0UXc1ybenLnF2QCA5+8ruSOsRpMUuZ+TN4sqEnziL6uNVW5AwiwyrbhJkzJhwQgq42FBymkBWh+VlNNwR9mYIohXeU1YcsImzZstOMpQB2uHpyuOSJ6g4jJsyctrRbRvhB34kKO1TqScfSpyxrIjrRCYnUXWabKsr5rGM48n+D2hcsOwU6fdN5SW2MW5DEAID111GjEHB8dPdBxumZLLy542oVq0lJPIVdUAonHmOzWow4s778YKR2iLJyFoXUsHIFW26sH5YWV6W07dZiOAWq1fk0cmKoMNJ4vOjYhDqQprox59iYaugn58eh/p46sl8cGoBtA+EMoWdYIZuRtPPHUXLXNz9DWJPvzP7jBJA3ue/sKPemf3GCSPOy67t69PB2bdwXDGPZyjyuf+Yr65zGwqjIs5U+VT/zFczpgqw653IP6jqDeqcpBL41+Ndn+IQmWanZ8PnDoDfW09seCHYfWgVpshuCkiYvgDlr1nCOyFMpJLMCDUXgRwcUnGmimMeKann6jg9Y7dw4xQ1q45ItRToKO5EiWoBQlpIIBHiJAocP30SrJIEtQUmWEkEkNJkA7WadTVzQKZtWuX+rWE60ky7Nxm8ucl3c69kE4lStAl81g49cKpA5pulNY3BwvAK1GRUWhRmXEJd6LlIUolsbyVnSYZtOayUAquyS2gWdzjo8aItM31o3u6kJDYhJlc5Eo3R8oh502sXbgZWkjxCm0h0zVjqgVrn3roKLcyO5eIQpMyTeU5kq0/wC3V/8Ao7IbmZOuhTyiAPwFYVr+0R7wID92nQzybJrGHjYgZRISAm4l2f8AU2cUbWhZap1wxbUmlUsddArRQFWdN52LE14CtlfOPbGibn80bwtI0LfBvOA2nUYzlQ4Xmpf3JetvS1dkXWaeXBZ54KgAiYyVMmWnUxJvYB3aJtMZfHQLrK8MkqVqsZRn1ZCi2TCQ18BSToIugHmMashYIcEEHVELKuRpVoTdmpvDQagjiIhZBNkn3im1phMzKBYrKZ8dOzW/w5o1Pc/spRY0v99RWOIsAeVn5YXZ8w7KlV4oK20LUSObTyvBEEgYRvabSJRdah7LZHROvOK8qMjOQZtqm2qZKF4JXM0teKiWCdrV5tYjSM5crizyFLFVngoGtZw7+SFZvZIFnkIl0dnU2lZxPw4gIyhkMLS4aTgP5W00YmcGHQMeix9Mggm8CCCzKDYE0rpi0zdypNkzUBBUxUlJQ/BIJSGu6y8adlLIMif+slhR11CucViNk3NKzyF30I4QNCoktxPQQU62sc2jm4oMWB7XgtdgrhMMW+wJnIKFh0lnGtiC3VEgBo88LAaYpsQCKFeSIjZQycicgy5gvJLOHIwLioL4iJUC1v3QpEqYqWUzFFKiCUhLUd2dWyLsY9x+wLOR7GD7zgplnzKsqCCJdQQQb6yQRhpi9gM/1Nku29TX/k2e1jFzkDOmXa7wQFJKQCQpnY8RMaSRSgXngrOKWGt1hGKfziybv9nmS9JS6feFU9fbGLEAa2c01UPK9Y3siMgzyyTvNrWAOCt1pxZlAAjVRTwXYJMSwoP6hHgHjcqYAOHYdz07IWhA5wK0xYd8NplOXJFPgSfhHquTTbq0aR9Uhqk6cWzE/WJ68IZBDP8ATUHfC1pLDDmbWfjpjyk4cYxO0RVctXzB/Yke8v8AuMEUDm5+hrDLHtL/ALjBHHnpdc716eDsm7guKjIs5A9pnfmL2adfJGuqjIc4z5VO/MXy1MF2LXO5B/UNUb1V3MHwYQo1P1rOEcUlj/nnx1QkChIP1U154apOmwXvFm/wB3wlS9mPxglzOyJLtMxSJl5ggqoWLukY4wXf6fWXUvpGvVGElrZG66aomOyPkbebRZYpBu7RTspri7sGdkyXSZemJADAKCSOUoU8HIzAsupfTMd+wFk9BfTVGD7XC8UcCtmWKZhq0hVWSc85QQpV5lU4ExRGn0hJAFOPkiot+WgtRUV3r2pUhRTyqs7tBTOzCsoSpkrBYnz1ccZ7kfN6daTdljAVVW6MGc/CpiIRC4l4wppqrTZdoDDTHRRTLflI0a6A+jwZWvSmUNUQBLBP3dOmVs9n4Qd5P3NpSQDNWuYdQN1PVU8+qkXMvNCyAfqEcrnrJic7ibg0KBYpX4uoFlEqr1SKfhbTi0eXsbnl7BoD640605h2RQYSyj3FKHUSRp1QLZb3OpqBekKM0D7pYLZyaaD2xqy1xPNCab1m+xysFaV3JGb2fRkJEtY3xAugG8kFIwYUqMMW44NLLnfZZjNPlg6lKCSNhfTGNLs5CiDtBfEGgrGiZH3PrPNkS5hM0KWhKiygA6qlhd2xhaoYR9xqK9y2ss0zvtbQ070Urzgs4DmfKb3098U+Ut0Ozy0ne3mq9lwnlURhxAwgbm1lHren8o8Nzay65vT4/Z2wI0WcaSSjHG0nQAFnuWc4JtqWVzC1OCkYJBGA5xXTzRf5Cz9myQETfGo0EllgVGOBFNPPFrbdy5BHipqk7FAEc4bsMB2XM3ZtmLTEsHop3SqhwOvYwOyGLXQTAMCWvbaIXF/PStLsufdlWzzLh1LBHWHHXEpedtkAcz5fO+GwVjHEo2/Oow5IYQih+tHbV4qbAw6CVcfUZBpAWlZa3SUJBEhJUcLyqJ5BieVosbBnpZUykX7QFKui8SFVUznBNKv1RTZtZhyplnRMmld5bqYFhdJ4NGOhjyxaf6c2Vv3uDPf5NUCPzcfbjgimG0n7sMU7b8/LKJSzLmhSwk3UgKcq0YjXGU+EklzXScdIc46364OZGaFnFsXImXw4C5RCgHSQXSaYg3uQbIt07m9l/EP8/wAo3jlhg0VxWMkU1oONMFlwXp248+HNFxmhlkWe0JWqiGKV6eCq6BgHxY8kXWd+ZCbPJ3yRfIHnhRKmFWUKazWA9d56OG74Oa5k8ZpoOCAcx9nkFdIxWtnPux4b9X3Jn/mBbPfLVmtCZapUwFaSQ11QN1W1SRgU9cQMzM1vC1KXNfeUhmFLyiBR9QBfmgzTmBZR91fTVt74XEQwSaTUJkDPaItAoVlAmFjopocaK9scXOw43rx/KC3PPJlms9yXKCt8xJKiQlGh30lqbOSBJL4Dm5DzVMMo5BILwCVSxmN10lOJGjZR+IfXJHkrqxGD/wDbbxQtRq+Dd4rDKDj8eLHrjRZFa5mIPIpfGun86oIIoMxT5FL41/3qi/jzkuud69RB2TdwXDGQ5wHyqf76+01jXjGQ5wp8qnbZiuo/OC7Drncg/qGqN6rkr6z8dvFCVBxs+Qxheqv1Xv6o8UuR9VcaIalJqojzBtqJU9ZWpKBcIdR03k0f66oPZeXZClBKZssk4AKDniEY8hNSfrB4tMgMLTJ2TEj/AJCsCT2UPJeSj4LU6MBlMFrkMWu2olJvTFBKXAdRYOcBD8DO6A3gtfWI+MKY233hveU4lfcYXDYFcWXKsme6ZcxC6VCSDTD4w5k7JqJCBLlhkj6cnSdsD+YGTwmSqY1Zhx9lLUHK8FUWlaGOLAcFWFxewPcMVwmK205y2aWq6ufLB1Xh8IDM+86VqUZEokISWWoFrxoCH1DDaQYB1pppBamyhgyGxX23nmlUDNb7ji1gqt1suUJc0Xpa0rGtJB7IkRhuTsoLkzQuWopIbDS5wI0imEa9m7lsWqQmYKHBQ1KGI4tI2ERjabMYcQahb2a1CbAihQ7n7mqFpNoljhJHDAHnJ9JvSHWOKCPNf9js/wCUjsEWS0AhiHB0Q3ZLMmWhKEhkpASBsFBGTpS6MMOxbthDZC8bQnSWiDKy9IUWTOlE6gtL9sSrV5ivdPZGEJQ2I1afdEa2aziauNKLC1WkwUoK1W9gwzbLGmahSFpCkqDEHCMyzRzvXJWlExRVJUQmp8wnSCdGsYRqYjOaF0LqH0WsMzZ21HqsezszdNlmkAne1cJCtOlwS+IphsiuyRkcz5suUPvqYkVZP3jyAHmjUM+8mCbZVFqy+GNbCiv+JPNFFuc5LeYucR5roTxkupuIMOWGMdoOblx0jBLJLKBaAwaDijyTLCQAAwAAA2CghyOQzZrWld66XuqKTsUnEQn806qBghXdEsihLl2hBKVSl4jEBWnkU3OYvc3cti0yUrDBWChqUPgcRsMScq2ETpK5ZwWkp58OuMvzfy0qxzzeBuuUzEjUCqoGsY84g2NmWiIGlujcgZZMhMHHQ7TvWrz5AWkpUAUqBBBwINCIyTKua0yXa94RXfD4sk0KCS78Wn5xrcmaFAEFwQCCNRwjplBwWDh2Op8WjKCd0JNFtPZ2zAVUbJGTUyJSZaMEjHSTpJ2kuYay7llNmkqmK4kjWo4D60PE9RYRlmd2XPCZvBJ3tIIQNbs6uM9QG0xMERmfj6qtomEEdBp0BUFstipsxSphvKUq8Ty6NjBm4ojS0YjtOAYYc8PqGPE+jb8oRd468WsAV5IfYDQvOkk4ld0GvXtVXqhpQZg+rXi6YemyRdGOFRyHvhsSnNNfx1a6Ry7QtazBHkMrjX/eqCGKDMYeRS/5/wC4xfx5yXXO9ens/ZN3BcMZHnEnymbX94rDjEa4YyPL5PhU38xXae6DLBrncgvqOqN6rMTpoOtvnCwWPL3vHEqofrUI41Nh7j3w1KTUTWhTam6h8XidkKa1pk0/eo61NEejHj7tUTM30PapBx8Yjtf4xSQ/Ydy1ZrDethBgY3Qv2Ufmp7FQUQM7oCmsv/0T2GEdn7Vu9egtPZO3Kdmj+xyfd+Ji2mFgSNRgdzDtd+yhL1QpSTxE3hyMeqCMxWUESEHvVoSDG2ncsKnzXJJFSet3PZDSFF8Gps1fOCTOjIapE804CipSC1Kubr6x84olpNeqgxcR6GN4cA4LzUjCxxB0ptJBeg5eU/OD7cyNJ4GDyzy8IfDqgAQlR0GuAGOBwbHGNZzMyKqzyOG99ZvKB0aAObrJgW3PAjodJRdga4y1GgIgj0ehKFghwQRrGEJE/Tds8xXuq7IwhQIwqzUOoPG8WrzFe6eyMMVNVs5WbAn49cNfp36vRJ/qWlvqmQsCjDDbSg1RvFjW8tBOJSk84jHsj5K8InIl3cVcIhqJBBU+n/IjZUBg0Ut7gSAr/TWmjiouWJd6RNDO8tYYVPmnARHzbyXvFnloPnM6veUbx5nbki0j0L7xu3diZXBevKHle3CTJXMP3UnlOAHO0B251lUqmTZaj53jB72C+1PNBPnJkQ2qUJYmFAvBRo7toxGmvJFPkTMU2ecmaJ5Vd0XGcEMQTegmN0QhcHHE/wAIaUSGZpaMB/KLoyzPrJ+9WpShQTOGONmUNWNeWNTgV3QMn37OJmmWoGnoqISetjyRFkkuSDzwU2yO/EfLFQ9z3LBIMhb0dSKuweqeeo44NozPc9W9rxJ8UrXrTr440uOtbQ2U0UWJxdEKoO3QMuqQkSEUMwEqPsVDDjPZtjPgsvWgJbr+UFe6SfHo/K/7K0QH0bbxnaYZ2RoEQptSm2PLpjXYnwkBO1vhrhBQKbD8SfhCVULdj7Br2dUIdzyaa6zp44KQakE1xGHLoHfCEFnOnHSNZ7oSEaduNdfyhN1gdZ08g0fCKritbzJHkUr+f+5UXsUWZP7FK/n/AL1Rex56XXO9eog7Nu4LhjJcvjymc3rFfGNaMZHnCPKZ35iu2C7DrncgvqOqN6hENz/HshtaqDi+AHxhaJb0+n4WJMdEhjU/VIaEpOE09Th9EtFhkJPlMnZMR2paIZUK4RIyIR4RKLs02XswUmKP1StGj7gtjgX3REvZB+YnsVBIbQn0k84gY3QZ6TZQyh+sRpfW8JYAco3en9oIyTtyGM0st+DzuEfFrYK2YseQu/LqjUEKBDguDGHTV4EHZ1QR5r56Ks/AmOqU9NaanDWNkMbVZi/72aUtslqEf2P0LSLbYETUFExIUk6D9ODtEDU/c5kk8GZMSHwopuIkPzvF7k/LsmcPFzEnY7K6JrE94WtfJFgCQmjo4psSAVRZHzMkWchQBWsYKWxYszgAAA7dsXsImz0pDqUEgaSWHOYGctZ/SZQIlETV6G8wcatPJHBskrq4kri6OEbAped2XxZ5JCS01YZGsaCrkfnaJWaxexyPy09kZNbcqLnrVMmKJU9aUAfADQKN3xq+aix4HI/LTBM8GSiA21xQtnnM0pOymCtJ0u8kjWCOeAOTuXF+FaHGxFcG0qg+viOb4NYgaOV8dbp0oqSKOShcKquyNm9KsyWlpqcVGqjpqeXARZRXZQzis8kPMnIGx3VyJFYD8rZ+qnKEmzOi+oJvq84uQOCK3ccTWmiLNhklNeZVHzRQig4BaAhYOEdJiPYLOmVLQgYJSANrDH4xCzlypvNmWrSRdHGo3RzO/JGQbedQLZzw1t4pZzlsztv8p/fEJOc9lH7+V0hxRjagCmhPNsHJpxjq5JahfTQnb9ckNf8AHN7ylH+Rf3BbhYrciam9LUlacHSXDwq12cTEKQoOlSSDxGkAW5rbylcySTQgKFfvJYGm0Ec0aBvg1iF00RieWplBKJow4+qznMezGXb1y1echExJ5CgfCNIMDaMnBGU99DeMkqf3klIPVd64It8GsRNoffcHeQVbM240t8ys83Rg8+WPwx1rOmBO52axq2ccFG6OryiWzfq69JUChLnXx8kOLN2TUktXbOSm4RpTH6rshKE0q31dxePXaV7dd6OKk4Bvpx3GkEIdOmnE3Y54o4PO1imrZWGmJLHQ/Z21jwBBJ79evkioOKha5mYfIpX839xi7iizHHkMr+b+4xex56XXO9eph7Nu4LioyvOCzKNomkJV+sVUA6SBjGqKjMMt5yWlFompTNWEhagAGwBoBTVBNjvXjd7kJb7t0Xu9VgkLH3VH+U7YSuzLLshWJ0FseKL3N232u1LUjwlSSEFWAYnggDnOMWUqTamSpdqUhO9lcwkeYxNG0nRycUGvmLDQ0r69EAyAPFRWnp1QKmxrungqfiODCH5FlWkPcXX2S3ZBHlvKVokFJFpWtC0hSFCjigNOPtj1kyha5kiZPE8hMsVDgkl6gDQGOJi19129hQ71XJtvFuNfTqhqdZV+griY6urGG/AVEngLphwVazBPkzKVqnImL8IWm4qWlmBe+QnF9BiblRFskpnKNpWRLCCmgZV8kchB+qxUzEOumlfXp5qRCC29jT++fkguVZFegronZsji5Sh9xXMdR2M0GNgtU6ZZzONvKLrXwUPdJLJBO2mjTCrRZ7cAo+Erups++3roAKmJuDa1fhE5wQaGnPopzcEbeXVBybKp3uKo2g60/CHEWicDjNFNBWNGoGCjK060yJd82yYSQk3d6UE8LRvlUuB2QxZLVbJgsx8KUPCFLTh5tzTtw64tli5t6g57+5dkQDTGvp1Q0oTFEkhZr968Tr+ENmxqZriuirZsgzKbWmQqaq2KFZjC4Sk3CpNVgcF2DPEWfa7amyItBtC+EoOhg6UkkBWnEjVpjhPXRTTTb0UGAba9+zqhSdZlD7i66WVtOmEhKgWuK5jsB+PXFqc7rXXxy+o6H1QyM7rY58etvmRqjb/Z3Dj8LL/X3n++qrVpWX4KiPdOo7IWZUxqoUz6QdcEGbmUbZallBtcxDIUslr2F0MAOOLQItSvMtswgzkSnMspPCF4kpVUM/ZGTpbpoac+i0bCHiory6oDXIUaXVYDQdQ0Djh6XZ1k+arkB1nHXhB54FbL6Am3KUFTFIJKSligXjwVedgcKQiSm0GfvP6QWCpIKQqWQonhOCksxAD4seSIzrdz6Kxso8+XVBabMsCqV8THUIQqStqpPMfaPfBXKylaF2sWdFtUty18JAYh3F3YzGsTbNIty0yVC1qaapSSbo4BTeAJ1g3edo4zltCac+iq2AOqBXl1QELMp2KVaqA4uNkNLskzQFcnE/dBpkjKNqnrmpNsVLEpJUpRAIYEg0HPEmVLtxtG8+GG6Ze+pmsCkoLAUbEqOuLG0FpIw79vRVbCHCory6oClTVjQrm2xKQtd0UNTqOLCDHJ862TEG/aloWLRvFACyq1ro2Ryy+HTDMCLWpS5c0IKWTVJUElexquIh05xrTDf0Uiz10V4DqhKY9KHrf73LohQlFzTmxoRrEENhypa5tsVZk2xRu3/GXUtwA5ITi2ihi3kyrWVhraSgy1TArey7JUxFxr2nl1RV093TTn0UtgvDCvLqs/3ouaHm2GF7yXwLk8mLCvJBtZJlrmzlykWw8BAJUZd2pZhdUlwawrJ021zZQWq2b2VTDLSlSRVYejgcfNHG0EbBz2+i4WcOOFeWz1QQlCmriw0HVswxwhwO4oeOu3ZBwBaxLvrtZQxmAi5eqgsXKUs1DXbHJotiZRWLYFK3oTbhQAQkj0mbHsiuc7ufRdm2/l7kFyUHFjy6uCIsMm2qXvawpIdQIBLcE3VEKLnhJDjg1ONMIvst2i2WdAJtYUXAKbgBrV0ullNpaKVOdtqwM4uW0J2A6NZiQXStwA4noq3GxuxrwHVaDmi3gku7g624r6mi5irzZtSplmlrWXUQXLNpLUGyLSE79Y70/i1BuXFRmWWs27SufNUmSopK1kEXaglWFeIxppiltGaEhaytQUVKJPnqxL4B9sawS5IkrG0wZUAIPyLki12ffGs6yVy1IxSGvEVHFqi5Xa7Upt8silJMq5MF4C8TVx6NePqi1OZtn1L6au/COjM+z+irpq742dOx5q7TuPVDss8jBQfkdEM5TsU+cCnwMhKUpRK4Q4ABdROsmIOTcjWyVKny/B1HfUBLukNdrhV3wgzGZtn1L6au+OKzMs/or6au+JFoYBTZuPVQbK4m8dO8e1CWSsnWyTLmI8GUq+uWp7yQ1xd5m2iLDKE22zZU6WbKoCYoKTwkm4OCSnaHB1aYvPsVZvRX01d8eOZVnZmXyLV3xBnjJvH8HqrCzyAXQcN/whCzZJtabPOkmzrO+FJvOml0vg9X7os5lptiiseCzLqrPvV28LoVhfw1H5xdnMqzmrTK+2r60xxOY9nGAmdNXVEm0MOkcj7lAs0g0fke1UOWJdonyrvgc0KCUgHfTd4One/NJbt2R7JEu0SpaErsa1qlKWZSgq61/G8OOL4Zj2f8T+orbt2x0Zk2cF/Gf1Fd8RlmXbuz19y42eS9e27x7VR2Vdqly1J8EmFagt1BbIJXUlUtyHEetirUuWuULEQhUpMsEKF8XPNJJoQDVmGOMXf2Hs7N4z+orvj32Gs2pfTV3x2VjrWnI+5TkJQKfyPagZebc/eUo8EWJgUSVuKi61267Y6dkcm5uzzMlKFiUEJCAtDuFlLlTnEXvjBx9g7N+J/UVs+IjxzEs34nTVGueD+g7fVZZmRoHMe1CWScmWuzT5kxFlmMtExKUhQ4F8gjhVe7dHHD+TvD0JZdmmTFb+mcVqUHN0BN3A6Bj1QTfYSzO7TOmqODMGzal9NX1oihtLHVr+D1Vm2V7dH5HRUcxdsWUb5ZFruzlTA62IQq8LgIqGoQQdApHp6rYZ8iaLJMuyQoBKlhS1XhUqWeNsNBi+GYtm1L0/fVpfvjxzGs2qZ01RXLR93I+5XyEv9I9qC8mZHtcq1JnmzTFXVKVdcB715611xdWC22yUZQFjmFKBNBDhlX1haThQpPxi5+wlmd2mf1FR77DWf8T+oqLPtEb9Ycj7vNVZZ5Gav5Ht8kJZGyfaZCp5XY5kxM1CkFIN2hJNDjhSJ5tdr4ZTYCHTLloSp1JTLll20Ekku+wRfnMezsR42v4io4rMWzn1v9RUQ6eNxqfwfcubZ5Gig/I9qo1Wm0lV4WGaHtCJxF4YpSAQKaSHfbCZaJ6J5myrDNQVJmBYvuFKWXCq4MXLDXF+MyLP+L/UVDgzOkfif1Fbe+IE0f8AQfcrGCU4/wAj2oQyDk20yJwmqsswquqTSnnADGu3RFpItNqTcUuyzZixJVLUsKCVKdQUC7UZuuLv7GWfVM/qK+tHbHEZmyBgZo0frV98S+djzU/g9VVtnkaKD8j2oek2m0IKyiwzSZi5aiZqlLLS2auLghxWJMqdNq9gmlpypyHUwC1DYK1KueL8ZryfbPGtUI+yUn8T+orviuVj/tfcr5GX+ke1UItM8yiiZZbQSTMJMtSkA74pRIIGIAOBfrhubabUqWZZss0oMhMu6RS+G4eHVsgkGa0n8T+ovvhYzak6l0/EX3xGWYNA/PVVyEpwJ5j2oYysqdNkb0myzw5SeESsJu4BDh2wx1wPKzetLk7xNIf0ToIw5o0oZvSRoV01/wDqPfZ6T6B6a/8A1F2WsRijRy+VD7G6Q1cf7wSc1rOpFklJUClQTUKxBcmsW0NyJISkJFAMPow5ALjeJKYsbdaAv//Z"/>
          <p:cNvSpPr>
            <a:spLocks noChangeAspect="1" noChangeArrowheads="1"/>
          </p:cNvSpPr>
          <p:nvPr/>
        </p:nvSpPr>
        <p:spPr bwMode="auto">
          <a:xfrm>
            <a:off x="63500" y="-809625"/>
            <a:ext cx="2733675" cy="1676400"/>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2055" name="Picture 7" descr="C:\Users\bryang\Desktop\USA TODAY.jpg"/>
          <p:cNvPicPr>
            <a:picLocks noChangeAspect="1" noChangeArrowheads="1"/>
          </p:cNvPicPr>
          <p:nvPr/>
        </p:nvPicPr>
        <p:blipFill>
          <a:blip r:embed="rId14" cstate="print"/>
          <a:srcRect/>
          <a:stretch>
            <a:fillRect/>
          </a:stretch>
        </p:blipFill>
        <p:spPr bwMode="auto">
          <a:xfrm>
            <a:off x="953013" y="5361317"/>
            <a:ext cx="1057117" cy="685800"/>
          </a:xfrm>
          <a:prstGeom prst="rect">
            <a:avLst/>
          </a:prstGeom>
          <a:noFill/>
        </p:spPr>
      </p:pic>
      <p:cxnSp>
        <p:nvCxnSpPr>
          <p:cNvPr id="3" name="Straight Connector 2"/>
          <p:cNvCxnSpPr/>
          <p:nvPr/>
        </p:nvCxnSpPr>
        <p:spPr bwMode="auto">
          <a:xfrm>
            <a:off x="2895600" y="1571445"/>
            <a:ext cx="0" cy="4523117"/>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356580374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b="1" dirty="0" smtClean="0">
                <a:cs typeface="ヒラギノ角ゴ Pro W3"/>
              </a:rPr>
              <a:t>Evidenced Effectiveness</a:t>
            </a:r>
            <a:endParaRPr lang="en-US" b="1" dirty="0" smtClean="0">
              <a:solidFill>
                <a:srgbClr val="FF0000"/>
              </a:solidFill>
              <a:cs typeface="ヒラギノ角ゴ Pro W3"/>
            </a:endParaRPr>
          </a:p>
        </p:txBody>
      </p:sp>
      <p:sp>
        <p:nvSpPr>
          <p:cNvPr id="5123" name="Content Placeholder 2"/>
          <p:cNvSpPr>
            <a:spLocks noGrp="1"/>
          </p:cNvSpPr>
          <p:nvPr>
            <p:ph idx="1"/>
          </p:nvPr>
        </p:nvSpPr>
        <p:spPr/>
        <p:txBody>
          <a:bodyPr/>
          <a:lstStyle/>
          <a:p>
            <a:pPr eaLnBrk="1" hangingPunct="1">
              <a:defRPr/>
            </a:pPr>
            <a:r>
              <a:rPr lang="en-US" sz="2200" dirty="0" smtClean="0">
                <a:latin typeface="+mj-lt"/>
                <a:cs typeface="ヒラギノ角ゴ Pro W3"/>
              </a:rPr>
              <a:t>Four published randomized control trials and a qualitative study (in Australia)</a:t>
            </a:r>
          </a:p>
          <a:p>
            <a:pPr lvl="1" eaLnBrk="1" hangingPunct="1">
              <a:defRPr/>
            </a:pPr>
            <a:r>
              <a:rPr lang="en-US" sz="2000" dirty="0" smtClean="0">
                <a:latin typeface="+mj-lt"/>
                <a:cs typeface="ヒラギノ角ゴ Pro W3"/>
              </a:rPr>
              <a:t>Increases mental health literacy</a:t>
            </a:r>
          </a:p>
          <a:p>
            <a:pPr lvl="1" eaLnBrk="1" hangingPunct="1">
              <a:defRPr/>
            </a:pPr>
            <a:r>
              <a:rPr lang="en-US" sz="2000" dirty="0" smtClean="0">
                <a:latin typeface="+mj-lt"/>
                <a:cs typeface="ヒラギノ角ゴ Pro W3"/>
              </a:rPr>
              <a:t>Expands individuals’ knowledge of how to help someone in crisis</a:t>
            </a:r>
          </a:p>
          <a:p>
            <a:pPr lvl="1" eaLnBrk="1" hangingPunct="1">
              <a:defRPr/>
            </a:pPr>
            <a:r>
              <a:rPr lang="en-US" sz="2000" dirty="0" smtClean="0">
                <a:latin typeface="+mj-lt"/>
                <a:cs typeface="ヒラギノ角ゴ Pro W3"/>
              </a:rPr>
              <a:t>Connects individuals to needed services </a:t>
            </a:r>
          </a:p>
          <a:p>
            <a:pPr lvl="1" eaLnBrk="1" hangingPunct="1">
              <a:spcAft>
                <a:spcPts val="1200"/>
              </a:spcAft>
              <a:defRPr/>
            </a:pPr>
            <a:r>
              <a:rPr lang="en-US" sz="2000" dirty="0" smtClean="0">
                <a:latin typeface="+mj-lt"/>
                <a:cs typeface="ヒラギノ角ゴ Pro W3"/>
              </a:rPr>
              <a:t>Reduces stigma</a:t>
            </a:r>
          </a:p>
          <a:p>
            <a:pPr eaLnBrk="1" hangingPunct="1">
              <a:defRPr/>
            </a:pPr>
            <a:r>
              <a:rPr lang="en-US" sz="2200" dirty="0" smtClean="0">
                <a:latin typeface="+mj-lt"/>
                <a:cs typeface="ヒラギノ角ゴ Pro W3"/>
              </a:rPr>
              <a:t>Study on 33 US college campuses 2009-2011</a:t>
            </a:r>
          </a:p>
          <a:p>
            <a:pPr lvl="1" eaLnBrk="1" hangingPunct="1">
              <a:defRPr/>
            </a:pPr>
            <a:r>
              <a:rPr lang="en-US" sz="2000" dirty="0" smtClean="0">
                <a:latin typeface="+mj-lt"/>
                <a:cs typeface="ヒラギノ角ゴ Pro W3"/>
              </a:rPr>
              <a:t>Increased mental health literacy</a:t>
            </a:r>
          </a:p>
          <a:p>
            <a:pPr lvl="1" eaLnBrk="1" hangingPunct="1">
              <a:defRPr/>
            </a:pPr>
            <a:r>
              <a:rPr lang="en-US" sz="2000" dirty="0" smtClean="0">
                <a:latin typeface="+mj-lt"/>
                <a:cs typeface="ヒラギノ角ゴ Pro W3"/>
              </a:rPr>
              <a:t>Reduction in social distance (decreased stigma)</a:t>
            </a:r>
          </a:p>
        </p:txBody>
      </p:sp>
    </p:spTree>
    <p:extLst>
      <p:ext uri="{BB962C8B-B14F-4D97-AF65-F5344CB8AC3E}">
        <p14:creationId xmlns:p14="http://schemas.microsoft.com/office/powerpoint/2010/main" xmlns="" val="4291488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endParaRPr lang="en-US" dirty="0">
              <a:solidFill>
                <a:srgbClr val="FFFFFF"/>
              </a:solidFill>
            </a:endParaRPr>
          </a:p>
        </p:txBody>
      </p:sp>
      <p:pic>
        <p:nvPicPr>
          <p:cNvPr id="1026" name="Chart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143" y="770237"/>
            <a:ext cx="70866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64139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p:cNvGrpSpPr/>
          <p:nvPr/>
        </p:nvGrpSpPr>
        <p:grpSpPr>
          <a:xfrm rot="293058">
            <a:off x="121379" y="1049279"/>
            <a:ext cx="1426186" cy="1122060"/>
            <a:chOff x="533400" y="4273550"/>
            <a:chExt cx="1892300" cy="1365250"/>
          </a:xfrm>
          <a:solidFill>
            <a:srgbClr val="99CCFF"/>
          </a:solidFill>
        </p:grpSpPr>
        <p:grpSp>
          <p:nvGrpSpPr>
            <p:cNvPr id="108" name="Gruppe 526"/>
            <p:cNvGrpSpPr>
              <a:grpSpLocks/>
            </p:cNvGrpSpPr>
            <p:nvPr/>
          </p:nvGrpSpPr>
          <p:grpSpPr bwMode="auto">
            <a:xfrm>
              <a:off x="533400" y="4273550"/>
              <a:ext cx="1892300" cy="1365250"/>
              <a:chOff x="836023" y="4350658"/>
              <a:chExt cx="2135777" cy="1542142"/>
            </a:xfrm>
            <a:grpFill/>
          </p:grpSpPr>
          <p:sp>
            <p:nvSpPr>
              <p:cNvPr id="110" name="Rektangel 527"/>
              <p:cNvSpPr>
                <a:spLocks noChangeArrowheads="1"/>
              </p:cNvSpPr>
              <p:nvPr/>
            </p:nvSpPr>
            <p:spPr bwMode="auto">
              <a:xfrm>
                <a:off x="836023" y="4350658"/>
                <a:ext cx="2135777" cy="1542142"/>
              </a:xfrm>
              <a:prstGeom prst="rect">
                <a:avLst/>
              </a:prstGeom>
              <a:noFill/>
              <a:ln w="9525">
                <a:noFill/>
                <a:miter lim="800000"/>
                <a:headEnd/>
                <a:tailEnd/>
              </a:ln>
              <a:effectLst>
                <a:outerShdw blurRad="63500" dist="38100" dir="2700000" algn="tl" rotWithShape="0">
                  <a:srgbClr val="000000">
                    <a:alpha val="39999"/>
                  </a:srgbClr>
                </a:outerShdw>
              </a:effectLst>
            </p:spPr>
            <p:txBody>
              <a:bodyPr anchor="ctr"/>
              <a:lstStyle/>
              <a:p>
                <a:pPr algn="ctr" fontAlgn="auto">
                  <a:spcBef>
                    <a:spcPts val="0"/>
                  </a:spcBef>
                  <a:spcAft>
                    <a:spcPts val="0"/>
                  </a:spcAft>
                  <a:defRPr/>
                </a:pPr>
                <a:endParaRPr lang="da-DK" sz="1000">
                  <a:solidFill>
                    <a:srgbClr val="171717"/>
                  </a:solidFill>
                  <a:latin typeface="Calibri"/>
                </a:endParaRPr>
              </a:p>
            </p:txBody>
          </p:sp>
          <p:sp>
            <p:nvSpPr>
              <p:cNvPr id="111" name="Freeform 2852"/>
              <p:cNvSpPr>
                <a:spLocks/>
              </p:cNvSpPr>
              <p:nvPr/>
            </p:nvSpPr>
            <p:spPr bwMode="auto">
              <a:xfrm>
                <a:off x="1196167" y="4402660"/>
                <a:ext cx="1721880" cy="1474001"/>
              </a:xfrm>
              <a:custGeom>
                <a:avLst/>
                <a:gdLst/>
                <a:ahLst/>
                <a:cxnLst>
                  <a:cxn ang="0">
                    <a:pos x="378" y="680"/>
                  </a:cxn>
                  <a:cxn ang="0">
                    <a:pos x="388" y="714"/>
                  </a:cxn>
                  <a:cxn ang="0">
                    <a:pos x="378" y="746"/>
                  </a:cxn>
                  <a:cxn ang="0">
                    <a:pos x="298" y="842"/>
                  </a:cxn>
                  <a:cxn ang="0">
                    <a:pos x="206" y="908"/>
                  </a:cxn>
                  <a:cxn ang="0">
                    <a:pos x="120" y="948"/>
                  </a:cxn>
                  <a:cxn ang="0">
                    <a:pos x="88" y="964"/>
                  </a:cxn>
                  <a:cxn ang="0">
                    <a:pos x="62" y="976"/>
                  </a:cxn>
                  <a:cxn ang="0">
                    <a:pos x="52" y="986"/>
                  </a:cxn>
                  <a:cxn ang="0">
                    <a:pos x="32" y="984"/>
                  </a:cxn>
                  <a:cxn ang="0">
                    <a:pos x="0" y="958"/>
                  </a:cxn>
                  <a:cxn ang="0">
                    <a:pos x="120" y="888"/>
                  </a:cxn>
                  <a:cxn ang="0">
                    <a:pos x="162" y="868"/>
                  </a:cxn>
                  <a:cxn ang="0">
                    <a:pos x="206" y="842"/>
                  </a:cxn>
                  <a:cxn ang="0">
                    <a:pos x="206" y="842"/>
                  </a:cxn>
                  <a:cxn ang="0">
                    <a:pos x="206" y="866"/>
                  </a:cxn>
                  <a:cxn ang="0">
                    <a:pos x="210" y="878"/>
                  </a:cxn>
                  <a:cxn ang="0">
                    <a:pos x="222" y="858"/>
                  </a:cxn>
                  <a:cxn ang="0">
                    <a:pos x="242" y="798"/>
                  </a:cxn>
                  <a:cxn ang="0">
                    <a:pos x="250" y="788"/>
                  </a:cxn>
                  <a:cxn ang="0">
                    <a:pos x="256" y="810"/>
                  </a:cxn>
                  <a:cxn ang="0">
                    <a:pos x="252" y="792"/>
                  </a:cxn>
                  <a:cxn ang="0">
                    <a:pos x="252" y="750"/>
                  </a:cxn>
                  <a:cxn ang="0">
                    <a:pos x="258" y="740"/>
                  </a:cxn>
                  <a:cxn ang="0">
                    <a:pos x="246" y="710"/>
                  </a:cxn>
                  <a:cxn ang="0">
                    <a:pos x="152" y="722"/>
                  </a:cxn>
                  <a:cxn ang="0">
                    <a:pos x="86" y="646"/>
                  </a:cxn>
                  <a:cxn ang="0">
                    <a:pos x="76" y="654"/>
                  </a:cxn>
                  <a:cxn ang="0">
                    <a:pos x="56" y="654"/>
                  </a:cxn>
                  <a:cxn ang="0">
                    <a:pos x="20" y="580"/>
                  </a:cxn>
                  <a:cxn ang="0">
                    <a:pos x="106" y="474"/>
                  </a:cxn>
                  <a:cxn ang="0">
                    <a:pos x="176" y="408"/>
                  </a:cxn>
                  <a:cxn ang="0">
                    <a:pos x="116" y="414"/>
                  </a:cxn>
                  <a:cxn ang="0">
                    <a:pos x="36" y="368"/>
                  </a:cxn>
                  <a:cxn ang="0">
                    <a:pos x="28" y="324"/>
                  </a:cxn>
                  <a:cxn ang="0">
                    <a:pos x="22" y="310"/>
                  </a:cxn>
                  <a:cxn ang="0">
                    <a:pos x="36" y="288"/>
                  </a:cxn>
                  <a:cxn ang="0">
                    <a:pos x="166" y="302"/>
                  </a:cxn>
                  <a:cxn ang="0">
                    <a:pos x="166" y="238"/>
                  </a:cxn>
                  <a:cxn ang="0">
                    <a:pos x="154" y="250"/>
                  </a:cxn>
                  <a:cxn ang="0">
                    <a:pos x="132" y="236"/>
                  </a:cxn>
                  <a:cxn ang="0">
                    <a:pos x="90" y="156"/>
                  </a:cxn>
                  <a:cxn ang="0">
                    <a:pos x="92" y="168"/>
                  </a:cxn>
                  <a:cxn ang="0">
                    <a:pos x="108" y="162"/>
                  </a:cxn>
                  <a:cxn ang="0">
                    <a:pos x="136" y="122"/>
                  </a:cxn>
                  <a:cxn ang="0">
                    <a:pos x="166" y="66"/>
                  </a:cxn>
                  <a:cxn ang="0">
                    <a:pos x="186" y="42"/>
                  </a:cxn>
                  <a:cxn ang="0">
                    <a:pos x="368" y="20"/>
                  </a:cxn>
                  <a:cxn ang="0">
                    <a:pos x="690" y="358"/>
                  </a:cxn>
                  <a:cxn ang="0">
                    <a:pos x="836" y="610"/>
                  </a:cxn>
                  <a:cxn ang="0">
                    <a:pos x="988" y="690"/>
                  </a:cxn>
                  <a:cxn ang="0">
                    <a:pos x="1028" y="714"/>
                  </a:cxn>
                  <a:cxn ang="0">
                    <a:pos x="1054" y="728"/>
                  </a:cxn>
                  <a:cxn ang="0">
                    <a:pos x="1154" y="786"/>
                  </a:cxn>
                  <a:cxn ang="0">
                    <a:pos x="978" y="756"/>
                  </a:cxn>
                  <a:cxn ang="0">
                    <a:pos x="796" y="646"/>
                  </a:cxn>
                  <a:cxn ang="0">
                    <a:pos x="590" y="610"/>
                  </a:cxn>
                  <a:cxn ang="0">
                    <a:pos x="478" y="696"/>
                  </a:cxn>
                  <a:cxn ang="0">
                    <a:pos x="474" y="596"/>
                  </a:cxn>
                </a:cxnLst>
                <a:rect l="0" t="0" r="r" b="b"/>
                <a:pathLst>
                  <a:path w="1154" h="988">
                    <a:moveTo>
                      <a:pt x="474" y="596"/>
                    </a:moveTo>
                    <a:lnTo>
                      <a:pt x="378" y="680"/>
                    </a:lnTo>
                    <a:lnTo>
                      <a:pt x="378" y="680"/>
                    </a:lnTo>
                    <a:lnTo>
                      <a:pt x="382" y="688"/>
                    </a:lnTo>
                    <a:lnTo>
                      <a:pt x="388" y="704"/>
                    </a:lnTo>
                    <a:lnTo>
                      <a:pt x="388" y="714"/>
                    </a:lnTo>
                    <a:lnTo>
                      <a:pt x="388" y="726"/>
                    </a:lnTo>
                    <a:lnTo>
                      <a:pt x="384" y="736"/>
                    </a:lnTo>
                    <a:lnTo>
                      <a:pt x="378" y="746"/>
                    </a:lnTo>
                    <a:lnTo>
                      <a:pt x="378" y="746"/>
                    </a:lnTo>
                    <a:lnTo>
                      <a:pt x="328" y="796"/>
                    </a:lnTo>
                    <a:lnTo>
                      <a:pt x="298" y="842"/>
                    </a:lnTo>
                    <a:lnTo>
                      <a:pt x="246" y="878"/>
                    </a:lnTo>
                    <a:lnTo>
                      <a:pt x="206" y="908"/>
                    </a:lnTo>
                    <a:lnTo>
                      <a:pt x="206" y="908"/>
                    </a:lnTo>
                    <a:lnTo>
                      <a:pt x="176" y="922"/>
                    </a:lnTo>
                    <a:lnTo>
                      <a:pt x="120" y="948"/>
                    </a:lnTo>
                    <a:lnTo>
                      <a:pt x="120" y="948"/>
                    </a:lnTo>
                    <a:lnTo>
                      <a:pt x="90" y="962"/>
                    </a:lnTo>
                    <a:lnTo>
                      <a:pt x="90" y="962"/>
                    </a:lnTo>
                    <a:lnTo>
                      <a:pt x="88" y="964"/>
                    </a:lnTo>
                    <a:lnTo>
                      <a:pt x="78" y="966"/>
                    </a:lnTo>
                    <a:lnTo>
                      <a:pt x="68" y="972"/>
                    </a:lnTo>
                    <a:lnTo>
                      <a:pt x="62" y="976"/>
                    </a:lnTo>
                    <a:lnTo>
                      <a:pt x="56" y="982"/>
                    </a:lnTo>
                    <a:lnTo>
                      <a:pt x="56" y="982"/>
                    </a:lnTo>
                    <a:lnTo>
                      <a:pt x="52" y="986"/>
                    </a:lnTo>
                    <a:lnTo>
                      <a:pt x="48" y="988"/>
                    </a:lnTo>
                    <a:lnTo>
                      <a:pt x="40" y="988"/>
                    </a:lnTo>
                    <a:lnTo>
                      <a:pt x="32" y="984"/>
                    </a:lnTo>
                    <a:lnTo>
                      <a:pt x="22" y="978"/>
                    </a:lnTo>
                    <a:lnTo>
                      <a:pt x="6" y="964"/>
                    </a:lnTo>
                    <a:lnTo>
                      <a:pt x="0" y="958"/>
                    </a:lnTo>
                    <a:lnTo>
                      <a:pt x="90" y="902"/>
                    </a:lnTo>
                    <a:lnTo>
                      <a:pt x="120" y="888"/>
                    </a:lnTo>
                    <a:lnTo>
                      <a:pt x="120" y="888"/>
                    </a:lnTo>
                    <a:lnTo>
                      <a:pt x="138" y="880"/>
                    </a:lnTo>
                    <a:lnTo>
                      <a:pt x="140" y="880"/>
                    </a:lnTo>
                    <a:lnTo>
                      <a:pt x="162" y="868"/>
                    </a:lnTo>
                    <a:lnTo>
                      <a:pt x="162" y="868"/>
                    </a:lnTo>
                    <a:lnTo>
                      <a:pt x="192" y="850"/>
                    </a:lnTo>
                    <a:lnTo>
                      <a:pt x="206" y="842"/>
                    </a:lnTo>
                    <a:lnTo>
                      <a:pt x="206" y="842"/>
                    </a:lnTo>
                    <a:lnTo>
                      <a:pt x="216" y="836"/>
                    </a:lnTo>
                    <a:lnTo>
                      <a:pt x="206" y="842"/>
                    </a:lnTo>
                    <a:lnTo>
                      <a:pt x="206" y="842"/>
                    </a:lnTo>
                    <a:lnTo>
                      <a:pt x="206" y="854"/>
                    </a:lnTo>
                    <a:lnTo>
                      <a:pt x="206" y="866"/>
                    </a:lnTo>
                    <a:lnTo>
                      <a:pt x="208" y="874"/>
                    </a:lnTo>
                    <a:lnTo>
                      <a:pt x="208" y="876"/>
                    </a:lnTo>
                    <a:lnTo>
                      <a:pt x="210" y="878"/>
                    </a:lnTo>
                    <a:lnTo>
                      <a:pt x="212" y="878"/>
                    </a:lnTo>
                    <a:lnTo>
                      <a:pt x="214" y="874"/>
                    </a:lnTo>
                    <a:lnTo>
                      <a:pt x="222" y="858"/>
                    </a:lnTo>
                    <a:lnTo>
                      <a:pt x="232" y="826"/>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6" y="368"/>
                    </a:lnTo>
                    <a:lnTo>
                      <a:pt x="30" y="334"/>
                    </a:lnTo>
                    <a:lnTo>
                      <a:pt x="30" y="334"/>
                    </a:lnTo>
                    <a:lnTo>
                      <a:pt x="28" y="324"/>
                    </a:lnTo>
                    <a:lnTo>
                      <a:pt x="26" y="318"/>
                    </a:lnTo>
                    <a:lnTo>
                      <a:pt x="22" y="312"/>
                    </a:lnTo>
                    <a:lnTo>
                      <a:pt x="22" y="310"/>
                    </a:lnTo>
                    <a:lnTo>
                      <a:pt x="26" y="302"/>
                    </a:lnTo>
                    <a:lnTo>
                      <a:pt x="26" y="302"/>
                    </a:lnTo>
                    <a:lnTo>
                      <a:pt x="36" y="288"/>
                    </a:lnTo>
                    <a:lnTo>
                      <a:pt x="36" y="288"/>
                    </a:lnTo>
                    <a:lnTo>
                      <a:pt x="136" y="282"/>
                    </a:lnTo>
                    <a:lnTo>
                      <a:pt x="166" y="302"/>
                    </a:lnTo>
                    <a:lnTo>
                      <a:pt x="182" y="258"/>
                    </a:lnTo>
                    <a:lnTo>
                      <a:pt x="166" y="23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56"/>
                    </a:lnTo>
                    <a:lnTo>
                      <a:pt x="90" y="162"/>
                    </a:lnTo>
                    <a:lnTo>
                      <a:pt x="92" y="168"/>
                    </a:lnTo>
                    <a:lnTo>
                      <a:pt x="94" y="170"/>
                    </a:lnTo>
                    <a:lnTo>
                      <a:pt x="100" y="168"/>
                    </a:lnTo>
                    <a:lnTo>
                      <a:pt x="108" y="162"/>
                    </a:lnTo>
                    <a:lnTo>
                      <a:pt x="120" y="146"/>
                    </a:lnTo>
                    <a:lnTo>
                      <a:pt x="136" y="122"/>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988" y="690"/>
                    </a:lnTo>
                    <a:lnTo>
                      <a:pt x="1010" y="704"/>
                    </a:lnTo>
                    <a:lnTo>
                      <a:pt x="1028" y="714"/>
                    </a:lnTo>
                    <a:lnTo>
                      <a:pt x="1042" y="722"/>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chemeClr val="tx2"/>
              </a:solidFill>
              <a:ln w="6350">
                <a:no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grpSp>
        <p:sp>
          <p:nvSpPr>
            <p:cNvPr id="109" name="Tekstboks 481"/>
            <p:cNvSpPr txBox="1"/>
            <p:nvPr/>
          </p:nvSpPr>
          <p:spPr bwMode="auto">
            <a:xfrm rot="21306942">
              <a:off x="1048477" y="4475473"/>
              <a:ext cx="821411" cy="524275"/>
            </a:xfrm>
            <a:prstGeom prst="rect">
              <a:avLst/>
            </a:prstGeom>
            <a:noFill/>
            <a:ln>
              <a:noFill/>
            </a:ln>
          </p:spPr>
          <p:txBody>
            <a:bodyPr wrap="none">
              <a:spAutoFit/>
            </a:bodyPr>
            <a:lstStyle/>
            <a:p>
              <a:pPr fontAlgn="auto">
                <a:spcBef>
                  <a:spcPts val="0"/>
                </a:spcBef>
                <a:spcAft>
                  <a:spcPts val="0"/>
                </a:spcAft>
                <a:defRPr/>
              </a:pPr>
              <a:r>
                <a:rPr lang="da-DK" sz="1200" b="1" dirty="0" smtClean="0">
                  <a:solidFill>
                    <a:prstClr val="white"/>
                  </a:solidFill>
                  <a:latin typeface="Calibri"/>
                  <a:ea typeface="ＭＳ Ｐゴシック" pitchFamily="-97" charset="-128"/>
                  <a:cs typeface="Arial" pitchFamily="34" charset="0"/>
                </a:rPr>
                <a:t>  </a:t>
              </a:r>
              <a:r>
                <a:rPr lang="da-DK" sz="1200" dirty="0" smtClean="0">
                  <a:solidFill>
                    <a:prstClr val="white"/>
                  </a:solidFill>
                  <a:latin typeface="Calibri"/>
                  <a:ea typeface="ＭＳ Ｐゴシック" pitchFamily="-97" charset="-128"/>
                  <a:cs typeface="Arial" pitchFamily="34" charset="0"/>
                </a:rPr>
                <a:t>AK</a:t>
              </a:r>
              <a:endParaRPr lang="da-DK" sz="1200" dirty="0">
                <a:solidFill>
                  <a:prstClr val="white"/>
                </a:solidFill>
                <a:latin typeface="Calibri"/>
                <a:ea typeface="ＭＳ Ｐゴシック" pitchFamily="-97" charset="-128"/>
                <a:cs typeface="Arial" pitchFamily="34" charset="0"/>
              </a:endParaRPr>
            </a:p>
            <a:p>
              <a:pP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728 (14)</a:t>
              </a:r>
              <a:endParaRPr lang="da-DK" sz="1000" dirty="0">
                <a:solidFill>
                  <a:prstClr val="white"/>
                </a:solidFill>
                <a:latin typeface="Calibri"/>
                <a:ea typeface="ＭＳ Ｐゴシック" pitchFamily="-97" charset="-128"/>
                <a:cs typeface="Arial" pitchFamily="34" charset="0"/>
              </a:endParaRPr>
            </a:p>
          </p:txBody>
        </p:sp>
      </p:grpSp>
      <p:grpSp>
        <p:nvGrpSpPr>
          <p:cNvPr id="112" name="Group 111"/>
          <p:cNvGrpSpPr/>
          <p:nvPr/>
        </p:nvGrpSpPr>
        <p:grpSpPr>
          <a:xfrm>
            <a:off x="2494123" y="5390055"/>
            <a:ext cx="1392077" cy="782145"/>
            <a:chOff x="977726" y="5681662"/>
            <a:chExt cx="1890713" cy="871538"/>
          </a:xfrm>
        </p:grpSpPr>
        <p:grpSp>
          <p:nvGrpSpPr>
            <p:cNvPr id="113" name="Gruppe 555"/>
            <p:cNvGrpSpPr>
              <a:grpSpLocks/>
            </p:cNvGrpSpPr>
            <p:nvPr/>
          </p:nvGrpSpPr>
          <p:grpSpPr bwMode="auto">
            <a:xfrm>
              <a:off x="977726" y="5681662"/>
              <a:ext cx="1890713" cy="871538"/>
              <a:chOff x="335280" y="5273040"/>
              <a:chExt cx="1891255" cy="870415"/>
            </a:xfrm>
            <a:noFill/>
          </p:grpSpPr>
          <p:sp>
            <p:nvSpPr>
              <p:cNvPr id="115" name="Rektangel 543"/>
              <p:cNvSpPr>
                <a:spLocks noChangeArrowheads="1"/>
              </p:cNvSpPr>
              <p:nvPr/>
            </p:nvSpPr>
            <p:spPr bwMode="auto">
              <a:xfrm>
                <a:off x="335280" y="5273040"/>
                <a:ext cx="1891255" cy="870415"/>
              </a:xfrm>
              <a:prstGeom prst="rect">
                <a:avLst/>
              </a:prstGeom>
              <a:grpFill/>
              <a:ln w="9525">
                <a:noFill/>
                <a:miter lim="800000"/>
                <a:headEnd/>
                <a:tailEnd/>
              </a:ln>
              <a:effectLst>
                <a:outerShdw blurRad="63500" dist="38100" dir="2700000" algn="tl" rotWithShape="0">
                  <a:srgbClr val="000000">
                    <a:alpha val="39999"/>
                  </a:srgbClr>
                </a:outerShdw>
              </a:effectLst>
            </p:spPr>
            <p:txBody>
              <a:bodyPr anchor="ctr"/>
              <a:lstStyle/>
              <a:p>
                <a:pPr algn="ctr" fontAlgn="auto">
                  <a:spcBef>
                    <a:spcPts val="0"/>
                  </a:spcBef>
                  <a:spcAft>
                    <a:spcPts val="0"/>
                  </a:spcAft>
                  <a:defRPr/>
                </a:pPr>
                <a:endParaRPr lang="da-DK" sz="1000">
                  <a:solidFill>
                    <a:prstClr val="white"/>
                  </a:solidFill>
                  <a:latin typeface="Calibri"/>
                </a:endParaRPr>
              </a:p>
            </p:txBody>
          </p:sp>
          <p:grpSp>
            <p:nvGrpSpPr>
              <p:cNvPr id="116" name="Gruppe 546"/>
              <p:cNvGrpSpPr>
                <a:grpSpLocks/>
              </p:cNvGrpSpPr>
              <p:nvPr/>
            </p:nvGrpSpPr>
            <p:grpSpPr bwMode="auto">
              <a:xfrm>
                <a:off x="527422" y="5292064"/>
                <a:ext cx="1503792" cy="821264"/>
                <a:chOff x="3173688" y="5185642"/>
                <a:chExt cx="1698643" cy="927676"/>
              </a:xfrm>
              <a:grpFill/>
            </p:grpSpPr>
            <p:sp>
              <p:nvSpPr>
                <p:cNvPr id="117" name="Freeform 3061"/>
                <p:cNvSpPr>
                  <a:spLocks/>
                </p:cNvSpPr>
                <p:nvPr/>
              </p:nvSpPr>
              <p:spPr bwMode="auto">
                <a:xfrm>
                  <a:off x="3173688" y="5185642"/>
                  <a:ext cx="129147" cy="11103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solidFill>
                  <a:schemeClr val="bg1"/>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18" name="Freeform 3062"/>
                <p:cNvSpPr>
                  <a:spLocks/>
                </p:cNvSpPr>
                <p:nvPr/>
              </p:nvSpPr>
              <p:spPr bwMode="auto">
                <a:xfrm>
                  <a:off x="3406870" y="5199969"/>
                  <a:ext cx="163227" cy="170134"/>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solidFill>
                  <a:schemeClr val="bg1"/>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19" name="Freeform 3063"/>
                <p:cNvSpPr>
                  <a:spLocks/>
                </p:cNvSpPr>
                <p:nvPr/>
              </p:nvSpPr>
              <p:spPr bwMode="auto">
                <a:xfrm>
                  <a:off x="3713594" y="5316377"/>
                  <a:ext cx="182959" cy="123570"/>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solidFill>
                  <a:schemeClr val="bg1"/>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20" name="Freeform 3064"/>
                <p:cNvSpPr>
                  <a:spLocks/>
                </p:cNvSpPr>
                <p:nvPr/>
              </p:nvSpPr>
              <p:spPr bwMode="auto">
                <a:xfrm>
                  <a:off x="4239152" y="5529491"/>
                  <a:ext cx="242150" cy="166553"/>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solidFill>
                  <a:schemeClr val="bg1"/>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21" name="Freeform 3065"/>
                <p:cNvSpPr>
                  <a:spLocks/>
                </p:cNvSpPr>
                <p:nvPr/>
              </p:nvSpPr>
              <p:spPr bwMode="auto">
                <a:xfrm>
                  <a:off x="4113592" y="5552773"/>
                  <a:ext cx="80716" cy="89544"/>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solidFill>
                  <a:schemeClr val="bg1"/>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22" name="Freeform 3066"/>
                <p:cNvSpPr>
                  <a:spLocks/>
                </p:cNvSpPr>
                <p:nvPr/>
              </p:nvSpPr>
              <p:spPr bwMode="auto">
                <a:xfrm>
                  <a:off x="3986238" y="5448902"/>
                  <a:ext cx="231389" cy="64472"/>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solidFill>
                  <a:schemeClr val="bg1"/>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23" name="Freeform 3067"/>
                <p:cNvSpPr>
                  <a:spLocks/>
                </p:cNvSpPr>
                <p:nvPr/>
              </p:nvSpPr>
              <p:spPr bwMode="auto">
                <a:xfrm>
                  <a:off x="4502827" y="5633362"/>
                  <a:ext cx="369504" cy="479956"/>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solidFill>
                  <a:schemeClr val="bg1"/>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grpSp>
        </p:grpSp>
        <p:sp>
          <p:nvSpPr>
            <p:cNvPr id="114" name="Tekstboks 481"/>
            <p:cNvSpPr txBox="1"/>
            <p:nvPr/>
          </p:nvSpPr>
          <p:spPr bwMode="auto">
            <a:xfrm>
              <a:off x="1713128" y="6065831"/>
              <a:ext cx="637840" cy="480134"/>
            </a:xfrm>
            <a:prstGeom prst="rect">
              <a:avLst/>
            </a:prstGeom>
            <a:noFill/>
          </p:spPr>
          <p:txBody>
            <a:bodyPr wrap="square">
              <a:spAutoFit/>
            </a:bodyPr>
            <a:lstStyle/>
            <a:p>
              <a:pPr algn="ct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HI</a:t>
              </a:r>
              <a:endParaRPr lang="da-DK" sz="12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0 (1)</a:t>
              </a:r>
              <a:endParaRPr lang="da-DK" sz="1000" dirty="0">
                <a:solidFill>
                  <a:srgbClr val="1F497D"/>
                </a:solidFill>
                <a:latin typeface="Calibri"/>
                <a:ea typeface="ＭＳ Ｐゴシック" pitchFamily="-97" charset="-128"/>
                <a:cs typeface="Arial" pitchFamily="34" charset="0"/>
              </a:endParaRPr>
            </a:p>
          </p:txBody>
        </p:sp>
      </p:grpSp>
      <p:grpSp>
        <p:nvGrpSpPr>
          <p:cNvPr id="124" name="Group 123"/>
          <p:cNvGrpSpPr/>
          <p:nvPr/>
        </p:nvGrpSpPr>
        <p:grpSpPr>
          <a:xfrm>
            <a:off x="8008531" y="5901043"/>
            <a:ext cx="871727" cy="446345"/>
            <a:chOff x="5873490" y="5725715"/>
            <a:chExt cx="1208400" cy="747859"/>
          </a:xfrm>
          <a:solidFill>
            <a:srgbClr val="99CCFF"/>
          </a:solidFill>
        </p:grpSpPr>
        <p:grpSp>
          <p:nvGrpSpPr>
            <p:cNvPr id="125" name="Groupe 12"/>
            <p:cNvGrpSpPr/>
            <p:nvPr/>
          </p:nvGrpSpPr>
          <p:grpSpPr>
            <a:xfrm>
              <a:off x="5873490" y="5794808"/>
              <a:ext cx="1125219" cy="342465"/>
              <a:chOff x="1869268" y="3056421"/>
              <a:chExt cx="6395257" cy="1741004"/>
            </a:xfrm>
            <a:grpFill/>
            <a:effectLst/>
          </p:grpSpPr>
          <p:sp>
            <p:nvSpPr>
              <p:cNvPr id="127" name="Freeform 6"/>
              <p:cNvSpPr>
                <a:spLocks noEditPoints="1"/>
              </p:cNvSpPr>
              <p:nvPr/>
            </p:nvSpPr>
            <p:spPr bwMode="auto">
              <a:xfrm>
                <a:off x="5546725" y="4460875"/>
                <a:ext cx="117475" cy="68263"/>
              </a:xfrm>
              <a:custGeom>
                <a:avLst/>
                <a:gdLst>
                  <a:gd name="T0" fmla="*/ 32 w 74"/>
                  <a:gd name="T1" fmla="*/ 34 h 43"/>
                  <a:gd name="T2" fmla="*/ 12 w 74"/>
                  <a:gd name="T3" fmla="*/ 40 h 43"/>
                  <a:gd name="T4" fmla="*/ 0 w 74"/>
                  <a:gd name="T5" fmla="*/ 26 h 43"/>
                  <a:gd name="T6" fmla="*/ 0 w 74"/>
                  <a:gd name="T7" fmla="*/ 26 h 43"/>
                  <a:gd name="T8" fmla="*/ 6 w 74"/>
                  <a:gd name="T9" fmla="*/ 14 h 43"/>
                  <a:gd name="T10" fmla="*/ 17 w 74"/>
                  <a:gd name="T11" fmla="*/ 9 h 43"/>
                  <a:gd name="T12" fmla="*/ 26 w 74"/>
                  <a:gd name="T13" fmla="*/ 12 h 43"/>
                  <a:gd name="T14" fmla="*/ 32 w 74"/>
                  <a:gd name="T15" fmla="*/ 14 h 43"/>
                  <a:gd name="T16" fmla="*/ 46 w 74"/>
                  <a:gd name="T17" fmla="*/ 9 h 43"/>
                  <a:gd name="T18" fmla="*/ 46 w 74"/>
                  <a:gd name="T19" fmla="*/ 9 h 43"/>
                  <a:gd name="T20" fmla="*/ 54 w 74"/>
                  <a:gd name="T21" fmla="*/ 12 h 43"/>
                  <a:gd name="T22" fmla="*/ 57 w 74"/>
                  <a:gd name="T23" fmla="*/ 9 h 43"/>
                  <a:gd name="T24" fmla="*/ 60 w 74"/>
                  <a:gd name="T25" fmla="*/ 3 h 43"/>
                  <a:gd name="T26" fmla="*/ 66 w 74"/>
                  <a:gd name="T27" fmla="*/ 0 h 43"/>
                  <a:gd name="T28" fmla="*/ 69 w 74"/>
                  <a:gd name="T29" fmla="*/ 3 h 43"/>
                  <a:gd name="T30" fmla="*/ 72 w 74"/>
                  <a:gd name="T31" fmla="*/ 12 h 43"/>
                  <a:gd name="T32" fmla="*/ 74 w 74"/>
                  <a:gd name="T33" fmla="*/ 17 h 43"/>
                  <a:gd name="T34" fmla="*/ 69 w 74"/>
                  <a:gd name="T35" fmla="*/ 23 h 43"/>
                  <a:gd name="T36" fmla="*/ 72 w 74"/>
                  <a:gd name="T37" fmla="*/ 32 h 43"/>
                  <a:gd name="T38" fmla="*/ 72 w 74"/>
                  <a:gd name="T39" fmla="*/ 40 h 43"/>
                  <a:gd name="T40" fmla="*/ 66 w 74"/>
                  <a:gd name="T41" fmla="*/ 43 h 43"/>
                  <a:gd name="T42" fmla="*/ 60 w 74"/>
                  <a:gd name="T43" fmla="*/ 40 h 43"/>
                  <a:gd name="T44" fmla="*/ 52 w 74"/>
                  <a:gd name="T45" fmla="*/ 40 h 43"/>
                  <a:gd name="T46" fmla="*/ 32 w 74"/>
                  <a:gd name="T47" fmla="*/ 37 h 43"/>
                  <a:gd name="T48" fmla="*/ 34 w 74"/>
                  <a:gd name="T49" fmla="*/ 37 h 43"/>
                  <a:gd name="T50" fmla="*/ 46 w 74"/>
                  <a:gd name="T51" fmla="*/ 43 h 43"/>
                  <a:gd name="T52" fmla="*/ 57 w 74"/>
                  <a:gd name="T53" fmla="*/ 34 h 43"/>
                  <a:gd name="T54" fmla="*/ 66 w 74"/>
                  <a:gd name="T55" fmla="*/ 43 h 43"/>
                  <a:gd name="T56" fmla="*/ 72 w 74"/>
                  <a:gd name="T57" fmla="*/ 40 h 43"/>
                  <a:gd name="T58" fmla="*/ 72 w 74"/>
                  <a:gd name="T59" fmla="*/ 37 h 43"/>
                  <a:gd name="T60" fmla="*/ 72 w 74"/>
                  <a:gd name="T61" fmla="*/ 32 h 43"/>
                  <a:gd name="T62" fmla="*/ 69 w 74"/>
                  <a:gd name="T63" fmla="*/ 32 h 43"/>
                  <a:gd name="T64" fmla="*/ 69 w 74"/>
                  <a:gd name="T65" fmla="*/ 20 h 43"/>
                  <a:gd name="T66" fmla="*/ 74 w 74"/>
                  <a:gd name="T67" fmla="*/ 17 h 43"/>
                  <a:gd name="T68" fmla="*/ 69 w 74"/>
                  <a:gd name="T69" fmla="*/ 12 h 43"/>
                  <a:gd name="T70" fmla="*/ 69 w 74"/>
                  <a:gd name="T71" fmla="*/ 3 h 43"/>
                  <a:gd name="T72" fmla="*/ 66 w 74"/>
                  <a:gd name="T73" fmla="*/ 3 h 43"/>
                  <a:gd name="T74" fmla="*/ 60 w 74"/>
                  <a:gd name="T75" fmla="*/ 3 h 43"/>
                  <a:gd name="T76" fmla="*/ 57 w 74"/>
                  <a:gd name="T77" fmla="*/ 12 h 43"/>
                  <a:gd name="T78" fmla="*/ 54 w 74"/>
                  <a:gd name="T79" fmla="*/ 12 h 43"/>
                  <a:gd name="T80" fmla="*/ 54 w 74"/>
                  <a:gd name="T81" fmla="*/ 14 h 43"/>
                  <a:gd name="T82" fmla="*/ 46 w 74"/>
                  <a:gd name="T83" fmla="*/ 12 h 43"/>
                  <a:gd name="T84" fmla="*/ 46 w 74"/>
                  <a:gd name="T85" fmla="*/ 12 h 43"/>
                  <a:gd name="T86" fmla="*/ 32 w 74"/>
                  <a:gd name="T87" fmla="*/ 17 h 43"/>
                  <a:gd name="T88" fmla="*/ 26 w 74"/>
                  <a:gd name="T89" fmla="*/ 12 h 43"/>
                  <a:gd name="T90" fmla="*/ 17 w 74"/>
                  <a:gd name="T91" fmla="*/ 12 h 43"/>
                  <a:gd name="T92" fmla="*/ 6 w 74"/>
                  <a:gd name="T93" fmla="*/ 14 h 43"/>
                  <a:gd name="T94" fmla="*/ 0 w 74"/>
                  <a:gd name="T95" fmla="*/ 26 h 43"/>
                  <a:gd name="T96" fmla="*/ 6 w 74"/>
                  <a:gd name="T97" fmla="*/ 37 h 43"/>
                  <a:gd name="T98" fmla="*/ 17 w 74"/>
                  <a:gd name="T99" fmla="*/ 43 h 43"/>
                  <a:gd name="T100" fmla="*/ 32 w 74"/>
                  <a:gd name="T101"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43">
                    <a:moveTo>
                      <a:pt x="32" y="37"/>
                    </a:moveTo>
                    <a:lnTo>
                      <a:pt x="32" y="37"/>
                    </a:lnTo>
                    <a:lnTo>
                      <a:pt x="32" y="34"/>
                    </a:lnTo>
                    <a:lnTo>
                      <a:pt x="32" y="34"/>
                    </a:lnTo>
                    <a:lnTo>
                      <a:pt x="32" y="34"/>
                    </a:lnTo>
                    <a:lnTo>
                      <a:pt x="26" y="40"/>
                    </a:lnTo>
                    <a:lnTo>
                      <a:pt x="17" y="43"/>
                    </a:lnTo>
                    <a:lnTo>
                      <a:pt x="17" y="43"/>
                    </a:lnTo>
                    <a:lnTo>
                      <a:pt x="17" y="43"/>
                    </a:lnTo>
                    <a:lnTo>
                      <a:pt x="12" y="40"/>
                    </a:lnTo>
                    <a:lnTo>
                      <a:pt x="6" y="37"/>
                    </a:lnTo>
                    <a:lnTo>
                      <a:pt x="6" y="37"/>
                    </a:lnTo>
                    <a:lnTo>
                      <a:pt x="6" y="37"/>
                    </a:lnTo>
                    <a:lnTo>
                      <a:pt x="3" y="32"/>
                    </a:lnTo>
                    <a:lnTo>
                      <a:pt x="0" y="26"/>
                    </a:lnTo>
                    <a:lnTo>
                      <a:pt x="0" y="26"/>
                    </a:lnTo>
                    <a:lnTo>
                      <a:pt x="0" y="26"/>
                    </a:lnTo>
                    <a:lnTo>
                      <a:pt x="0" y="26"/>
                    </a:lnTo>
                    <a:lnTo>
                      <a:pt x="0" y="26"/>
                    </a:lnTo>
                    <a:lnTo>
                      <a:pt x="0" y="26"/>
                    </a:lnTo>
                    <a:lnTo>
                      <a:pt x="0" y="26"/>
                    </a:lnTo>
                    <a:lnTo>
                      <a:pt x="3" y="20"/>
                    </a:lnTo>
                    <a:lnTo>
                      <a:pt x="6" y="14"/>
                    </a:lnTo>
                    <a:lnTo>
                      <a:pt x="6" y="14"/>
                    </a:lnTo>
                    <a:lnTo>
                      <a:pt x="6" y="14"/>
                    </a:lnTo>
                    <a:lnTo>
                      <a:pt x="12" y="12"/>
                    </a:lnTo>
                    <a:lnTo>
                      <a:pt x="17" y="9"/>
                    </a:lnTo>
                    <a:lnTo>
                      <a:pt x="17" y="9"/>
                    </a:lnTo>
                    <a:lnTo>
                      <a:pt x="17" y="9"/>
                    </a:lnTo>
                    <a:lnTo>
                      <a:pt x="17" y="9"/>
                    </a:lnTo>
                    <a:lnTo>
                      <a:pt x="17" y="9"/>
                    </a:lnTo>
                    <a:lnTo>
                      <a:pt x="17" y="9"/>
                    </a:lnTo>
                    <a:lnTo>
                      <a:pt x="17" y="9"/>
                    </a:lnTo>
                    <a:lnTo>
                      <a:pt x="17" y="9"/>
                    </a:lnTo>
                    <a:lnTo>
                      <a:pt x="26" y="12"/>
                    </a:lnTo>
                    <a:lnTo>
                      <a:pt x="32" y="17"/>
                    </a:lnTo>
                    <a:lnTo>
                      <a:pt x="32" y="17"/>
                    </a:lnTo>
                    <a:lnTo>
                      <a:pt x="32" y="17"/>
                    </a:lnTo>
                    <a:lnTo>
                      <a:pt x="32" y="14"/>
                    </a:lnTo>
                    <a:lnTo>
                      <a:pt x="32" y="14"/>
                    </a:lnTo>
                    <a:lnTo>
                      <a:pt x="32" y="14"/>
                    </a:lnTo>
                    <a:lnTo>
                      <a:pt x="37" y="12"/>
                    </a:lnTo>
                    <a:lnTo>
                      <a:pt x="46" y="9"/>
                    </a:lnTo>
                    <a:lnTo>
                      <a:pt x="46" y="9"/>
                    </a:lnTo>
                    <a:lnTo>
                      <a:pt x="46" y="9"/>
                    </a:lnTo>
                    <a:lnTo>
                      <a:pt x="46" y="9"/>
                    </a:lnTo>
                    <a:lnTo>
                      <a:pt x="46" y="9"/>
                    </a:lnTo>
                    <a:lnTo>
                      <a:pt x="46" y="9"/>
                    </a:lnTo>
                    <a:lnTo>
                      <a:pt x="46" y="9"/>
                    </a:lnTo>
                    <a:lnTo>
                      <a:pt x="46" y="9"/>
                    </a:lnTo>
                    <a:lnTo>
                      <a:pt x="54" y="12"/>
                    </a:lnTo>
                    <a:lnTo>
                      <a:pt x="54" y="12"/>
                    </a:lnTo>
                    <a:lnTo>
                      <a:pt x="54" y="12"/>
                    </a:lnTo>
                    <a:lnTo>
                      <a:pt x="54" y="12"/>
                    </a:lnTo>
                    <a:lnTo>
                      <a:pt x="54" y="12"/>
                    </a:lnTo>
                    <a:lnTo>
                      <a:pt x="54" y="12"/>
                    </a:lnTo>
                    <a:lnTo>
                      <a:pt x="57" y="12"/>
                    </a:lnTo>
                    <a:lnTo>
                      <a:pt x="57" y="12"/>
                    </a:lnTo>
                    <a:lnTo>
                      <a:pt x="57" y="12"/>
                    </a:lnTo>
                    <a:lnTo>
                      <a:pt x="57" y="9"/>
                    </a:lnTo>
                    <a:lnTo>
                      <a:pt x="57" y="9"/>
                    </a:lnTo>
                    <a:lnTo>
                      <a:pt x="57" y="6"/>
                    </a:lnTo>
                    <a:lnTo>
                      <a:pt x="57" y="6"/>
                    </a:lnTo>
                    <a:lnTo>
                      <a:pt x="60" y="3"/>
                    </a:lnTo>
                    <a:lnTo>
                      <a:pt x="60" y="3"/>
                    </a:lnTo>
                    <a:lnTo>
                      <a:pt x="60" y="3"/>
                    </a:lnTo>
                    <a:lnTo>
                      <a:pt x="63" y="0"/>
                    </a:lnTo>
                    <a:lnTo>
                      <a:pt x="63" y="0"/>
                    </a:lnTo>
                    <a:lnTo>
                      <a:pt x="63" y="0"/>
                    </a:lnTo>
                    <a:lnTo>
                      <a:pt x="66" y="0"/>
                    </a:lnTo>
                    <a:lnTo>
                      <a:pt x="66" y="0"/>
                    </a:lnTo>
                    <a:lnTo>
                      <a:pt x="66" y="0"/>
                    </a:lnTo>
                    <a:lnTo>
                      <a:pt x="69" y="3"/>
                    </a:lnTo>
                    <a:lnTo>
                      <a:pt x="69" y="3"/>
                    </a:lnTo>
                    <a:lnTo>
                      <a:pt x="69" y="3"/>
                    </a:lnTo>
                    <a:lnTo>
                      <a:pt x="69" y="6"/>
                    </a:lnTo>
                    <a:lnTo>
                      <a:pt x="69" y="6"/>
                    </a:lnTo>
                    <a:lnTo>
                      <a:pt x="69" y="12"/>
                    </a:lnTo>
                    <a:lnTo>
                      <a:pt x="69" y="12"/>
                    </a:lnTo>
                    <a:lnTo>
                      <a:pt x="72" y="12"/>
                    </a:lnTo>
                    <a:lnTo>
                      <a:pt x="72" y="12"/>
                    </a:lnTo>
                    <a:lnTo>
                      <a:pt x="72" y="12"/>
                    </a:lnTo>
                    <a:lnTo>
                      <a:pt x="74" y="17"/>
                    </a:lnTo>
                    <a:lnTo>
                      <a:pt x="74" y="17"/>
                    </a:lnTo>
                    <a:lnTo>
                      <a:pt x="74" y="17"/>
                    </a:lnTo>
                    <a:lnTo>
                      <a:pt x="72" y="20"/>
                    </a:lnTo>
                    <a:lnTo>
                      <a:pt x="72" y="20"/>
                    </a:lnTo>
                    <a:lnTo>
                      <a:pt x="72" y="20"/>
                    </a:lnTo>
                    <a:lnTo>
                      <a:pt x="69" y="23"/>
                    </a:lnTo>
                    <a:lnTo>
                      <a:pt x="69" y="23"/>
                    </a:lnTo>
                    <a:lnTo>
                      <a:pt x="69" y="32"/>
                    </a:lnTo>
                    <a:lnTo>
                      <a:pt x="69" y="32"/>
                    </a:lnTo>
                    <a:lnTo>
                      <a:pt x="72" y="32"/>
                    </a:lnTo>
                    <a:lnTo>
                      <a:pt x="72" y="32"/>
                    </a:lnTo>
                    <a:lnTo>
                      <a:pt x="72" y="32"/>
                    </a:lnTo>
                    <a:lnTo>
                      <a:pt x="74" y="37"/>
                    </a:lnTo>
                    <a:lnTo>
                      <a:pt x="74" y="37"/>
                    </a:lnTo>
                    <a:lnTo>
                      <a:pt x="74" y="37"/>
                    </a:lnTo>
                    <a:lnTo>
                      <a:pt x="72" y="40"/>
                    </a:lnTo>
                    <a:lnTo>
                      <a:pt x="72" y="40"/>
                    </a:lnTo>
                    <a:lnTo>
                      <a:pt x="72" y="40"/>
                    </a:lnTo>
                    <a:lnTo>
                      <a:pt x="72" y="40"/>
                    </a:lnTo>
                    <a:lnTo>
                      <a:pt x="72" y="40"/>
                    </a:lnTo>
                    <a:lnTo>
                      <a:pt x="72" y="40"/>
                    </a:lnTo>
                    <a:lnTo>
                      <a:pt x="66" y="43"/>
                    </a:lnTo>
                    <a:lnTo>
                      <a:pt x="66" y="43"/>
                    </a:lnTo>
                    <a:lnTo>
                      <a:pt x="66" y="43"/>
                    </a:lnTo>
                    <a:lnTo>
                      <a:pt x="66" y="43"/>
                    </a:lnTo>
                    <a:lnTo>
                      <a:pt x="60" y="40"/>
                    </a:lnTo>
                    <a:lnTo>
                      <a:pt x="60" y="40"/>
                    </a:lnTo>
                    <a:lnTo>
                      <a:pt x="60" y="40"/>
                    </a:lnTo>
                    <a:lnTo>
                      <a:pt x="57" y="37"/>
                    </a:lnTo>
                    <a:lnTo>
                      <a:pt x="57" y="37"/>
                    </a:lnTo>
                    <a:lnTo>
                      <a:pt x="57" y="37"/>
                    </a:lnTo>
                    <a:lnTo>
                      <a:pt x="52" y="40"/>
                    </a:lnTo>
                    <a:lnTo>
                      <a:pt x="46" y="43"/>
                    </a:lnTo>
                    <a:lnTo>
                      <a:pt x="46" y="43"/>
                    </a:lnTo>
                    <a:lnTo>
                      <a:pt x="46" y="43"/>
                    </a:lnTo>
                    <a:lnTo>
                      <a:pt x="37" y="40"/>
                    </a:lnTo>
                    <a:lnTo>
                      <a:pt x="32" y="37"/>
                    </a:lnTo>
                    <a:lnTo>
                      <a:pt x="32" y="37"/>
                    </a:lnTo>
                    <a:close/>
                    <a:moveTo>
                      <a:pt x="32" y="34"/>
                    </a:moveTo>
                    <a:lnTo>
                      <a:pt x="32" y="34"/>
                    </a:lnTo>
                    <a:lnTo>
                      <a:pt x="34" y="37"/>
                    </a:lnTo>
                    <a:lnTo>
                      <a:pt x="34" y="37"/>
                    </a:lnTo>
                    <a:lnTo>
                      <a:pt x="34" y="37"/>
                    </a:lnTo>
                    <a:lnTo>
                      <a:pt x="37" y="40"/>
                    </a:lnTo>
                    <a:lnTo>
                      <a:pt x="46" y="43"/>
                    </a:lnTo>
                    <a:lnTo>
                      <a:pt x="46" y="43"/>
                    </a:lnTo>
                    <a:lnTo>
                      <a:pt x="46" y="43"/>
                    </a:lnTo>
                    <a:lnTo>
                      <a:pt x="52" y="40"/>
                    </a:lnTo>
                    <a:lnTo>
                      <a:pt x="57" y="34"/>
                    </a:lnTo>
                    <a:lnTo>
                      <a:pt x="57" y="34"/>
                    </a:lnTo>
                    <a:lnTo>
                      <a:pt x="57" y="34"/>
                    </a:lnTo>
                    <a:lnTo>
                      <a:pt x="57" y="34"/>
                    </a:lnTo>
                    <a:lnTo>
                      <a:pt x="57" y="34"/>
                    </a:lnTo>
                    <a:lnTo>
                      <a:pt x="60" y="40"/>
                    </a:lnTo>
                    <a:lnTo>
                      <a:pt x="60" y="40"/>
                    </a:lnTo>
                    <a:lnTo>
                      <a:pt x="60" y="40"/>
                    </a:lnTo>
                    <a:lnTo>
                      <a:pt x="66" y="43"/>
                    </a:lnTo>
                    <a:lnTo>
                      <a:pt x="66" y="43"/>
                    </a:lnTo>
                    <a:lnTo>
                      <a:pt x="66" y="43"/>
                    </a:lnTo>
                    <a:lnTo>
                      <a:pt x="66" y="43"/>
                    </a:lnTo>
                    <a:lnTo>
                      <a:pt x="72" y="40"/>
                    </a:lnTo>
                    <a:lnTo>
                      <a:pt x="72" y="40"/>
                    </a:lnTo>
                    <a:lnTo>
                      <a:pt x="72" y="40"/>
                    </a:lnTo>
                    <a:lnTo>
                      <a:pt x="72" y="40"/>
                    </a:lnTo>
                    <a:lnTo>
                      <a:pt x="72" y="40"/>
                    </a:lnTo>
                    <a:lnTo>
                      <a:pt x="72" y="40"/>
                    </a:lnTo>
                    <a:lnTo>
                      <a:pt x="72" y="37"/>
                    </a:lnTo>
                    <a:lnTo>
                      <a:pt x="72" y="37"/>
                    </a:lnTo>
                    <a:lnTo>
                      <a:pt x="72" y="37"/>
                    </a:lnTo>
                    <a:lnTo>
                      <a:pt x="72" y="32"/>
                    </a:lnTo>
                    <a:lnTo>
                      <a:pt x="72" y="32"/>
                    </a:lnTo>
                    <a:lnTo>
                      <a:pt x="72" y="32"/>
                    </a:lnTo>
                    <a:lnTo>
                      <a:pt x="69" y="32"/>
                    </a:lnTo>
                    <a:lnTo>
                      <a:pt x="69" y="32"/>
                    </a:lnTo>
                    <a:lnTo>
                      <a:pt x="69" y="32"/>
                    </a:lnTo>
                    <a:lnTo>
                      <a:pt x="69" y="32"/>
                    </a:lnTo>
                    <a:lnTo>
                      <a:pt x="69" y="32"/>
                    </a:lnTo>
                    <a:lnTo>
                      <a:pt x="69" y="32"/>
                    </a:lnTo>
                    <a:lnTo>
                      <a:pt x="69" y="32"/>
                    </a:lnTo>
                    <a:lnTo>
                      <a:pt x="69" y="20"/>
                    </a:lnTo>
                    <a:lnTo>
                      <a:pt x="69" y="20"/>
                    </a:lnTo>
                    <a:lnTo>
                      <a:pt x="69" y="20"/>
                    </a:lnTo>
                    <a:lnTo>
                      <a:pt x="72" y="20"/>
                    </a:lnTo>
                    <a:lnTo>
                      <a:pt x="72" y="20"/>
                    </a:lnTo>
                    <a:lnTo>
                      <a:pt x="72" y="20"/>
                    </a:lnTo>
                    <a:lnTo>
                      <a:pt x="74" y="17"/>
                    </a:lnTo>
                    <a:lnTo>
                      <a:pt x="74" y="17"/>
                    </a:lnTo>
                    <a:lnTo>
                      <a:pt x="74" y="17"/>
                    </a:lnTo>
                    <a:lnTo>
                      <a:pt x="72" y="12"/>
                    </a:lnTo>
                    <a:lnTo>
                      <a:pt x="72" y="12"/>
                    </a:lnTo>
                    <a:lnTo>
                      <a:pt x="72" y="12"/>
                    </a:lnTo>
                    <a:lnTo>
                      <a:pt x="69" y="12"/>
                    </a:lnTo>
                    <a:lnTo>
                      <a:pt x="69" y="12"/>
                    </a:lnTo>
                    <a:lnTo>
                      <a:pt x="69" y="12"/>
                    </a:lnTo>
                    <a:lnTo>
                      <a:pt x="69" y="6"/>
                    </a:lnTo>
                    <a:lnTo>
                      <a:pt x="69" y="6"/>
                    </a:lnTo>
                    <a:lnTo>
                      <a:pt x="69" y="3"/>
                    </a:lnTo>
                    <a:lnTo>
                      <a:pt x="69" y="3"/>
                    </a:lnTo>
                    <a:lnTo>
                      <a:pt x="69" y="3"/>
                    </a:lnTo>
                    <a:lnTo>
                      <a:pt x="66" y="3"/>
                    </a:lnTo>
                    <a:lnTo>
                      <a:pt x="66" y="3"/>
                    </a:lnTo>
                    <a:lnTo>
                      <a:pt x="66" y="3"/>
                    </a:lnTo>
                    <a:lnTo>
                      <a:pt x="63" y="0"/>
                    </a:lnTo>
                    <a:lnTo>
                      <a:pt x="63" y="0"/>
                    </a:lnTo>
                    <a:lnTo>
                      <a:pt x="63" y="0"/>
                    </a:lnTo>
                    <a:lnTo>
                      <a:pt x="60" y="3"/>
                    </a:lnTo>
                    <a:lnTo>
                      <a:pt x="60" y="3"/>
                    </a:lnTo>
                    <a:lnTo>
                      <a:pt x="60" y="3"/>
                    </a:lnTo>
                    <a:lnTo>
                      <a:pt x="57" y="6"/>
                    </a:lnTo>
                    <a:lnTo>
                      <a:pt x="57" y="6"/>
                    </a:lnTo>
                    <a:lnTo>
                      <a:pt x="57" y="12"/>
                    </a:lnTo>
                    <a:lnTo>
                      <a:pt x="57" y="12"/>
                    </a:lnTo>
                    <a:lnTo>
                      <a:pt x="57" y="12"/>
                    </a:lnTo>
                    <a:lnTo>
                      <a:pt x="57" y="12"/>
                    </a:lnTo>
                    <a:lnTo>
                      <a:pt x="57" y="12"/>
                    </a:lnTo>
                    <a:lnTo>
                      <a:pt x="57" y="12"/>
                    </a:lnTo>
                    <a:lnTo>
                      <a:pt x="54" y="12"/>
                    </a:lnTo>
                    <a:lnTo>
                      <a:pt x="54" y="12"/>
                    </a:lnTo>
                    <a:lnTo>
                      <a:pt x="54" y="12"/>
                    </a:lnTo>
                    <a:lnTo>
                      <a:pt x="54" y="14"/>
                    </a:lnTo>
                    <a:lnTo>
                      <a:pt x="54" y="14"/>
                    </a:lnTo>
                    <a:lnTo>
                      <a:pt x="54" y="14"/>
                    </a:lnTo>
                    <a:lnTo>
                      <a:pt x="54" y="14"/>
                    </a:lnTo>
                    <a:lnTo>
                      <a:pt x="54" y="14"/>
                    </a:lnTo>
                    <a:lnTo>
                      <a:pt x="46" y="12"/>
                    </a:lnTo>
                    <a:lnTo>
                      <a:pt x="46" y="12"/>
                    </a:lnTo>
                    <a:lnTo>
                      <a:pt x="46" y="12"/>
                    </a:lnTo>
                    <a:lnTo>
                      <a:pt x="46" y="12"/>
                    </a:lnTo>
                    <a:lnTo>
                      <a:pt x="46" y="12"/>
                    </a:lnTo>
                    <a:lnTo>
                      <a:pt x="46" y="12"/>
                    </a:lnTo>
                    <a:lnTo>
                      <a:pt x="46" y="12"/>
                    </a:lnTo>
                    <a:lnTo>
                      <a:pt x="46" y="12"/>
                    </a:lnTo>
                    <a:lnTo>
                      <a:pt x="37" y="12"/>
                    </a:lnTo>
                    <a:lnTo>
                      <a:pt x="34" y="14"/>
                    </a:lnTo>
                    <a:lnTo>
                      <a:pt x="34" y="14"/>
                    </a:lnTo>
                    <a:lnTo>
                      <a:pt x="34" y="14"/>
                    </a:lnTo>
                    <a:lnTo>
                      <a:pt x="32" y="17"/>
                    </a:lnTo>
                    <a:lnTo>
                      <a:pt x="32" y="17"/>
                    </a:lnTo>
                    <a:lnTo>
                      <a:pt x="32" y="17"/>
                    </a:lnTo>
                    <a:lnTo>
                      <a:pt x="32" y="17"/>
                    </a:lnTo>
                    <a:lnTo>
                      <a:pt x="32" y="17"/>
                    </a:lnTo>
                    <a:lnTo>
                      <a:pt x="26" y="12"/>
                    </a:lnTo>
                    <a:lnTo>
                      <a:pt x="17" y="12"/>
                    </a:lnTo>
                    <a:lnTo>
                      <a:pt x="17" y="12"/>
                    </a:lnTo>
                    <a:lnTo>
                      <a:pt x="17" y="12"/>
                    </a:lnTo>
                    <a:lnTo>
                      <a:pt x="17" y="12"/>
                    </a:lnTo>
                    <a:lnTo>
                      <a:pt x="17" y="12"/>
                    </a:lnTo>
                    <a:lnTo>
                      <a:pt x="17" y="12"/>
                    </a:lnTo>
                    <a:lnTo>
                      <a:pt x="17" y="12"/>
                    </a:lnTo>
                    <a:lnTo>
                      <a:pt x="17" y="12"/>
                    </a:lnTo>
                    <a:lnTo>
                      <a:pt x="12" y="12"/>
                    </a:lnTo>
                    <a:lnTo>
                      <a:pt x="6" y="14"/>
                    </a:lnTo>
                    <a:lnTo>
                      <a:pt x="6" y="14"/>
                    </a:lnTo>
                    <a:lnTo>
                      <a:pt x="6" y="14"/>
                    </a:lnTo>
                    <a:lnTo>
                      <a:pt x="3" y="20"/>
                    </a:lnTo>
                    <a:lnTo>
                      <a:pt x="0" y="26"/>
                    </a:lnTo>
                    <a:lnTo>
                      <a:pt x="0" y="26"/>
                    </a:lnTo>
                    <a:lnTo>
                      <a:pt x="0" y="26"/>
                    </a:lnTo>
                    <a:lnTo>
                      <a:pt x="0" y="26"/>
                    </a:lnTo>
                    <a:lnTo>
                      <a:pt x="0" y="26"/>
                    </a:lnTo>
                    <a:lnTo>
                      <a:pt x="3" y="32"/>
                    </a:lnTo>
                    <a:lnTo>
                      <a:pt x="6" y="37"/>
                    </a:lnTo>
                    <a:lnTo>
                      <a:pt x="6" y="37"/>
                    </a:lnTo>
                    <a:lnTo>
                      <a:pt x="6" y="37"/>
                    </a:lnTo>
                    <a:lnTo>
                      <a:pt x="12" y="40"/>
                    </a:lnTo>
                    <a:lnTo>
                      <a:pt x="17" y="43"/>
                    </a:lnTo>
                    <a:lnTo>
                      <a:pt x="17" y="43"/>
                    </a:lnTo>
                    <a:lnTo>
                      <a:pt x="17" y="43"/>
                    </a:lnTo>
                    <a:lnTo>
                      <a:pt x="26" y="40"/>
                    </a:lnTo>
                    <a:lnTo>
                      <a:pt x="32" y="34"/>
                    </a:lnTo>
                    <a:lnTo>
                      <a:pt x="32" y="34"/>
                    </a:lnTo>
                    <a:lnTo>
                      <a:pt x="32" y="34"/>
                    </a:lnTo>
                    <a:lnTo>
                      <a:pt x="32" y="34"/>
                    </a:lnTo>
                    <a:lnTo>
                      <a:pt x="32" y="34"/>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000">
                  <a:solidFill>
                    <a:prstClr val="black"/>
                  </a:solidFill>
                  <a:latin typeface="Calibri"/>
                </a:endParaRPr>
              </a:p>
            </p:txBody>
          </p:sp>
          <p:sp>
            <p:nvSpPr>
              <p:cNvPr id="128" name="Freeform 7"/>
              <p:cNvSpPr>
                <a:spLocks noEditPoints="1"/>
              </p:cNvSpPr>
              <p:nvPr/>
            </p:nvSpPr>
            <p:spPr bwMode="auto">
              <a:xfrm>
                <a:off x="5556250" y="4470400"/>
                <a:ext cx="100013" cy="49213"/>
              </a:xfrm>
              <a:custGeom>
                <a:avLst/>
                <a:gdLst>
                  <a:gd name="T0" fmla="*/ 11 w 63"/>
                  <a:gd name="T1" fmla="*/ 8 h 31"/>
                  <a:gd name="T2" fmla="*/ 3 w 63"/>
                  <a:gd name="T3" fmla="*/ 11 h 31"/>
                  <a:gd name="T4" fmla="*/ 0 w 63"/>
                  <a:gd name="T5" fmla="*/ 20 h 31"/>
                  <a:gd name="T6" fmla="*/ 0 w 63"/>
                  <a:gd name="T7" fmla="*/ 26 h 31"/>
                  <a:gd name="T8" fmla="*/ 6 w 63"/>
                  <a:gd name="T9" fmla="*/ 31 h 31"/>
                  <a:gd name="T10" fmla="*/ 11 w 63"/>
                  <a:gd name="T11" fmla="*/ 31 h 31"/>
                  <a:gd name="T12" fmla="*/ 23 w 63"/>
                  <a:gd name="T13" fmla="*/ 26 h 31"/>
                  <a:gd name="T14" fmla="*/ 23 w 63"/>
                  <a:gd name="T15" fmla="*/ 26 h 31"/>
                  <a:gd name="T16" fmla="*/ 20 w 63"/>
                  <a:gd name="T17" fmla="*/ 26 h 31"/>
                  <a:gd name="T18" fmla="*/ 20 w 63"/>
                  <a:gd name="T19" fmla="*/ 26 h 31"/>
                  <a:gd name="T20" fmla="*/ 20 w 63"/>
                  <a:gd name="T21" fmla="*/ 26 h 31"/>
                  <a:gd name="T22" fmla="*/ 17 w 63"/>
                  <a:gd name="T23" fmla="*/ 28 h 31"/>
                  <a:gd name="T24" fmla="*/ 11 w 63"/>
                  <a:gd name="T25" fmla="*/ 28 h 31"/>
                  <a:gd name="T26" fmla="*/ 3 w 63"/>
                  <a:gd name="T27" fmla="*/ 20 h 31"/>
                  <a:gd name="T28" fmla="*/ 23 w 63"/>
                  <a:gd name="T29" fmla="*/ 20 h 31"/>
                  <a:gd name="T30" fmla="*/ 23 w 63"/>
                  <a:gd name="T31" fmla="*/ 20 h 31"/>
                  <a:gd name="T32" fmla="*/ 20 w 63"/>
                  <a:gd name="T33" fmla="*/ 11 h 31"/>
                  <a:gd name="T34" fmla="*/ 11 w 63"/>
                  <a:gd name="T35" fmla="*/ 8 h 31"/>
                  <a:gd name="T36" fmla="*/ 3 w 63"/>
                  <a:gd name="T37" fmla="*/ 17 h 31"/>
                  <a:gd name="T38" fmla="*/ 6 w 63"/>
                  <a:gd name="T39" fmla="*/ 14 h 31"/>
                  <a:gd name="T40" fmla="*/ 11 w 63"/>
                  <a:gd name="T41" fmla="*/ 11 h 31"/>
                  <a:gd name="T42" fmla="*/ 20 w 63"/>
                  <a:gd name="T43" fmla="*/ 17 h 31"/>
                  <a:gd name="T44" fmla="*/ 40 w 63"/>
                  <a:gd name="T45" fmla="*/ 8 h 31"/>
                  <a:gd name="T46" fmla="*/ 34 w 63"/>
                  <a:gd name="T47" fmla="*/ 8 h 31"/>
                  <a:gd name="T48" fmla="*/ 28 w 63"/>
                  <a:gd name="T49" fmla="*/ 17 h 31"/>
                  <a:gd name="T50" fmla="*/ 26 w 63"/>
                  <a:gd name="T51" fmla="*/ 20 h 31"/>
                  <a:gd name="T52" fmla="*/ 28 w 63"/>
                  <a:gd name="T53" fmla="*/ 28 h 31"/>
                  <a:gd name="T54" fmla="*/ 40 w 63"/>
                  <a:gd name="T55" fmla="*/ 31 h 31"/>
                  <a:gd name="T56" fmla="*/ 46 w 63"/>
                  <a:gd name="T57" fmla="*/ 31 h 31"/>
                  <a:gd name="T58" fmla="*/ 48 w 63"/>
                  <a:gd name="T59" fmla="*/ 26 h 31"/>
                  <a:gd name="T60" fmla="*/ 48 w 63"/>
                  <a:gd name="T61" fmla="*/ 26 h 31"/>
                  <a:gd name="T62" fmla="*/ 48 w 63"/>
                  <a:gd name="T63" fmla="*/ 26 h 31"/>
                  <a:gd name="T64" fmla="*/ 48 w 63"/>
                  <a:gd name="T65" fmla="*/ 26 h 31"/>
                  <a:gd name="T66" fmla="*/ 46 w 63"/>
                  <a:gd name="T67" fmla="*/ 26 h 31"/>
                  <a:gd name="T68" fmla="*/ 40 w 63"/>
                  <a:gd name="T69" fmla="*/ 28 h 31"/>
                  <a:gd name="T70" fmla="*/ 31 w 63"/>
                  <a:gd name="T71" fmla="*/ 26 h 31"/>
                  <a:gd name="T72" fmla="*/ 48 w 63"/>
                  <a:gd name="T73" fmla="*/ 20 h 31"/>
                  <a:gd name="T74" fmla="*/ 51 w 63"/>
                  <a:gd name="T75" fmla="*/ 20 h 31"/>
                  <a:gd name="T76" fmla="*/ 51 w 63"/>
                  <a:gd name="T77" fmla="*/ 20 h 31"/>
                  <a:gd name="T78" fmla="*/ 43 w 63"/>
                  <a:gd name="T79" fmla="*/ 8 h 31"/>
                  <a:gd name="T80" fmla="*/ 40 w 63"/>
                  <a:gd name="T81" fmla="*/ 8 h 31"/>
                  <a:gd name="T82" fmla="*/ 28 w 63"/>
                  <a:gd name="T83" fmla="*/ 17 h 31"/>
                  <a:gd name="T84" fmla="*/ 40 w 63"/>
                  <a:gd name="T85" fmla="*/ 11 h 31"/>
                  <a:gd name="T86" fmla="*/ 46 w 63"/>
                  <a:gd name="T87" fmla="*/ 14 h 31"/>
                  <a:gd name="T88" fmla="*/ 28 w 63"/>
                  <a:gd name="T89" fmla="*/ 17 h 31"/>
                  <a:gd name="T90" fmla="*/ 63 w 63"/>
                  <a:gd name="T91" fmla="*/ 11 h 31"/>
                  <a:gd name="T92" fmla="*/ 63 w 63"/>
                  <a:gd name="T93" fmla="*/ 11 h 31"/>
                  <a:gd name="T94" fmla="*/ 60 w 63"/>
                  <a:gd name="T95" fmla="*/ 8 h 31"/>
                  <a:gd name="T96" fmla="*/ 60 w 63"/>
                  <a:gd name="T97" fmla="*/ 0 h 31"/>
                  <a:gd name="T98" fmla="*/ 57 w 63"/>
                  <a:gd name="T99" fmla="*/ 0 h 31"/>
                  <a:gd name="T100" fmla="*/ 57 w 63"/>
                  <a:gd name="T101" fmla="*/ 8 h 31"/>
                  <a:gd name="T102" fmla="*/ 54 w 63"/>
                  <a:gd name="T103" fmla="*/ 8 h 31"/>
                  <a:gd name="T104" fmla="*/ 51 w 63"/>
                  <a:gd name="T105" fmla="*/ 8 h 31"/>
                  <a:gd name="T106" fmla="*/ 51 w 63"/>
                  <a:gd name="T107" fmla="*/ 11 h 31"/>
                  <a:gd name="T108" fmla="*/ 51 w 63"/>
                  <a:gd name="T109" fmla="*/ 11 h 31"/>
                  <a:gd name="T110" fmla="*/ 57 w 63"/>
                  <a:gd name="T111" fmla="*/ 11 h 31"/>
                  <a:gd name="T112" fmla="*/ 57 w 63"/>
                  <a:gd name="T113" fmla="*/ 28 h 31"/>
                  <a:gd name="T114" fmla="*/ 60 w 63"/>
                  <a:gd name="T115" fmla="*/ 31 h 31"/>
                  <a:gd name="T116" fmla="*/ 63 w 63"/>
                  <a:gd name="T117" fmla="*/ 31 h 31"/>
                  <a:gd name="T118" fmla="*/ 60 w 63"/>
                  <a:gd name="T119" fmla="*/ 28 h 31"/>
                  <a:gd name="T120" fmla="*/ 60 w 63"/>
                  <a:gd name="T121" fmla="*/ 28 h 31"/>
                  <a:gd name="T122" fmla="*/ 60 w 63"/>
                  <a:gd name="T123" fmla="*/ 28 h 31"/>
                  <a:gd name="T124" fmla="*/ 63 w 63"/>
                  <a:gd name="T125"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 h="31">
                    <a:moveTo>
                      <a:pt x="11" y="8"/>
                    </a:moveTo>
                    <a:lnTo>
                      <a:pt x="11" y="8"/>
                    </a:lnTo>
                    <a:lnTo>
                      <a:pt x="6" y="8"/>
                    </a:lnTo>
                    <a:lnTo>
                      <a:pt x="3" y="11"/>
                    </a:lnTo>
                    <a:lnTo>
                      <a:pt x="0" y="17"/>
                    </a:lnTo>
                    <a:lnTo>
                      <a:pt x="0" y="20"/>
                    </a:lnTo>
                    <a:lnTo>
                      <a:pt x="0" y="20"/>
                    </a:lnTo>
                    <a:lnTo>
                      <a:pt x="0" y="26"/>
                    </a:lnTo>
                    <a:lnTo>
                      <a:pt x="3" y="28"/>
                    </a:lnTo>
                    <a:lnTo>
                      <a:pt x="6" y="31"/>
                    </a:lnTo>
                    <a:lnTo>
                      <a:pt x="11" y="31"/>
                    </a:lnTo>
                    <a:lnTo>
                      <a:pt x="11" y="31"/>
                    </a:lnTo>
                    <a:lnTo>
                      <a:pt x="17" y="31"/>
                    </a:lnTo>
                    <a:lnTo>
                      <a:pt x="23" y="26"/>
                    </a:lnTo>
                    <a:lnTo>
                      <a:pt x="23" y="26"/>
                    </a:lnTo>
                    <a:lnTo>
                      <a:pt x="23" y="26"/>
                    </a:lnTo>
                    <a:lnTo>
                      <a:pt x="23" y="26"/>
                    </a:lnTo>
                    <a:lnTo>
                      <a:pt x="20" y="26"/>
                    </a:lnTo>
                    <a:lnTo>
                      <a:pt x="20" y="26"/>
                    </a:lnTo>
                    <a:lnTo>
                      <a:pt x="20" y="26"/>
                    </a:lnTo>
                    <a:lnTo>
                      <a:pt x="20" y="26"/>
                    </a:lnTo>
                    <a:lnTo>
                      <a:pt x="20" y="26"/>
                    </a:lnTo>
                    <a:lnTo>
                      <a:pt x="20" y="26"/>
                    </a:lnTo>
                    <a:lnTo>
                      <a:pt x="17" y="28"/>
                    </a:lnTo>
                    <a:lnTo>
                      <a:pt x="11" y="28"/>
                    </a:lnTo>
                    <a:lnTo>
                      <a:pt x="11" y="28"/>
                    </a:lnTo>
                    <a:lnTo>
                      <a:pt x="6" y="26"/>
                    </a:lnTo>
                    <a:lnTo>
                      <a:pt x="3" y="20"/>
                    </a:lnTo>
                    <a:lnTo>
                      <a:pt x="23" y="20"/>
                    </a:lnTo>
                    <a:lnTo>
                      <a:pt x="23" y="20"/>
                    </a:lnTo>
                    <a:lnTo>
                      <a:pt x="23" y="20"/>
                    </a:lnTo>
                    <a:lnTo>
                      <a:pt x="23" y="20"/>
                    </a:lnTo>
                    <a:lnTo>
                      <a:pt x="23" y="20"/>
                    </a:lnTo>
                    <a:lnTo>
                      <a:pt x="20" y="11"/>
                    </a:lnTo>
                    <a:lnTo>
                      <a:pt x="17" y="8"/>
                    </a:lnTo>
                    <a:lnTo>
                      <a:pt x="11" y="8"/>
                    </a:lnTo>
                    <a:lnTo>
                      <a:pt x="11" y="8"/>
                    </a:lnTo>
                    <a:close/>
                    <a:moveTo>
                      <a:pt x="3" y="17"/>
                    </a:moveTo>
                    <a:lnTo>
                      <a:pt x="3" y="17"/>
                    </a:lnTo>
                    <a:lnTo>
                      <a:pt x="6" y="14"/>
                    </a:lnTo>
                    <a:lnTo>
                      <a:pt x="11" y="11"/>
                    </a:lnTo>
                    <a:lnTo>
                      <a:pt x="11" y="11"/>
                    </a:lnTo>
                    <a:lnTo>
                      <a:pt x="17" y="14"/>
                    </a:lnTo>
                    <a:lnTo>
                      <a:pt x="20" y="17"/>
                    </a:lnTo>
                    <a:lnTo>
                      <a:pt x="3" y="17"/>
                    </a:lnTo>
                    <a:close/>
                    <a:moveTo>
                      <a:pt x="40" y="8"/>
                    </a:moveTo>
                    <a:lnTo>
                      <a:pt x="40" y="8"/>
                    </a:lnTo>
                    <a:lnTo>
                      <a:pt x="34" y="8"/>
                    </a:lnTo>
                    <a:lnTo>
                      <a:pt x="28" y="11"/>
                    </a:lnTo>
                    <a:lnTo>
                      <a:pt x="28" y="17"/>
                    </a:lnTo>
                    <a:lnTo>
                      <a:pt x="26" y="20"/>
                    </a:lnTo>
                    <a:lnTo>
                      <a:pt x="26" y="20"/>
                    </a:lnTo>
                    <a:lnTo>
                      <a:pt x="28" y="26"/>
                    </a:lnTo>
                    <a:lnTo>
                      <a:pt x="28" y="28"/>
                    </a:lnTo>
                    <a:lnTo>
                      <a:pt x="34" y="31"/>
                    </a:lnTo>
                    <a:lnTo>
                      <a:pt x="40" y="31"/>
                    </a:lnTo>
                    <a:lnTo>
                      <a:pt x="40" y="31"/>
                    </a:lnTo>
                    <a:lnTo>
                      <a:pt x="46" y="31"/>
                    </a:lnTo>
                    <a:lnTo>
                      <a:pt x="48" y="26"/>
                    </a:lnTo>
                    <a:lnTo>
                      <a:pt x="48" y="26"/>
                    </a:lnTo>
                    <a:lnTo>
                      <a:pt x="48" y="26"/>
                    </a:lnTo>
                    <a:lnTo>
                      <a:pt x="48" y="26"/>
                    </a:lnTo>
                    <a:lnTo>
                      <a:pt x="48" y="26"/>
                    </a:lnTo>
                    <a:lnTo>
                      <a:pt x="48" y="26"/>
                    </a:lnTo>
                    <a:lnTo>
                      <a:pt x="48" y="26"/>
                    </a:lnTo>
                    <a:lnTo>
                      <a:pt x="48" y="26"/>
                    </a:lnTo>
                    <a:lnTo>
                      <a:pt x="46" y="26"/>
                    </a:lnTo>
                    <a:lnTo>
                      <a:pt x="46" y="26"/>
                    </a:lnTo>
                    <a:lnTo>
                      <a:pt x="43" y="28"/>
                    </a:lnTo>
                    <a:lnTo>
                      <a:pt x="40" y="28"/>
                    </a:lnTo>
                    <a:lnTo>
                      <a:pt x="40" y="28"/>
                    </a:lnTo>
                    <a:lnTo>
                      <a:pt x="31" y="26"/>
                    </a:lnTo>
                    <a:lnTo>
                      <a:pt x="28" y="20"/>
                    </a:lnTo>
                    <a:lnTo>
                      <a:pt x="48" y="20"/>
                    </a:lnTo>
                    <a:lnTo>
                      <a:pt x="48" y="20"/>
                    </a:lnTo>
                    <a:lnTo>
                      <a:pt x="51" y="20"/>
                    </a:lnTo>
                    <a:lnTo>
                      <a:pt x="51" y="20"/>
                    </a:lnTo>
                    <a:lnTo>
                      <a:pt x="51" y="20"/>
                    </a:lnTo>
                    <a:lnTo>
                      <a:pt x="46" y="11"/>
                    </a:lnTo>
                    <a:lnTo>
                      <a:pt x="43" y="8"/>
                    </a:lnTo>
                    <a:lnTo>
                      <a:pt x="40" y="8"/>
                    </a:lnTo>
                    <a:lnTo>
                      <a:pt x="40" y="8"/>
                    </a:lnTo>
                    <a:close/>
                    <a:moveTo>
                      <a:pt x="28" y="17"/>
                    </a:moveTo>
                    <a:lnTo>
                      <a:pt x="28" y="17"/>
                    </a:lnTo>
                    <a:lnTo>
                      <a:pt x="34" y="14"/>
                    </a:lnTo>
                    <a:lnTo>
                      <a:pt x="40" y="11"/>
                    </a:lnTo>
                    <a:lnTo>
                      <a:pt x="40" y="11"/>
                    </a:lnTo>
                    <a:lnTo>
                      <a:pt x="46" y="14"/>
                    </a:lnTo>
                    <a:lnTo>
                      <a:pt x="48" y="17"/>
                    </a:lnTo>
                    <a:lnTo>
                      <a:pt x="28" y="17"/>
                    </a:lnTo>
                    <a:close/>
                    <a:moveTo>
                      <a:pt x="63" y="11"/>
                    </a:moveTo>
                    <a:lnTo>
                      <a:pt x="63" y="11"/>
                    </a:lnTo>
                    <a:lnTo>
                      <a:pt x="63" y="11"/>
                    </a:lnTo>
                    <a:lnTo>
                      <a:pt x="63" y="11"/>
                    </a:lnTo>
                    <a:lnTo>
                      <a:pt x="63" y="8"/>
                    </a:lnTo>
                    <a:lnTo>
                      <a:pt x="60" y="8"/>
                    </a:lnTo>
                    <a:lnTo>
                      <a:pt x="60" y="0"/>
                    </a:lnTo>
                    <a:lnTo>
                      <a:pt x="60" y="0"/>
                    </a:lnTo>
                    <a:lnTo>
                      <a:pt x="57" y="0"/>
                    </a:lnTo>
                    <a:lnTo>
                      <a:pt x="57" y="0"/>
                    </a:lnTo>
                    <a:lnTo>
                      <a:pt x="57" y="0"/>
                    </a:lnTo>
                    <a:lnTo>
                      <a:pt x="57" y="8"/>
                    </a:lnTo>
                    <a:lnTo>
                      <a:pt x="54" y="8"/>
                    </a:lnTo>
                    <a:lnTo>
                      <a:pt x="54" y="8"/>
                    </a:lnTo>
                    <a:lnTo>
                      <a:pt x="51" y="8"/>
                    </a:lnTo>
                    <a:lnTo>
                      <a:pt x="51" y="8"/>
                    </a:lnTo>
                    <a:lnTo>
                      <a:pt x="51" y="11"/>
                    </a:lnTo>
                    <a:lnTo>
                      <a:pt x="51" y="11"/>
                    </a:lnTo>
                    <a:lnTo>
                      <a:pt x="51" y="11"/>
                    </a:lnTo>
                    <a:lnTo>
                      <a:pt x="51" y="11"/>
                    </a:lnTo>
                    <a:lnTo>
                      <a:pt x="54" y="11"/>
                    </a:lnTo>
                    <a:lnTo>
                      <a:pt x="57" y="11"/>
                    </a:lnTo>
                    <a:lnTo>
                      <a:pt x="57" y="28"/>
                    </a:lnTo>
                    <a:lnTo>
                      <a:pt x="57" y="28"/>
                    </a:lnTo>
                    <a:lnTo>
                      <a:pt x="57" y="31"/>
                    </a:lnTo>
                    <a:lnTo>
                      <a:pt x="60" y="31"/>
                    </a:lnTo>
                    <a:lnTo>
                      <a:pt x="60" y="31"/>
                    </a:lnTo>
                    <a:lnTo>
                      <a:pt x="63" y="31"/>
                    </a:lnTo>
                    <a:lnTo>
                      <a:pt x="63" y="31"/>
                    </a:lnTo>
                    <a:lnTo>
                      <a:pt x="60" y="28"/>
                    </a:lnTo>
                    <a:lnTo>
                      <a:pt x="60" y="28"/>
                    </a:lnTo>
                    <a:lnTo>
                      <a:pt x="60" y="28"/>
                    </a:lnTo>
                    <a:lnTo>
                      <a:pt x="60" y="28"/>
                    </a:lnTo>
                    <a:lnTo>
                      <a:pt x="60" y="28"/>
                    </a:lnTo>
                    <a:lnTo>
                      <a:pt x="60" y="11"/>
                    </a:lnTo>
                    <a:lnTo>
                      <a:pt x="63" y="11"/>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000">
                  <a:solidFill>
                    <a:prstClr val="black"/>
                  </a:solidFill>
                  <a:latin typeface="Calibri"/>
                </a:endParaRPr>
              </a:p>
            </p:txBody>
          </p:sp>
          <p:sp>
            <p:nvSpPr>
              <p:cNvPr id="129" name="Freeform 8"/>
              <p:cNvSpPr>
                <a:spLocks noEditPoints="1"/>
              </p:cNvSpPr>
              <p:nvPr/>
            </p:nvSpPr>
            <p:spPr bwMode="auto">
              <a:xfrm>
                <a:off x="1869268" y="3056421"/>
                <a:ext cx="6395257" cy="1741004"/>
              </a:xfrm>
              <a:custGeom>
                <a:avLst/>
                <a:gdLst>
                  <a:gd name="T0" fmla="*/ 4486 w 4652"/>
                  <a:gd name="T1" fmla="*/ 579 h 1452"/>
                  <a:gd name="T2" fmla="*/ 4632 w 4652"/>
                  <a:gd name="T3" fmla="*/ 587 h 1452"/>
                  <a:gd name="T4" fmla="*/ 4652 w 4652"/>
                  <a:gd name="T5" fmla="*/ 521 h 1452"/>
                  <a:gd name="T6" fmla="*/ 4552 w 4652"/>
                  <a:gd name="T7" fmla="*/ 490 h 1452"/>
                  <a:gd name="T8" fmla="*/ 4432 w 4652"/>
                  <a:gd name="T9" fmla="*/ 524 h 1452"/>
                  <a:gd name="T10" fmla="*/ 4057 w 4652"/>
                  <a:gd name="T11" fmla="*/ 908 h 1452"/>
                  <a:gd name="T12" fmla="*/ 3876 w 4652"/>
                  <a:gd name="T13" fmla="*/ 1028 h 1452"/>
                  <a:gd name="T14" fmla="*/ 3996 w 4652"/>
                  <a:gd name="T15" fmla="*/ 1088 h 1452"/>
                  <a:gd name="T16" fmla="*/ 4180 w 4652"/>
                  <a:gd name="T17" fmla="*/ 1028 h 1452"/>
                  <a:gd name="T18" fmla="*/ 4543 w 4652"/>
                  <a:gd name="T19" fmla="*/ 908 h 1452"/>
                  <a:gd name="T20" fmla="*/ 4180 w 4652"/>
                  <a:gd name="T21" fmla="*/ 845 h 1452"/>
                  <a:gd name="T22" fmla="*/ 3241 w 4652"/>
                  <a:gd name="T23" fmla="*/ 212 h 1452"/>
                  <a:gd name="T24" fmla="*/ 2874 w 4652"/>
                  <a:gd name="T25" fmla="*/ 146 h 1452"/>
                  <a:gd name="T26" fmla="*/ 2665 w 4652"/>
                  <a:gd name="T27" fmla="*/ 120 h 1452"/>
                  <a:gd name="T28" fmla="*/ 2545 w 4652"/>
                  <a:gd name="T29" fmla="*/ 120 h 1452"/>
                  <a:gd name="T30" fmla="*/ 1274 w 4652"/>
                  <a:gd name="T31" fmla="*/ 120 h 1452"/>
                  <a:gd name="T32" fmla="*/ 487 w 4652"/>
                  <a:gd name="T33" fmla="*/ 0 h 1452"/>
                  <a:gd name="T34" fmla="*/ 424 w 4652"/>
                  <a:gd name="T35" fmla="*/ 0 h 1452"/>
                  <a:gd name="T36" fmla="*/ 303 w 4652"/>
                  <a:gd name="T37" fmla="*/ 60 h 1452"/>
                  <a:gd name="T38" fmla="*/ 243 w 4652"/>
                  <a:gd name="T39" fmla="*/ 120 h 1452"/>
                  <a:gd name="T40" fmla="*/ 0 w 4652"/>
                  <a:gd name="T41" fmla="*/ 364 h 1452"/>
                  <a:gd name="T42" fmla="*/ 275 w 4652"/>
                  <a:gd name="T43" fmla="*/ 742 h 1452"/>
                  <a:gd name="T44" fmla="*/ 243 w 4652"/>
                  <a:gd name="T45" fmla="*/ 908 h 1452"/>
                  <a:gd name="T46" fmla="*/ 123 w 4652"/>
                  <a:gd name="T47" fmla="*/ 1332 h 1452"/>
                  <a:gd name="T48" fmla="*/ 123 w 4652"/>
                  <a:gd name="T49" fmla="*/ 1392 h 1452"/>
                  <a:gd name="T50" fmla="*/ 1526 w 4652"/>
                  <a:gd name="T51" fmla="*/ 1426 h 1452"/>
                  <a:gd name="T52" fmla="*/ 2422 w 4652"/>
                  <a:gd name="T53" fmla="*/ 1452 h 1452"/>
                  <a:gd name="T54" fmla="*/ 3029 w 4652"/>
                  <a:gd name="T55" fmla="*/ 1332 h 1452"/>
                  <a:gd name="T56" fmla="*/ 3149 w 4652"/>
                  <a:gd name="T57" fmla="*/ 1332 h 1452"/>
                  <a:gd name="T58" fmla="*/ 3392 w 4652"/>
                  <a:gd name="T59" fmla="*/ 1051 h 1452"/>
                  <a:gd name="T60" fmla="*/ 3756 w 4652"/>
                  <a:gd name="T61" fmla="*/ 667 h 1452"/>
                  <a:gd name="T62" fmla="*/ 3696 w 4652"/>
                  <a:gd name="T63" fmla="*/ 364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2" h="1452">
                    <a:moveTo>
                      <a:pt x="4432" y="524"/>
                    </a:moveTo>
                    <a:lnTo>
                      <a:pt x="4486" y="579"/>
                    </a:lnTo>
                    <a:lnTo>
                      <a:pt x="4555" y="599"/>
                    </a:lnTo>
                    <a:lnTo>
                      <a:pt x="4632" y="587"/>
                    </a:lnTo>
                    <a:lnTo>
                      <a:pt x="4641" y="556"/>
                    </a:lnTo>
                    <a:lnTo>
                      <a:pt x="4652" y="521"/>
                    </a:lnTo>
                    <a:lnTo>
                      <a:pt x="4621" y="510"/>
                    </a:lnTo>
                    <a:lnTo>
                      <a:pt x="4552" y="490"/>
                    </a:lnTo>
                    <a:lnTo>
                      <a:pt x="4475" y="501"/>
                    </a:lnTo>
                    <a:lnTo>
                      <a:pt x="4432" y="524"/>
                    </a:lnTo>
                    <a:close/>
                    <a:moveTo>
                      <a:pt x="4180" y="845"/>
                    </a:moveTo>
                    <a:lnTo>
                      <a:pt x="4057" y="908"/>
                    </a:lnTo>
                    <a:lnTo>
                      <a:pt x="3876" y="968"/>
                    </a:lnTo>
                    <a:lnTo>
                      <a:pt x="3876" y="1028"/>
                    </a:lnTo>
                    <a:lnTo>
                      <a:pt x="3936" y="1028"/>
                    </a:lnTo>
                    <a:lnTo>
                      <a:pt x="3996" y="1088"/>
                    </a:lnTo>
                    <a:lnTo>
                      <a:pt x="4120" y="1028"/>
                    </a:lnTo>
                    <a:lnTo>
                      <a:pt x="4180" y="1028"/>
                    </a:lnTo>
                    <a:lnTo>
                      <a:pt x="4543" y="968"/>
                    </a:lnTo>
                    <a:lnTo>
                      <a:pt x="4543" y="908"/>
                    </a:lnTo>
                    <a:lnTo>
                      <a:pt x="4300" y="845"/>
                    </a:lnTo>
                    <a:lnTo>
                      <a:pt x="4180" y="845"/>
                    </a:lnTo>
                    <a:close/>
                    <a:moveTo>
                      <a:pt x="3332" y="243"/>
                    </a:moveTo>
                    <a:lnTo>
                      <a:pt x="3241" y="212"/>
                    </a:lnTo>
                    <a:lnTo>
                      <a:pt x="3149" y="180"/>
                    </a:lnTo>
                    <a:lnTo>
                      <a:pt x="2874" y="146"/>
                    </a:lnTo>
                    <a:lnTo>
                      <a:pt x="2665" y="120"/>
                    </a:lnTo>
                    <a:lnTo>
                      <a:pt x="2665" y="120"/>
                    </a:lnTo>
                    <a:lnTo>
                      <a:pt x="2545" y="120"/>
                    </a:lnTo>
                    <a:lnTo>
                      <a:pt x="2545" y="120"/>
                    </a:lnTo>
                    <a:lnTo>
                      <a:pt x="2545" y="180"/>
                    </a:lnTo>
                    <a:lnTo>
                      <a:pt x="1274" y="120"/>
                    </a:lnTo>
                    <a:lnTo>
                      <a:pt x="547" y="60"/>
                    </a:lnTo>
                    <a:lnTo>
                      <a:pt x="487" y="0"/>
                    </a:lnTo>
                    <a:lnTo>
                      <a:pt x="487" y="0"/>
                    </a:lnTo>
                    <a:lnTo>
                      <a:pt x="424" y="0"/>
                    </a:lnTo>
                    <a:lnTo>
                      <a:pt x="424" y="0"/>
                    </a:lnTo>
                    <a:lnTo>
                      <a:pt x="303" y="60"/>
                    </a:lnTo>
                    <a:lnTo>
                      <a:pt x="243" y="60"/>
                    </a:lnTo>
                    <a:lnTo>
                      <a:pt x="243" y="120"/>
                    </a:lnTo>
                    <a:lnTo>
                      <a:pt x="83" y="284"/>
                    </a:lnTo>
                    <a:lnTo>
                      <a:pt x="0" y="364"/>
                    </a:lnTo>
                    <a:lnTo>
                      <a:pt x="183" y="604"/>
                    </a:lnTo>
                    <a:lnTo>
                      <a:pt x="275" y="742"/>
                    </a:lnTo>
                    <a:lnTo>
                      <a:pt x="303" y="788"/>
                    </a:lnTo>
                    <a:lnTo>
                      <a:pt x="243" y="908"/>
                    </a:lnTo>
                    <a:lnTo>
                      <a:pt x="183" y="1272"/>
                    </a:lnTo>
                    <a:lnTo>
                      <a:pt x="123" y="1332"/>
                    </a:lnTo>
                    <a:lnTo>
                      <a:pt x="123" y="1392"/>
                    </a:lnTo>
                    <a:lnTo>
                      <a:pt x="123" y="1392"/>
                    </a:lnTo>
                    <a:lnTo>
                      <a:pt x="183" y="1392"/>
                    </a:lnTo>
                    <a:lnTo>
                      <a:pt x="1526" y="1426"/>
                    </a:lnTo>
                    <a:lnTo>
                      <a:pt x="2422" y="1452"/>
                    </a:lnTo>
                    <a:lnTo>
                      <a:pt x="2422" y="1452"/>
                    </a:lnTo>
                    <a:lnTo>
                      <a:pt x="2422" y="1452"/>
                    </a:lnTo>
                    <a:lnTo>
                      <a:pt x="3029" y="1332"/>
                    </a:lnTo>
                    <a:lnTo>
                      <a:pt x="3149" y="1332"/>
                    </a:lnTo>
                    <a:lnTo>
                      <a:pt x="3149" y="1332"/>
                    </a:lnTo>
                    <a:lnTo>
                      <a:pt x="3149" y="1272"/>
                    </a:lnTo>
                    <a:lnTo>
                      <a:pt x="3392" y="1051"/>
                    </a:lnTo>
                    <a:lnTo>
                      <a:pt x="3756" y="725"/>
                    </a:lnTo>
                    <a:lnTo>
                      <a:pt x="3756" y="667"/>
                    </a:lnTo>
                    <a:lnTo>
                      <a:pt x="3756" y="424"/>
                    </a:lnTo>
                    <a:lnTo>
                      <a:pt x="3696" y="364"/>
                    </a:lnTo>
                    <a:lnTo>
                      <a:pt x="3332" y="243"/>
                    </a:lnTo>
                    <a:close/>
                  </a:path>
                </a:pathLst>
              </a:custGeom>
              <a:solidFill>
                <a:srgbClr val="CDE6FF"/>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000">
                  <a:solidFill>
                    <a:srgbClr val="0070C0"/>
                  </a:solidFill>
                  <a:latin typeface="Calibri"/>
                </a:endParaRPr>
              </a:p>
            </p:txBody>
          </p:sp>
        </p:grpSp>
        <p:sp>
          <p:nvSpPr>
            <p:cNvPr id="126" name="Tekstboks 481"/>
            <p:cNvSpPr txBox="1"/>
            <p:nvPr/>
          </p:nvSpPr>
          <p:spPr bwMode="auto">
            <a:xfrm>
              <a:off x="6016012" y="5725715"/>
              <a:ext cx="1065878" cy="747859"/>
            </a:xfrm>
            <a:prstGeom prst="rect">
              <a:avLst/>
            </a:prstGeom>
            <a:noFill/>
            <a:ln>
              <a:noFill/>
            </a:ln>
          </p:spPr>
          <p:txBody>
            <a:bodyPr wrap="square">
              <a:spAutoFit/>
            </a:bodyPr>
            <a:lstStyle/>
            <a:p>
              <a:pP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PR</a:t>
              </a:r>
              <a:r>
                <a:rPr lang="da-DK" sz="1200" b="1" dirty="0">
                  <a:solidFill>
                    <a:srgbClr val="1F497D"/>
                  </a:solidFill>
                  <a:latin typeface="Calibri"/>
                  <a:ea typeface="ＭＳ Ｐゴシック" pitchFamily="-97" charset="-128"/>
                  <a:cs typeface="Arial" pitchFamily="34" charset="0"/>
                </a:rPr>
                <a:t> </a:t>
              </a:r>
              <a:endParaRPr lang="da-DK" sz="1200" b="1" dirty="0" smtClean="0">
                <a:solidFill>
                  <a:srgbClr val="1F497D"/>
                </a:solidFill>
                <a:latin typeface="Calibri"/>
                <a:ea typeface="ＭＳ Ｐゴシック" pitchFamily="-97" charset="-128"/>
                <a:cs typeface="Arial" pitchFamily="34" charset="0"/>
              </a:endParaRPr>
            </a:p>
            <a:p>
              <a:pP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138 (2)</a:t>
              </a:r>
              <a:endParaRPr lang="da-DK" sz="1000" dirty="0">
                <a:solidFill>
                  <a:srgbClr val="1F497D"/>
                </a:solidFill>
                <a:latin typeface="Calibri"/>
                <a:ea typeface="ＭＳ Ｐゴシック" pitchFamily="-97" charset="-128"/>
                <a:cs typeface="Arial" pitchFamily="34" charset="0"/>
              </a:endParaRPr>
            </a:p>
          </p:txBody>
        </p:sp>
      </p:grpSp>
      <p:grpSp>
        <p:nvGrpSpPr>
          <p:cNvPr id="2" name="Group 1"/>
          <p:cNvGrpSpPr/>
          <p:nvPr/>
        </p:nvGrpSpPr>
        <p:grpSpPr>
          <a:xfrm>
            <a:off x="1380265" y="1143000"/>
            <a:ext cx="7001735" cy="4924665"/>
            <a:chOff x="1371600" y="609600"/>
            <a:chExt cx="7467600" cy="5562600"/>
          </a:xfrm>
        </p:grpSpPr>
        <p:sp>
          <p:nvSpPr>
            <p:cNvPr id="15" name="Freeform 937"/>
            <p:cNvSpPr>
              <a:spLocks/>
            </p:cNvSpPr>
            <p:nvPr/>
          </p:nvSpPr>
          <p:spPr bwMode="auto">
            <a:xfrm>
              <a:off x="1730066" y="609600"/>
              <a:ext cx="955038" cy="840067"/>
            </a:xfrm>
            <a:custGeom>
              <a:avLst/>
              <a:gdLst>
                <a:gd name="T0" fmla="*/ 13 w 730"/>
                <a:gd name="T1" fmla="*/ 56 h 517"/>
                <a:gd name="T2" fmla="*/ 9 w 730"/>
                <a:gd name="T3" fmla="*/ 128 h 517"/>
                <a:gd name="T4" fmla="*/ 17 w 730"/>
                <a:gd name="T5" fmla="*/ 128 h 517"/>
                <a:gd name="T6" fmla="*/ 12 w 730"/>
                <a:gd name="T7" fmla="*/ 143 h 517"/>
                <a:gd name="T8" fmla="*/ 6 w 730"/>
                <a:gd name="T9" fmla="*/ 134 h 517"/>
                <a:gd name="T10" fmla="*/ 0 w 730"/>
                <a:gd name="T11" fmla="*/ 152 h 517"/>
                <a:gd name="T12" fmla="*/ 25 w 730"/>
                <a:gd name="T13" fmla="*/ 167 h 517"/>
                <a:gd name="T14" fmla="*/ 26 w 730"/>
                <a:gd name="T15" fmla="*/ 173 h 517"/>
                <a:gd name="T16" fmla="*/ 33 w 730"/>
                <a:gd name="T17" fmla="*/ 174 h 517"/>
                <a:gd name="T18" fmla="*/ 67 w 730"/>
                <a:gd name="T19" fmla="*/ 226 h 517"/>
                <a:gd name="T20" fmla="*/ 103 w 730"/>
                <a:gd name="T21" fmla="*/ 225 h 517"/>
                <a:gd name="T22" fmla="*/ 131 w 730"/>
                <a:gd name="T23" fmla="*/ 237 h 517"/>
                <a:gd name="T24" fmla="*/ 145 w 730"/>
                <a:gd name="T25" fmla="*/ 235 h 517"/>
                <a:gd name="T26" fmla="*/ 228 w 730"/>
                <a:gd name="T27" fmla="*/ 237 h 517"/>
                <a:gd name="T28" fmla="*/ 323 w 730"/>
                <a:gd name="T29" fmla="*/ 259 h 517"/>
                <a:gd name="T30" fmla="*/ 325 w 730"/>
                <a:gd name="T31" fmla="*/ 230 h 517"/>
                <a:gd name="T32" fmla="*/ 365 w 730"/>
                <a:gd name="T33" fmla="*/ 65 h 517"/>
                <a:gd name="T34" fmla="*/ 112 w 730"/>
                <a:gd name="T35" fmla="*/ 0 h 517"/>
                <a:gd name="T36" fmla="*/ 114 w 730"/>
                <a:gd name="T37" fmla="*/ 49 h 517"/>
                <a:gd name="T38" fmla="*/ 101 w 730"/>
                <a:gd name="T39" fmla="*/ 89 h 517"/>
                <a:gd name="T40" fmla="*/ 99 w 730"/>
                <a:gd name="T41" fmla="*/ 110 h 517"/>
                <a:gd name="T42" fmla="*/ 73 w 730"/>
                <a:gd name="T43" fmla="*/ 117 h 517"/>
                <a:gd name="T44" fmla="*/ 71 w 730"/>
                <a:gd name="T45" fmla="*/ 107 h 517"/>
                <a:gd name="T46" fmla="*/ 93 w 730"/>
                <a:gd name="T47" fmla="*/ 93 h 517"/>
                <a:gd name="T48" fmla="*/ 91 w 730"/>
                <a:gd name="T49" fmla="*/ 83 h 517"/>
                <a:gd name="T50" fmla="*/ 72 w 730"/>
                <a:gd name="T51" fmla="*/ 85 h 517"/>
                <a:gd name="T52" fmla="*/ 87 w 730"/>
                <a:gd name="T53" fmla="*/ 72 h 517"/>
                <a:gd name="T54" fmla="*/ 97 w 730"/>
                <a:gd name="T55" fmla="*/ 64 h 517"/>
                <a:gd name="T56" fmla="*/ 15 w 730"/>
                <a:gd name="T57" fmla="*/ 13 h 517"/>
                <a:gd name="T58" fmla="*/ 9 w 730"/>
                <a:gd name="T59" fmla="*/ 27 h 517"/>
                <a:gd name="T60" fmla="*/ 13 w 730"/>
                <a:gd name="T61" fmla="*/ 56 h 517"/>
                <a:gd name="T62" fmla="*/ 13 w 730"/>
                <a:gd name="T63" fmla="*/ 56 h 5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517"/>
                <a:gd name="T98" fmla="*/ 730 w 730"/>
                <a:gd name="T99" fmla="*/ 517 h 5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16" name="Freeform 938"/>
            <p:cNvSpPr>
              <a:spLocks/>
            </p:cNvSpPr>
            <p:nvPr/>
          </p:nvSpPr>
          <p:spPr bwMode="auto">
            <a:xfrm>
              <a:off x="2611838" y="2390282"/>
              <a:ext cx="808509" cy="1222797"/>
            </a:xfrm>
            <a:custGeom>
              <a:avLst/>
              <a:gdLst>
                <a:gd name="T0" fmla="*/ 68 w 618"/>
                <a:gd name="T1" fmla="*/ 0 h 752"/>
                <a:gd name="T2" fmla="*/ 216 w 618"/>
                <a:gd name="T3" fmla="*/ 28 h 752"/>
                <a:gd name="T4" fmla="*/ 205 w 618"/>
                <a:gd name="T5" fmla="*/ 93 h 752"/>
                <a:gd name="T6" fmla="*/ 309 w 618"/>
                <a:gd name="T7" fmla="*/ 109 h 752"/>
                <a:gd name="T8" fmla="*/ 269 w 618"/>
                <a:gd name="T9" fmla="*/ 377 h 752"/>
                <a:gd name="T10" fmla="*/ 0 w 618"/>
                <a:gd name="T11" fmla="*/ 332 h 752"/>
                <a:gd name="T12" fmla="*/ 68 w 618"/>
                <a:gd name="T13" fmla="*/ 0 h 752"/>
                <a:gd name="T14" fmla="*/ 68 w 618"/>
                <a:gd name="T15" fmla="*/ 0 h 752"/>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2"/>
                <a:gd name="T26" fmla="*/ 618 w 618"/>
                <a:gd name="T27" fmla="*/ 752 h 7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2">
                  <a:moveTo>
                    <a:pt x="135" y="0"/>
                  </a:moveTo>
                  <a:lnTo>
                    <a:pt x="433" y="55"/>
                  </a:lnTo>
                  <a:lnTo>
                    <a:pt x="410" y="186"/>
                  </a:lnTo>
                  <a:lnTo>
                    <a:pt x="618" y="218"/>
                  </a:lnTo>
                  <a:lnTo>
                    <a:pt x="538" y="752"/>
                  </a:lnTo>
                  <a:lnTo>
                    <a:pt x="0" y="663"/>
                  </a:lnTo>
                  <a:lnTo>
                    <a:pt x="135" y="0"/>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17" name="Freeform 939"/>
            <p:cNvSpPr>
              <a:spLocks/>
            </p:cNvSpPr>
            <p:nvPr/>
          </p:nvSpPr>
          <p:spPr bwMode="auto">
            <a:xfrm>
              <a:off x="1478879" y="1122073"/>
              <a:ext cx="1138194" cy="1167660"/>
            </a:xfrm>
            <a:custGeom>
              <a:avLst/>
              <a:gdLst>
                <a:gd name="T0" fmla="*/ 0 w 871"/>
                <a:gd name="T1" fmla="*/ 269 h 720"/>
                <a:gd name="T2" fmla="*/ 19 w 871"/>
                <a:gd name="T3" fmla="*/ 178 h 720"/>
                <a:gd name="T4" fmla="*/ 41 w 871"/>
                <a:gd name="T5" fmla="*/ 151 h 720"/>
                <a:gd name="T6" fmla="*/ 94 w 871"/>
                <a:gd name="T7" fmla="*/ 0 h 720"/>
                <a:gd name="T8" fmla="*/ 121 w 871"/>
                <a:gd name="T9" fmla="*/ 7 h 720"/>
                <a:gd name="T10" fmla="*/ 122 w 871"/>
                <a:gd name="T11" fmla="*/ 14 h 720"/>
                <a:gd name="T12" fmla="*/ 129 w 871"/>
                <a:gd name="T13" fmla="*/ 15 h 720"/>
                <a:gd name="T14" fmla="*/ 162 w 871"/>
                <a:gd name="T15" fmla="*/ 67 h 720"/>
                <a:gd name="T16" fmla="*/ 199 w 871"/>
                <a:gd name="T17" fmla="*/ 67 h 720"/>
                <a:gd name="T18" fmla="*/ 227 w 871"/>
                <a:gd name="T19" fmla="*/ 79 h 720"/>
                <a:gd name="T20" fmla="*/ 240 w 871"/>
                <a:gd name="T21" fmla="*/ 76 h 720"/>
                <a:gd name="T22" fmla="*/ 324 w 871"/>
                <a:gd name="T23" fmla="*/ 79 h 720"/>
                <a:gd name="T24" fmla="*/ 419 w 871"/>
                <a:gd name="T25" fmla="*/ 99 h 720"/>
                <a:gd name="T26" fmla="*/ 424 w 871"/>
                <a:gd name="T27" fmla="*/ 112 h 720"/>
                <a:gd name="T28" fmla="*/ 435 w 871"/>
                <a:gd name="T29" fmla="*/ 128 h 720"/>
                <a:gd name="T30" fmla="*/ 403 w 871"/>
                <a:gd name="T31" fmla="*/ 177 h 720"/>
                <a:gd name="T32" fmla="*/ 383 w 871"/>
                <a:gd name="T33" fmla="*/ 194 h 720"/>
                <a:gd name="T34" fmla="*/ 380 w 871"/>
                <a:gd name="T35" fmla="*/ 208 h 720"/>
                <a:gd name="T36" fmla="*/ 391 w 871"/>
                <a:gd name="T37" fmla="*/ 222 h 720"/>
                <a:gd name="T38" fmla="*/ 378 w 871"/>
                <a:gd name="T39" fmla="*/ 251 h 720"/>
                <a:gd name="T40" fmla="*/ 351 w 871"/>
                <a:gd name="T41" fmla="*/ 360 h 720"/>
                <a:gd name="T42" fmla="*/ 205 w 871"/>
                <a:gd name="T43" fmla="*/ 325 h 720"/>
                <a:gd name="T44" fmla="*/ 0 w 871"/>
                <a:gd name="T45" fmla="*/ 269 h 720"/>
                <a:gd name="T46" fmla="*/ 0 w 871"/>
                <a:gd name="T47" fmla="*/ 269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18" name="Freeform 940"/>
            <p:cNvSpPr>
              <a:spLocks/>
            </p:cNvSpPr>
            <p:nvPr/>
          </p:nvSpPr>
          <p:spPr bwMode="auto">
            <a:xfrm>
              <a:off x="1371600" y="1994573"/>
              <a:ext cx="1132962" cy="2338563"/>
            </a:xfrm>
            <a:custGeom>
              <a:avLst/>
              <a:gdLst>
                <a:gd name="T0" fmla="*/ 15 w 865"/>
                <a:gd name="T1" fmla="*/ 146 h 1443"/>
                <a:gd name="T2" fmla="*/ 2 w 865"/>
                <a:gd name="T3" fmla="*/ 202 h 1443"/>
                <a:gd name="T4" fmla="*/ 44 w 865"/>
                <a:gd name="T5" fmla="*/ 293 h 1443"/>
                <a:gd name="T6" fmla="*/ 52 w 865"/>
                <a:gd name="T7" fmla="*/ 287 h 1443"/>
                <a:gd name="T8" fmla="*/ 65 w 865"/>
                <a:gd name="T9" fmla="*/ 325 h 1443"/>
                <a:gd name="T10" fmla="*/ 44 w 865"/>
                <a:gd name="T11" fmla="*/ 298 h 1443"/>
                <a:gd name="T12" fmla="*/ 39 w 865"/>
                <a:gd name="T13" fmla="*/ 340 h 1443"/>
                <a:gd name="T14" fmla="*/ 63 w 865"/>
                <a:gd name="T15" fmla="*/ 366 h 1443"/>
                <a:gd name="T16" fmla="*/ 47 w 865"/>
                <a:gd name="T17" fmla="*/ 401 h 1443"/>
                <a:gd name="T18" fmla="*/ 92 w 865"/>
                <a:gd name="T19" fmla="*/ 497 h 1443"/>
                <a:gd name="T20" fmla="*/ 82 w 865"/>
                <a:gd name="T21" fmla="*/ 532 h 1443"/>
                <a:gd name="T22" fmla="*/ 142 w 865"/>
                <a:gd name="T23" fmla="*/ 560 h 1443"/>
                <a:gd name="T24" fmla="*/ 164 w 865"/>
                <a:gd name="T25" fmla="*/ 588 h 1443"/>
                <a:gd name="T26" fmla="*/ 189 w 865"/>
                <a:gd name="T27" fmla="*/ 598 h 1443"/>
                <a:gd name="T28" fmla="*/ 189 w 865"/>
                <a:gd name="T29" fmla="*/ 615 h 1443"/>
                <a:gd name="T30" fmla="*/ 206 w 865"/>
                <a:gd name="T31" fmla="*/ 619 h 1443"/>
                <a:gd name="T32" fmla="*/ 241 w 865"/>
                <a:gd name="T33" fmla="*/ 674 h 1443"/>
                <a:gd name="T34" fmla="*/ 241 w 865"/>
                <a:gd name="T35" fmla="*/ 713 h 1443"/>
                <a:gd name="T36" fmla="*/ 395 w 865"/>
                <a:gd name="T37" fmla="*/ 721 h 1443"/>
                <a:gd name="T38" fmla="*/ 385 w 865"/>
                <a:gd name="T39" fmla="*/ 706 h 1443"/>
                <a:gd name="T40" fmla="*/ 390 w 865"/>
                <a:gd name="T41" fmla="*/ 682 h 1443"/>
                <a:gd name="T42" fmla="*/ 415 w 865"/>
                <a:gd name="T43" fmla="*/ 643 h 1443"/>
                <a:gd name="T44" fmla="*/ 433 w 865"/>
                <a:gd name="T45" fmla="*/ 632 h 1443"/>
                <a:gd name="T46" fmla="*/ 422 w 865"/>
                <a:gd name="T47" fmla="*/ 618 h 1443"/>
                <a:gd name="T48" fmla="*/ 416 w 865"/>
                <a:gd name="T49" fmla="*/ 580 h 1443"/>
                <a:gd name="T50" fmla="*/ 194 w 865"/>
                <a:gd name="T51" fmla="*/ 248 h 1443"/>
                <a:gd name="T52" fmla="*/ 246 w 865"/>
                <a:gd name="T53" fmla="*/ 56 h 1443"/>
                <a:gd name="T54" fmla="*/ 41 w 865"/>
                <a:gd name="T55" fmla="*/ 0 h 1443"/>
                <a:gd name="T56" fmla="*/ 35 w 865"/>
                <a:gd name="T57" fmla="*/ 11 h 1443"/>
                <a:gd name="T58" fmla="*/ 0 w 865"/>
                <a:gd name="T59" fmla="*/ 96 h 1443"/>
                <a:gd name="T60" fmla="*/ 15 w 865"/>
                <a:gd name="T61" fmla="*/ 146 h 1443"/>
                <a:gd name="T62" fmla="*/ 15 w 865"/>
                <a:gd name="T63" fmla="*/ 146 h 14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5"/>
                <a:gd name="T97" fmla="*/ 0 h 1443"/>
                <a:gd name="T98" fmla="*/ 865 w 865"/>
                <a:gd name="T99" fmla="*/ 1443 h 14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19" name="Freeform 941"/>
            <p:cNvSpPr>
              <a:spLocks/>
            </p:cNvSpPr>
            <p:nvPr/>
          </p:nvSpPr>
          <p:spPr bwMode="auto">
            <a:xfrm>
              <a:off x="1879209" y="2176211"/>
              <a:ext cx="910557" cy="1696350"/>
            </a:xfrm>
            <a:custGeom>
              <a:avLst/>
              <a:gdLst>
                <a:gd name="T0" fmla="*/ 0 w 696"/>
                <a:gd name="T1" fmla="*/ 192 h 1047"/>
                <a:gd name="T2" fmla="*/ 221 w 696"/>
                <a:gd name="T3" fmla="*/ 523 h 1047"/>
                <a:gd name="T4" fmla="*/ 229 w 696"/>
                <a:gd name="T5" fmla="*/ 452 h 1047"/>
                <a:gd name="T6" fmla="*/ 241 w 696"/>
                <a:gd name="T7" fmla="*/ 448 h 1047"/>
                <a:gd name="T8" fmla="*/ 263 w 696"/>
                <a:gd name="T9" fmla="*/ 460 h 1047"/>
                <a:gd name="T10" fmla="*/ 281 w 696"/>
                <a:gd name="T11" fmla="*/ 398 h 1047"/>
                <a:gd name="T12" fmla="*/ 348 w 696"/>
                <a:gd name="T13" fmla="*/ 66 h 1047"/>
                <a:gd name="T14" fmla="*/ 198 w 696"/>
                <a:gd name="T15" fmla="*/ 35 h 1047"/>
                <a:gd name="T16" fmla="*/ 52 w 696"/>
                <a:gd name="T17" fmla="*/ 0 h 1047"/>
                <a:gd name="T18" fmla="*/ 0 w 696"/>
                <a:gd name="T19" fmla="*/ 192 h 1047"/>
                <a:gd name="T20" fmla="*/ 0 w 696"/>
                <a:gd name="T21" fmla="*/ 192 h 10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1047"/>
                <a:gd name="T35" fmla="*/ 696 w 696"/>
                <a:gd name="T36" fmla="*/ 1047 h 10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0" name="Freeform 942"/>
            <p:cNvSpPr>
              <a:spLocks/>
            </p:cNvSpPr>
            <p:nvPr/>
          </p:nvSpPr>
          <p:spPr bwMode="auto">
            <a:xfrm>
              <a:off x="2399901" y="817183"/>
              <a:ext cx="855607" cy="1663914"/>
            </a:xfrm>
            <a:custGeom>
              <a:avLst/>
              <a:gdLst>
                <a:gd name="T0" fmla="*/ 0 w 654"/>
                <a:gd name="T1" fmla="*/ 454 h 1027"/>
                <a:gd name="T2" fmla="*/ 26 w 654"/>
                <a:gd name="T3" fmla="*/ 346 h 1027"/>
                <a:gd name="T4" fmla="*/ 40 w 654"/>
                <a:gd name="T5" fmla="*/ 316 h 1027"/>
                <a:gd name="T6" fmla="*/ 28 w 654"/>
                <a:gd name="T7" fmla="*/ 302 h 1027"/>
                <a:gd name="T8" fmla="*/ 31 w 654"/>
                <a:gd name="T9" fmla="*/ 289 h 1027"/>
                <a:gd name="T10" fmla="*/ 51 w 654"/>
                <a:gd name="T11" fmla="*/ 271 h 1027"/>
                <a:gd name="T12" fmla="*/ 84 w 654"/>
                <a:gd name="T13" fmla="*/ 222 h 1027"/>
                <a:gd name="T14" fmla="*/ 73 w 654"/>
                <a:gd name="T15" fmla="*/ 206 h 1027"/>
                <a:gd name="T16" fmla="*/ 68 w 654"/>
                <a:gd name="T17" fmla="*/ 194 h 1027"/>
                <a:gd name="T18" fmla="*/ 70 w 654"/>
                <a:gd name="T19" fmla="*/ 166 h 1027"/>
                <a:gd name="T20" fmla="*/ 109 w 654"/>
                <a:gd name="T21" fmla="*/ 0 h 1027"/>
                <a:gd name="T22" fmla="*/ 152 w 654"/>
                <a:gd name="T23" fmla="*/ 9 h 1027"/>
                <a:gd name="T24" fmla="*/ 138 w 654"/>
                <a:gd name="T25" fmla="*/ 74 h 1027"/>
                <a:gd name="T26" fmla="*/ 148 w 654"/>
                <a:gd name="T27" fmla="*/ 97 h 1027"/>
                <a:gd name="T28" fmla="*/ 149 w 654"/>
                <a:gd name="T29" fmla="*/ 111 h 1027"/>
                <a:gd name="T30" fmla="*/ 144 w 654"/>
                <a:gd name="T31" fmla="*/ 114 h 1027"/>
                <a:gd name="T32" fmla="*/ 160 w 654"/>
                <a:gd name="T33" fmla="*/ 129 h 1027"/>
                <a:gd name="T34" fmla="*/ 177 w 654"/>
                <a:gd name="T35" fmla="*/ 171 h 1027"/>
                <a:gd name="T36" fmla="*/ 182 w 654"/>
                <a:gd name="T37" fmla="*/ 208 h 1027"/>
                <a:gd name="T38" fmla="*/ 185 w 654"/>
                <a:gd name="T39" fmla="*/ 228 h 1027"/>
                <a:gd name="T40" fmla="*/ 173 w 654"/>
                <a:gd name="T41" fmla="*/ 247 h 1027"/>
                <a:gd name="T42" fmla="*/ 181 w 654"/>
                <a:gd name="T43" fmla="*/ 256 h 1027"/>
                <a:gd name="T44" fmla="*/ 204 w 654"/>
                <a:gd name="T45" fmla="*/ 243 h 1027"/>
                <a:gd name="T46" fmla="*/ 219 w 654"/>
                <a:gd name="T47" fmla="*/ 309 h 1027"/>
                <a:gd name="T48" fmla="*/ 230 w 654"/>
                <a:gd name="T49" fmla="*/ 313 h 1027"/>
                <a:gd name="T50" fmla="*/ 232 w 654"/>
                <a:gd name="T51" fmla="*/ 332 h 1027"/>
                <a:gd name="T52" fmla="*/ 262 w 654"/>
                <a:gd name="T53" fmla="*/ 339 h 1027"/>
                <a:gd name="T54" fmla="*/ 308 w 654"/>
                <a:gd name="T55" fmla="*/ 339 h 1027"/>
                <a:gd name="T56" fmla="*/ 327 w 654"/>
                <a:gd name="T57" fmla="*/ 348 h 1027"/>
                <a:gd name="T58" fmla="*/ 300 w 654"/>
                <a:gd name="T59" fmla="*/ 513 h 1027"/>
                <a:gd name="T60" fmla="*/ 150 w 654"/>
                <a:gd name="T61" fmla="*/ 486 h 1027"/>
                <a:gd name="T62" fmla="*/ 0 w 654"/>
                <a:gd name="T63" fmla="*/ 454 h 1027"/>
                <a:gd name="T64" fmla="*/ 0 w 654"/>
                <a:gd name="T65" fmla="*/ 454 h 10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7"/>
                <a:gd name="T101" fmla="*/ 654 w 654"/>
                <a:gd name="T102" fmla="*/ 1027 h 10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1" name="Freeform 943"/>
            <p:cNvSpPr>
              <a:spLocks/>
            </p:cNvSpPr>
            <p:nvPr/>
          </p:nvSpPr>
          <p:spPr bwMode="auto">
            <a:xfrm>
              <a:off x="2758364" y="846375"/>
              <a:ext cx="1462644" cy="1122249"/>
            </a:xfrm>
            <a:custGeom>
              <a:avLst/>
              <a:gdLst>
                <a:gd name="T0" fmla="*/ 9 w 1118"/>
                <a:gd name="T1" fmla="*/ 87 h 692"/>
                <a:gd name="T2" fmla="*/ 10 w 1118"/>
                <a:gd name="T3" fmla="*/ 102 h 692"/>
                <a:gd name="T4" fmla="*/ 5 w 1118"/>
                <a:gd name="T5" fmla="*/ 104 h 692"/>
                <a:gd name="T6" fmla="*/ 22 w 1118"/>
                <a:gd name="T7" fmla="*/ 120 h 692"/>
                <a:gd name="T8" fmla="*/ 39 w 1118"/>
                <a:gd name="T9" fmla="*/ 162 h 692"/>
                <a:gd name="T10" fmla="*/ 44 w 1118"/>
                <a:gd name="T11" fmla="*/ 199 h 692"/>
                <a:gd name="T12" fmla="*/ 47 w 1118"/>
                <a:gd name="T13" fmla="*/ 219 h 692"/>
                <a:gd name="T14" fmla="*/ 35 w 1118"/>
                <a:gd name="T15" fmla="*/ 238 h 692"/>
                <a:gd name="T16" fmla="*/ 43 w 1118"/>
                <a:gd name="T17" fmla="*/ 246 h 692"/>
                <a:gd name="T18" fmla="*/ 67 w 1118"/>
                <a:gd name="T19" fmla="*/ 234 h 692"/>
                <a:gd name="T20" fmla="*/ 81 w 1118"/>
                <a:gd name="T21" fmla="*/ 300 h 692"/>
                <a:gd name="T22" fmla="*/ 92 w 1118"/>
                <a:gd name="T23" fmla="*/ 304 h 692"/>
                <a:gd name="T24" fmla="*/ 94 w 1118"/>
                <a:gd name="T25" fmla="*/ 323 h 692"/>
                <a:gd name="T26" fmla="*/ 102 w 1118"/>
                <a:gd name="T27" fmla="*/ 331 h 692"/>
                <a:gd name="T28" fmla="*/ 123 w 1118"/>
                <a:gd name="T29" fmla="*/ 330 h 692"/>
                <a:gd name="T30" fmla="*/ 170 w 1118"/>
                <a:gd name="T31" fmla="*/ 330 h 692"/>
                <a:gd name="T32" fmla="*/ 189 w 1118"/>
                <a:gd name="T33" fmla="*/ 339 h 692"/>
                <a:gd name="T34" fmla="*/ 195 w 1118"/>
                <a:gd name="T35" fmla="*/ 305 h 692"/>
                <a:gd name="T36" fmla="*/ 347 w 1118"/>
                <a:gd name="T37" fmla="*/ 327 h 692"/>
                <a:gd name="T38" fmla="*/ 534 w 1118"/>
                <a:gd name="T39" fmla="*/ 346 h 692"/>
                <a:gd name="T40" fmla="*/ 540 w 1118"/>
                <a:gd name="T41" fmla="*/ 284 h 692"/>
                <a:gd name="T42" fmla="*/ 559 w 1118"/>
                <a:gd name="T43" fmla="*/ 81 h 692"/>
                <a:gd name="T44" fmla="*/ 311 w 1118"/>
                <a:gd name="T45" fmla="*/ 52 h 692"/>
                <a:gd name="T46" fmla="*/ 188 w 1118"/>
                <a:gd name="T47" fmla="*/ 34 h 692"/>
                <a:gd name="T48" fmla="*/ 14 w 1118"/>
                <a:gd name="T49" fmla="*/ 0 h 692"/>
                <a:gd name="T50" fmla="*/ 0 w 1118"/>
                <a:gd name="T51" fmla="*/ 65 h 692"/>
                <a:gd name="T52" fmla="*/ 9 w 1118"/>
                <a:gd name="T53" fmla="*/ 87 h 692"/>
                <a:gd name="T54" fmla="*/ 9 w 1118"/>
                <a:gd name="T55" fmla="*/ 87 h 6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2"/>
                <a:gd name="T86" fmla="*/ 1118 w 1118"/>
                <a:gd name="T87" fmla="*/ 692 h 6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2" name="Freeform 944"/>
            <p:cNvSpPr>
              <a:spLocks/>
            </p:cNvSpPr>
            <p:nvPr/>
          </p:nvSpPr>
          <p:spPr bwMode="auto">
            <a:xfrm>
              <a:off x="2342334" y="3467123"/>
              <a:ext cx="973351" cy="1362269"/>
            </a:xfrm>
            <a:custGeom>
              <a:avLst/>
              <a:gdLst>
                <a:gd name="T0" fmla="*/ 24 w 746"/>
                <a:gd name="T1" fmla="*/ 267 h 840"/>
                <a:gd name="T2" fmla="*/ 14 w 746"/>
                <a:gd name="T3" fmla="*/ 252 h 840"/>
                <a:gd name="T4" fmla="*/ 19 w 746"/>
                <a:gd name="T5" fmla="*/ 228 h 840"/>
                <a:gd name="T6" fmla="*/ 44 w 746"/>
                <a:gd name="T7" fmla="*/ 189 h 840"/>
                <a:gd name="T8" fmla="*/ 62 w 746"/>
                <a:gd name="T9" fmla="*/ 178 h 840"/>
                <a:gd name="T10" fmla="*/ 51 w 746"/>
                <a:gd name="T11" fmla="*/ 164 h 840"/>
                <a:gd name="T12" fmla="*/ 45 w 746"/>
                <a:gd name="T13" fmla="*/ 125 h 840"/>
                <a:gd name="T14" fmla="*/ 52 w 746"/>
                <a:gd name="T15" fmla="*/ 54 h 840"/>
                <a:gd name="T16" fmla="*/ 65 w 746"/>
                <a:gd name="T17" fmla="*/ 51 h 840"/>
                <a:gd name="T18" fmla="*/ 86 w 746"/>
                <a:gd name="T19" fmla="*/ 62 h 840"/>
                <a:gd name="T20" fmla="*/ 104 w 746"/>
                <a:gd name="T21" fmla="*/ 0 h 840"/>
                <a:gd name="T22" fmla="*/ 372 w 746"/>
                <a:gd name="T23" fmla="*/ 45 h 840"/>
                <a:gd name="T24" fmla="*/ 316 w 746"/>
                <a:gd name="T25" fmla="*/ 420 h 840"/>
                <a:gd name="T26" fmla="*/ 233 w 746"/>
                <a:gd name="T27" fmla="*/ 409 h 840"/>
                <a:gd name="T28" fmla="*/ 183 w 746"/>
                <a:gd name="T29" fmla="*/ 395 h 840"/>
                <a:gd name="T30" fmla="*/ 77 w 746"/>
                <a:gd name="T31" fmla="*/ 353 h 840"/>
                <a:gd name="T32" fmla="*/ 0 w 746"/>
                <a:gd name="T33" fmla="*/ 288 h 840"/>
                <a:gd name="T34" fmla="*/ 24 w 746"/>
                <a:gd name="T35" fmla="*/ 267 h 840"/>
                <a:gd name="T36" fmla="*/ 24 w 746"/>
                <a:gd name="T37" fmla="*/ 267 h 8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6"/>
                <a:gd name="T58" fmla="*/ 0 h 840"/>
                <a:gd name="T59" fmla="*/ 746 w 746"/>
                <a:gd name="T60" fmla="*/ 840 h 8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close/>
                </a:path>
              </a:pathLst>
            </a:custGeom>
            <a:solidFill>
              <a:srgbClr val="009999"/>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3" name="Freeform 945"/>
            <p:cNvSpPr>
              <a:spLocks/>
            </p:cNvSpPr>
            <p:nvPr/>
          </p:nvSpPr>
          <p:spPr bwMode="auto">
            <a:xfrm>
              <a:off x="3150846" y="1832397"/>
              <a:ext cx="1007367" cy="1005485"/>
            </a:xfrm>
            <a:custGeom>
              <a:avLst/>
              <a:gdLst>
                <a:gd name="T0" fmla="*/ 0 w 770"/>
                <a:gd name="T1" fmla="*/ 265 h 619"/>
                <a:gd name="T2" fmla="*/ 46 w 770"/>
                <a:gd name="T3" fmla="*/ 0 h 619"/>
                <a:gd name="T4" fmla="*/ 198 w 770"/>
                <a:gd name="T5" fmla="*/ 23 h 619"/>
                <a:gd name="T6" fmla="*/ 385 w 770"/>
                <a:gd name="T7" fmla="*/ 42 h 619"/>
                <a:gd name="T8" fmla="*/ 372 w 770"/>
                <a:gd name="T9" fmla="*/ 176 h 619"/>
                <a:gd name="T10" fmla="*/ 360 w 770"/>
                <a:gd name="T11" fmla="*/ 310 h 619"/>
                <a:gd name="T12" fmla="*/ 104 w 770"/>
                <a:gd name="T13" fmla="*/ 281 h 619"/>
                <a:gd name="T14" fmla="*/ 0 w 770"/>
                <a:gd name="T15" fmla="*/ 265 h 619"/>
                <a:gd name="T16" fmla="*/ 0 w 770"/>
                <a:gd name="T17" fmla="*/ 265 h 6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0"/>
                <a:gd name="T28" fmla="*/ 0 h 619"/>
                <a:gd name="T29" fmla="*/ 770 w 770"/>
                <a:gd name="T30" fmla="*/ 619 h 6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0" h="619">
                  <a:moveTo>
                    <a:pt x="0" y="530"/>
                  </a:moveTo>
                  <a:lnTo>
                    <a:pt x="92" y="0"/>
                  </a:lnTo>
                  <a:lnTo>
                    <a:pt x="396" y="45"/>
                  </a:lnTo>
                  <a:lnTo>
                    <a:pt x="770" y="83"/>
                  </a:lnTo>
                  <a:lnTo>
                    <a:pt x="744" y="351"/>
                  </a:lnTo>
                  <a:lnTo>
                    <a:pt x="719" y="619"/>
                  </a:lnTo>
                  <a:lnTo>
                    <a:pt x="208" y="562"/>
                  </a:lnTo>
                  <a:lnTo>
                    <a:pt x="0" y="530"/>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4" name="Freeform 946"/>
            <p:cNvSpPr>
              <a:spLocks/>
            </p:cNvSpPr>
            <p:nvPr/>
          </p:nvSpPr>
          <p:spPr bwMode="auto">
            <a:xfrm>
              <a:off x="3315689" y="2747067"/>
              <a:ext cx="1044000" cy="992510"/>
            </a:xfrm>
            <a:custGeom>
              <a:avLst/>
              <a:gdLst>
                <a:gd name="T0" fmla="*/ 40 w 796"/>
                <a:gd name="T1" fmla="*/ 0 h 612"/>
                <a:gd name="T2" fmla="*/ 296 w 796"/>
                <a:gd name="T3" fmla="*/ 28 h 612"/>
                <a:gd name="T4" fmla="*/ 399 w 796"/>
                <a:gd name="T5" fmla="*/ 37 h 612"/>
                <a:gd name="T6" fmla="*/ 395 w 796"/>
                <a:gd name="T7" fmla="*/ 103 h 612"/>
                <a:gd name="T8" fmla="*/ 381 w 796"/>
                <a:gd name="T9" fmla="*/ 306 h 612"/>
                <a:gd name="T10" fmla="*/ 329 w 796"/>
                <a:gd name="T11" fmla="*/ 303 h 612"/>
                <a:gd name="T12" fmla="*/ 166 w 796"/>
                <a:gd name="T13" fmla="*/ 288 h 612"/>
                <a:gd name="T14" fmla="*/ 0 w 796"/>
                <a:gd name="T15" fmla="*/ 267 h 612"/>
                <a:gd name="T16" fmla="*/ 40 w 796"/>
                <a:gd name="T17" fmla="*/ 0 h 612"/>
                <a:gd name="T18" fmla="*/ 40 w 796"/>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612"/>
                <a:gd name="T32" fmla="*/ 796 w 796"/>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612">
                  <a:moveTo>
                    <a:pt x="80" y="0"/>
                  </a:moveTo>
                  <a:lnTo>
                    <a:pt x="591" y="57"/>
                  </a:lnTo>
                  <a:lnTo>
                    <a:pt x="796" y="74"/>
                  </a:lnTo>
                  <a:lnTo>
                    <a:pt x="789" y="207"/>
                  </a:lnTo>
                  <a:lnTo>
                    <a:pt x="760" y="612"/>
                  </a:lnTo>
                  <a:lnTo>
                    <a:pt x="656" y="605"/>
                  </a:lnTo>
                  <a:lnTo>
                    <a:pt x="331" y="576"/>
                  </a:lnTo>
                  <a:lnTo>
                    <a:pt x="0" y="534"/>
                  </a:lnTo>
                  <a:lnTo>
                    <a:pt x="80" y="0"/>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5" name="Freeform 947"/>
            <p:cNvSpPr>
              <a:spLocks/>
            </p:cNvSpPr>
            <p:nvPr/>
          </p:nvSpPr>
          <p:spPr bwMode="auto">
            <a:xfrm>
              <a:off x="3169163" y="3613079"/>
              <a:ext cx="1004750" cy="1239017"/>
            </a:xfrm>
            <a:custGeom>
              <a:avLst/>
              <a:gdLst>
                <a:gd name="T0" fmla="*/ 48 w 768"/>
                <a:gd name="T1" fmla="*/ 382 h 764"/>
                <a:gd name="T2" fmla="*/ 53 w 768"/>
                <a:gd name="T3" fmla="*/ 354 h 764"/>
                <a:gd name="T4" fmla="*/ 149 w 768"/>
                <a:gd name="T5" fmla="*/ 366 h 764"/>
                <a:gd name="T6" fmla="*/ 145 w 768"/>
                <a:gd name="T7" fmla="*/ 352 h 764"/>
                <a:gd name="T8" fmla="*/ 353 w 768"/>
                <a:gd name="T9" fmla="*/ 371 h 764"/>
                <a:gd name="T10" fmla="*/ 384 w 768"/>
                <a:gd name="T11" fmla="*/ 36 h 764"/>
                <a:gd name="T12" fmla="*/ 221 w 768"/>
                <a:gd name="T13" fmla="*/ 21 h 764"/>
                <a:gd name="T14" fmla="*/ 56 w 768"/>
                <a:gd name="T15" fmla="*/ 0 h 764"/>
                <a:gd name="T16" fmla="*/ 0 w 768"/>
                <a:gd name="T17" fmla="*/ 376 h 764"/>
                <a:gd name="T18" fmla="*/ 48 w 768"/>
                <a:gd name="T19" fmla="*/ 382 h 764"/>
                <a:gd name="T20" fmla="*/ 48 w 768"/>
                <a:gd name="T21" fmla="*/ 382 h 7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
                <a:gd name="T34" fmla="*/ 0 h 764"/>
                <a:gd name="T35" fmla="*/ 768 w 768"/>
                <a:gd name="T36" fmla="*/ 764 h 7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6" name="Freeform 948"/>
            <p:cNvSpPr>
              <a:spLocks/>
            </p:cNvSpPr>
            <p:nvPr/>
          </p:nvSpPr>
          <p:spPr bwMode="auto">
            <a:xfrm>
              <a:off x="3551177" y="3840125"/>
              <a:ext cx="1996418" cy="2332075"/>
            </a:xfrm>
            <a:custGeom>
              <a:avLst/>
              <a:gdLst>
                <a:gd name="T0" fmla="*/ 0 w 1527"/>
                <a:gd name="T1" fmla="*/ 281 h 1439"/>
                <a:gd name="T2" fmla="*/ 207 w 1527"/>
                <a:gd name="T3" fmla="*/ 300 h 1439"/>
                <a:gd name="T4" fmla="*/ 236 w 1527"/>
                <a:gd name="T5" fmla="*/ 0 h 1439"/>
                <a:gd name="T6" fmla="*/ 401 w 1527"/>
                <a:gd name="T7" fmla="*/ 9 h 1439"/>
                <a:gd name="T8" fmla="*/ 395 w 1527"/>
                <a:gd name="T9" fmla="*/ 138 h 1439"/>
                <a:gd name="T10" fmla="*/ 412 w 1527"/>
                <a:gd name="T11" fmla="*/ 152 h 1439"/>
                <a:gd name="T12" fmla="*/ 427 w 1527"/>
                <a:gd name="T13" fmla="*/ 152 h 1439"/>
                <a:gd name="T14" fmla="*/ 439 w 1527"/>
                <a:gd name="T15" fmla="*/ 164 h 1439"/>
                <a:gd name="T16" fmla="*/ 464 w 1527"/>
                <a:gd name="T17" fmla="*/ 170 h 1439"/>
                <a:gd name="T18" fmla="*/ 514 w 1527"/>
                <a:gd name="T19" fmla="*/ 192 h 1439"/>
                <a:gd name="T20" fmla="*/ 523 w 1527"/>
                <a:gd name="T21" fmla="*/ 182 h 1439"/>
                <a:gd name="T22" fmla="*/ 555 w 1527"/>
                <a:gd name="T23" fmla="*/ 201 h 1439"/>
                <a:gd name="T24" fmla="*/ 598 w 1527"/>
                <a:gd name="T25" fmla="*/ 200 h 1439"/>
                <a:gd name="T26" fmla="*/ 627 w 1527"/>
                <a:gd name="T27" fmla="*/ 192 h 1439"/>
                <a:gd name="T28" fmla="*/ 668 w 1527"/>
                <a:gd name="T29" fmla="*/ 184 h 1439"/>
                <a:gd name="T30" fmla="*/ 705 w 1527"/>
                <a:gd name="T31" fmla="*/ 204 h 1439"/>
                <a:gd name="T32" fmla="*/ 711 w 1527"/>
                <a:gd name="T33" fmla="*/ 211 h 1439"/>
                <a:gd name="T34" fmla="*/ 731 w 1527"/>
                <a:gd name="T35" fmla="*/ 211 h 1439"/>
                <a:gd name="T36" fmla="*/ 735 w 1527"/>
                <a:gd name="T37" fmla="*/ 317 h 1439"/>
                <a:gd name="T38" fmla="*/ 763 w 1527"/>
                <a:gd name="T39" fmla="*/ 369 h 1439"/>
                <a:gd name="T40" fmla="*/ 753 w 1527"/>
                <a:gd name="T41" fmla="*/ 410 h 1439"/>
                <a:gd name="T42" fmla="*/ 755 w 1527"/>
                <a:gd name="T43" fmla="*/ 444 h 1439"/>
                <a:gd name="T44" fmla="*/ 742 w 1527"/>
                <a:gd name="T45" fmla="*/ 462 h 1439"/>
                <a:gd name="T46" fmla="*/ 747 w 1527"/>
                <a:gd name="T47" fmla="*/ 467 h 1439"/>
                <a:gd name="T48" fmla="*/ 716 w 1527"/>
                <a:gd name="T49" fmla="*/ 477 h 1439"/>
                <a:gd name="T50" fmla="*/ 691 w 1527"/>
                <a:gd name="T51" fmla="*/ 480 h 1439"/>
                <a:gd name="T52" fmla="*/ 696 w 1527"/>
                <a:gd name="T53" fmla="*/ 462 h 1439"/>
                <a:gd name="T54" fmla="*/ 683 w 1527"/>
                <a:gd name="T55" fmla="*/ 472 h 1439"/>
                <a:gd name="T56" fmla="*/ 683 w 1527"/>
                <a:gd name="T57" fmla="*/ 493 h 1439"/>
                <a:gd name="T58" fmla="*/ 666 w 1527"/>
                <a:gd name="T59" fmla="*/ 515 h 1439"/>
                <a:gd name="T60" fmla="*/ 576 w 1527"/>
                <a:gd name="T61" fmla="*/ 560 h 1439"/>
                <a:gd name="T62" fmla="*/ 548 w 1527"/>
                <a:gd name="T63" fmla="*/ 590 h 1439"/>
                <a:gd name="T64" fmla="*/ 521 w 1527"/>
                <a:gd name="T65" fmla="*/ 654 h 1439"/>
                <a:gd name="T66" fmla="*/ 543 w 1527"/>
                <a:gd name="T67" fmla="*/ 719 h 1439"/>
                <a:gd name="T68" fmla="*/ 522 w 1527"/>
                <a:gd name="T69" fmla="*/ 719 h 1439"/>
                <a:gd name="T70" fmla="*/ 424 w 1527"/>
                <a:gd name="T71" fmla="*/ 685 h 1439"/>
                <a:gd name="T72" fmla="*/ 413 w 1527"/>
                <a:gd name="T73" fmla="*/ 656 h 1439"/>
                <a:gd name="T74" fmla="*/ 403 w 1527"/>
                <a:gd name="T75" fmla="*/ 644 h 1439"/>
                <a:gd name="T76" fmla="*/ 400 w 1527"/>
                <a:gd name="T77" fmla="*/ 606 h 1439"/>
                <a:gd name="T78" fmla="*/ 381 w 1527"/>
                <a:gd name="T79" fmla="*/ 593 h 1439"/>
                <a:gd name="T80" fmla="*/ 329 w 1527"/>
                <a:gd name="T81" fmla="*/ 492 h 1439"/>
                <a:gd name="T82" fmla="*/ 303 w 1527"/>
                <a:gd name="T83" fmla="*/ 473 h 1439"/>
                <a:gd name="T84" fmla="*/ 296 w 1527"/>
                <a:gd name="T85" fmla="*/ 457 h 1439"/>
                <a:gd name="T86" fmla="*/ 219 w 1527"/>
                <a:gd name="T87" fmla="*/ 453 h 1439"/>
                <a:gd name="T88" fmla="*/ 178 w 1527"/>
                <a:gd name="T89" fmla="*/ 501 h 1439"/>
                <a:gd name="T90" fmla="*/ 108 w 1527"/>
                <a:gd name="T91" fmla="*/ 451 h 1439"/>
                <a:gd name="T92" fmla="*/ 87 w 1527"/>
                <a:gd name="T93" fmla="*/ 383 h 1439"/>
                <a:gd name="T94" fmla="*/ 21 w 1527"/>
                <a:gd name="T95" fmla="*/ 319 h 1439"/>
                <a:gd name="T96" fmla="*/ 13 w 1527"/>
                <a:gd name="T97" fmla="*/ 298 h 1439"/>
                <a:gd name="T98" fmla="*/ 4 w 1527"/>
                <a:gd name="T99" fmla="*/ 295 h 1439"/>
                <a:gd name="T100" fmla="*/ 0 w 1527"/>
                <a:gd name="T101" fmla="*/ 281 h 1439"/>
                <a:gd name="T102" fmla="*/ 0 w 1527"/>
                <a:gd name="T103" fmla="*/ 281 h 1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7"/>
                <a:gd name="T157" fmla="*/ 0 h 1439"/>
                <a:gd name="T158" fmla="*/ 1527 w 1527"/>
                <a:gd name="T159" fmla="*/ 1439 h 1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7" name="Freeform 949"/>
            <p:cNvSpPr>
              <a:spLocks/>
            </p:cNvSpPr>
            <p:nvPr/>
          </p:nvSpPr>
          <p:spPr bwMode="auto">
            <a:xfrm>
              <a:off x="4171296" y="1109099"/>
              <a:ext cx="941952" cy="713569"/>
            </a:xfrm>
            <a:custGeom>
              <a:avLst/>
              <a:gdLst>
                <a:gd name="T0" fmla="*/ 19 w 718"/>
                <a:gd name="T1" fmla="*/ 0 h 441"/>
                <a:gd name="T2" fmla="*/ 332 w 718"/>
                <a:gd name="T3" fmla="*/ 16 h 441"/>
                <a:gd name="T4" fmla="*/ 334 w 718"/>
                <a:gd name="T5" fmla="*/ 71 h 441"/>
                <a:gd name="T6" fmla="*/ 349 w 718"/>
                <a:gd name="T7" fmla="*/ 117 h 441"/>
                <a:gd name="T8" fmla="*/ 350 w 718"/>
                <a:gd name="T9" fmla="*/ 174 h 441"/>
                <a:gd name="T10" fmla="*/ 360 w 718"/>
                <a:gd name="T11" fmla="*/ 220 h 441"/>
                <a:gd name="T12" fmla="*/ 170 w 718"/>
                <a:gd name="T13" fmla="*/ 214 h 441"/>
                <a:gd name="T14" fmla="*/ 0 w 718"/>
                <a:gd name="T15" fmla="*/ 202 h 441"/>
                <a:gd name="T16" fmla="*/ 19 w 718"/>
                <a:gd name="T17" fmla="*/ 0 h 441"/>
                <a:gd name="T18" fmla="*/ 19 w 718"/>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8"/>
                <a:gd name="T31" fmla="*/ 0 h 441"/>
                <a:gd name="T32" fmla="*/ 718 w 718"/>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8" h="441">
                  <a:moveTo>
                    <a:pt x="38" y="0"/>
                  </a:moveTo>
                  <a:lnTo>
                    <a:pt x="663" y="32"/>
                  </a:lnTo>
                  <a:lnTo>
                    <a:pt x="667" y="142"/>
                  </a:lnTo>
                  <a:lnTo>
                    <a:pt x="696" y="234"/>
                  </a:lnTo>
                  <a:lnTo>
                    <a:pt x="699" y="348"/>
                  </a:lnTo>
                  <a:lnTo>
                    <a:pt x="718" y="441"/>
                  </a:lnTo>
                  <a:lnTo>
                    <a:pt x="340" y="429"/>
                  </a:lnTo>
                  <a:lnTo>
                    <a:pt x="0" y="405"/>
                  </a:lnTo>
                  <a:lnTo>
                    <a:pt x="38" y="0"/>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8" name="Freeform 950"/>
            <p:cNvSpPr>
              <a:spLocks/>
            </p:cNvSpPr>
            <p:nvPr/>
          </p:nvSpPr>
          <p:spPr bwMode="auto">
            <a:xfrm>
              <a:off x="4121580" y="1764286"/>
              <a:ext cx="1004750" cy="814118"/>
            </a:xfrm>
            <a:custGeom>
              <a:avLst/>
              <a:gdLst>
                <a:gd name="T0" fmla="*/ 19 w 768"/>
                <a:gd name="T1" fmla="*/ 0 h 502"/>
                <a:gd name="T2" fmla="*/ 189 w 768"/>
                <a:gd name="T3" fmla="*/ 12 h 502"/>
                <a:gd name="T4" fmla="*/ 378 w 768"/>
                <a:gd name="T5" fmla="*/ 18 h 502"/>
                <a:gd name="T6" fmla="*/ 366 w 768"/>
                <a:gd name="T7" fmla="*/ 42 h 502"/>
                <a:gd name="T8" fmla="*/ 384 w 768"/>
                <a:gd name="T9" fmla="*/ 59 h 502"/>
                <a:gd name="T10" fmla="*/ 383 w 768"/>
                <a:gd name="T11" fmla="*/ 183 h 502"/>
                <a:gd name="T12" fmla="*/ 376 w 768"/>
                <a:gd name="T13" fmla="*/ 182 h 502"/>
                <a:gd name="T14" fmla="*/ 377 w 768"/>
                <a:gd name="T15" fmla="*/ 198 h 502"/>
                <a:gd name="T16" fmla="*/ 382 w 768"/>
                <a:gd name="T17" fmla="*/ 210 h 502"/>
                <a:gd name="T18" fmla="*/ 378 w 768"/>
                <a:gd name="T19" fmla="*/ 222 h 502"/>
                <a:gd name="T20" fmla="*/ 382 w 768"/>
                <a:gd name="T21" fmla="*/ 251 h 502"/>
                <a:gd name="T22" fmla="*/ 374 w 768"/>
                <a:gd name="T23" fmla="*/ 248 h 502"/>
                <a:gd name="T24" fmla="*/ 364 w 768"/>
                <a:gd name="T25" fmla="*/ 237 h 502"/>
                <a:gd name="T26" fmla="*/ 330 w 768"/>
                <a:gd name="T27" fmla="*/ 225 h 502"/>
                <a:gd name="T28" fmla="*/ 297 w 768"/>
                <a:gd name="T29" fmla="*/ 227 h 502"/>
                <a:gd name="T30" fmla="*/ 278 w 768"/>
                <a:gd name="T31" fmla="*/ 213 h 502"/>
                <a:gd name="T32" fmla="*/ 0 w 768"/>
                <a:gd name="T33" fmla="*/ 197 h 502"/>
                <a:gd name="T34" fmla="*/ 19 w 768"/>
                <a:gd name="T35" fmla="*/ 0 h 502"/>
                <a:gd name="T36" fmla="*/ 19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29" name="Freeform 951"/>
            <p:cNvSpPr>
              <a:spLocks/>
            </p:cNvSpPr>
            <p:nvPr/>
          </p:nvSpPr>
          <p:spPr bwMode="auto">
            <a:xfrm>
              <a:off x="4090185" y="2403257"/>
              <a:ext cx="1180058" cy="713569"/>
            </a:xfrm>
            <a:custGeom>
              <a:avLst/>
              <a:gdLst>
                <a:gd name="T0" fmla="*/ 13 w 901"/>
                <a:gd name="T1" fmla="*/ 0 h 439"/>
                <a:gd name="T2" fmla="*/ 290 w 901"/>
                <a:gd name="T3" fmla="*/ 17 h 439"/>
                <a:gd name="T4" fmla="*/ 309 w 901"/>
                <a:gd name="T5" fmla="*/ 31 h 439"/>
                <a:gd name="T6" fmla="*/ 342 w 901"/>
                <a:gd name="T7" fmla="*/ 29 h 439"/>
                <a:gd name="T8" fmla="*/ 377 w 901"/>
                <a:gd name="T9" fmla="*/ 40 h 439"/>
                <a:gd name="T10" fmla="*/ 386 w 901"/>
                <a:gd name="T11" fmla="*/ 52 h 439"/>
                <a:gd name="T12" fmla="*/ 395 w 901"/>
                <a:gd name="T13" fmla="*/ 55 h 439"/>
                <a:gd name="T14" fmla="*/ 410 w 901"/>
                <a:gd name="T15" fmla="*/ 96 h 439"/>
                <a:gd name="T16" fmla="*/ 410 w 901"/>
                <a:gd name="T17" fmla="*/ 109 h 439"/>
                <a:gd name="T18" fmla="*/ 420 w 901"/>
                <a:gd name="T19" fmla="*/ 129 h 439"/>
                <a:gd name="T20" fmla="*/ 425 w 901"/>
                <a:gd name="T21" fmla="*/ 160 h 439"/>
                <a:gd name="T22" fmla="*/ 422 w 901"/>
                <a:gd name="T23" fmla="*/ 170 h 439"/>
                <a:gd name="T24" fmla="*/ 429 w 901"/>
                <a:gd name="T25" fmla="*/ 180 h 439"/>
                <a:gd name="T26" fmla="*/ 451 w 901"/>
                <a:gd name="T27" fmla="*/ 220 h 439"/>
                <a:gd name="T28" fmla="*/ 250 w 901"/>
                <a:gd name="T29" fmla="*/ 218 h 439"/>
                <a:gd name="T30" fmla="*/ 99 w 901"/>
                <a:gd name="T31" fmla="*/ 209 h 439"/>
                <a:gd name="T32" fmla="*/ 103 w 901"/>
                <a:gd name="T33" fmla="*/ 143 h 439"/>
                <a:gd name="T34" fmla="*/ 0 w 901"/>
                <a:gd name="T35" fmla="*/ 134 h 439"/>
                <a:gd name="T36" fmla="*/ 13 w 901"/>
                <a:gd name="T37" fmla="*/ 0 h 439"/>
                <a:gd name="T38" fmla="*/ 13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0" name="Freeform 952"/>
            <p:cNvSpPr>
              <a:spLocks/>
            </p:cNvSpPr>
            <p:nvPr/>
          </p:nvSpPr>
          <p:spPr bwMode="auto">
            <a:xfrm>
              <a:off x="4312590" y="3081148"/>
              <a:ext cx="1062314" cy="690866"/>
            </a:xfrm>
            <a:custGeom>
              <a:avLst/>
              <a:gdLst>
                <a:gd name="T0" fmla="*/ 14 w 812"/>
                <a:gd name="T1" fmla="*/ 0 h 426"/>
                <a:gd name="T2" fmla="*/ 166 w 812"/>
                <a:gd name="T3" fmla="*/ 9 h 426"/>
                <a:gd name="T4" fmla="*/ 366 w 812"/>
                <a:gd name="T5" fmla="*/ 11 h 426"/>
                <a:gd name="T6" fmla="*/ 378 w 812"/>
                <a:gd name="T7" fmla="*/ 20 h 426"/>
                <a:gd name="T8" fmla="*/ 383 w 812"/>
                <a:gd name="T9" fmla="*/ 18 h 426"/>
                <a:gd name="T10" fmla="*/ 391 w 812"/>
                <a:gd name="T11" fmla="*/ 28 h 426"/>
                <a:gd name="T12" fmla="*/ 384 w 812"/>
                <a:gd name="T13" fmla="*/ 28 h 426"/>
                <a:gd name="T14" fmla="*/ 378 w 812"/>
                <a:gd name="T15" fmla="*/ 43 h 426"/>
                <a:gd name="T16" fmla="*/ 394 w 812"/>
                <a:gd name="T17" fmla="*/ 66 h 426"/>
                <a:gd name="T18" fmla="*/ 406 w 812"/>
                <a:gd name="T19" fmla="*/ 69 h 426"/>
                <a:gd name="T20" fmla="*/ 404 w 812"/>
                <a:gd name="T21" fmla="*/ 212 h 426"/>
                <a:gd name="T22" fmla="*/ 232 w 812"/>
                <a:gd name="T23" fmla="*/ 213 h 426"/>
                <a:gd name="T24" fmla="*/ 0 w 812"/>
                <a:gd name="T25" fmla="*/ 203 h 426"/>
                <a:gd name="T26" fmla="*/ 14 w 812"/>
                <a:gd name="T27" fmla="*/ 0 h 426"/>
                <a:gd name="T28" fmla="*/ 14 w 812"/>
                <a:gd name="T29" fmla="*/ 0 h 4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6"/>
                <a:gd name="T47" fmla="*/ 812 w 812"/>
                <a:gd name="T48" fmla="*/ 426 h 4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1" name="Freeform 953"/>
            <p:cNvSpPr>
              <a:spLocks/>
            </p:cNvSpPr>
            <p:nvPr/>
          </p:nvSpPr>
          <p:spPr bwMode="auto">
            <a:xfrm>
              <a:off x="4166062" y="3726602"/>
              <a:ext cx="1235007" cy="775197"/>
            </a:xfrm>
            <a:custGeom>
              <a:avLst/>
              <a:gdLst>
                <a:gd name="T0" fmla="*/ 3 w 943"/>
                <a:gd name="T1" fmla="*/ 0 h 479"/>
                <a:gd name="T2" fmla="*/ 55 w 943"/>
                <a:gd name="T3" fmla="*/ 3 h 479"/>
                <a:gd name="T4" fmla="*/ 287 w 943"/>
                <a:gd name="T5" fmla="*/ 14 h 479"/>
                <a:gd name="T6" fmla="*/ 459 w 943"/>
                <a:gd name="T7" fmla="*/ 13 h 479"/>
                <a:gd name="T8" fmla="*/ 461 w 943"/>
                <a:gd name="T9" fmla="*/ 48 h 479"/>
                <a:gd name="T10" fmla="*/ 472 w 943"/>
                <a:gd name="T11" fmla="*/ 123 h 479"/>
                <a:gd name="T12" fmla="*/ 470 w 943"/>
                <a:gd name="T13" fmla="*/ 239 h 479"/>
                <a:gd name="T14" fmla="*/ 433 w 943"/>
                <a:gd name="T15" fmla="*/ 219 h 479"/>
                <a:gd name="T16" fmla="*/ 392 w 943"/>
                <a:gd name="T17" fmla="*/ 227 h 479"/>
                <a:gd name="T18" fmla="*/ 362 w 943"/>
                <a:gd name="T19" fmla="*/ 235 h 479"/>
                <a:gd name="T20" fmla="*/ 320 w 943"/>
                <a:gd name="T21" fmla="*/ 236 h 479"/>
                <a:gd name="T22" fmla="*/ 287 w 943"/>
                <a:gd name="T23" fmla="*/ 217 h 479"/>
                <a:gd name="T24" fmla="*/ 279 w 943"/>
                <a:gd name="T25" fmla="*/ 227 h 479"/>
                <a:gd name="T26" fmla="*/ 228 w 943"/>
                <a:gd name="T27" fmla="*/ 205 h 479"/>
                <a:gd name="T28" fmla="*/ 204 w 943"/>
                <a:gd name="T29" fmla="*/ 199 h 479"/>
                <a:gd name="T30" fmla="*/ 191 w 943"/>
                <a:gd name="T31" fmla="*/ 188 h 479"/>
                <a:gd name="T32" fmla="*/ 176 w 943"/>
                <a:gd name="T33" fmla="*/ 187 h 479"/>
                <a:gd name="T34" fmla="*/ 160 w 943"/>
                <a:gd name="T35" fmla="*/ 173 h 479"/>
                <a:gd name="T36" fmla="*/ 166 w 943"/>
                <a:gd name="T37" fmla="*/ 44 h 479"/>
                <a:gd name="T38" fmla="*/ 0 w 943"/>
                <a:gd name="T39" fmla="*/ 35 h 479"/>
                <a:gd name="T40" fmla="*/ 3 w 943"/>
                <a:gd name="T41" fmla="*/ 0 h 479"/>
                <a:gd name="T42" fmla="*/ 3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2" name="Freeform 954"/>
            <p:cNvSpPr>
              <a:spLocks/>
            </p:cNvSpPr>
            <p:nvPr/>
          </p:nvSpPr>
          <p:spPr bwMode="auto">
            <a:xfrm>
              <a:off x="5039985" y="1102611"/>
              <a:ext cx="931487" cy="1255234"/>
            </a:xfrm>
            <a:custGeom>
              <a:avLst/>
              <a:gdLst>
                <a:gd name="T0" fmla="*/ 2 w 711"/>
                <a:gd name="T1" fmla="*/ 73 h 774"/>
                <a:gd name="T2" fmla="*/ 17 w 711"/>
                <a:gd name="T3" fmla="*/ 119 h 774"/>
                <a:gd name="T4" fmla="*/ 18 w 711"/>
                <a:gd name="T5" fmla="*/ 176 h 774"/>
                <a:gd name="T6" fmla="*/ 28 w 711"/>
                <a:gd name="T7" fmla="*/ 222 h 774"/>
                <a:gd name="T8" fmla="*/ 16 w 711"/>
                <a:gd name="T9" fmla="*/ 246 h 774"/>
                <a:gd name="T10" fmla="*/ 34 w 711"/>
                <a:gd name="T11" fmla="*/ 264 h 774"/>
                <a:gd name="T12" fmla="*/ 33 w 711"/>
                <a:gd name="T13" fmla="*/ 387 h 774"/>
                <a:gd name="T14" fmla="*/ 292 w 711"/>
                <a:gd name="T15" fmla="*/ 382 h 774"/>
                <a:gd name="T16" fmla="*/ 288 w 711"/>
                <a:gd name="T17" fmla="*/ 358 h 774"/>
                <a:gd name="T18" fmla="*/ 260 w 711"/>
                <a:gd name="T19" fmla="*/ 337 h 774"/>
                <a:gd name="T20" fmla="*/ 247 w 711"/>
                <a:gd name="T21" fmla="*/ 322 h 774"/>
                <a:gd name="T22" fmla="*/ 211 w 711"/>
                <a:gd name="T23" fmla="*/ 300 h 774"/>
                <a:gd name="T24" fmla="*/ 212 w 711"/>
                <a:gd name="T25" fmla="*/ 265 h 774"/>
                <a:gd name="T26" fmla="*/ 205 w 711"/>
                <a:gd name="T27" fmla="*/ 240 h 774"/>
                <a:gd name="T28" fmla="*/ 233 w 711"/>
                <a:gd name="T29" fmla="*/ 206 h 774"/>
                <a:gd name="T30" fmla="*/ 231 w 711"/>
                <a:gd name="T31" fmla="*/ 172 h 774"/>
                <a:gd name="T32" fmla="*/ 279 w 711"/>
                <a:gd name="T33" fmla="*/ 137 h 774"/>
                <a:gd name="T34" fmla="*/ 290 w 711"/>
                <a:gd name="T35" fmla="*/ 117 h 774"/>
                <a:gd name="T36" fmla="*/ 356 w 711"/>
                <a:gd name="T37" fmla="*/ 83 h 774"/>
                <a:gd name="T38" fmla="*/ 326 w 711"/>
                <a:gd name="T39" fmla="*/ 71 h 774"/>
                <a:gd name="T40" fmla="*/ 301 w 711"/>
                <a:gd name="T41" fmla="*/ 73 h 774"/>
                <a:gd name="T42" fmla="*/ 295 w 711"/>
                <a:gd name="T43" fmla="*/ 63 h 774"/>
                <a:gd name="T44" fmla="*/ 248 w 711"/>
                <a:gd name="T45" fmla="*/ 63 h 774"/>
                <a:gd name="T46" fmla="*/ 216 w 711"/>
                <a:gd name="T47" fmla="*/ 53 h 774"/>
                <a:gd name="T48" fmla="*/ 151 w 711"/>
                <a:gd name="T49" fmla="*/ 47 h 774"/>
                <a:gd name="T50" fmla="*/ 141 w 711"/>
                <a:gd name="T51" fmla="*/ 35 h 774"/>
                <a:gd name="T52" fmla="*/ 114 w 711"/>
                <a:gd name="T53" fmla="*/ 25 h 774"/>
                <a:gd name="T54" fmla="*/ 110 w 711"/>
                <a:gd name="T55" fmla="*/ 0 h 774"/>
                <a:gd name="T56" fmla="*/ 94 w 711"/>
                <a:gd name="T57" fmla="*/ 0 h 774"/>
                <a:gd name="T58" fmla="*/ 94 w 711"/>
                <a:gd name="T59" fmla="*/ 18 h 774"/>
                <a:gd name="T60" fmla="*/ 0 w 711"/>
                <a:gd name="T61" fmla="*/ 18 h 774"/>
                <a:gd name="T62" fmla="*/ 2 w 711"/>
                <a:gd name="T63" fmla="*/ 73 h 774"/>
                <a:gd name="T64" fmla="*/ 2 w 711"/>
                <a:gd name="T65" fmla="*/ 73 h 7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1"/>
                <a:gd name="T100" fmla="*/ 0 h 774"/>
                <a:gd name="T101" fmla="*/ 711 w 711"/>
                <a:gd name="T102" fmla="*/ 774 h 7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3" name="Freeform 955"/>
            <p:cNvSpPr>
              <a:spLocks/>
            </p:cNvSpPr>
            <p:nvPr/>
          </p:nvSpPr>
          <p:spPr bwMode="auto">
            <a:xfrm>
              <a:off x="5105400" y="2341629"/>
              <a:ext cx="852990" cy="681137"/>
            </a:xfrm>
            <a:custGeom>
              <a:avLst/>
              <a:gdLst>
                <a:gd name="T0" fmla="*/ 1 w 652"/>
                <a:gd name="T1" fmla="*/ 20 h 420"/>
                <a:gd name="T2" fmla="*/ 6 w 652"/>
                <a:gd name="T3" fmla="*/ 33 h 420"/>
                <a:gd name="T4" fmla="*/ 3 w 652"/>
                <a:gd name="T5" fmla="*/ 44 h 420"/>
                <a:gd name="T6" fmla="*/ 6 w 652"/>
                <a:gd name="T7" fmla="*/ 74 h 420"/>
                <a:gd name="T8" fmla="*/ 21 w 652"/>
                <a:gd name="T9" fmla="*/ 115 h 420"/>
                <a:gd name="T10" fmla="*/ 21 w 652"/>
                <a:gd name="T11" fmla="*/ 127 h 420"/>
                <a:gd name="T12" fmla="*/ 32 w 652"/>
                <a:gd name="T13" fmla="*/ 148 h 420"/>
                <a:gd name="T14" fmla="*/ 37 w 652"/>
                <a:gd name="T15" fmla="*/ 179 h 420"/>
                <a:gd name="T16" fmla="*/ 34 w 652"/>
                <a:gd name="T17" fmla="*/ 189 h 420"/>
                <a:gd name="T18" fmla="*/ 41 w 652"/>
                <a:gd name="T19" fmla="*/ 199 h 420"/>
                <a:gd name="T20" fmla="*/ 252 w 652"/>
                <a:gd name="T21" fmla="*/ 194 h 420"/>
                <a:gd name="T22" fmla="*/ 267 w 652"/>
                <a:gd name="T23" fmla="*/ 210 h 420"/>
                <a:gd name="T24" fmla="*/ 289 w 652"/>
                <a:gd name="T25" fmla="*/ 163 h 420"/>
                <a:gd name="T26" fmla="*/ 282 w 652"/>
                <a:gd name="T27" fmla="*/ 145 h 420"/>
                <a:gd name="T28" fmla="*/ 320 w 652"/>
                <a:gd name="T29" fmla="*/ 116 h 420"/>
                <a:gd name="T30" fmla="*/ 326 w 652"/>
                <a:gd name="T31" fmla="*/ 95 h 420"/>
                <a:gd name="T32" fmla="*/ 300 w 652"/>
                <a:gd name="T33" fmla="*/ 65 h 420"/>
                <a:gd name="T34" fmla="*/ 273 w 652"/>
                <a:gd name="T35" fmla="*/ 34 h 420"/>
                <a:gd name="T36" fmla="*/ 267 w 652"/>
                <a:gd name="T37" fmla="*/ 0 h 420"/>
                <a:gd name="T38" fmla="*/ 7 w 652"/>
                <a:gd name="T39" fmla="*/ 5 h 420"/>
                <a:gd name="T40" fmla="*/ 0 w 652"/>
                <a:gd name="T41" fmla="*/ 4 h 420"/>
                <a:gd name="T42" fmla="*/ 1 w 652"/>
                <a:gd name="T43" fmla="*/ 20 h 420"/>
                <a:gd name="T44" fmla="*/ 1 w 652"/>
                <a:gd name="T45" fmla="*/ 20 h 4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0"/>
                <a:gd name="T71" fmla="*/ 652 w 652"/>
                <a:gd name="T72" fmla="*/ 420 h 4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4" name="Freeform 956"/>
            <p:cNvSpPr>
              <a:spLocks/>
            </p:cNvSpPr>
            <p:nvPr/>
          </p:nvSpPr>
          <p:spPr bwMode="auto">
            <a:xfrm>
              <a:off x="5212679" y="2970867"/>
              <a:ext cx="949804" cy="998997"/>
            </a:xfrm>
            <a:custGeom>
              <a:avLst/>
              <a:gdLst>
                <a:gd name="T0" fmla="*/ 22 w 727"/>
                <a:gd name="T1" fmla="*/ 44 h 616"/>
                <a:gd name="T2" fmla="*/ 33 w 727"/>
                <a:gd name="T3" fmla="*/ 54 h 616"/>
                <a:gd name="T4" fmla="*/ 39 w 727"/>
                <a:gd name="T5" fmla="*/ 52 h 616"/>
                <a:gd name="T6" fmla="*/ 47 w 727"/>
                <a:gd name="T7" fmla="*/ 62 h 616"/>
                <a:gd name="T8" fmla="*/ 40 w 727"/>
                <a:gd name="T9" fmla="*/ 62 h 616"/>
                <a:gd name="T10" fmla="*/ 33 w 727"/>
                <a:gd name="T11" fmla="*/ 77 h 616"/>
                <a:gd name="T12" fmla="*/ 49 w 727"/>
                <a:gd name="T13" fmla="*/ 100 h 616"/>
                <a:gd name="T14" fmla="*/ 62 w 727"/>
                <a:gd name="T15" fmla="*/ 102 h 616"/>
                <a:gd name="T16" fmla="*/ 60 w 727"/>
                <a:gd name="T17" fmla="*/ 246 h 616"/>
                <a:gd name="T18" fmla="*/ 62 w 727"/>
                <a:gd name="T19" fmla="*/ 282 h 616"/>
                <a:gd name="T20" fmla="*/ 303 w 727"/>
                <a:gd name="T21" fmla="*/ 274 h 616"/>
                <a:gd name="T22" fmla="*/ 306 w 727"/>
                <a:gd name="T23" fmla="*/ 295 h 616"/>
                <a:gd name="T24" fmla="*/ 296 w 727"/>
                <a:gd name="T25" fmla="*/ 308 h 616"/>
                <a:gd name="T26" fmla="*/ 333 w 727"/>
                <a:gd name="T27" fmla="*/ 306 h 616"/>
                <a:gd name="T28" fmla="*/ 339 w 727"/>
                <a:gd name="T29" fmla="*/ 295 h 616"/>
                <a:gd name="T30" fmla="*/ 339 w 727"/>
                <a:gd name="T31" fmla="*/ 282 h 616"/>
                <a:gd name="T32" fmla="*/ 349 w 727"/>
                <a:gd name="T33" fmla="*/ 272 h 616"/>
                <a:gd name="T34" fmla="*/ 351 w 727"/>
                <a:gd name="T35" fmla="*/ 262 h 616"/>
                <a:gd name="T36" fmla="*/ 360 w 727"/>
                <a:gd name="T37" fmla="*/ 261 h 616"/>
                <a:gd name="T38" fmla="*/ 363 w 727"/>
                <a:gd name="T39" fmla="*/ 239 h 616"/>
                <a:gd name="T40" fmla="*/ 350 w 727"/>
                <a:gd name="T41" fmla="*/ 236 h 616"/>
                <a:gd name="T42" fmla="*/ 341 w 727"/>
                <a:gd name="T43" fmla="*/ 221 h 616"/>
                <a:gd name="T44" fmla="*/ 328 w 727"/>
                <a:gd name="T45" fmla="*/ 184 h 616"/>
                <a:gd name="T46" fmla="*/ 313 w 727"/>
                <a:gd name="T47" fmla="*/ 179 h 616"/>
                <a:gd name="T48" fmla="*/ 296 w 727"/>
                <a:gd name="T49" fmla="*/ 165 h 616"/>
                <a:gd name="T50" fmla="*/ 289 w 727"/>
                <a:gd name="T51" fmla="*/ 147 h 616"/>
                <a:gd name="T52" fmla="*/ 299 w 727"/>
                <a:gd name="T53" fmla="*/ 117 h 616"/>
                <a:gd name="T54" fmla="*/ 291 w 727"/>
                <a:gd name="T55" fmla="*/ 111 h 616"/>
                <a:gd name="T56" fmla="*/ 270 w 727"/>
                <a:gd name="T57" fmla="*/ 111 h 616"/>
                <a:gd name="T58" fmla="*/ 265 w 727"/>
                <a:gd name="T59" fmla="*/ 93 h 616"/>
                <a:gd name="T60" fmla="*/ 231 w 727"/>
                <a:gd name="T61" fmla="*/ 57 h 616"/>
                <a:gd name="T62" fmla="*/ 222 w 727"/>
                <a:gd name="T63" fmla="*/ 27 h 616"/>
                <a:gd name="T64" fmla="*/ 226 w 727"/>
                <a:gd name="T65" fmla="*/ 16 h 616"/>
                <a:gd name="T66" fmla="*/ 211 w 727"/>
                <a:gd name="T67" fmla="*/ 0 h 616"/>
                <a:gd name="T68" fmla="*/ 0 w 727"/>
                <a:gd name="T69" fmla="*/ 5 h 616"/>
                <a:gd name="T70" fmla="*/ 22 w 727"/>
                <a:gd name="T71" fmla="*/ 44 h 616"/>
                <a:gd name="T72" fmla="*/ 22 w 727"/>
                <a:gd name="T73" fmla="*/ 44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7"/>
                <a:gd name="T112" fmla="*/ 0 h 616"/>
                <a:gd name="T113" fmla="*/ 727 w 727"/>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5" name="Freeform 957"/>
            <p:cNvSpPr>
              <a:spLocks/>
            </p:cNvSpPr>
            <p:nvPr/>
          </p:nvSpPr>
          <p:spPr bwMode="auto">
            <a:xfrm>
              <a:off x="5374904" y="3859587"/>
              <a:ext cx="719547" cy="778439"/>
            </a:xfrm>
            <a:custGeom>
              <a:avLst/>
              <a:gdLst>
                <a:gd name="T0" fmla="*/ 10 w 551"/>
                <a:gd name="T1" fmla="*/ 83 h 481"/>
                <a:gd name="T2" fmla="*/ 8 w 551"/>
                <a:gd name="T3" fmla="*/ 199 h 481"/>
                <a:gd name="T4" fmla="*/ 14 w 551"/>
                <a:gd name="T5" fmla="*/ 205 h 481"/>
                <a:gd name="T6" fmla="*/ 34 w 551"/>
                <a:gd name="T7" fmla="*/ 205 h 481"/>
                <a:gd name="T8" fmla="*/ 35 w 551"/>
                <a:gd name="T9" fmla="*/ 240 h 481"/>
                <a:gd name="T10" fmla="*/ 198 w 551"/>
                <a:gd name="T11" fmla="*/ 238 h 481"/>
                <a:gd name="T12" fmla="*/ 196 w 551"/>
                <a:gd name="T13" fmla="*/ 202 h 481"/>
                <a:gd name="T14" fmla="*/ 209 w 551"/>
                <a:gd name="T15" fmla="*/ 162 h 481"/>
                <a:gd name="T16" fmla="*/ 230 w 551"/>
                <a:gd name="T17" fmla="*/ 135 h 481"/>
                <a:gd name="T18" fmla="*/ 228 w 551"/>
                <a:gd name="T19" fmla="*/ 127 h 481"/>
                <a:gd name="T20" fmla="*/ 243 w 551"/>
                <a:gd name="T21" fmla="*/ 102 h 481"/>
                <a:gd name="T22" fmla="*/ 252 w 551"/>
                <a:gd name="T23" fmla="*/ 74 h 481"/>
                <a:gd name="T24" fmla="*/ 249 w 551"/>
                <a:gd name="T25" fmla="*/ 72 h 481"/>
                <a:gd name="T26" fmla="*/ 262 w 551"/>
                <a:gd name="T27" fmla="*/ 62 h 481"/>
                <a:gd name="T28" fmla="*/ 275 w 551"/>
                <a:gd name="T29" fmla="*/ 38 h 481"/>
                <a:gd name="T30" fmla="*/ 271 w 551"/>
                <a:gd name="T31" fmla="*/ 32 h 481"/>
                <a:gd name="T32" fmla="*/ 234 w 551"/>
                <a:gd name="T33" fmla="*/ 34 h 481"/>
                <a:gd name="T34" fmla="*/ 244 w 551"/>
                <a:gd name="T35" fmla="*/ 21 h 481"/>
                <a:gd name="T36" fmla="*/ 241 w 551"/>
                <a:gd name="T37" fmla="*/ 0 h 481"/>
                <a:gd name="T38" fmla="*/ 0 w 551"/>
                <a:gd name="T39" fmla="*/ 8 h 481"/>
                <a:gd name="T40" fmla="*/ 10 w 551"/>
                <a:gd name="T41" fmla="*/ 83 h 481"/>
                <a:gd name="T42" fmla="*/ 10 w 551"/>
                <a:gd name="T43" fmla="*/ 83 h 4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1"/>
                <a:gd name="T67" fmla="*/ 0 h 481"/>
                <a:gd name="T68" fmla="*/ 551 w 551"/>
                <a:gd name="T69" fmla="*/ 481 h 4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6" name="Freeform 958"/>
            <p:cNvSpPr>
              <a:spLocks/>
            </p:cNvSpPr>
            <p:nvPr/>
          </p:nvSpPr>
          <p:spPr bwMode="auto">
            <a:xfrm>
              <a:off x="5466483" y="4631538"/>
              <a:ext cx="816360" cy="856283"/>
            </a:xfrm>
            <a:custGeom>
              <a:avLst/>
              <a:gdLst>
                <a:gd name="T0" fmla="*/ 0 w 624"/>
                <a:gd name="T1" fmla="*/ 2 h 529"/>
                <a:gd name="T2" fmla="*/ 3 w 624"/>
                <a:gd name="T3" fmla="*/ 73 h 529"/>
                <a:gd name="T4" fmla="*/ 31 w 624"/>
                <a:gd name="T5" fmla="*/ 125 h 529"/>
                <a:gd name="T6" fmla="*/ 21 w 624"/>
                <a:gd name="T7" fmla="*/ 166 h 529"/>
                <a:gd name="T8" fmla="*/ 23 w 624"/>
                <a:gd name="T9" fmla="*/ 200 h 529"/>
                <a:gd name="T10" fmla="*/ 10 w 624"/>
                <a:gd name="T11" fmla="*/ 218 h 529"/>
                <a:gd name="T12" fmla="*/ 15 w 624"/>
                <a:gd name="T13" fmla="*/ 223 h 529"/>
                <a:gd name="T14" fmla="*/ 57 w 624"/>
                <a:gd name="T15" fmla="*/ 219 h 529"/>
                <a:gd name="T16" fmla="*/ 108 w 624"/>
                <a:gd name="T17" fmla="*/ 232 h 529"/>
                <a:gd name="T18" fmla="*/ 125 w 624"/>
                <a:gd name="T19" fmla="*/ 219 h 529"/>
                <a:gd name="T20" fmla="*/ 176 w 624"/>
                <a:gd name="T21" fmla="*/ 239 h 529"/>
                <a:gd name="T22" fmla="*/ 180 w 624"/>
                <a:gd name="T23" fmla="*/ 251 h 529"/>
                <a:gd name="T24" fmla="*/ 199 w 624"/>
                <a:gd name="T25" fmla="*/ 259 h 529"/>
                <a:gd name="T26" fmla="*/ 209 w 624"/>
                <a:gd name="T27" fmla="*/ 249 h 529"/>
                <a:gd name="T28" fmla="*/ 233 w 624"/>
                <a:gd name="T29" fmla="*/ 258 h 529"/>
                <a:gd name="T30" fmla="*/ 248 w 624"/>
                <a:gd name="T31" fmla="*/ 251 h 529"/>
                <a:gd name="T32" fmla="*/ 245 w 624"/>
                <a:gd name="T33" fmla="*/ 236 h 529"/>
                <a:gd name="T34" fmla="*/ 287 w 624"/>
                <a:gd name="T35" fmla="*/ 249 h 529"/>
                <a:gd name="T36" fmla="*/ 285 w 624"/>
                <a:gd name="T37" fmla="*/ 264 h 529"/>
                <a:gd name="T38" fmla="*/ 312 w 624"/>
                <a:gd name="T39" fmla="*/ 245 h 529"/>
                <a:gd name="T40" fmla="*/ 288 w 624"/>
                <a:gd name="T41" fmla="*/ 242 h 529"/>
                <a:gd name="T42" fmla="*/ 269 w 624"/>
                <a:gd name="T43" fmla="*/ 222 h 529"/>
                <a:gd name="T44" fmla="*/ 292 w 624"/>
                <a:gd name="T45" fmla="*/ 198 h 529"/>
                <a:gd name="T46" fmla="*/ 292 w 624"/>
                <a:gd name="T47" fmla="*/ 183 h 529"/>
                <a:gd name="T48" fmla="*/ 267 w 624"/>
                <a:gd name="T49" fmla="*/ 204 h 529"/>
                <a:gd name="T50" fmla="*/ 254 w 624"/>
                <a:gd name="T51" fmla="*/ 198 h 529"/>
                <a:gd name="T52" fmla="*/ 265 w 624"/>
                <a:gd name="T53" fmla="*/ 186 h 529"/>
                <a:gd name="T54" fmla="*/ 236 w 624"/>
                <a:gd name="T55" fmla="*/ 195 h 529"/>
                <a:gd name="T56" fmla="*/ 218 w 624"/>
                <a:gd name="T57" fmla="*/ 187 h 529"/>
                <a:gd name="T58" fmla="*/ 222 w 624"/>
                <a:gd name="T59" fmla="*/ 175 h 529"/>
                <a:gd name="T60" fmla="*/ 271 w 624"/>
                <a:gd name="T61" fmla="*/ 183 h 529"/>
                <a:gd name="T62" fmla="*/ 252 w 624"/>
                <a:gd name="T63" fmla="*/ 152 h 529"/>
                <a:gd name="T64" fmla="*/ 255 w 624"/>
                <a:gd name="T65" fmla="*/ 129 h 529"/>
                <a:gd name="T66" fmla="*/ 145 w 624"/>
                <a:gd name="T67" fmla="*/ 134 h 529"/>
                <a:gd name="T68" fmla="*/ 158 w 624"/>
                <a:gd name="T69" fmla="*/ 85 h 529"/>
                <a:gd name="T70" fmla="*/ 177 w 624"/>
                <a:gd name="T71" fmla="*/ 60 h 529"/>
                <a:gd name="T72" fmla="*/ 171 w 624"/>
                <a:gd name="T73" fmla="*/ 53 h 529"/>
                <a:gd name="T74" fmla="*/ 163 w 624"/>
                <a:gd name="T75" fmla="*/ 0 h 529"/>
                <a:gd name="T76" fmla="*/ 0 w 624"/>
                <a:gd name="T77" fmla="*/ 2 h 529"/>
                <a:gd name="T78" fmla="*/ 0 w 624"/>
                <a:gd name="T79" fmla="*/ 2 h 529"/>
                <a:gd name="T80" fmla="*/ 0 w 624"/>
                <a:gd name="T81" fmla="*/ 2 h 5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4"/>
                <a:gd name="T124" fmla="*/ 0 h 529"/>
                <a:gd name="T125" fmla="*/ 624 w 624"/>
                <a:gd name="T126" fmla="*/ 529 h 5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7" name="Freeform 959"/>
            <p:cNvSpPr>
              <a:spLocks/>
            </p:cNvSpPr>
            <p:nvPr/>
          </p:nvSpPr>
          <p:spPr bwMode="auto">
            <a:xfrm>
              <a:off x="5879896" y="1452909"/>
              <a:ext cx="813743" cy="502740"/>
            </a:xfrm>
            <a:custGeom>
              <a:avLst/>
              <a:gdLst>
                <a:gd name="T0" fmla="*/ 112 w 622"/>
                <a:gd name="T1" fmla="*/ 101 h 310"/>
                <a:gd name="T2" fmla="*/ 116 w 622"/>
                <a:gd name="T3" fmla="*/ 111 h 310"/>
                <a:gd name="T4" fmla="*/ 126 w 622"/>
                <a:gd name="T5" fmla="*/ 114 h 310"/>
                <a:gd name="T6" fmla="*/ 142 w 622"/>
                <a:gd name="T7" fmla="*/ 155 h 310"/>
                <a:gd name="T8" fmla="*/ 169 w 622"/>
                <a:gd name="T9" fmla="*/ 98 h 310"/>
                <a:gd name="T10" fmla="*/ 183 w 622"/>
                <a:gd name="T11" fmla="*/ 100 h 310"/>
                <a:gd name="T12" fmla="*/ 201 w 622"/>
                <a:gd name="T13" fmla="*/ 92 h 310"/>
                <a:gd name="T14" fmla="*/ 231 w 622"/>
                <a:gd name="T15" fmla="*/ 92 h 310"/>
                <a:gd name="T16" fmla="*/ 241 w 622"/>
                <a:gd name="T17" fmla="*/ 79 h 310"/>
                <a:gd name="T18" fmla="*/ 300 w 622"/>
                <a:gd name="T19" fmla="*/ 80 h 310"/>
                <a:gd name="T20" fmla="*/ 311 w 622"/>
                <a:gd name="T21" fmla="*/ 72 h 310"/>
                <a:gd name="T22" fmla="*/ 292 w 622"/>
                <a:gd name="T23" fmla="*/ 50 h 310"/>
                <a:gd name="T24" fmla="*/ 257 w 622"/>
                <a:gd name="T25" fmla="*/ 51 h 310"/>
                <a:gd name="T26" fmla="*/ 228 w 622"/>
                <a:gd name="T27" fmla="*/ 47 h 310"/>
                <a:gd name="T28" fmla="*/ 192 w 622"/>
                <a:gd name="T29" fmla="*/ 47 h 310"/>
                <a:gd name="T30" fmla="*/ 179 w 622"/>
                <a:gd name="T31" fmla="*/ 66 h 310"/>
                <a:gd name="T32" fmla="*/ 161 w 622"/>
                <a:gd name="T33" fmla="*/ 55 h 310"/>
                <a:gd name="T34" fmla="*/ 143 w 622"/>
                <a:gd name="T35" fmla="*/ 57 h 310"/>
                <a:gd name="T36" fmla="*/ 136 w 622"/>
                <a:gd name="T37" fmla="*/ 38 h 310"/>
                <a:gd name="T38" fmla="*/ 95 w 622"/>
                <a:gd name="T39" fmla="*/ 35 h 310"/>
                <a:gd name="T40" fmla="*/ 90 w 622"/>
                <a:gd name="T41" fmla="*/ 28 h 310"/>
                <a:gd name="T42" fmla="*/ 108 w 622"/>
                <a:gd name="T43" fmla="*/ 9 h 310"/>
                <a:gd name="T44" fmla="*/ 123 w 622"/>
                <a:gd name="T45" fmla="*/ 7 h 310"/>
                <a:gd name="T46" fmla="*/ 108 w 622"/>
                <a:gd name="T47" fmla="*/ 0 h 310"/>
                <a:gd name="T48" fmla="*/ 85 w 622"/>
                <a:gd name="T49" fmla="*/ 5 h 310"/>
                <a:gd name="T50" fmla="*/ 47 w 622"/>
                <a:gd name="T51" fmla="*/ 43 h 310"/>
                <a:gd name="T52" fmla="*/ 28 w 622"/>
                <a:gd name="T53" fmla="*/ 47 h 310"/>
                <a:gd name="T54" fmla="*/ 0 w 622"/>
                <a:gd name="T55" fmla="*/ 67 h 310"/>
                <a:gd name="T56" fmla="*/ 112 w 622"/>
                <a:gd name="T57" fmla="*/ 101 h 310"/>
                <a:gd name="T58" fmla="*/ 112 w 622"/>
                <a:gd name="T59" fmla="*/ 101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2"/>
                <a:gd name="T91" fmla="*/ 0 h 310"/>
                <a:gd name="T92" fmla="*/ 622 w 622"/>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8" name="Freeform 960"/>
            <p:cNvSpPr>
              <a:spLocks/>
            </p:cNvSpPr>
            <p:nvPr/>
          </p:nvSpPr>
          <p:spPr bwMode="auto">
            <a:xfrm>
              <a:off x="6405819" y="1764286"/>
              <a:ext cx="552090" cy="908179"/>
            </a:xfrm>
            <a:custGeom>
              <a:avLst/>
              <a:gdLst>
                <a:gd name="T0" fmla="*/ 24 w 422"/>
                <a:gd name="T1" fmla="*/ 232 h 559"/>
                <a:gd name="T2" fmla="*/ 21 w 422"/>
                <a:gd name="T3" fmla="*/ 185 h 559"/>
                <a:gd name="T4" fmla="*/ 3 w 422"/>
                <a:gd name="T5" fmla="*/ 151 h 559"/>
                <a:gd name="T6" fmla="*/ 11 w 422"/>
                <a:gd name="T7" fmla="*/ 80 h 559"/>
                <a:gd name="T8" fmla="*/ 41 w 422"/>
                <a:gd name="T9" fmla="*/ 43 h 559"/>
                <a:gd name="T10" fmla="*/ 39 w 422"/>
                <a:gd name="T11" fmla="*/ 70 h 559"/>
                <a:gd name="T12" fmla="*/ 49 w 422"/>
                <a:gd name="T13" fmla="*/ 65 h 559"/>
                <a:gd name="T14" fmla="*/ 49 w 422"/>
                <a:gd name="T15" fmla="*/ 42 h 559"/>
                <a:gd name="T16" fmla="*/ 60 w 422"/>
                <a:gd name="T17" fmla="*/ 29 h 559"/>
                <a:gd name="T18" fmla="*/ 63 w 422"/>
                <a:gd name="T19" fmla="*/ 4 h 559"/>
                <a:gd name="T20" fmla="*/ 74 w 422"/>
                <a:gd name="T21" fmla="*/ 0 h 559"/>
                <a:gd name="T22" fmla="*/ 138 w 422"/>
                <a:gd name="T23" fmla="*/ 22 h 559"/>
                <a:gd name="T24" fmla="*/ 144 w 422"/>
                <a:gd name="T25" fmla="*/ 40 h 559"/>
                <a:gd name="T26" fmla="*/ 152 w 422"/>
                <a:gd name="T27" fmla="*/ 57 h 559"/>
                <a:gd name="T28" fmla="*/ 154 w 422"/>
                <a:gd name="T29" fmla="*/ 88 h 559"/>
                <a:gd name="T30" fmla="*/ 132 w 422"/>
                <a:gd name="T31" fmla="*/ 114 h 559"/>
                <a:gd name="T32" fmla="*/ 131 w 422"/>
                <a:gd name="T33" fmla="*/ 134 h 559"/>
                <a:gd name="T34" fmla="*/ 144 w 422"/>
                <a:gd name="T35" fmla="*/ 141 h 559"/>
                <a:gd name="T36" fmla="*/ 161 w 422"/>
                <a:gd name="T37" fmla="*/ 113 h 559"/>
                <a:gd name="T38" fmla="*/ 178 w 422"/>
                <a:gd name="T39" fmla="*/ 104 h 559"/>
                <a:gd name="T40" fmla="*/ 189 w 422"/>
                <a:gd name="T41" fmla="*/ 109 h 559"/>
                <a:gd name="T42" fmla="*/ 211 w 422"/>
                <a:gd name="T43" fmla="*/ 171 h 559"/>
                <a:gd name="T44" fmla="*/ 196 w 422"/>
                <a:gd name="T45" fmla="*/ 198 h 559"/>
                <a:gd name="T46" fmla="*/ 192 w 422"/>
                <a:gd name="T47" fmla="*/ 217 h 559"/>
                <a:gd name="T48" fmla="*/ 184 w 422"/>
                <a:gd name="T49" fmla="*/ 223 h 559"/>
                <a:gd name="T50" fmla="*/ 184 w 422"/>
                <a:gd name="T51" fmla="*/ 240 h 559"/>
                <a:gd name="T52" fmla="*/ 172 w 422"/>
                <a:gd name="T53" fmla="*/ 262 h 559"/>
                <a:gd name="T54" fmla="*/ 103 w 422"/>
                <a:gd name="T55" fmla="*/ 272 h 559"/>
                <a:gd name="T56" fmla="*/ 101 w 422"/>
                <a:gd name="T57" fmla="*/ 268 h 559"/>
                <a:gd name="T58" fmla="*/ 0 w 422"/>
                <a:gd name="T59" fmla="*/ 280 h 559"/>
                <a:gd name="T60" fmla="*/ 24 w 422"/>
                <a:gd name="T61" fmla="*/ 232 h 559"/>
                <a:gd name="T62" fmla="*/ 24 w 422"/>
                <a:gd name="T63" fmla="*/ 232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559"/>
                <a:gd name="T98" fmla="*/ 422 w 422"/>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39" name="Freeform 961"/>
            <p:cNvSpPr>
              <a:spLocks/>
            </p:cNvSpPr>
            <p:nvPr/>
          </p:nvSpPr>
          <p:spPr bwMode="auto">
            <a:xfrm>
              <a:off x="5576376" y="1592381"/>
              <a:ext cx="756180" cy="960077"/>
            </a:xfrm>
            <a:custGeom>
              <a:avLst/>
              <a:gdLst>
                <a:gd name="T0" fmla="*/ 7 w 578"/>
                <a:gd name="T1" fmla="*/ 114 h 591"/>
                <a:gd name="T2" fmla="*/ 6 w 578"/>
                <a:gd name="T3" fmla="*/ 149 h 591"/>
                <a:gd name="T4" fmla="*/ 42 w 578"/>
                <a:gd name="T5" fmla="*/ 171 h 591"/>
                <a:gd name="T6" fmla="*/ 55 w 578"/>
                <a:gd name="T7" fmla="*/ 186 h 591"/>
                <a:gd name="T8" fmla="*/ 83 w 578"/>
                <a:gd name="T9" fmla="*/ 207 h 591"/>
                <a:gd name="T10" fmla="*/ 87 w 578"/>
                <a:gd name="T11" fmla="*/ 231 h 591"/>
                <a:gd name="T12" fmla="*/ 93 w 578"/>
                <a:gd name="T13" fmla="*/ 265 h 591"/>
                <a:gd name="T14" fmla="*/ 120 w 578"/>
                <a:gd name="T15" fmla="*/ 296 h 591"/>
                <a:gd name="T16" fmla="*/ 264 w 578"/>
                <a:gd name="T17" fmla="*/ 287 h 591"/>
                <a:gd name="T18" fmla="*/ 255 w 578"/>
                <a:gd name="T19" fmla="*/ 242 h 591"/>
                <a:gd name="T20" fmla="*/ 268 w 578"/>
                <a:gd name="T21" fmla="*/ 172 h 591"/>
                <a:gd name="T22" fmla="*/ 268 w 578"/>
                <a:gd name="T23" fmla="*/ 153 h 591"/>
                <a:gd name="T24" fmla="*/ 289 w 578"/>
                <a:gd name="T25" fmla="*/ 99 h 591"/>
                <a:gd name="T26" fmla="*/ 284 w 578"/>
                <a:gd name="T27" fmla="*/ 97 h 591"/>
                <a:gd name="T28" fmla="*/ 270 w 578"/>
                <a:gd name="T29" fmla="*/ 129 h 591"/>
                <a:gd name="T30" fmla="*/ 259 w 578"/>
                <a:gd name="T31" fmla="*/ 131 h 591"/>
                <a:gd name="T32" fmla="*/ 254 w 578"/>
                <a:gd name="T33" fmla="*/ 144 h 591"/>
                <a:gd name="T34" fmla="*/ 241 w 578"/>
                <a:gd name="T35" fmla="*/ 152 h 591"/>
                <a:gd name="T36" fmla="*/ 250 w 578"/>
                <a:gd name="T37" fmla="*/ 124 h 591"/>
                <a:gd name="T38" fmla="*/ 259 w 578"/>
                <a:gd name="T39" fmla="*/ 113 h 591"/>
                <a:gd name="T40" fmla="*/ 243 w 578"/>
                <a:gd name="T41" fmla="*/ 72 h 591"/>
                <a:gd name="T42" fmla="*/ 233 w 578"/>
                <a:gd name="T43" fmla="*/ 69 h 591"/>
                <a:gd name="T44" fmla="*/ 229 w 578"/>
                <a:gd name="T45" fmla="*/ 59 h 591"/>
                <a:gd name="T46" fmla="*/ 117 w 578"/>
                <a:gd name="T47" fmla="*/ 24 h 591"/>
                <a:gd name="T48" fmla="*/ 102 w 578"/>
                <a:gd name="T49" fmla="*/ 18 h 591"/>
                <a:gd name="T50" fmla="*/ 95 w 578"/>
                <a:gd name="T51" fmla="*/ 24 h 591"/>
                <a:gd name="T52" fmla="*/ 92 w 578"/>
                <a:gd name="T53" fmla="*/ 22 h 591"/>
                <a:gd name="T54" fmla="*/ 96 w 578"/>
                <a:gd name="T55" fmla="*/ 10 h 591"/>
                <a:gd name="T56" fmla="*/ 99 w 578"/>
                <a:gd name="T57" fmla="*/ 2 h 591"/>
                <a:gd name="T58" fmla="*/ 95 w 578"/>
                <a:gd name="T59" fmla="*/ 0 h 591"/>
                <a:gd name="T60" fmla="*/ 49 w 578"/>
                <a:gd name="T61" fmla="*/ 19 h 591"/>
                <a:gd name="T62" fmla="*/ 44 w 578"/>
                <a:gd name="T63" fmla="*/ 20 h 591"/>
                <a:gd name="T64" fmla="*/ 35 w 578"/>
                <a:gd name="T65" fmla="*/ 16 h 591"/>
                <a:gd name="T66" fmla="*/ 26 w 578"/>
                <a:gd name="T67" fmla="*/ 21 h 591"/>
                <a:gd name="T68" fmla="*/ 28 w 578"/>
                <a:gd name="T69" fmla="*/ 56 h 591"/>
                <a:gd name="T70" fmla="*/ 0 w 578"/>
                <a:gd name="T71" fmla="*/ 90 h 591"/>
                <a:gd name="T72" fmla="*/ 7 w 578"/>
                <a:gd name="T73" fmla="*/ 114 h 591"/>
                <a:gd name="T74" fmla="*/ 7 w 578"/>
                <a:gd name="T75" fmla="*/ 114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8"/>
                <a:gd name="T115" fmla="*/ 0 h 591"/>
                <a:gd name="T116" fmla="*/ 578 w 578"/>
                <a:gd name="T117" fmla="*/ 591 h 5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0" name="Freeform 962"/>
            <p:cNvSpPr>
              <a:spLocks/>
            </p:cNvSpPr>
            <p:nvPr/>
          </p:nvSpPr>
          <p:spPr bwMode="auto">
            <a:xfrm>
              <a:off x="5793551" y="2523263"/>
              <a:ext cx="562556" cy="1222797"/>
            </a:xfrm>
            <a:custGeom>
              <a:avLst/>
              <a:gdLst>
                <a:gd name="T0" fmla="*/ 4 w 430"/>
                <a:gd name="T1" fmla="*/ 154 h 753"/>
                <a:gd name="T2" fmla="*/ 26 w 430"/>
                <a:gd name="T3" fmla="*/ 107 h 753"/>
                <a:gd name="T4" fmla="*/ 19 w 430"/>
                <a:gd name="T5" fmla="*/ 89 h 753"/>
                <a:gd name="T6" fmla="*/ 56 w 430"/>
                <a:gd name="T7" fmla="*/ 60 h 753"/>
                <a:gd name="T8" fmla="*/ 63 w 430"/>
                <a:gd name="T9" fmla="*/ 39 h 753"/>
                <a:gd name="T10" fmla="*/ 37 w 430"/>
                <a:gd name="T11" fmla="*/ 9 h 753"/>
                <a:gd name="T12" fmla="*/ 180 w 430"/>
                <a:gd name="T13" fmla="*/ 0 h 753"/>
                <a:gd name="T14" fmla="*/ 184 w 430"/>
                <a:gd name="T15" fmla="*/ 22 h 753"/>
                <a:gd name="T16" fmla="*/ 198 w 430"/>
                <a:gd name="T17" fmla="*/ 51 h 753"/>
                <a:gd name="T18" fmla="*/ 211 w 430"/>
                <a:gd name="T19" fmla="*/ 194 h 753"/>
                <a:gd name="T20" fmla="*/ 208 w 430"/>
                <a:gd name="T21" fmla="*/ 224 h 753"/>
                <a:gd name="T22" fmla="*/ 215 w 430"/>
                <a:gd name="T23" fmla="*/ 241 h 753"/>
                <a:gd name="T24" fmla="*/ 207 w 430"/>
                <a:gd name="T25" fmla="*/ 273 h 753"/>
                <a:gd name="T26" fmla="*/ 195 w 430"/>
                <a:gd name="T27" fmla="*/ 287 h 753"/>
                <a:gd name="T28" fmla="*/ 190 w 430"/>
                <a:gd name="T29" fmla="*/ 311 h 753"/>
                <a:gd name="T30" fmla="*/ 196 w 430"/>
                <a:gd name="T31" fmla="*/ 319 h 753"/>
                <a:gd name="T32" fmla="*/ 191 w 430"/>
                <a:gd name="T33" fmla="*/ 332 h 753"/>
                <a:gd name="T34" fmla="*/ 193 w 430"/>
                <a:gd name="T35" fmla="*/ 337 h 753"/>
                <a:gd name="T36" fmla="*/ 176 w 430"/>
                <a:gd name="T37" fmla="*/ 343 h 753"/>
                <a:gd name="T38" fmla="*/ 172 w 430"/>
                <a:gd name="T39" fmla="*/ 367 h 753"/>
                <a:gd name="T40" fmla="*/ 148 w 430"/>
                <a:gd name="T41" fmla="*/ 360 h 753"/>
                <a:gd name="T42" fmla="*/ 135 w 430"/>
                <a:gd name="T43" fmla="*/ 377 h 753"/>
                <a:gd name="T44" fmla="*/ 127 w 430"/>
                <a:gd name="T45" fmla="*/ 375 h 753"/>
                <a:gd name="T46" fmla="*/ 119 w 430"/>
                <a:gd name="T47" fmla="*/ 360 h 753"/>
                <a:gd name="T48" fmla="*/ 106 w 430"/>
                <a:gd name="T49" fmla="*/ 323 h 753"/>
                <a:gd name="T50" fmla="*/ 74 w 430"/>
                <a:gd name="T51" fmla="*/ 304 h 753"/>
                <a:gd name="T52" fmla="*/ 67 w 430"/>
                <a:gd name="T53" fmla="*/ 285 h 753"/>
                <a:gd name="T54" fmla="*/ 77 w 430"/>
                <a:gd name="T55" fmla="*/ 255 h 753"/>
                <a:gd name="T56" fmla="*/ 69 w 430"/>
                <a:gd name="T57" fmla="*/ 249 h 753"/>
                <a:gd name="T58" fmla="*/ 48 w 430"/>
                <a:gd name="T59" fmla="*/ 249 h 753"/>
                <a:gd name="T60" fmla="*/ 43 w 430"/>
                <a:gd name="T61" fmla="*/ 231 h 753"/>
                <a:gd name="T62" fmla="*/ 9 w 430"/>
                <a:gd name="T63" fmla="*/ 195 h 753"/>
                <a:gd name="T64" fmla="*/ 0 w 430"/>
                <a:gd name="T65" fmla="*/ 166 h 753"/>
                <a:gd name="T66" fmla="*/ 4 w 430"/>
                <a:gd name="T67" fmla="*/ 154 h 753"/>
                <a:gd name="T68" fmla="*/ 4 w 430"/>
                <a:gd name="T69" fmla="*/ 154 h 7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0"/>
                <a:gd name="T106" fmla="*/ 0 h 753"/>
                <a:gd name="T107" fmla="*/ 430 w 430"/>
                <a:gd name="T108" fmla="*/ 753 h 7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close/>
                </a:path>
              </a:pathLst>
            </a:custGeom>
            <a:solidFill>
              <a:srgbClr val="009999"/>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1" name="Freeform 963"/>
            <p:cNvSpPr>
              <a:spLocks/>
            </p:cNvSpPr>
            <p:nvPr/>
          </p:nvSpPr>
          <p:spPr bwMode="auto">
            <a:xfrm>
              <a:off x="6282315" y="2624458"/>
              <a:ext cx="444812" cy="921153"/>
            </a:xfrm>
            <a:custGeom>
              <a:avLst/>
              <a:gdLst>
                <a:gd name="T0" fmla="*/ 6 w 338"/>
                <a:gd name="T1" fmla="*/ 284 h 566"/>
                <a:gd name="T2" fmla="*/ 11 w 338"/>
                <a:gd name="T3" fmla="*/ 275 h 566"/>
                <a:gd name="T4" fmla="*/ 43 w 338"/>
                <a:gd name="T5" fmla="*/ 273 h 566"/>
                <a:gd name="T6" fmla="*/ 69 w 338"/>
                <a:gd name="T7" fmla="*/ 265 h 566"/>
                <a:gd name="T8" fmla="*/ 97 w 338"/>
                <a:gd name="T9" fmla="*/ 249 h 566"/>
                <a:gd name="T10" fmla="*/ 118 w 338"/>
                <a:gd name="T11" fmla="*/ 248 h 566"/>
                <a:gd name="T12" fmla="*/ 143 w 338"/>
                <a:gd name="T13" fmla="*/ 207 h 566"/>
                <a:gd name="T14" fmla="*/ 151 w 338"/>
                <a:gd name="T15" fmla="*/ 210 h 566"/>
                <a:gd name="T16" fmla="*/ 170 w 338"/>
                <a:gd name="T17" fmla="*/ 195 h 566"/>
                <a:gd name="T18" fmla="*/ 165 w 338"/>
                <a:gd name="T19" fmla="*/ 185 h 566"/>
                <a:gd name="T20" fmla="*/ 167 w 338"/>
                <a:gd name="T21" fmla="*/ 179 h 566"/>
                <a:gd name="T22" fmla="*/ 148 w 338"/>
                <a:gd name="T23" fmla="*/ 4 h 566"/>
                <a:gd name="T24" fmla="*/ 146 w 338"/>
                <a:gd name="T25" fmla="*/ 0 h 566"/>
                <a:gd name="T26" fmla="*/ 45 w 338"/>
                <a:gd name="T27" fmla="*/ 12 h 566"/>
                <a:gd name="T28" fmla="*/ 26 w 338"/>
                <a:gd name="T29" fmla="*/ 21 h 566"/>
                <a:gd name="T30" fmla="*/ 9 w 338"/>
                <a:gd name="T31" fmla="*/ 16 h 566"/>
                <a:gd name="T32" fmla="*/ 21 w 338"/>
                <a:gd name="T33" fmla="*/ 160 h 566"/>
                <a:gd name="T34" fmla="*/ 18 w 338"/>
                <a:gd name="T35" fmla="*/ 190 h 566"/>
                <a:gd name="T36" fmla="*/ 26 w 338"/>
                <a:gd name="T37" fmla="*/ 207 h 566"/>
                <a:gd name="T38" fmla="*/ 17 w 338"/>
                <a:gd name="T39" fmla="*/ 239 h 566"/>
                <a:gd name="T40" fmla="*/ 6 w 338"/>
                <a:gd name="T41" fmla="*/ 253 h 566"/>
                <a:gd name="T42" fmla="*/ 0 w 338"/>
                <a:gd name="T43" fmla="*/ 277 h 566"/>
                <a:gd name="T44" fmla="*/ 6 w 338"/>
                <a:gd name="T45" fmla="*/ 284 h 566"/>
                <a:gd name="T46" fmla="*/ 6 w 338"/>
                <a:gd name="T47" fmla="*/ 284 h 5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8"/>
                <a:gd name="T73" fmla="*/ 0 h 566"/>
                <a:gd name="T74" fmla="*/ 338 w 338"/>
                <a:gd name="T75" fmla="*/ 566 h 5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2" name="Freeform 964"/>
            <p:cNvSpPr>
              <a:spLocks/>
            </p:cNvSpPr>
            <p:nvPr/>
          </p:nvSpPr>
          <p:spPr bwMode="auto">
            <a:xfrm>
              <a:off x="6125850" y="3210887"/>
              <a:ext cx="1033532" cy="642213"/>
            </a:xfrm>
            <a:custGeom>
              <a:avLst/>
              <a:gdLst>
                <a:gd name="T0" fmla="*/ 2 w 791"/>
                <a:gd name="T1" fmla="*/ 188 h 396"/>
                <a:gd name="T2" fmla="*/ 11 w 791"/>
                <a:gd name="T3" fmla="*/ 187 h 396"/>
                <a:gd name="T4" fmla="*/ 14 w 791"/>
                <a:gd name="T5" fmla="*/ 166 h 396"/>
                <a:gd name="T6" fmla="*/ 8 w 791"/>
                <a:gd name="T7" fmla="*/ 165 h 396"/>
                <a:gd name="T8" fmla="*/ 21 w 791"/>
                <a:gd name="T9" fmla="*/ 148 h 396"/>
                <a:gd name="T10" fmla="*/ 45 w 791"/>
                <a:gd name="T11" fmla="*/ 155 h 396"/>
                <a:gd name="T12" fmla="*/ 49 w 791"/>
                <a:gd name="T13" fmla="*/ 131 h 396"/>
                <a:gd name="T14" fmla="*/ 66 w 791"/>
                <a:gd name="T15" fmla="*/ 124 h 396"/>
                <a:gd name="T16" fmla="*/ 64 w 791"/>
                <a:gd name="T17" fmla="*/ 120 h 396"/>
                <a:gd name="T18" fmla="*/ 73 w 791"/>
                <a:gd name="T19" fmla="*/ 97 h 396"/>
                <a:gd name="T20" fmla="*/ 105 w 791"/>
                <a:gd name="T21" fmla="*/ 95 h 396"/>
                <a:gd name="T22" fmla="*/ 132 w 791"/>
                <a:gd name="T23" fmla="*/ 87 h 396"/>
                <a:gd name="T24" fmla="*/ 149 w 791"/>
                <a:gd name="T25" fmla="*/ 75 h 396"/>
                <a:gd name="T26" fmla="*/ 159 w 791"/>
                <a:gd name="T27" fmla="*/ 71 h 396"/>
                <a:gd name="T28" fmla="*/ 180 w 791"/>
                <a:gd name="T29" fmla="*/ 70 h 396"/>
                <a:gd name="T30" fmla="*/ 205 w 791"/>
                <a:gd name="T31" fmla="*/ 28 h 396"/>
                <a:gd name="T32" fmla="*/ 213 w 791"/>
                <a:gd name="T33" fmla="*/ 31 h 396"/>
                <a:gd name="T34" fmla="*/ 232 w 791"/>
                <a:gd name="T35" fmla="*/ 17 h 396"/>
                <a:gd name="T36" fmla="*/ 227 w 791"/>
                <a:gd name="T37" fmla="*/ 6 h 396"/>
                <a:gd name="T38" fmla="*/ 229 w 791"/>
                <a:gd name="T39" fmla="*/ 1 h 396"/>
                <a:gd name="T40" fmla="*/ 246 w 791"/>
                <a:gd name="T41" fmla="*/ 0 h 396"/>
                <a:gd name="T42" fmla="*/ 257 w 791"/>
                <a:gd name="T43" fmla="*/ 4 h 396"/>
                <a:gd name="T44" fmla="*/ 292 w 791"/>
                <a:gd name="T45" fmla="*/ 24 h 396"/>
                <a:gd name="T46" fmla="*/ 316 w 791"/>
                <a:gd name="T47" fmla="*/ 23 h 396"/>
                <a:gd name="T48" fmla="*/ 328 w 791"/>
                <a:gd name="T49" fmla="*/ 15 h 396"/>
                <a:gd name="T50" fmla="*/ 355 w 791"/>
                <a:gd name="T51" fmla="*/ 33 h 396"/>
                <a:gd name="T52" fmla="*/ 364 w 791"/>
                <a:gd name="T53" fmla="*/ 65 h 396"/>
                <a:gd name="T54" fmla="*/ 395 w 791"/>
                <a:gd name="T55" fmla="*/ 88 h 396"/>
                <a:gd name="T56" fmla="*/ 380 w 791"/>
                <a:gd name="T57" fmla="*/ 105 h 396"/>
                <a:gd name="T58" fmla="*/ 353 w 791"/>
                <a:gd name="T59" fmla="*/ 131 h 396"/>
                <a:gd name="T60" fmla="*/ 353 w 791"/>
                <a:gd name="T61" fmla="*/ 137 h 396"/>
                <a:gd name="T62" fmla="*/ 314 w 791"/>
                <a:gd name="T63" fmla="*/ 162 h 396"/>
                <a:gd name="T64" fmla="*/ 95 w 791"/>
                <a:gd name="T65" fmla="*/ 183 h 396"/>
                <a:gd name="T66" fmla="*/ 71 w 791"/>
                <a:gd name="T67" fmla="*/ 181 h 396"/>
                <a:gd name="T68" fmla="*/ 72 w 791"/>
                <a:gd name="T69" fmla="*/ 192 h 396"/>
                <a:gd name="T70" fmla="*/ 0 w 791"/>
                <a:gd name="T71" fmla="*/ 198 h 396"/>
                <a:gd name="T72" fmla="*/ 2 w 791"/>
                <a:gd name="T73" fmla="*/ 188 h 396"/>
                <a:gd name="T74" fmla="*/ 2 w 791"/>
                <a:gd name="T75" fmla="*/ 188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1"/>
                <a:gd name="T115" fmla="*/ 0 h 396"/>
                <a:gd name="T116" fmla="*/ 791 w 791"/>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3" name="Freeform 965"/>
            <p:cNvSpPr>
              <a:spLocks/>
            </p:cNvSpPr>
            <p:nvPr/>
          </p:nvSpPr>
          <p:spPr bwMode="auto">
            <a:xfrm>
              <a:off x="6010723" y="3687682"/>
              <a:ext cx="1219308" cy="499499"/>
            </a:xfrm>
            <a:custGeom>
              <a:avLst/>
              <a:gdLst>
                <a:gd name="T0" fmla="*/ 9 w 931"/>
                <a:gd name="T1" fmla="*/ 126 h 308"/>
                <a:gd name="T2" fmla="*/ 6 w 931"/>
                <a:gd name="T3" fmla="*/ 124 h 308"/>
                <a:gd name="T4" fmla="*/ 19 w 931"/>
                <a:gd name="T5" fmla="*/ 114 h 308"/>
                <a:gd name="T6" fmla="*/ 32 w 931"/>
                <a:gd name="T7" fmla="*/ 90 h 308"/>
                <a:gd name="T8" fmla="*/ 28 w 931"/>
                <a:gd name="T9" fmla="*/ 84 h 308"/>
                <a:gd name="T10" fmla="*/ 34 w 931"/>
                <a:gd name="T11" fmla="*/ 73 h 308"/>
                <a:gd name="T12" fmla="*/ 34 w 931"/>
                <a:gd name="T13" fmla="*/ 60 h 308"/>
                <a:gd name="T14" fmla="*/ 44 w 931"/>
                <a:gd name="T15" fmla="*/ 50 h 308"/>
                <a:gd name="T16" fmla="*/ 116 w 931"/>
                <a:gd name="T17" fmla="*/ 44 h 308"/>
                <a:gd name="T18" fmla="*/ 115 w 931"/>
                <a:gd name="T19" fmla="*/ 33 h 308"/>
                <a:gd name="T20" fmla="*/ 139 w 931"/>
                <a:gd name="T21" fmla="*/ 35 h 308"/>
                <a:gd name="T22" fmla="*/ 358 w 931"/>
                <a:gd name="T23" fmla="*/ 14 h 308"/>
                <a:gd name="T24" fmla="*/ 466 w 931"/>
                <a:gd name="T25" fmla="*/ 0 h 308"/>
                <a:gd name="T26" fmla="*/ 447 w 931"/>
                <a:gd name="T27" fmla="*/ 37 h 308"/>
                <a:gd name="T28" fmla="*/ 417 w 931"/>
                <a:gd name="T29" fmla="*/ 43 h 308"/>
                <a:gd name="T30" fmla="*/ 403 w 931"/>
                <a:gd name="T31" fmla="*/ 62 h 308"/>
                <a:gd name="T32" fmla="*/ 350 w 931"/>
                <a:gd name="T33" fmla="*/ 93 h 308"/>
                <a:gd name="T34" fmla="*/ 347 w 931"/>
                <a:gd name="T35" fmla="*/ 104 h 308"/>
                <a:gd name="T36" fmla="*/ 334 w 931"/>
                <a:gd name="T37" fmla="*/ 111 h 308"/>
                <a:gd name="T38" fmla="*/ 334 w 931"/>
                <a:gd name="T39" fmla="*/ 126 h 308"/>
                <a:gd name="T40" fmla="*/ 262 w 931"/>
                <a:gd name="T41" fmla="*/ 135 h 308"/>
                <a:gd name="T42" fmla="*/ 117 w 931"/>
                <a:gd name="T43" fmla="*/ 147 h 308"/>
                <a:gd name="T44" fmla="*/ 0 w 931"/>
                <a:gd name="T45" fmla="*/ 154 h 308"/>
                <a:gd name="T46" fmla="*/ 9 w 931"/>
                <a:gd name="T47" fmla="*/ 126 h 308"/>
                <a:gd name="T48" fmla="*/ 9 w 931"/>
                <a:gd name="T49" fmla="*/ 126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1"/>
                <a:gd name="T76" fmla="*/ 0 h 308"/>
                <a:gd name="T77" fmla="*/ 931 w 931"/>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4" name="Freeform 966"/>
            <p:cNvSpPr>
              <a:spLocks/>
            </p:cNvSpPr>
            <p:nvPr/>
          </p:nvSpPr>
          <p:spPr bwMode="auto">
            <a:xfrm>
              <a:off x="5843263" y="4167718"/>
              <a:ext cx="507609" cy="1060625"/>
            </a:xfrm>
            <a:custGeom>
              <a:avLst/>
              <a:gdLst>
                <a:gd name="T0" fmla="*/ 13 w 388"/>
                <a:gd name="T1" fmla="*/ 228 h 654"/>
                <a:gd name="T2" fmla="*/ 33 w 388"/>
                <a:gd name="T3" fmla="*/ 203 h 654"/>
                <a:gd name="T4" fmla="*/ 27 w 388"/>
                <a:gd name="T5" fmla="*/ 197 h 654"/>
                <a:gd name="T6" fmla="*/ 19 w 388"/>
                <a:gd name="T7" fmla="*/ 144 h 654"/>
                <a:gd name="T8" fmla="*/ 17 w 388"/>
                <a:gd name="T9" fmla="*/ 107 h 654"/>
                <a:gd name="T10" fmla="*/ 29 w 388"/>
                <a:gd name="T11" fmla="*/ 68 h 654"/>
                <a:gd name="T12" fmla="*/ 50 w 388"/>
                <a:gd name="T13" fmla="*/ 40 h 654"/>
                <a:gd name="T14" fmla="*/ 49 w 388"/>
                <a:gd name="T15" fmla="*/ 33 h 654"/>
                <a:gd name="T16" fmla="*/ 64 w 388"/>
                <a:gd name="T17" fmla="*/ 7 h 654"/>
                <a:gd name="T18" fmla="*/ 181 w 388"/>
                <a:gd name="T19" fmla="*/ 0 h 654"/>
                <a:gd name="T20" fmla="*/ 187 w 388"/>
                <a:gd name="T21" fmla="*/ 6 h 654"/>
                <a:gd name="T22" fmla="*/ 181 w 388"/>
                <a:gd name="T23" fmla="*/ 209 h 654"/>
                <a:gd name="T24" fmla="*/ 194 w 388"/>
                <a:gd name="T25" fmla="*/ 307 h 654"/>
                <a:gd name="T26" fmla="*/ 190 w 388"/>
                <a:gd name="T27" fmla="*/ 312 h 654"/>
                <a:gd name="T28" fmla="*/ 165 w 388"/>
                <a:gd name="T29" fmla="*/ 306 h 654"/>
                <a:gd name="T30" fmla="*/ 126 w 388"/>
                <a:gd name="T31" fmla="*/ 327 h 654"/>
                <a:gd name="T32" fmla="*/ 107 w 388"/>
                <a:gd name="T33" fmla="*/ 296 h 654"/>
                <a:gd name="T34" fmla="*/ 110 w 388"/>
                <a:gd name="T35" fmla="*/ 273 h 654"/>
                <a:gd name="T36" fmla="*/ 0 w 388"/>
                <a:gd name="T37" fmla="*/ 278 h 654"/>
                <a:gd name="T38" fmla="*/ 13 w 388"/>
                <a:gd name="T39" fmla="*/ 228 h 654"/>
                <a:gd name="T40" fmla="*/ 13 w 388"/>
                <a:gd name="T41" fmla="*/ 228 h 6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654"/>
                <a:gd name="T65" fmla="*/ 388 w 388"/>
                <a:gd name="T66" fmla="*/ 654 h 6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5" name="Freeform 967"/>
            <p:cNvSpPr>
              <a:spLocks/>
            </p:cNvSpPr>
            <p:nvPr/>
          </p:nvSpPr>
          <p:spPr bwMode="auto">
            <a:xfrm>
              <a:off x="6316856" y="4125552"/>
              <a:ext cx="544239" cy="1070354"/>
            </a:xfrm>
            <a:custGeom>
              <a:avLst/>
              <a:gdLst>
                <a:gd name="T0" fmla="*/ 6 w 416"/>
                <a:gd name="T1" fmla="*/ 18 h 659"/>
                <a:gd name="T2" fmla="*/ 0 w 416"/>
                <a:gd name="T3" fmla="*/ 222 h 659"/>
                <a:gd name="T4" fmla="*/ 13 w 416"/>
                <a:gd name="T5" fmla="*/ 319 h 659"/>
                <a:gd name="T6" fmla="*/ 27 w 416"/>
                <a:gd name="T7" fmla="*/ 323 h 659"/>
                <a:gd name="T8" fmla="*/ 41 w 416"/>
                <a:gd name="T9" fmla="*/ 316 h 659"/>
                <a:gd name="T10" fmla="*/ 49 w 416"/>
                <a:gd name="T11" fmla="*/ 323 h 659"/>
                <a:gd name="T12" fmla="*/ 37 w 416"/>
                <a:gd name="T13" fmla="*/ 330 h 659"/>
                <a:gd name="T14" fmla="*/ 66 w 416"/>
                <a:gd name="T15" fmla="*/ 322 h 659"/>
                <a:gd name="T16" fmla="*/ 71 w 416"/>
                <a:gd name="T17" fmla="*/ 314 h 659"/>
                <a:gd name="T18" fmla="*/ 68 w 416"/>
                <a:gd name="T19" fmla="*/ 308 h 659"/>
                <a:gd name="T20" fmla="*/ 69 w 416"/>
                <a:gd name="T21" fmla="*/ 299 h 659"/>
                <a:gd name="T22" fmla="*/ 56 w 416"/>
                <a:gd name="T23" fmla="*/ 287 h 659"/>
                <a:gd name="T24" fmla="*/ 56 w 416"/>
                <a:gd name="T25" fmla="*/ 277 h 659"/>
                <a:gd name="T26" fmla="*/ 208 w 416"/>
                <a:gd name="T27" fmla="*/ 263 h 659"/>
                <a:gd name="T28" fmla="*/ 196 w 416"/>
                <a:gd name="T29" fmla="*/ 211 h 659"/>
                <a:gd name="T30" fmla="*/ 203 w 416"/>
                <a:gd name="T31" fmla="*/ 180 h 659"/>
                <a:gd name="T32" fmla="*/ 184 w 416"/>
                <a:gd name="T33" fmla="*/ 139 h 659"/>
                <a:gd name="T34" fmla="*/ 145 w 416"/>
                <a:gd name="T35" fmla="*/ 0 h 659"/>
                <a:gd name="T36" fmla="*/ 0 w 416"/>
                <a:gd name="T37" fmla="*/ 12 h 659"/>
                <a:gd name="T38" fmla="*/ 6 w 416"/>
                <a:gd name="T39" fmla="*/ 18 h 659"/>
                <a:gd name="T40" fmla="*/ 6 w 416"/>
                <a:gd name="T41" fmla="*/ 18 h 6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6"/>
                <a:gd name="T64" fmla="*/ 0 h 659"/>
                <a:gd name="T65" fmla="*/ 416 w 416"/>
                <a:gd name="T66" fmla="*/ 659 h 6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6" name="Freeform 968"/>
            <p:cNvSpPr>
              <a:spLocks/>
            </p:cNvSpPr>
            <p:nvPr/>
          </p:nvSpPr>
          <p:spPr bwMode="auto">
            <a:xfrm>
              <a:off x="6693639" y="4070412"/>
              <a:ext cx="769262" cy="979535"/>
            </a:xfrm>
            <a:custGeom>
              <a:avLst/>
              <a:gdLst>
                <a:gd name="T0" fmla="*/ 40 w 587"/>
                <a:gd name="T1" fmla="*/ 156 h 603"/>
                <a:gd name="T2" fmla="*/ 59 w 587"/>
                <a:gd name="T3" fmla="*/ 197 h 603"/>
                <a:gd name="T4" fmla="*/ 51 w 587"/>
                <a:gd name="T5" fmla="*/ 229 h 603"/>
                <a:gd name="T6" fmla="*/ 64 w 587"/>
                <a:gd name="T7" fmla="*/ 281 h 603"/>
                <a:gd name="T8" fmla="*/ 75 w 587"/>
                <a:gd name="T9" fmla="*/ 298 h 603"/>
                <a:gd name="T10" fmla="*/ 232 w 587"/>
                <a:gd name="T11" fmla="*/ 289 h 603"/>
                <a:gd name="T12" fmla="*/ 234 w 587"/>
                <a:gd name="T13" fmla="*/ 300 h 603"/>
                <a:gd name="T14" fmla="*/ 243 w 587"/>
                <a:gd name="T15" fmla="*/ 302 h 603"/>
                <a:gd name="T16" fmla="*/ 240 w 587"/>
                <a:gd name="T17" fmla="*/ 276 h 603"/>
                <a:gd name="T18" fmla="*/ 246 w 587"/>
                <a:gd name="T19" fmla="*/ 269 h 603"/>
                <a:gd name="T20" fmla="*/ 269 w 587"/>
                <a:gd name="T21" fmla="*/ 274 h 603"/>
                <a:gd name="T22" fmla="*/ 273 w 587"/>
                <a:gd name="T23" fmla="*/ 256 h 603"/>
                <a:gd name="T24" fmla="*/ 270 w 587"/>
                <a:gd name="T25" fmla="*/ 232 h 603"/>
                <a:gd name="T26" fmla="*/ 280 w 587"/>
                <a:gd name="T27" fmla="*/ 226 h 603"/>
                <a:gd name="T28" fmla="*/ 294 w 587"/>
                <a:gd name="T29" fmla="*/ 180 h 603"/>
                <a:gd name="T30" fmla="*/ 284 w 587"/>
                <a:gd name="T31" fmla="*/ 178 h 603"/>
                <a:gd name="T32" fmla="*/ 246 w 587"/>
                <a:gd name="T33" fmla="*/ 119 h 603"/>
                <a:gd name="T34" fmla="*/ 164 w 587"/>
                <a:gd name="T35" fmla="*/ 45 h 603"/>
                <a:gd name="T36" fmla="*/ 127 w 587"/>
                <a:gd name="T37" fmla="*/ 22 h 603"/>
                <a:gd name="T38" fmla="*/ 140 w 587"/>
                <a:gd name="T39" fmla="*/ 0 h 603"/>
                <a:gd name="T40" fmla="*/ 72 w 587"/>
                <a:gd name="T41" fmla="*/ 9 h 603"/>
                <a:gd name="T42" fmla="*/ 0 w 587"/>
                <a:gd name="T43" fmla="*/ 18 h 603"/>
                <a:gd name="T44" fmla="*/ 40 w 587"/>
                <a:gd name="T45" fmla="*/ 156 h 603"/>
                <a:gd name="T46" fmla="*/ 40 w 587"/>
                <a:gd name="T47" fmla="*/ 156 h 6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7"/>
                <a:gd name="T73" fmla="*/ 0 h 603"/>
                <a:gd name="T74" fmla="*/ 587 w 587"/>
                <a:gd name="T75" fmla="*/ 603 h 6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7" name="Freeform 969"/>
            <p:cNvSpPr>
              <a:spLocks/>
            </p:cNvSpPr>
            <p:nvPr/>
          </p:nvSpPr>
          <p:spPr bwMode="auto">
            <a:xfrm>
              <a:off x="6463382" y="4942915"/>
              <a:ext cx="1295188" cy="1187119"/>
            </a:xfrm>
            <a:custGeom>
              <a:avLst/>
              <a:gdLst>
                <a:gd name="T0" fmla="*/ 0 w 990"/>
                <a:gd name="T1" fmla="*/ 36 h 732"/>
                <a:gd name="T2" fmla="*/ 13 w 990"/>
                <a:gd name="T3" fmla="*/ 47 h 732"/>
                <a:gd name="T4" fmla="*/ 12 w 990"/>
                <a:gd name="T5" fmla="*/ 56 h 732"/>
                <a:gd name="T6" fmla="*/ 15 w 990"/>
                <a:gd name="T7" fmla="*/ 62 h 732"/>
                <a:gd name="T8" fmla="*/ 10 w 990"/>
                <a:gd name="T9" fmla="*/ 71 h 732"/>
                <a:gd name="T10" fmla="*/ 68 w 990"/>
                <a:gd name="T11" fmla="*/ 50 h 732"/>
                <a:gd name="T12" fmla="*/ 142 w 990"/>
                <a:gd name="T13" fmla="*/ 97 h 732"/>
                <a:gd name="T14" fmla="*/ 203 w 990"/>
                <a:gd name="T15" fmla="*/ 65 h 732"/>
                <a:gd name="T16" fmla="*/ 238 w 990"/>
                <a:gd name="T17" fmla="*/ 73 h 732"/>
                <a:gd name="T18" fmla="*/ 282 w 990"/>
                <a:gd name="T19" fmla="*/ 116 h 732"/>
                <a:gd name="T20" fmla="*/ 299 w 990"/>
                <a:gd name="T21" fmla="*/ 116 h 732"/>
                <a:gd name="T22" fmla="*/ 313 w 990"/>
                <a:gd name="T23" fmla="*/ 147 h 732"/>
                <a:gd name="T24" fmla="*/ 309 w 990"/>
                <a:gd name="T25" fmla="*/ 204 h 732"/>
                <a:gd name="T26" fmla="*/ 320 w 990"/>
                <a:gd name="T27" fmla="*/ 211 h 732"/>
                <a:gd name="T28" fmla="*/ 321 w 990"/>
                <a:gd name="T29" fmla="*/ 200 h 732"/>
                <a:gd name="T30" fmla="*/ 336 w 990"/>
                <a:gd name="T31" fmla="*/ 200 h 732"/>
                <a:gd name="T32" fmla="*/ 321 w 990"/>
                <a:gd name="T33" fmla="*/ 228 h 732"/>
                <a:gd name="T34" fmla="*/ 359 w 990"/>
                <a:gd name="T35" fmla="*/ 267 h 732"/>
                <a:gd name="T36" fmla="*/ 365 w 990"/>
                <a:gd name="T37" fmla="*/ 256 h 732"/>
                <a:gd name="T38" fmla="*/ 368 w 990"/>
                <a:gd name="T39" fmla="*/ 283 h 732"/>
                <a:gd name="T40" fmla="*/ 380 w 990"/>
                <a:gd name="T41" fmla="*/ 288 h 732"/>
                <a:gd name="T42" fmla="*/ 394 w 990"/>
                <a:gd name="T43" fmla="*/ 321 h 732"/>
                <a:gd name="T44" fmla="*/ 407 w 990"/>
                <a:gd name="T45" fmla="*/ 321 h 732"/>
                <a:gd name="T46" fmla="*/ 436 w 990"/>
                <a:gd name="T47" fmla="*/ 351 h 732"/>
                <a:gd name="T48" fmla="*/ 452 w 990"/>
                <a:gd name="T49" fmla="*/ 353 h 732"/>
                <a:gd name="T50" fmla="*/ 452 w 990"/>
                <a:gd name="T51" fmla="*/ 358 h 732"/>
                <a:gd name="T52" fmla="*/ 440 w 990"/>
                <a:gd name="T53" fmla="*/ 366 h 732"/>
                <a:gd name="T54" fmla="*/ 466 w 990"/>
                <a:gd name="T55" fmla="*/ 363 h 732"/>
                <a:gd name="T56" fmla="*/ 482 w 990"/>
                <a:gd name="T57" fmla="*/ 356 h 732"/>
                <a:gd name="T58" fmla="*/ 491 w 990"/>
                <a:gd name="T59" fmla="*/ 313 h 732"/>
                <a:gd name="T60" fmla="*/ 495 w 990"/>
                <a:gd name="T61" fmla="*/ 315 h 732"/>
                <a:gd name="T62" fmla="*/ 492 w 990"/>
                <a:gd name="T63" fmla="*/ 256 h 732"/>
                <a:gd name="T64" fmla="*/ 485 w 990"/>
                <a:gd name="T65" fmla="*/ 238 h 732"/>
                <a:gd name="T66" fmla="*/ 432 w 990"/>
                <a:gd name="T67" fmla="*/ 153 h 732"/>
                <a:gd name="T68" fmla="*/ 390 w 990"/>
                <a:gd name="T69" fmla="*/ 73 h 732"/>
                <a:gd name="T70" fmla="*/ 364 w 990"/>
                <a:gd name="T71" fmla="*/ 6 h 732"/>
                <a:gd name="T72" fmla="*/ 358 w 990"/>
                <a:gd name="T73" fmla="*/ 5 h 732"/>
                <a:gd name="T74" fmla="*/ 335 w 990"/>
                <a:gd name="T75" fmla="*/ 0 h 732"/>
                <a:gd name="T76" fmla="*/ 328 w 990"/>
                <a:gd name="T77" fmla="*/ 7 h 732"/>
                <a:gd name="T78" fmla="*/ 332 w 990"/>
                <a:gd name="T79" fmla="*/ 33 h 732"/>
                <a:gd name="T80" fmla="*/ 322 w 990"/>
                <a:gd name="T81" fmla="*/ 30 h 732"/>
                <a:gd name="T82" fmla="*/ 321 w 990"/>
                <a:gd name="T83" fmla="*/ 20 h 732"/>
                <a:gd name="T84" fmla="*/ 164 w 990"/>
                <a:gd name="T85" fmla="*/ 28 h 732"/>
                <a:gd name="T86" fmla="*/ 152 w 990"/>
                <a:gd name="T87" fmla="*/ 11 h 732"/>
                <a:gd name="T88" fmla="*/ 0 w 990"/>
                <a:gd name="T89" fmla="*/ 25 h 732"/>
                <a:gd name="T90" fmla="*/ 0 w 990"/>
                <a:gd name="T91" fmla="*/ 36 h 732"/>
                <a:gd name="T92" fmla="*/ 0 w 990"/>
                <a:gd name="T93" fmla="*/ 36 h 7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0"/>
                <a:gd name="T142" fmla="*/ 0 h 732"/>
                <a:gd name="T143" fmla="*/ 990 w 990"/>
                <a:gd name="T144" fmla="*/ 732 h 7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8" name="Freeform 970"/>
            <p:cNvSpPr>
              <a:spLocks/>
            </p:cNvSpPr>
            <p:nvPr/>
          </p:nvSpPr>
          <p:spPr bwMode="auto">
            <a:xfrm>
              <a:off x="6675323" y="2500559"/>
              <a:ext cx="599189" cy="814118"/>
            </a:xfrm>
            <a:custGeom>
              <a:avLst/>
              <a:gdLst>
                <a:gd name="T0" fmla="*/ 0 w 459"/>
                <a:gd name="T1" fmla="*/ 45 h 504"/>
                <a:gd name="T2" fmla="*/ 19 w 459"/>
                <a:gd name="T3" fmla="*/ 220 h 504"/>
                <a:gd name="T4" fmla="*/ 47 w 459"/>
                <a:gd name="T5" fmla="*/ 223 h 504"/>
                <a:gd name="T6" fmla="*/ 82 w 459"/>
                <a:gd name="T7" fmla="*/ 243 h 504"/>
                <a:gd name="T8" fmla="*/ 106 w 459"/>
                <a:gd name="T9" fmla="*/ 242 h 504"/>
                <a:gd name="T10" fmla="*/ 118 w 459"/>
                <a:gd name="T11" fmla="*/ 234 h 504"/>
                <a:gd name="T12" fmla="*/ 145 w 459"/>
                <a:gd name="T13" fmla="*/ 251 h 504"/>
                <a:gd name="T14" fmla="*/ 162 w 459"/>
                <a:gd name="T15" fmla="*/ 237 h 504"/>
                <a:gd name="T16" fmla="*/ 165 w 459"/>
                <a:gd name="T17" fmla="*/ 209 h 504"/>
                <a:gd name="T18" fmla="*/ 176 w 459"/>
                <a:gd name="T19" fmla="*/ 215 h 504"/>
                <a:gd name="T20" fmla="*/ 182 w 459"/>
                <a:gd name="T21" fmla="*/ 192 h 504"/>
                <a:gd name="T22" fmla="*/ 220 w 459"/>
                <a:gd name="T23" fmla="*/ 159 h 504"/>
                <a:gd name="T24" fmla="*/ 226 w 459"/>
                <a:gd name="T25" fmla="*/ 105 h 504"/>
                <a:gd name="T26" fmla="*/ 221 w 459"/>
                <a:gd name="T27" fmla="*/ 94 h 504"/>
                <a:gd name="T28" fmla="*/ 229 w 459"/>
                <a:gd name="T29" fmla="*/ 88 h 504"/>
                <a:gd name="T30" fmla="*/ 215 w 459"/>
                <a:gd name="T31" fmla="*/ 0 h 504"/>
                <a:gd name="T32" fmla="*/ 176 w 459"/>
                <a:gd name="T33" fmla="*/ 20 h 504"/>
                <a:gd name="T34" fmla="*/ 156 w 459"/>
                <a:gd name="T35" fmla="*/ 41 h 504"/>
                <a:gd name="T36" fmla="*/ 142 w 459"/>
                <a:gd name="T37" fmla="*/ 42 h 504"/>
                <a:gd name="T38" fmla="*/ 120 w 459"/>
                <a:gd name="T39" fmla="*/ 53 h 504"/>
                <a:gd name="T40" fmla="*/ 69 w 459"/>
                <a:gd name="T41" fmla="*/ 36 h 504"/>
                <a:gd name="T42" fmla="*/ 0 w 459"/>
                <a:gd name="T43" fmla="*/ 45 h 504"/>
                <a:gd name="T44" fmla="*/ 0 w 459"/>
                <a:gd name="T45" fmla="*/ 45 h 5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9"/>
                <a:gd name="T70" fmla="*/ 0 h 504"/>
                <a:gd name="T71" fmla="*/ 459 w 459"/>
                <a:gd name="T72" fmla="*/ 504 h 5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9" name="Freeform 971"/>
            <p:cNvSpPr>
              <a:spLocks/>
            </p:cNvSpPr>
            <p:nvPr/>
          </p:nvSpPr>
          <p:spPr bwMode="auto">
            <a:xfrm>
              <a:off x="7054720" y="2785987"/>
              <a:ext cx="638436" cy="768710"/>
            </a:xfrm>
            <a:custGeom>
              <a:avLst/>
              <a:gdLst>
                <a:gd name="T0" fmla="*/ 0 w 489"/>
                <a:gd name="T1" fmla="*/ 164 h 473"/>
                <a:gd name="T2" fmla="*/ 8 w 489"/>
                <a:gd name="T3" fmla="*/ 196 h 473"/>
                <a:gd name="T4" fmla="*/ 40 w 489"/>
                <a:gd name="T5" fmla="*/ 219 h 473"/>
                <a:gd name="T6" fmla="*/ 55 w 489"/>
                <a:gd name="T7" fmla="*/ 237 h 473"/>
                <a:gd name="T8" fmla="*/ 102 w 489"/>
                <a:gd name="T9" fmla="*/ 218 h 473"/>
                <a:gd name="T10" fmla="*/ 123 w 489"/>
                <a:gd name="T11" fmla="*/ 215 h 473"/>
                <a:gd name="T12" fmla="*/ 134 w 489"/>
                <a:gd name="T13" fmla="*/ 201 h 473"/>
                <a:gd name="T14" fmla="*/ 152 w 489"/>
                <a:gd name="T15" fmla="*/ 129 h 473"/>
                <a:gd name="T16" fmla="*/ 172 w 489"/>
                <a:gd name="T17" fmla="*/ 138 h 473"/>
                <a:gd name="T18" fmla="*/ 210 w 489"/>
                <a:gd name="T19" fmla="*/ 61 h 473"/>
                <a:gd name="T20" fmla="*/ 239 w 489"/>
                <a:gd name="T21" fmla="*/ 77 h 473"/>
                <a:gd name="T22" fmla="*/ 244 w 489"/>
                <a:gd name="T23" fmla="*/ 64 h 473"/>
                <a:gd name="T24" fmla="*/ 223 w 489"/>
                <a:gd name="T25" fmla="*/ 47 h 473"/>
                <a:gd name="T26" fmla="*/ 207 w 489"/>
                <a:gd name="T27" fmla="*/ 49 h 473"/>
                <a:gd name="T28" fmla="*/ 201 w 489"/>
                <a:gd name="T29" fmla="*/ 57 h 473"/>
                <a:gd name="T30" fmla="*/ 172 w 489"/>
                <a:gd name="T31" fmla="*/ 66 h 473"/>
                <a:gd name="T32" fmla="*/ 153 w 489"/>
                <a:gd name="T33" fmla="*/ 87 h 473"/>
                <a:gd name="T34" fmla="*/ 147 w 489"/>
                <a:gd name="T35" fmla="*/ 53 h 473"/>
                <a:gd name="T36" fmla="*/ 94 w 489"/>
                <a:gd name="T37" fmla="*/ 62 h 473"/>
                <a:gd name="T38" fmla="*/ 84 w 489"/>
                <a:gd name="T39" fmla="*/ 0 h 473"/>
                <a:gd name="T40" fmla="*/ 76 w 489"/>
                <a:gd name="T41" fmla="*/ 6 h 473"/>
                <a:gd name="T42" fmla="*/ 81 w 489"/>
                <a:gd name="T43" fmla="*/ 17 h 473"/>
                <a:gd name="T44" fmla="*/ 74 w 489"/>
                <a:gd name="T45" fmla="*/ 71 h 473"/>
                <a:gd name="T46" fmla="*/ 36 w 489"/>
                <a:gd name="T47" fmla="*/ 105 h 473"/>
                <a:gd name="T48" fmla="*/ 30 w 489"/>
                <a:gd name="T49" fmla="*/ 128 h 473"/>
                <a:gd name="T50" fmla="*/ 20 w 489"/>
                <a:gd name="T51" fmla="*/ 122 h 473"/>
                <a:gd name="T52" fmla="*/ 16 w 489"/>
                <a:gd name="T53" fmla="*/ 149 h 473"/>
                <a:gd name="T54" fmla="*/ 0 w 489"/>
                <a:gd name="T55" fmla="*/ 164 h 473"/>
                <a:gd name="T56" fmla="*/ 0 w 489"/>
                <a:gd name="T57" fmla="*/ 164 h 473"/>
                <a:gd name="T58" fmla="*/ 0 w 489"/>
                <a:gd name="T59" fmla="*/ 164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9"/>
                <a:gd name="T91" fmla="*/ 0 h 473"/>
                <a:gd name="T92" fmla="*/ 489 w 489"/>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close/>
                </a:path>
              </a:pathLst>
            </a:custGeom>
            <a:solidFill>
              <a:schemeClr val="bg1"/>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0" name="Freeform 972"/>
            <p:cNvSpPr>
              <a:spLocks/>
            </p:cNvSpPr>
            <p:nvPr/>
          </p:nvSpPr>
          <p:spPr bwMode="auto">
            <a:xfrm>
              <a:off x="7407768" y="2853837"/>
              <a:ext cx="700001" cy="396110"/>
            </a:xfrm>
            <a:custGeom>
              <a:avLst/>
              <a:gdLst>
                <a:gd name="T0" fmla="*/ 0 w 496"/>
                <a:gd name="T1" fmla="*/ 36 h 240"/>
                <a:gd name="T2" fmla="*/ 6 w 496"/>
                <a:gd name="T3" fmla="*/ 70 h 240"/>
                <a:gd name="T4" fmla="*/ 25 w 496"/>
                <a:gd name="T5" fmla="*/ 49 h 240"/>
                <a:gd name="T6" fmla="*/ 54 w 496"/>
                <a:gd name="T7" fmla="*/ 40 h 240"/>
                <a:gd name="T8" fmla="*/ 60 w 496"/>
                <a:gd name="T9" fmla="*/ 31 h 240"/>
                <a:gd name="T10" fmla="*/ 76 w 496"/>
                <a:gd name="T11" fmla="*/ 30 h 240"/>
                <a:gd name="T12" fmla="*/ 97 w 496"/>
                <a:gd name="T13" fmla="*/ 47 h 240"/>
                <a:gd name="T14" fmla="*/ 111 w 496"/>
                <a:gd name="T15" fmla="*/ 51 h 240"/>
                <a:gd name="T16" fmla="*/ 139 w 496"/>
                <a:gd name="T17" fmla="*/ 74 h 240"/>
                <a:gd name="T18" fmla="*/ 129 w 496"/>
                <a:gd name="T19" fmla="*/ 97 h 240"/>
                <a:gd name="T20" fmla="*/ 133 w 496"/>
                <a:gd name="T21" fmla="*/ 108 h 240"/>
                <a:gd name="T22" fmla="*/ 144 w 496"/>
                <a:gd name="T23" fmla="*/ 103 h 240"/>
                <a:gd name="T24" fmla="*/ 155 w 496"/>
                <a:gd name="T25" fmla="*/ 103 h 240"/>
                <a:gd name="T26" fmla="*/ 160 w 496"/>
                <a:gd name="T27" fmla="*/ 111 h 240"/>
                <a:gd name="T28" fmla="*/ 173 w 496"/>
                <a:gd name="T29" fmla="*/ 111 h 240"/>
                <a:gd name="T30" fmla="*/ 178 w 496"/>
                <a:gd name="T31" fmla="*/ 108 h 240"/>
                <a:gd name="T32" fmla="*/ 170 w 496"/>
                <a:gd name="T33" fmla="*/ 87 h 240"/>
                <a:gd name="T34" fmla="*/ 168 w 496"/>
                <a:gd name="T35" fmla="*/ 49 h 240"/>
                <a:gd name="T36" fmla="*/ 159 w 496"/>
                <a:gd name="T37" fmla="*/ 43 h 240"/>
                <a:gd name="T38" fmla="*/ 178 w 496"/>
                <a:gd name="T39" fmla="*/ 26 h 240"/>
                <a:gd name="T40" fmla="*/ 179 w 496"/>
                <a:gd name="T41" fmla="*/ 15 h 240"/>
                <a:gd name="T42" fmla="*/ 191 w 496"/>
                <a:gd name="T43" fmla="*/ 15 h 240"/>
                <a:gd name="T44" fmla="*/ 176 w 496"/>
                <a:gd name="T45" fmla="*/ 39 h 240"/>
                <a:gd name="T46" fmla="*/ 184 w 496"/>
                <a:gd name="T47" fmla="*/ 68 h 240"/>
                <a:gd name="T48" fmla="*/ 188 w 496"/>
                <a:gd name="T49" fmla="*/ 75 h 240"/>
                <a:gd name="T50" fmla="*/ 194 w 496"/>
                <a:gd name="T51" fmla="*/ 79 h 240"/>
                <a:gd name="T52" fmla="*/ 182 w 496"/>
                <a:gd name="T53" fmla="*/ 78 h 240"/>
                <a:gd name="T54" fmla="*/ 186 w 496"/>
                <a:gd name="T55" fmla="*/ 96 h 240"/>
                <a:gd name="T56" fmla="*/ 206 w 496"/>
                <a:gd name="T57" fmla="*/ 108 h 240"/>
                <a:gd name="T58" fmla="*/ 211 w 496"/>
                <a:gd name="T59" fmla="*/ 111 h 240"/>
                <a:gd name="T60" fmla="*/ 217 w 496"/>
                <a:gd name="T61" fmla="*/ 111 h 240"/>
                <a:gd name="T62" fmla="*/ 214 w 496"/>
                <a:gd name="T63" fmla="*/ 120 h 240"/>
                <a:gd name="T64" fmla="*/ 238 w 496"/>
                <a:gd name="T65" fmla="*/ 108 h 240"/>
                <a:gd name="T66" fmla="*/ 243 w 496"/>
                <a:gd name="T67" fmla="*/ 92 h 240"/>
                <a:gd name="T68" fmla="*/ 249 w 496"/>
                <a:gd name="T69" fmla="*/ 76 h 240"/>
                <a:gd name="T70" fmla="*/ 214 w 496"/>
                <a:gd name="T71" fmla="*/ 84 h 240"/>
                <a:gd name="T72" fmla="*/ 191 w 496"/>
                <a:gd name="T73" fmla="*/ 0 h 240"/>
                <a:gd name="T74" fmla="*/ 0 w 496"/>
                <a:gd name="T75" fmla="*/ 36 h 240"/>
                <a:gd name="T76" fmla="*/ 0 w 496"/>
                <a:gd name="T77" fmla="*/ 36 h 240"/>
                <a:gd name="T78" fmla="*/ 0 w 496"/>
                <a:gd name="T79" fmla="*/ 36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6"/>
                <a:gd name="T121" fmla="*/ 0 h 240"/>
                <a:gd name="T122" fmla="*/ 496 w 496"/>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close/>
                </a:path>
              </a:pathLst>
            </a:custGeom>
            <a:solidFill>
              <a:srgbClr val="009999"/>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1" name="Freeform 973"/>
            <p:cNvSpPr>
              <a:spLocks/>
            </p:cNvSpPr>
            <p:nvPr/>
          </p:nvSpPr>
          <p:spPr bwMode="auto">
            <a:xfrm>
              <a:off x="6944827" y="2983841"/>
              <a:ext cx="1104178" cy="752494"/>
            </a:xfrm>
            <a:custGeom>
              <a:avLst/>
              <a:gdLst>
                <a:gd name="T0" fmla="*/ 39 w 844"/>
                <a:gd name="T1" fmla="*/ 207 h 463"/>
                <a:gd name="T2" fmla="*/ 40 w 844"/>
                <a:gd name="T3" fmla="*/ 201 h 463"/>
                <a:gd name="T4" fmla="*/ 67 w 844"/>
                <a:gd name="T5" fmla="*/ 176 h 463"/>
                <a:gd name="T6" fmla="*/ 82 w 844"/>
                <a:gd name="T7" fmla="*/ 158 h 463"/>
                <a:gd name="T8" fmla="*/ 97 w 844"/>
                <a:gd name="T9" fmla="*/ 176 h 463"/>
                <a:gd name="T10" fmla="*/ 144 w 844"/>
                <a:gd name="T11" fmla="*/ 157 h 463"/>
                <a:gd name="T12" fmla="*/ 165 w 844"/>
                <a:gd name="T13" fmla="*/ 154 h 463"/>
                <a:gd name="T14" fmla="*/ 176 w 844"/>
                <a:gd name="T15" fmla="*/ 140 h 463"/>
                <a:gd name="T16" fmla="*/ 194 w 844"/>
                <a:gd name="T17" fmla="*/ 68 h 463"/>
                <a:gd name="T18" fmla="*/ 213 w 844"/>
                <a:gd name="T19" fmla="*/ 77 h 463"/>
                <a:gd name="T20" fmla="*/ 251 w 844"/>
                <a:gd name="T21" fmla="*/ 0 h 463"/>
                <a:gd name="T22" fmla="*/ 281 w 844"/>
                <a:gd name="T23" fmla="*/ 16 h 463"/>
                <a:gd name="T24" fmla="*/ 286 w 844"/>
                <a:gd name="T25" fmla="*/ 3 h 463"/>
                <a:gd name="T26" fmla="*/ 300 w 844"/>
                <a:gd name="T27" fmla="*/ 7 h 463"/>
                <a:gd name="T28" fmla="*/ 327 w 844"/>
                <a:gd name="T29" fmla="*/ 30 h 463"/>
                <a:gd name="T30" fmla="*/ 318 w 844"/>
                <a:gd name="T31" fmla="*/ 53 h 463"/>
                <a:gd name="T32" fmla="*/ 321 w 844"/>
                <a:gd name="T33" fmla="*/ 64 h 463"/>
                <a:gd name="T34" fmla="*/ 333 w 844"/>
                <a:gd name="T35" fmla="*/ 59 h 463"/>
                <a:gd name="T36" fmla="*/ 341 w 844"/>
                <a:gd name="T37" fmla="*/ 69 h 463"/>
                <a:gd name="T38" fmla="*/ 382 w 844"/>
                <a:gd name="T39" fmla="*/ 83 h 463"/>
                <a:gd name="T40" fmla="*/ 344 w 844"/>
                <a:gd name="T41" fmla="*/ 81 h 463"/>
                <a:gd name="T42" fmla="*/ 384 w 844"/>
                <a:gd name="T43" fmla="*/ 116 h 463"/>
                <a:gd name="T44" fmla="*/ 359 w 844"/>
                <a:gd name="T45" fmla="*/ 112 h 463"/>
                <a:gd name="T46" fmla="*/ 410 w 844"/>
                <a:gd name="T47" fmla="*/ 144 h 463"/>
                <a:gd name="T48" fmla="*/ 422 w 844"/>
                <a:gd name="T49" fmla="*/ 166 h 463"/>
                <a:gd name="T50" fmla="*/ 414 w 844"/>
                <a:gd name="T51" fmla="*/ 163 h 463"/>
                <a:gd name="T52" fmla="*/ 412 w 844"/>
                <a:gd name="T53" fmla="*/ 169 h 463"/>
                <a:gd name="T54" fmla="*/ 246 w 844"/>
                <a:gd name="T55" fmla="*/ 201 h 463"/>
                <a:gd name="T56" fmla="*/ 108 w 844"/>
                <a:gd name="T57" fmla="*/ 218 h 463"/>
                <a:gd name="T58" fmla="*/ 0 w 844"/>
                <a:gd name="T59" fmla="*/ 232 h 463"/>
                <a:gd name="T60" fmla="*/ 39 w 844"/>
                <a:gd name="T61" fmla="*/ 207 h 463"/>
                <a:gd name="T62" fmla="*/ 39 w 844"/>
                <a:gd name="T63" fmla="*/ 207 h 4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4"/>
                <a:gd name="T97" fmla="*/ 0 h 463"/>
                <a:gd name="T98" fmla="*/ 844 w 844"/>
                <a:gd name="T99" fmla="*/ 463 h 4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2" name="Freeform 974"/>
            <p:cNvSpPr>
              <a:spLocks/>
            </p:cNvSpPr>
            <p:nvPr/>
          </p:nvSpPr>
          <p:spPr bwMode="auto">
            <a:xfrm>
              <a:off x="6884646" y="3531993"/>
              <a:ext cx="1216691" cy="658429"/>
            </a:xfrm>
            <a:custGeom>
              <a:avLst/>
              <a:gdLst>
                <a:gd name="T0" fmla="*/ 0 w 932"/>
                <a:gd name="T1" fmla="*/ 175 h 407"/>
                <a:gd name="T2" fmla="*/ 67 w 932"/>
                <a:gd name="T3" fmla="*/ 166 h 407"/>
                <a:gd name="T4" fmla="*/ 106 w 932"/>
                <a:gd name="T5" fmla="*/ 147 h 407"/>
                <a:gd name="T6" fmla="*/ 180 w 932"/>
                <a:gd name="T7" fmla="*/ 139 h 407"/>
                <a:gd name="T8" fmla="*/ 211 w 932"/>
                <a:gd name="T9" fmla="*/ 158 h 407"/>
                <a:gd name="T10" fmla="*/ 259 w 932"/>
                <a:gd name="T11" fmla="*/ 152 h 407"/>
                <a:gd name="T12" fmla="*/ 332 w 932"/>
                <a:gd name="T13" fmla="*/ 203 h 407"/>
                <a:gd name="T14" fmla="*/ 361 w 932"/>
                <a:gd name="T15" fmla="*/ 196 h 407"/>
                <a:gd name="T16" fmla="*/ 401 w 932"/>
                <a:gd name="T17" fmla="*/ 137 h 407"/>
                <a:gd name="T18" fmla="*/ 435 w 932"/>
                <a:gd name="T19" fmla="*/ 125 h 407"/>
                <a:gd name="T20" fmla="*/ 445 w 932"/>
                <a:gd name="T21" fmla="*/ 108 h 407"/>
                <a:gd name="T22" fmla="*/ 409 w 932"/>
                <a:gd name="T23" fmla="*/ 115 h 407"/>
                <a:gd name="T24" fmla="*/ 400 w 932"/>
                <a:gd name="T25" fmla="*/ 102 h 407"/>
                <a:gd name="T26" fmla="*/ 421 w 932"/>
                <a:gd name="T27" fmla="*/ 97 h 407"/>
                <a:gd name="T28" fmla="*/ 421 w 932"/>
                <a:gd name="T29" fmla="*/ 89 h 407"/>
                <a:gd name="T30" fmla="*/ 397 w 932"/>
                <a:gd name="T31" fmla="*/ 80 h 407"/>
                <a:gd name="T32" fmla="*/ 428 w 932"/>
                <a:gd name="T33" fmla="*/ 69 h 407"/>
                <a:gd name="T34" fmla="*/ 426 w 932"/>
                <a:gd name="T35" fmla="*/ 81 h 407"/>
                <a:gd name="T36" fmla="*/ 446 w 932"/>
                <a:gd name="T37" fmla="*/ 81 h 407"/>
                <a:gd name="T38" fmla="*/ 457 w 932"/>
                <a:gd name="T39" fmla="*/ 61 h 407"/>
                <a:gd name="T40" fmla="*/ 465 w 932"/>
                <a:gd name="T41" fmla="*/ 60 h 407"/>
                <a:gd name="T42" fmla="*/ 460 w 932"/>
                <a:gd name="T43" fmla="*/ 41 h 407"/>
                <a:gd name="T44" fmla="*/ 446 w 932"/>
                <a:gd name="T45" fmla="*/ 60 h 407"/>
                <a:gd name="T46" fmla="*/ 432 w 932"/>
                <a:gd name="T47" fmla="*/ 18 h 407"/>
                <a:gd name="T48" fmla="*/ 441 w 932"/>
                <a:gd name="T49" fmla="*/ 16 h 407"/>
                <a:gd name="T50" fmla="*/ 455 w 932"/>
                <a:gd name="T51" fmla="*/ 27 h 407"/>
                <a:gd name="T52" fmla="*/ 445 w 932"/>
                <a:gd name="T53" fmla="*/ 8 h 407"/>
                <a:gd name="T54" fmla="*/ 435 w 932"/>
                <a:gd name="T55" fmla="*/ 0 h 407"/>
                <a:gd name="T56" fmla="*/ 269 w 932"/>
                <a:gd name="T57" fmla="*/ 31 h 407"/>
                <a:gd name="T58" fmla="*/ 132 w 932"/>
                <a:gd name="T59" fmla="*/ 48 h 407"/>
                <a:gd name="T60" fmla="*/ 113 w 932"/>
                <a:gd name="T61" fmla="*/ 85 h 407"/>
                <a:gd name="T62" fmla="*/ 83 w 932"/>
                <a:gd name="T63" fmla="*/ 92 h 407"/>
                <a:gd name="T64" fmla="*/ 69 w 932"/>
                <a:gd name="T65" fmla="*/ 111 h 407"/>
                <a:gd name="T66" fmla="*/ 16 w 932"/>
                <a:gd name="T67" fmla="*/ 141 h 407"/>
                <a:gd name="T68" fmla="*/ 13 w 932"/>
                <a:gd name="T69" fmla="*/ 153 h 407"/>
                <a:gd name="T70" fmla="*/ 0 w 932"/>
                <a:gd name="T71" fmla="*/ 159 h 407"/>
                <a:gd name="T72" fmla="*/ 0 w 932"/>
                <a:gd name="T73" fmla="*/ 175 h 407"/>
                <a:gd name="T74" fmla="*/ 0 w 932"/>
                <a:gd name="T75" fmla="*/ 175 h 4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2"/>
                <a:gd name="T115" fmla="*/ 0 h 407"/>
                <a:gd name="T116" fmla="*/ 932 w 932"/>
                <a:gd name="T117" fmla="*/ 407 h 4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3" name="Freeform 975"/>
            <p:cNvSpPr>
              <a:spLocks/>
            </p:cNvSpPr>
            <p:nvPr/>
          </p:nvSpPr>
          <p:spPr bwMode="auto">
            <a:xfrm>
              <a:off x="7028555" y="3986080"/>
              <a:ext cx="724781" cy="668162"/>
            </a:xfrm>
            <a:custGeom>
              <a:avLst/>
              <a:gdLst>
                <a:gd name="T0" fmla="*/ 12 w 556"/>
                <a:gd name="T1" fmla="*/ 26 h 413"/>
                <a:gd name="T2" fmla="*/ 51 w 556"/>
                <a:gd name="T3" fmla="*/ 7 h 413"/>
                <a:gd name="T4" fmla="*/ 125 w 556"/>
                <a:gd name="T5" fmla="*/ 0 h 413"/>
                <a:gd name="T6" fmla="*/ 155 w 556"/>
                <a:gd name="T7" fmla="*/ 19 h 413"/>
                <a:gd name="T8" fmla="*/ 204 w 556"/>
                <a:gd name="T9" fmla="*/ 12 h 413"/>
                <a:gd name="T10" fmla="*/ 277 w 556"/>
                <a:gd name="T11" fmla="*/ 64 h 413"/>
                <a:gd name="T12" fmla="*/ 245 w 556"/>
                <a:gd name="T13" fmla="*/ 103 h 413"/>
                <a:gd name="T14" fmla="*/ 247 w 556"/>
                <a:gd name="T15" fmla="*/ 120 h 413"/>
                <a:gd name="T16" fmla="*/ 191 w 556"/>
                <a:gd name="T17" fmla="*/ 170 h 413"/>
                <a:gd name="T18" fmla="*/ 182 w 556"/>
                <a:gd name="T19" fmla="*/ 172 h 413"/>
                <a:gd name="T20" fmla="*/ 178 w 556"/>
                <a:gd name="T21" fmla="*/ 187 h 413"/>
                <a:gd name="T22" fmla="*/ 166 w 556"/>
                <a:gd name="T23" fmla="*/ 179 h 413"/>
                <a:gd name="T24" fmla="*/ 176 w 556"/>
                <a:gd name="T25" fmla="*/ 193 h 413"/>
                <a:gd name="T26" fmla="*/ 166 w 556"/>
                <a:gd name="T27" fmla="*/ 206 h 413"/>
                <a:gd name="T28" fmla="*/ 156 w 556"/>
                <a:gd name="T29" fmla="*/ 204 h 413"/>
                <a:gd name="T30" fmla="*/ 119 w 556"/>
                <a:gd name="T31" fmla="*/ 145 h 413"/>
                <a:gd name="T32" fmla="*/ 36 w 556"/>
                <a:gd name="T33" fmla="*/ 71 h 413"/>
                <a:gd name="T34" fmla="*/ 0 w 556"/>
                <a:gd name="T35" fmla="*/ 48 h 413"/>
                <a:gd name="T36" fmla="*/ 12 w 556"/>
                <a:gd name="T37" fmla="*/ 26 h 413"/>
                <a:gd name="T38" fmla="*/ 12 w 556"/>
                <a:gd name="T39" fmla="*/ 26 h 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6"/>
                <a:gd name="T61" fmla="*/ 0 h 413"/>
                <a:gd name="T62" fmla="*/ 556 w 556"/>
                <a:gd name="T63" fmla="*/ 413 h 4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4" name="Freeform 976"/>
            <p:cNvSpPr>
              <a:spLocks/>
            </p:cNvSpPr>
            <p:nvPr/>
          </p:nvSpPr>
          <p:spPr bwMode="auto">
            <a:xfrm>
              <a:off x="7231913" y="2341629"/>
              <a:ext cx="835408" cy="638967"/>
            </a:xfrm>
            <a:custGeom>
              <a:avLst/>
              <a:gdLst>
                <a:gd name="T0" fmla="*/ 25 w 635"/>
                <a:gd name="T1" fmla="*/ 199 h 397"/>
                <a:gd name="T2" fmla="*/ 78 w 635"/>
                <a:gd name="T3" fmla="*/ 190 h 397"/>
                <a:gd name="T4" fmla="*/ 268 w 635"/>
                <a:gd name="T5" fmla="*/ 154 h 397"/>
                <a:gd name="T6" fmla="*/ 276 w 635"/>
                <a:gd name="T7" fmla="*/ 146 h 397"/>
                <a:gd name="T8" fmla="*/ 287 w 635"/>
                <a:gd name="T9" fmla="*/ 146 h 397"/>
                <a:gd name="T10" fmla="*/ 299 w 635"/>
                <a:gd name="T11" fmla="*/ 137 h 397"/>
                <a:gd name="T12" fmla="*/ 317 w 635"/>
                <a:gd name="T13" fmla="*/ 114 h 397"/>
                <a:gd name="T14" fmla="*/ 286 w 635"/>
                <a:gd name="T15" fmla="*/ 90 h 397"/>
                <a:gd name="T16" fmla="*/ 285 w 635"/>
                <a:gd name="T17" fmla="*/ 67 h 397"/>
                <a:gd name="T18" fmla="*/ 299 w 635"/>
                <a:gd name="T19" fmla="*/ 35 h 397"/>
                <a:gd name="T20" fmla="*/ 278 w 635"/>
                <a:gd name="T21" fmla="*/ 24 h 397"/>
                <a:gd name="T22" fmla="*/ 256 w 635"/>
                <a:gd name="T23" fmla="*/ 0 h 397"/>
                <a:gd name="T24" fmla="*/ 44 w 635"/>
                <a:gd name="T25" fmla="*/ 39 h 397"/>
                <a:gd name="T26" fmla="*/ 34 w 635"/>
                <a:gd name="T27" fmla="*/ 24 h 397"/>
                <a:gd name="T28" fmla="*/ 0 w 635"/>
                <a:gd name="T29" fmla="*/ 49 h 397"/>
                <a:gd name="T30" fmla="*/ 25 w 635"/>
                <a:gd name="T31" fmla="*/ 199 h 397"/>
                <a:gd name="T32" fmla="*/ 25 w 635"/>
                <a:gd name="T33" fmla="*/ 199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5"/>
                <a:gd name="T52" fmla="*/ 0 h 397"/>
                <a:gd name="T53" fmla="*/ 635 w 635"/>
                <a:gd name="T54" fmla="*/ 397 h 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5" name="Freeform 977"/>
            <p:cNvSpPr>
              <a:spLocks/>
            </p:cNvSpPr>
            <p:nvPr/>
          </p:nvSpPr>
          <p:spPr bwMode="auto">
            <a:xfrm>
              <a:off x="7978359" y="2451906"/>
              <a:ext cx="177925" cy="528690"/>
            </a:xfrm>
            <a:custGeom>
              <a:avLst/>
              <a:gdLst>
                <a:gd name="T0" fmla="*/ 3 w 137"/>
                <a:gd name="T1" fmla="*/ 111 h 325"/>
                <a:gd name="T2" fmla="*/ 16 w 137"/>
                <a:gd name="T3" fmla="*/ 103 h 325"/>
                <a:gd name="T4" fmla="*/ 34 w 137"/>
                <a:gd name="T5" fmla="*/ 80 h 325"/>
                <a:gd name="T6" fmla="*/ 2 w 137"/>
                <a:gd name="T7" fmla="*/ 55 h 325"/>
                <a:gd name="T8" fmla="*/ 1 w 137"/>
                <a:gd name="T9" fmla="*/ 32 h 325"/>
                <a:gd name="T10" fmla="*/ 16 w 137"/>
                <a:gd name="T11" fmla="*/ 0 h 325"/>
                <a:gd name="T12" fmla="*/ 62 w 137"/>
                <a:gd name="T13" fmla="*/ 16 h 325"/>
                <a:gd name="T14" fmla="*/ 63 w 137"/>
                <a:gd name="T15" fmla="*/ 22 h 325"/>
                <a:gd name="T16" fmla="*/ 58 w 137"/>
                <a:gd name="T17" fmla="*/ 40 h 325"/>
                <a:gd name="T18" fmla="*/ 53 w 137"/>
                <a:gd name="T19" fmla="*/ 44 h 325"/>
                <a:gd name="T20" fmla="*/ 52 w 137"/>
                <a:gd name="T21" fmla="*/ 53 h 325"/>
                <a:gd name="T22" fmla="*/ 57 w 137"/>
                <a:gd name="T23" fmla="*/ 56 h 325"/>
                <a:gd name="T24" fmla="*/ 68 w 137"/>
                <a:gd name="T25" fmla="*/ 53 h 325"/>
                <a:gd name="T26" fmla="*/ 68 w 137"/>
                <a:gd name="T27" fmla="*/ 81 h 325"/>
                <a:gd name="T28" fmla="*/ 68 w 137"/>
                <a:gd name="T29" fmla="*/ 98 h 325"/>
                <a:gd name="T30" fmla="*/ 68 w 137"/>
                <a:gd name="T31" fmla="*/ 107 h 325"/>
                <a:gd name="T32" fmla="*/ 64 w 137"/>
                <a:gd name="T33" fmla="*/ 116 h 325"/>
                <a:gd name="T34" fmla="*/ 59 w 137"/>
                <a:gd name="T35" fmla="*/ 117 h 325"/>
                <a:gd name="T36" fmla="*/ 61 w 137"/>
                <a:gd name="T37" fmla="*/ 125 h 325"/>
                <a:gd name="T38" fmla="*/ 44 w 137"/>
                <a:gd name="T39" fmla="*/ 163 h 325"/>
                <a:gd name="T40" fmla="*/ 40 w 137"/>
                <a:gd name="T41" fmla="*/ 163 h 325"/>
                <a:gd name="T42" fmla="*/ 39 w 137"/>
                <a:gd name="T43" fmla="*/ 148 h 325"/>
                <a:gd name="T44" fmla="*/ 27 w 137"/>
                <a:gd name="T45" fmla="*/ 148 h 325"/>
                <a:gd name="T46" fmla="*/ 3 w 137"/>
                <a:gd name="T47" fmla="*/ 133 h 325"/>
                <a:gd name="T48" fmla="*/ 0 w 137"/>
                <a:gd name="T49" fmla="*/ 121 h 325"/>
                <a:gd name="T50" fmla="*/ 3 w 137"/>
                <a:gd name="T51" fmla="*/ 111 h 325"/>
                <a:gd name="T52" fmla="*/ 3 w 137"/>
                <a:gd name="T53" fmla="*/ 111 h 3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
                <a:gd name="T82" fmla="*/ 0 h 325"/>
                <a:gd name="T83" fmla="*/ 137 w 137"/>
                <a:gd name="T84" fmla="*/ 325 h 3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6" name="Freeform 978"/>
            <p:cNvSpPr>
              <a:spLocks/>
            </p:cNvSpPr>
            <p:nvPr/>
          </p:nvSpPr>
          <p:spPr bwMode="auto">
            <a:xfrm>
              <a:off x="7326841" y="1631301"/>
              <a:ext cx="847759" cy="914666"/>
            </a:xfrm>
            <a:custGeom>
              <a:avLst/>
              <a:gdLst>
                <a:gd name="T0" fmla="*/ 10 w 648"/>
                <a:gd name="T1" fmla="*/ 258 h 565"/>
                <a:gd name="T2" fmla="*/ 221 w 648"/>
                <a:gd name="T3" fmla="*/ 219 h 565"/>
                <a:gd name="T4" fmla="*/ 244 w 648"/>
                <a:gd name="T5" fmla="*/ 243 h 565"/>
                <a:gd name="T6" fmla="*/ 265 w 648"/>
                <a:gd name="T7" fmla="*/ 254 h 565"/>
                <a:gd name="T8" fmla="*/ 312 w 648"/>
                <a:gd name="T9" fmla="*/ 270 h 565"/>
                <a:gd name="T10" fmla="*/ 316 w 648"/>
                <a:gd name="T11" fmla="*/ 282 h 565"/>
                <a:gd name="T12" fmla="*/ 323 w 648"/>
                <a:gd name="T13" fmla="*/ 265 h 565"/>
                <a:gd name="T14" fmla="*/ 324 w 648"/>
                <a:gd name="T15" fmla="*/ 241 h 565"/>
                <a:gd name="T16" fmla="*/ 316 w 648"/>
                <a:gd name="T17" fmla="*/ 196 h 565"/>
                <a:gd name="T18" fmla="*/ 316 w 648"/>
                <a:gd name="T19" fmla="*/ 148 h 565"/>
                <a:gd name="T20" fmla="*/ 293 w 648"/>
                <a:gd name="T21" fmla="*/ 79 h 565"/>
                <a:gd name="T22" fmla="*/ 289 w 648"/>
                <a:gd name="T23" fmla="*/ 48 h 565"/>
                <a:gd name="T24" fmla="*/ 275 w 648"/>
                <a:gd name="T25" fmla="*/ 0 h 565"/>
                <a:gd name="T26" fmla="*/ 206 w 648"/>
                <a:gd name="T27" fmla="*/ 16 h 565"/>
                <a:gd name="T28" fmla="*/ 168 w 648"/>
                <a:gd name="T29" fmla="*/ 56 h 565"/>
                <a:gd name="T30" fmla="*/ 166 w 648"/>
                <a:gd name="T31" fmla="*/ 66 h 565"/>
                <a:gd name="T32" fmla="*/ 145 w 648"/>
                <a:gd name="T33" fmla="*/ 90 h 565"/>
                <a:gd name="T34" fmla="*/ 150 w 648"/>
                <a:gd name="T35" fmla="*/ 99 h 565"/>
                <a:gd name="T36" fmla="*/ 155 w 648"/>
                <a:gd name="T37" fmla="*/ 105 h 565"/>
                <a:gd name="T38" fmla="*/ 151 w 648"/>
                <a:gd name="T39" fmla="*/ 107 h 565"/>
                <a:gd name="T40" fmla="*/ 158 w 648"/>
                <a:gd name="T41" fmla="*/ 117 h 565"/>
                <a:gd name="T42" fmla="*/ 159 w 648"/>
                <a:gd name="T43" fmla="*/ 125 h 565"/>
                <a:gd name="T44" fmla="*/ 138 w 648"/>
                <a:gd name="T45" fmla="*/ 145 h 565"/>
                <a:gd name="T46" fmla="*/ 106 w 648"/>
                <a:gd name="T47" fmla="*/ 154 h 565"/>
                <a:gd name="T48" fmla="*/ 98 w 648"/>
                <a:gd name="T49" fmla="*/ 159 h 565"/>
                <a:gd name="T50" fmla="*/ 87 w 648"/>
                <a:gd name="T51" fmla="*/ 155 h 565"/>
                <a:gd name="T52" fmla="*/ 52 w 648"/>
                <a:gd name="T53" fmla="*/ 159 h 565"/>
                <a:gd name="T54" fmla="*/ 26 w 648"/>
                <a:gd name="T55" fmla="*/ 169 h 565"/>
                <a:gd name="T56" fmla="*/ 26 w 648"/>
                <a:gd name="T57" fmla="*/ 182 h 565"/>
                <a:gd name="T58" fmla="*/ 31 w 648"/>
                <a:gd name="T59" fmla="*/ 191 h 565"/>
                <a:gd name="T60" fmla="*/ 35 w 648"/>
                <a:gd name="T61" fmla="*/ 191 h 565"/>
                <a:gd name="T62" fmla="*/ 39 w 648"/>
                <a:gd name="T63" fmla="*/ 201 h 565"/>
                <a:gd name="T64" fmla="*/ 32 w 648"/>
                <a:gd name="T65" fmla="*/ 207 h 565"/>
                <a:gd name="T66" fmla="*/ 29 w 648"/>
                <a:gd name="T67" fmla="*/ 216 h 565"/>
                <a:gd name="T68" fmla="*/ 0 w 648"/>
                <a:gd name="T69" fmla="*/ 243 h 565"/>
                <a:gd name="T70" fmla="*/ 10 w 648"/>
                <a:gd name="T71" fmla="*/ 258 h 565"/>
                <a:gd name="T72" fmla="*/ 10 w 648"/>
                <a:gd name="T73" fmla="*/ 258 h 5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8"/>
                <a:gd name="T112" fmla="*/ 0 h 565"/>
                <a:gd name="T113" fmla="*/ 648 w 648"/>
                <a:gd name="T114" fmla="*/ 565 h 5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7" name="Freeform 979"/>
            <p:cNvSpPr>
              <a:spLocks/>
            </p:cNvSpPr>
            <p:nvPr/>
          </p:nvSpPr>
          <p:spPr bwMode="auto">
            <a:xfrm>
              <a:off x="8140584" y="2409740"/>
              <a:ext cx="261653" cy="188121"/>
            </a:xfrm>
            <a:custGeom>
              <a:avLst/>
              <a:gdLst>
                <a:gd name="T0" fmla="*/ 7 w 202"/>
                <a:gd name="T1" fmla="*/ 58 h 116"/>
                <a:gd name="T2" fmla="*/ 43 w 202"/>
                <a:gd name="T3" fmla="*/ 38 h 116"/>
                <a:gd name="T4" fmla="*/ 67 w 202"/>
                <a:gd name="T5" fmla="*/ 27 h 116"/>
                <a:gd name="T6" fmla="*/ 42 w 202"/>
                <a:gd name="T7" fmla="*/ 45 h 116"/>
                <a:gd name="T8" fmla="*/ 44 w 202"/>
                <a:gd name="T9" fmla="*/ 46 h 116"/>
                <a:gd name="T10" fmla="*/ 81 w 202"/>
                <a:gd name="T11" fmla="*/ 20 h 116"/>
                <a:gd name="T12" fmla="*/ 100 w 202"/>
                <a:gd name="T13" fmla="*/ 3 h 116"/>
                <a:gd name="T14" fmla="*/ 98 w 202"/>
                <a:gd name="T15" fmla="*/ 0 h 116"/>
                <a:gd name="T16" fmla="*/ 81 w 202"/>
                <a:gd name="T17" fmla="*/ 10 h 116"/>
                <a:gd name="T18" fmla="*/ 79 w 202"/>
                <a:gd name="T19" fmla="*/ 9 h 116"/>
                <a:gd name="T20" fmla="*/ 71 w 202"/>
                <a:gd name="T21" fmla="*/ 20 h 116"/>
                <a:gd name="T22" fmla="*/ 66 w 202"/>
                <a:gd name="T23" fmla="*/ 20 h 116"/>
                <a:gd name="T24" fmla="*/ 78 w 202"/>
                <a:gd name="T25" fmla="*/ 0 h 116"/>
                <a:gd name="T26" fmla="*/ 65 w 202"/>
                <a:gd name="T27" fmla="*/ 15 h 116"/>
                <a:gd name="T28" fmla="*/ 20 w 202"/>
                <a:gd name="T29" fmla="*/ 30 h 116"/>
                <a:gd name="T30" fmla="*/ 11 w 202"/>
                <a:gd name="T31" fmla="*/ 42 h 116"/>
                <a:gd name="T32" fmla="*/ 5 w 202"/>
                <a:gd name="T33" fmla="*/ 44 h 116"/>
                <a:gd name="T34" fmla="*/ 0 w 202"/>
                <a:gd name="T35" fmla="*/ 53 h 116"/>
                <a:gd name="T36" fmla="*/ 7 w 202"/>
                <a:gd name="T37" fmla="*/ 58 h 116"/>
                <a:gd name="T38" fmla="*/ 7 w 202"/>
                <a:gd name="T39" fmla="*/ 58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2"/>
                <a:gd name="T61" fmla="*/ 0 h 116"/>
                <a:gd name="T62" fmla="*/ 202 w 202"/>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8" name="Freeform 980"/>
            <p:cNvSpPr>
              <a:spLocks/>
            </p:cNvSpPr>
            <p:nvPr/>
          </p:nvSpPr>
          <p:spPr bwMode="auto">
            <a:xfrm>
              <a:off x="8151049" y="2205402"/>
              <a:ext cx="245953" cy="285428"/>
            </a:xfrm>
            <a:custGeom>
              <a:avLst/>
              <a:gdLst>
                <a:gd name="T0" fmla="*/ 9 w 188"/>
                <a:gd name="T1" fmla="*/ 64 h 174"/>
                <a:gd name="T2" fmla="*/ 7 w 188"/>
                <a:gd name="T3" fmla="*/ 88 h 174"/>
                <a:gd name="T4" fmla="*/ 15 w 188"/>
                <a:gd name="T5" fmla="*/ 86 h 174"/>
                <a:gd name="T6" fmla="*/ 33 w 188"/>
                <a:gd name="T7" fmla="*/ 73 h 174"/>
                <a:gd name="T8" fmla="*/ 39 w 188"/>
                <a:gd name="T9" fmla="*/ 61 h 174"/>
                <a:gd name="T10" fmla="*/ 43 w 188"/>
                <a:gd name="T11" fmla="*/ 64 h 174"/>
                <a:gd name="T12" fmla="*/ 68 w 188"/>
                <a:gd name="T13" fmla="*/ 58 h 174"/>
                <a:gd name="T14" fmla="*/ 69 w 188"/>
                <a:gd name="T15" fmla="*/ 53 h 174"/>
                <a:gd name="T16" fmla="*/ 72 w 188"/>
                <a:gd name="T17" fmla="*/ 55 h 174"/>
                <a:gd name="T18" fmla="*/ 77 w 188"/>
                <a:gd name="T19" fmla="*/ 51 h 174"/>
                <a:gd name="T20" fmla="*/ 85 w 188"/>
                <a:gd name="T21" fmla="*/ 50 h 174"/>
                <a:gd name="T22" fmla="*/ 94 w 188"/>
                <a:gd name="T23" fmla="*/ 45 h 174"/>
                <a:gd name="T24" fmla="*/ 85 w 188"/>
                <a:gd name="T25" fmla="*/ 0 h 174"/>
                <a:gd name="T26" fmla="*/ 0 w 188"/>
                <a:gd name="T27" fmla="*/ 18 h 174"/>
                <a:gd name="T28" fmla="*/ 9 w 188"/>
                <a:gd name="T29" fmla="*/ 64 h 174"/>
                <a:gd name="T30" fmla="*/ 9 w 188"/>
                <a:gd name="T31" fmla="*/ 64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174"/>
                <a:gd name="T50" fmla="*/ 188 w 188"/>
                <a:gd name="T51" fmla="*/ 174 h 1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close/>
                </a:path>
              </a:pathLst>
            </a:custGeom>
            <a:solidFill>
              <a:srgbClr val="009999"/>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59" name="Freeform 981"/>
            <p:cNvSpPr>
              <a:spLocks/>
            </p:cNvSpPr>
            <p:nvPr/>
          </p:nvSpPr>
          <p:spPr bwMode="auto">
            <a:xfrm>
              <a:off x="8373455" y="2192427"/>
              <a:ext cx="112510" cy="158930"/>
            </a:xfrm>
            <a:custGeom>
              <a:avLst/>
              <a:gdLst>
                <a:gd name="T0" fmla="*/ 10 w 85"/>
                <a:gd name="T1" fmla="*/ 49 h 99"/>
                <a:gd name="T2" fmla="*/ 28 w 85"/>
                <a:gd name="T3" fmla="*/ 43 h 99"/>
                <a:gd name="T4" fmla="*/ 28 w 85"/>
                <a:gd name="T5" fmla="*/ 23 h 99"/>
                <a:gd name="T6" fmla="*/ 33 w 85"/>
                <a:gd name="T7" fmla="*/ 27 h 99"/>
                <a:gd name="T8" fmla="*/ 33 w 85"/>
                <a:gd name="T9" fmla="*/ 37 h 99"/>
                <a:gd name="T10" fmla="*/ 37 w 85"/>
                <a:gd name="T11" fmla="*/ 37 h 99"/>
                <a:gd name="T12" fmla="*/ 43 w 85"/>
                <a:gd name="T13" fmla="*/ 27 h 99"/>
                <a:gd name="T14" fmla="*/ 37 w 85"/>
                <a:gd name="T15" fmla="*/ 17 h 99"/>
                <a:gd name="T16" fmla="*/ 28 w 85"/>
                <a:gd name="T17" fmla="*/ 15 h 99"/>
                <a:gd name="T18" fmla="*/ 21 w 85"/>
                <a:gd name="T19" fmla="*/ 2 h 99"/>
                <a:gd name="T20" fmla="*/ 15 w 85"/>
                <a:gd name="T21" fmla="*/ 0 h 99"/>
                <a:gd name="T22" fmla="*/ 0 w 85"/>
                <a:gd name="T23" fmla="*/ 5 h 99"/>
                <a:gd name="T24" fmla="*/ 10 w 85"/>
                <a:gd name="T25" fmla="*/ 49 h 99"/>
                <a:gd name="T26" fmla="*/ 10 w 85"/>
                <a:gd name="T27" fmla="*/ 49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99"/>
                <a:gd name="T44" fmla="*/ 85 w 85"/>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60" name="Freeform 982"/>
            <p:cNvSpPr>
              <a:spLocks/>
            </p:cNvSpPr>
            <p:nvPr/>
          </p:nvSpPr>
          <p:spPr bwMode="auto">
            <a:xfrm>
              <a:off x="8158900" y="1994573"/>
              <a:ext cx="478827" cy="291915"/>
            </a:xfrm>
            <a:custGeom>
              <a:avLst/>
              <a:gdLst>
                <a:gd name="T0" fmla="*/ 0 w 365"/>
                <a:gd name="T1" fmla="*/ 85 h 180"/>
                <a:gd name="T2" fmla="*/ 85 w 365"/>
                <a:gd name="T3" fmla="*/ 67 h 180"/>
                <a:gd name="T4" fmla="*/ 100 w 365"/>
                <a:gd name="T5" fmla="*/ 61 h 180"/>
                <a:gd name="T6" fmla="*/ 106 w 365"/>
                <a:gd name="T7" fmla="*/ 63 h 180"/>
                <a:gd name="T8" fmla="*/ 112 w 365"/>
                <a:gd name="T9" fmla="*/ 77 h 180"/>
                <a:gd name="T10" fmla="*/ 122 w 365"/>
                <a:gd name="T11" fmla="*/ 79 h 180"/>
                <a:gd name="T12" fmla="*/ 127 w 365"/>
                <a:gd name="T13" fmla="*/ 89 h 180"/>
                <a:gd name="T14" fmla="*/ 133 w 365"/>
                <a:gd name="T15" fmla="*/ 90 h 180"/>
                <a:gd name="T16" fmla="*/ 140 w 365"/>
                <a:gd name="T17" fmla="*/ 80 h 180"/>
                <a:gd name="T18" fmla="*/ 143 w 365"/>
                <a:gd name="T19" fmla="*/ 71 h 180"/>
                <a:gd name="T20" fmla="*/ 149 w 365"/>
                <a:gd name="T21" fmla="*/ 83 h 180"/>
                <a:gd name="T22" fmla="*/ 183 w 365"/>
                <a:gd name="T23" fmla="*/ 72 h 180"/>
                <a:gd name="T24" fmla="*/ 181 w 365"/>
                <a:gd name="T25" fmla="*/ 59 h 180"/>
                <a:gd name="T26" fmla="*/ 171 w 365"/>
                <a:gd name="T27" fmla="*/ 44 h 180"/>
                <a:gd name="T28" fmla="*/ 166 w 365"/>
                <a:gd name="T29" fmla="*/ 42 h 180"/>
                <a:gd name="T30" fmla="*/ 161 w 365"/>
                <a:gd name="T31" fmla="*/ 43 h 180"/>
                <a:gd name="T32" fmla="*/ 162 w 365"/>
                <a:gd name="T33" fmla="*/ 45 h 180"/>
                <a:gd name="T34" fmla="*/ 169 w 365"/>
                <a:gd name="T35" fmla="*/ 46 h 180"/>
                <a:gd name="T36" fmla="*/ 172 w 365"/>
                <a:gd name="T37" fmla="*/ 61 h 180"/>
                <a:gd name="T38" fmla="*/ 159 w 365"/>
                <a:gd name="T39" fmla="*/ 67 h 180"/>
                <a:gd name="T40" fmla="*/ 140 w 365"/>
                <a:gd name="T41" fmla="*/ 55 h 180"/>
                <a:gd name="T42" fmla="*/ 133 w 365"/>
                <a:gd name="T43" fmla="*/ 42 h 180"/>
                <a:gd name="T44" fmla="*/ 125 w 365"/>
                <a:gd name="T45" fmla="*/ 38 h 180"/>
                <a:gd name="T46" fmla="*/ 125 w 365"/>
                <a:gd name="T47" fmla="*/ 42 h 180"/>
                <a:gd name="T48" fmla="*/ 116 w 365"/>
                <a:gd name="T49" fmla="*/ 34 h 180"/>
                <a:gd name="T50" fmla="*/ 123 w 365"/>
                <a:gd name="T51" fmla="*/ 24 h 180"/>
                <a:gd name="T52" fmla="*/ 128 w 365"/>
                <a:gd name="T53" fmla="*/ 16 h 180"/>
                <a:gd name="T54" fmla="*/ 118 w 365"/>
                <a:gd name="T55" fmla="*/ 0 h 180"/>
                <a:gd name="T56" fmla="*/ 100 w 365"/>
                <a:gd name="T57" fmla="*/ 13 h 180"/>
                <a:gd name="T58" fmla="*/ 39 w 365"/>
                <a:gd name="T59" fmla="*/ 28 h 180"/>
                <a:gd name="T60" fmla="*/ 0 w 365"/>
                <a:gd name="T61" fmla="*/ 37 h 180"/>
                <a:gd name="T62" fmla="*/ 0 w 365"/>
                <a:gd name="T63" fmla="*/ 85 h 180"/>
                <a:gd name="T64" fmla="*/ 0 w 365"/>
                <a:gd name="T65" fmla="*/ 85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180"/>
                <a:gd name="T101" fmla="*/ 365 w 365"/>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61" name="Freeform 983"/>
            <p:cNvSpPr>
              <a:spLocks/>
            </p:cNvSpPr>
            <p:nvPr/>
          </p:nvSpPr>
          <p:spPr bwMode="auto">
            <a:xfrm>
              <a:off x="8043773" y="1563190"/>
              <a:ext cx="232871" cy="548152"/>
            </a:xfrm>
            <a:custGeom>
              <a:avLst/>
              <a:gdLst>
                <a:gd name="T0" fmla="*/ 14 w 177"/>
                <a:gd name="T1" fmla="*/ 69 h 339"/>
                <a:gd name="T2" fmla="*/ 18 w 177"/>
                <a:gd name="T3" fmla="*/ 100 h 339"/>
                <a:gd name="T4" fmla="*/ 41 w 177"/>
                <a:gd name="T5" fmla="*/ 169 h 339"/>
                <a:gd name="T6" fmla="*/ 80 w 177"/>
                <a:gd name="T7" fmla="*/ 161 h 339"/>
                <a:gd name="T8" fmla="*/ 77 w 177"/>
                <a:gd name="T9" fmla="*/ 62 h 339"/>
                <a:gd name="T10" fmla="*/ 88 w 177"/>
                <a:gd name="T11" fmla="*/ 43 h 339"/>
                <a:gd name="T12" fmla="*/ 89 w 177"/>
                <a:gd name="T13" fmla="*/ 0 h 339"/>
                <a:gd name="T14" fmla="*/ 0 w 177"/>
                <a:gd name="T15" fmla="*/ 21 h 339"/>
                <a:gd name="T16" fmla="*/ 14 w 177"/>
                <a:gd name="T17" fmla="*/ 69 h 339"/>
                <a:gd name="T18" fmla="*/ 14 w 177"/>
                <a:gd name="T19" fmla="*/ 69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9"/>
                <a:gd name="T32" fmla="*/ 177 w 177"/>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9">
                  <a:moveTo>
                    <a:pt x="28" y="139"/>
                  </a:moveTo>
                  <a:lnTo>
                    <a:pt x="36" y="200"/>
                  </a:lnTo>
                  <a:lnTo>
                    <a:pt x="82" y="339"/>
                  </a:lnTo>
                  <a:lnTo>
                    <a:pt x="160" y="322"/>
                  </a:lnTo>
                  <a:lnTo>
                    <a:pt x="154" y="124"/>
                  </a:lnTo>
                  <a:lnTo>
                    <a:pt x="175" y="86"/>
                  </a:lnTo>
                  <a:lnTo>
                    <a:pt x="177" y="0"/>
                  </a:lnTo>
                  <a:lnTo>
                    <a:pt x="0" y="42"/>
                  </a:lnTo>
                  <a:lnTo>
                    <a:pt x="28" y="139"/>
                  </a:lnTo>
                  <a:close/>
                </a:path>
              </a:pathLst>
            </a:custGeom>
            <a:solidFill>
              <a:srgbClr val="ABD28E"/>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62" name="Freeform 984"/>
            <p:cNvSpPr>
              <a:spLocks/>
            </p:cNvSpPr>
            <p:nvPr/>
          </p:nvSpPr>
          <p:spPr bwMode="auto">
            <a:xfrm>
              <a:off x="8245246" y="1482100"/>
              <a:ext cx="214558" cy="600047"/>
            </a:xfrm>
            <a:custGeom>
              <a:avLst/>
              <a:gdLst>
                <a:gd name="T0" fmla="*/ 0 w 163"/>
                <a:gd name="T1" fmla="*/ 86 h 371"/>
                <a:gd name="T2" fmla="*/ 11 w 163"/>
                <a:gd name="T3" fmla="*/ 67 h 371"/>
                <a:gd name="T4" fmla="*/ 12 w 163"/>
                <a:gd name="T5" fmla="*/ 24 h 371"/>
                <a:gd name="T6" fmla="*/ 11 w 163"/>
                <a:gd name="T7" fmla="*/ 8 h 371"/>
                <a:gd name="T8" fmla="*/ 27 w 163"/>
                <a:gd name="T9" fmla="*/ 0 h 371"/>
                <a:gd name="T10" fmla="*/ 64 w 163"/>
                <a:gd name="T11" fmla="*/ 116 h 371"/>
                <a:gd name="T12" fmla="*/ 82 w 163"/>
                <a:gd name="T13" fmla="*/ 140 h 371"/>
                <a:gd name="T14" fmla="*/ 82 w 163"/>
                <a:gd name="T15" fmla="*/ 157 h 371"/>
                <a:gd name="T16" fmla="*/ 64 w 163"/>
                <a:gd name="T17" fmla="*/ 170 h 371"/>
                <a:gd name="T18" fmla="*/ 3 w 163"/>
                <a:gd name="T19" fmla="*/ 185 h 371"/>
                <a:gd name="T20" fmla="*/ 0 w 163"/>
                <a:gd name="T21" fmla="*/ 86 h 371"/>
                <a:gd name="T22" fmla="*/ 0 w 163"/>
                <a:gd name="T23" fmla="*/ 86 h 3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371"/>
                <a:gd name="T38" fmla="*/ 163 w 163"/>
                <a:gd name="T39" fmla="*/ 371 h 3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close/>
                </a:path>
              </a:pathLst>
            </a:custGeom>
            <a:solidFill>
              <a:srgbClr val="CDE6FF"/>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63" name="Freeform 985"/>
            <p:cNvSpPr>
              <a:spLocks/>
            </p:cNvSpPr>
            <p:nvPr/>
          </p:nvSpPr>
          <p:spPr bwMode="auto">
            <a:xfrm>
              <a:off x="8315891" y="950168"/>
              <a:ext cx="523309" cy="989268"/>
            </a:xfrm>
            <a:custGeom>
              <a:avLst/>
              <a:gdLst>
                <a:gd name="T0" fmla="*/ 0 w 399"/>
                <a:gd name="T1" fmla="*/ 164 h 610"/>
                <a:gd name="T2" fmla="*/ 12 w 399"/>
                <a:gd name="T3" fmla="*/ 165 h 610"/>
                <a:gd name="T4" fmla="*/ 13 w 399"/>
                <a:gd name="T5" fmla="*/ 146 h 610"/>
                <a:gd name="T6" fmla="*/ 27 w 399"/>
                <a:gd name="T7" fmla="*/ 118 h 610"/>
                <a:gd name="T8" fmla="*/ 20 w 399"/>
                <a:gd name="T9" fmla="*/ 98 h 610"/>
                <a:gd name="T10" fmla="*/ 49 w 399"/>
                <a:gd name="T11" fmla="*/ 2 h 610"/>
                <a:gd name="T12" fmla="*/ 55 w 399"/>
                <a:gd name="T13" fmla="*/ 2 h 610"/>
                <a:gd name="T14" fmla="*/ 57 w 399"/>
                <a:gd name="T15" fmla="*/ 14 h 610"/>
                <a:gd name="T16" fmla="*/ 86 w 399"/>
                <a:gd name="T17" fmla="*/ 4 h 610"/>
                <a:gd name="T18" fmla="*/ 87 w 399"/>
                <a:gd name="T19" fmla="*/ 0 h 610"/>
                <a:gd name="T20" fmla="*/ 110 w 399"/>
                <a:gd name="T21" fmla="*/ 5 h 610"/>
                <a:gd name="T22" fmla="*/ 147 w 399"/>
                <a:gd name="T23" fmla="*/ 99 h 610"/>
                <a:gd name="T24" fmla="*/ 164 w 399"/>
                <a:gd name="T25" fmla="*/ 100 h 610"/>
                <a:gd name="T26" fmla="*/ 195 w 399"/>
                <a:gd name="T27" fmla="*/ 135 h 610"/>
                <a:gd name="T28" fmla="*/ 190 w 399"/>
                <a:gd name="T29" fmla="*/ 142 h 610"/>
                <a:gd name="T30" fmla="*/ 200 w 399"/>
                <a:gd name="T31" fmla="*/ 142 h 610"/>
                <a:gd name="T32" fmla="*/ 193 w 399"/>
                <a:gd name="T33" fmla="*/ 159 h 610"/>
                <a:gd name="T34" fmla="*/ 178 w 399"/>
                <a:gd name="T35" fmla="*/ 170 h 610"/>
                <a:gd name="T36" fmla="*/ 161 w 399"/>
                <a:gd name="T37" fmla="*/ 178 h 610"/>
                <a:gd name="T38" fmla="*/ 159 w 399"/>
                <a:gd name="T39" fmla="*/ 190 h 610"/>
                <a:gd name="T40" fmla="*/ 150 w 399"/>
                <a:gd name="T41" fmla="*/ 179 h 610"/>
                <a:gd name="T42" fmla="*/ 134 w 399"/>
                <a:gd name="T43" fmla="*/ 192 h 610"/>
                <a:gd name="T44" fmla="*/ 127 w 399"/>
                <a:gd name="T45" fmla="*/ 192 h 610"/>
                <a:gd name="T46" fmla="*/ 120 w 399"/>
                <a:gd name="T47" fmla="*/ 184 h 610"/>
                <a:gd name="T48" fmla="*/ 116 w 399"/>
                <a:gd name="T49" fmla="*/ 221 h 610"/>
                <a:gd name="T50" fmla="*/ 102 w 399"/>
                <a:gd name="T51" fmla="*/ 227 h 610"/>
                <a:gd name="T52" fmla="*/ 95 w 399"/>
                <a:gd name="T53" fmla="*/ 241 h 610"/>
                <a:gd name="T54" fmla="*/ 87 w 399"/>
                <a:gd name="T55" fmla="*/ 241 h 610"/>
                <a:gd name="T56" fmla="*/ 67 w 399"/>
                <a:gd name="T57" fmla="*/ 264 h 610"/>
                <a:gd name="T58" fmla="*/ 66 w 399"/>
                <a:gd name="T59" fmla="*/ 281 h 610"/>
                <a:gd name="T60" fmla="*/ 61 w 399"/>
                <a:gd name="T61" fmla="*/ 287 h 610"/>
                <a:gd name="T62" fmla="*/ 55 w 399"/>
                <a:gd name="T63" fmla="*/ 305 h 610"/>
                <a:gd name="T64" fmla="*/ 37 w 399"/>
                <a:gd name="T65" fmla="*/ 281 h 610"/>
                <a:gd name="T66" fmla="*/ 0 w 399"/>
                <a:gd name="T67" fmla="*/ 164 h 610"/>
                <a:gd name="T68" fmla="*/ 0 w 399"/>
                <a:gd name="T69" fmla="*/ 164 h 6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9"/>
                <a:gd name="T106" fmla="*/ 0 h 610"/>
                <a:gd name="T107" fmla="*/ 399 w 399"/>
                <a:gd name="T108" fmla="*/ 610 h 6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close/>
                </a:path>
              </a:pathLst>
            </a:custGeom>
            <a:solidFill>
              <a:srgbClr val="86D0D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pPr>
              <a:endParaRPr lang="ko-KR" altLang="en-US" sz="1000">
                <a:solidFill>
                  <a:prstClr val="black"/>
                </a:solidFill>
              </a:endParaRPr>
            </a:p>
          </p:txBody>
        </p:sp>
        <p:sp>
          <p:nvSpPr>
            <p:cNvPr id="4" name="5-Point Star 3"/>
            <p:cNvSpPr/>
            <p:nvPr/>
          </p:nvSpPr>
          <p:spPr>
            <a:xfrm>
              <a:off x="7629391" y="2958623"/>
              <a:ext cx="194087" cy="201097"/>
            </a:xfrm>
            <a:prstGeom prst="star5">
              <a:avLst/>
            </a:prstGeom>
            <a:solidFill>
              <a:srgbClr val="0099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000">
                <a:solidFill>
                  <a:prstClr val="white"/>
                </a:solidFill>
              </a:endParaRPr>
            </a:p>
          </p:txBody>
        </p:sp>
        <p:sp>
          <p:nvSpPr>
            <p:cNvPr id="67" name="Tekstboks 476"/>
            <p:cNvSpPr txBox="1"/>
            <p:nvPr/>
          </p:nvSpPr>
          <p:spPr bwMode="auto">
            <a:xfrm>
              <a:off x="1883696" y="855183"/>
              <a:ext cx="720069" cy="584775"/>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WA</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2,303 (59)</a:t>
              </a:r>
              <a:endParaRPr lang="da-DK" sz="1000" dirty="0">
                <a:solidFill>
                  <a:prstClr val="white"/>
                </a:solidFill>
                <a:latin typeface="Calibri"/>
                <a:ea typeface="ＭＳ Ｐゴシック" pitchFamily="-97" charset="-128"/>
                <a:cs typeface="Arial" pitchFamily="34" charset="0"/>
              </a:endParaRPr>
            </a:p>
            <a:p>
              <a:pPr fontAlgn="auto">
                <a:spcBef>
                  <a:spcPts val="0"/>
                </a:spcBef>
                <a:spcAft>
                  <a:spcPts val="0"/>
                </a:spcAft>
                <a:defRPr/>
              </a:pPr>
              <a:endParaRPr lang="da-DK" sz="1000" dirty="0">
                <a:solidFill>
                  <a:prstClr val="white"/>
                </a:solidFill>
                <a:latin typeface="Calibri"/>
                <a:ea typeface="ＭＳ Ｐゴシック" pitchFamily="-97" charset="-128"/>
                <a:cs typeface="Arial" pitchFamily="34" charset="0"/>
              </a:endParaRPr>
            </a:p>
          </p:txBody>
        </p:sp>
        <p:sp>
          <p:nvSpPr>
            <p:cNvPr id="68" name="Tekstboks 477"/>
            <p:cNvSpPr txBox="1"/>
            <p:nvPr/>
          </p:nvSpPr>
          <p:spPr bwMode="auto">
            <a:xfrm>
              <a:off x="1643107" y="1563190"/>
              <a:ext cx="716863" cy="430887"/>
            </a:xfrm>
            <a:prstGeom prst="rect">
              <a:avLst/>
            </a:prstGeom>
            <a:noFill/>
          </p:spPr>
          <p:txBody>
            <a:bodyPr wrap="none">
              <a:spAutoFit/>
            </a:bodyPr>
            <a:lstStyle/>
            <a:p>
              <a:pPr algn="ctr" fontAlgn="auto">
                <a:spcBef>
                  <a:spcPts val="0"/>
                </a:spcBef>
                <a:spcAft>
                  <a:spcPts val="0"/>
                </a:spcAft>
                <a:defRPr/>
              </a:pPr>
              <a:r>
                <a:rPr lang="da-DK" sz="1200" dirty="0">
                  <a:solidFill>
                    <a:prstClr val="white"/>
                  </a:solidFill>
                  <a:latin typeface="Calibri"/>
                  <a:ea typeface="ＭＳ Ｐゴシック" pitchFamily="-97" charset="-128"/>
                  <a:cs typeface="Arial" pitchFamily="34" charset="0"/>
                </a:rPr>
                <a:t>OR</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1,351 (25)</a:t>
              </a:r>
              <a:endParaRPr lang="da-DK" sz="1000" dirty="0">
                <a:solidFill>
                  <a:prstClr val="white"/>
                </a:solidFill>
                <a:latin typeface="Calibri"/>
                <a:ea typeface="ＭＳ Ｐゴシック" pitchFamily="-97" charset="-128"/>
                <a:cs typeface="Arial" pitchFamily="34" charset="0"/>
              </a:endParaRPr>
            </a:p>
          </p:txBody>
        </p:sp>
        <p:sp>
          <p:nvSpPr>
            <p:cNvPr id="69" name="Tekstboks 478"/>
            <p:cNvSpPr txBox="1"/>
            <p:nvPr/>
          </p:nvSpPr>
          <p:spPr bwMode="auto">
            <a:xfrm>
              <a:off x="1557702" y="2911748"/>
              <a:ext cx="632958" cy="584775"/>
            </a:xfrm>
            <a:prstGeom prst="rect">
              <a:avLst/>
            </a:prstGeom>
            <a:noFill/>
          </p:spPr>
          <p:txBody>
            <a:bodyPr wrap="square">
              <a:spAutoFit/>
            </a:bodyPr>
            <a:lstStyle/>
            <a:p>
              <a:pP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CA</a:t>
              </a:r>
              <a:endParaRPr lang="da-DK" sz="1200" dirty="0">
                <a:solidFill>
                  <a:prstClr val="white"/>
                </a:solidFill>
                <a:latin typeface="Calibri"/>
                <a:ea typeface="ＭＳ Ｐゴシック" pitchFamily="-97" charset="-128"/>
                <a:cs typeface="Arial" pitchFamily="34" charset="0"/>
              </a:endParaRPr>
            </a:p>
            <a:p>
              <a:pP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12,448 (463)</a:t>
              </a:r>
              <a:endParaRPr lang="da-DK" sz="1000" dirty="0">
                <a:solidFill>
                  <a:prstClr val="white"/>
                </a:solidFill>
                <a:latin typeface="Calibri"/>
                <a:ea typeface="ＭＳ Ｐゴシック" pitchFamily="-97" charset="-128"/>
                <a:cs typeface="Arial" pitchFamily="34" charset="0"/>
              </a:endParaRPr>
            </a:p>
          </p:txBody>
        </p:sp>
        <p:sp>
          <p:nvSpPr>
            <p:cNvPr id="70" name="Tekstboks 479"/>
            <p:cNvSpPr txBox="1"/>
            <p:nvPr/>
          </p:nvSpPr>
          <p:spPr bwMode="auto">
            <a:xfrm>
              <a:off x="2088682" y="2556676"/>
              <a:ext cx="491609" cy="430887"/>
            </a:xfrm>
            <a:prstGeom prst="rect">
              <a:avLst/>
            </a:prstGeom>
            <a:noFill/>
          </p:spPr>
          <p:txBody>
            <a:bodyPr wrap="none">
              <a:spAutoFit/>
            </a:bodyPr>
            <a:lstStyle/>
            <a:p>
              <a:pPr algn="ct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NV</a:t>
              </a:r>
              <a:endParaRPr lang="da-DK" sz="12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70 (2)</a:t>
              </a:r>
              <a:endParaRPr lang="da-DK" sz="1000" dirty="0">
                <a:solidFill>
                  <a:srgbClr val="1F497D"/>
                </a:solidFill>
                <a:latin typeface="Calibri"/>
                <a:ea typeface="ＭＳ Ｐゴシック" pitchFamily="-97" charset="-128"/>
                <a:cs typeface="Arial" pitchFamily="34" charset="0"/>
              </a:endParaRPr>
            </a:p>
          </p:txBody>
        </p:sp>
        <p:sp>
          <p:nvSpPr>
            <p:cNvPr id="71" name="Tekstboks 480"/>
            <p:cNvSpPr txBox="1"/>
            <p:nvPr/>
          </p:nvSpPr>
          <p:spPr bwMode="auto">
            <a:xfrm>
              <a:off x="2397745" y="1782123"/>
              <a:ext cx="713789" cy="430887"/>
            </a:xfrm>
            <a:prstGeom prst="rect">
              <a:avLst/>
            </a:prstGeom>
            <a:noFill/>
          </p:spPr>
          <p:txBody>
            <a:bodyPr wrap="squar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ID</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405 (9)</a:t>
              </a:r>
              <a:endParaRPr lang="da-DK" sz="1000" dirty="0">
                <a:solidFill>
                  <a:prstClr val="white"/>
                </a:solidFill>
                <a:latin typeface="Calibri"/>
                <a:ea typeface="ＭＳ Ｐゴシック" pitchFamily="-97" charset="-128"/>
                <a:cs typeface="Arial" pitchFamily="34" charset="0"/>
              </a:endParaRPr>
            </a:p>
          </p:txBody>
        </p:sp>
        <p:sp>
          <p:nvSpPr>
            <p:cNvPr id="72" name="Tekstboks 481"/>
            <p:cNvSpPr txBox="1"/>
            <p:nvPr/>
          </p:nvSpPr>
          <p:spPr bwMode="auto">
            <a:xfrm>
              <a:off x="3284331" y="1192055"/>
              <a:ext cx="553357" cy="430887"/>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MT</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188 (2)</a:t>
              </a:r>
              <a:endParaRPr lang="da-DK" sz="1000" dirty="0">
                <a:solidFill>
                  <a:prstClr val="white"/>
                </a:solidFill>
                <a:latin typeface="Calibri"/>
                <a:ea typeface="ＭＳ Ｐゴシック" pitchFamily="-97" charset="-128"/>
                <a:cs typeface="Arial" pitchFamily="34" charset="0"/>
              </a:endParaRPr>
            </a:p>
          </p:txBody>
        </p:sp>
        <p:sp>
          <p:nvSpPr>
            <p:cNvPr id="73" name="Tekstboks 481"/>
            <p:cNvSpPr txBox="1"/>
            <p:nvPr/>
          </p:nvSpPr>
          <p:spPr bwMode="auto">
            <a:xfrm>
              <a:off x="3318451" y="2098578"/>
              <a:ext cx="720149" cy="430887"/>
            </a:xfrm>
            <a:prstGeom prst="rect">
              <a:avLst/>
            </a:prstGeom>
            <a:noFill/>
          </p:spPr>
          <p:txBody>
            <a:bodyPr wrap="square">
              <a:spAutoFit/>
            </a:bodyPr>
            <a:lstStyle/>
            <a:p>
              <a:pPr algn="ct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WY</a:t>
              </a:r>
              <a:r>
                <a:rPr lang="da-DK" sz="1200" dirty="0">
                  <a:solidFill>
                    <a:srgbClr val="1F497D"/>
                  </a:solidFill>
                  <a:latin typeface="Calibri"/>
                  <a:ea typeface="ＭＳ Ｐゴシック" pitchFamily="-97" charset="-128"/>
                  <a:cs typeface="Arial" pitchFamily="34" charset="0"/>
                </a:rPr>
                <a:t> </a:t>
              </a:r>
              <a:endParaRPr lang="da-DK" sz="1200" dirty="0" smtClean="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13 (0)</a:t>
              </a:r>
              <a:endParaRPr lang="da-DK" sz="1000" dirty="0">
                <a:solidFill>
                  <a:srgbClr val="1F497D"/>
                </a:solidFill>
                <a:latin typeface="Calibri"/>
                <a:ea typeface="ＭＳ Ｐゴシック" pitchFamily="-97" charset="-128"/>
                <a:cs typeface="Arial" pitchFamily="34" charset="0"/>
              </a:endParaRPr>
            </a:p>
          </p:txBody>
        </p:sp>
        <p:sp>
          <p:nvSpPr>
            <p:cNvPr id="74" name="Tekstboks 481"/>
            <p:cNvSpPr txBox="1"/>
            <p:nvPr/>
          </p:nvSpPr>
          <p:spPr bwMode="auto">
            <a:xfrm>
              <a:off x="2671920" y="2815437"/>
              <a:ext cx="731322" cy="430887"/>
            </a:xfrm>
            <a:prstGeom prst="rect">
              <a:avLst/>
            </a:prstGeom>
            <a:noFill/>
          </p:spPr>
          <p:txBody>
            <a:bodyPr wrap="squar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UT</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390 (23)</a:t>
              </a:r>
              <a:endParaRPr lang="da-DK" sz="1000" dirty="0">
                <a:solidFill>
                  <a:prstClr val="white"/>
                </a:solidFill>
                <a:latin typeface="Calibri"/>
                <a:ea typeface="ＭＳ Ｐゴシック" pitchFamily="-97" charset="-128"/>
                <a:cs typeface="Arial" pitchFamily="34" charset="0"/>
              </a:endParaRPr>
            </a:p>
          </p:txBody>
        </p:sp>
        <p:sp>
          <p:nvSpPr>
            <p:cNvPr id="75" name="Tekstboks 481"/>
            <p:cNvSpPr txBox="1"/>
            <p:nvPr/>
          </p:nvSpPr>
          <p:spPr bwMode="auto">
            <a:xfrm>
              <a:off x="2449600" y="3872562"/>
              <a:ext cx="834732" cy="486704"/>
            </a:xfrm>
            <a:prstGeom prst="rect">
              <a:avLst/>
            </a:prstGeom>
            <a:noFill/>
          </p:spPr>
          <p:txBody>
            <a:bodyPr wrap="squar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AZ</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3,543 (82)</a:t>
              </a:r>
              <a:endParaRPr lang="da-DK" sz="1000" dirty="0">
                <a:solidFill>
                  <a:prstClr val="white"/>
                </a:solidFill>
                <a:latin typeface="Calibri"/>
                <a:ea typeface="ＭＳ Ｐゴシック" pitchFamily="-97" charset="-128"/>
                <a:cs typeface="Arial" pitchFamily="34" charset="0"/>
              </a:endParaRPr>
            </a:p>
          </p:txBody>
        </p:sp>
        <p:sp>
          <p:nvSpPr>
            <p:cNvPr id="76" name="Tekstboks 481"/>
            <p:cNvSpPr txBox="1"/>
            <p:nvPr/>
          </p:nvSpPr>
          <p:spPr bwMode="auto">
            <a:xfrm>
              <a:off x="3394138" y="2987087"/>
              <a:ext cx="951334" cy="486704"/>
            </a:xfrm>
            <a:prstGeom prst="rect">
              <a:avLst/>
            </a:prstGeom>
            <a:noFill/>
          </p:spPr>
          <p:txBody>
            <a:bodyPr wrap="squar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CO</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5,590</a:t>
              </a:r>
              <a:r>
                <a:rPr lang="da-DK" sz="1000" dirty="0">
                  <a:solidFill>
                    <a:prstClr val="white"/>
                  </a:solidFill>
                  <a:latin typeface="Calibri"/>
                  <a:ea typeface="ＭＳ Ｐゴシック" pitchFamily="-97" charset="-128"/>
                  <a:cs typeface="Arial" pitchFamily="34" charset="0"/>
                </a:rPr>
                <a:t> </a:t>
              </a:r>
              <a:r>
                <a:rPr lang="da-DK" sz="1000" dirty="0" smtClean="0">
                  <a:solidFill>
                    <a:prstClr val="white"/>
                  </a:solidFill>
                  <a:latin typeface="Calibri"/>
                  <a:ea typeface="ＭＳ Ｐゴシック" pitchFamily="-97" charset="-128"/>
                  <a:cs typeface="Arial" pitchFamily="34" charset="0"/>
                </a:rPr>
                <a:t>(148)</a:t>
              </a:r>
              <a:endParaRPr lang="da-DK" sz="1000" dirty="0">
                <a:solidFill>
                  <a:prstClr val="white"/>
                </a:solidFill>
                <a:latin typeface="Calibri"/>
                <a:ea typeface="ＭＳ Ｐゴシック" pitchFamily="-97" charset="-128"/>
                <a:cs typeface="Arial" pitchFamily="34" charset="0"/>
              </a:endParaRPr>
            </a:p>
          </p:txBody>
        </p:sp>
        <p:sp>
          <p:nvSpPr>
            <p:cNvPr id="77" name="Tekstboks 481"/>
            <p:cNvSpPr txBox="1"/>
            <p:nvPr/>
          </p:nvSpPr>
          <p:spPr bwMode="auto">
            <a:xfrm>
              <a:off x="3327414" y="3977789"/>
              <a:ext cx="830799" cy="486704"/>
            </a:xfrm>
            <a:prstGeom prst="rect">
              <a:avLst/>
            </a:prstGeom>
            <a:noFill/>
          </p:spPr>
          <p:txBody>
            <a:bodyPr wrap="squar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NM</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2,750 (57)</a:t>
              </a:r>
              <a:endParaRPr lang="da-DK" sz="1000" dirty="0">
                <a:solidFill>
                  <a:prstClr val="white"/>
                </a:solidFill>
                <a:latin typeface="Calibri"/>
                <a:ea typeface="ＭＳ Ｐゴシック" pitchFamily="-97" charset="-128"/>
                <a:cs typeface="Arial" pitchFamily="34" charset="0"/>
              </a:endParaRPr>
            </a:p>
          </p:txBody>
        </p:sp>
        <p:sp>
          <p:nvSpPr>
            <p:cNvPr id="78" name="Tekstboks 481"/>
            <p:cNvSpPr txBox="1"/>
            <p:nvPr/>
          </p:nvSpPr>
          <p:spPr bwMode="auto">
            <a:xfrm>
              <a:off x="4312590" y="4630460"/>
              <a:ext cx="813739" cy="430887"/>
            </a:xfrm>
            <a:prstGeom prst="rect">
              <a:avLst/>
            </a:prstGeom>
            <a:noFill/>
          </p:spPr>
          <p:txBody>
            <a:bodyPr wrap="squar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TX</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4,208</a:t>
              </a:r>
              <a:r>
                <a:rPr lang="da-DK" sz="1000" dirty="0">
                  <a:solidFill>
                    <a:prstClr val="white"/>
                  </a:solidFill>
                  <a:latin typeface="Calibri"/>
                  <a:ea typeface="ＭＳ Ｐゴシック" pitchFamily="-97" charset="-128"/>
                  <a:cs typeface="Arial" pitchFamily="34" charset="0"/>
                </a:rPr>
                <a:t> </a:t>
              </a:r>
              <a:r>
                <a:rPr lang="da-DK" sz="1000" dirty="0" smtClean="0">
                  <a:solidFill>
                    <a:prstClr val="white"/>
                  </a:solidFill>
                  <a:latin typeface="Calibri"/>
                  <a:ea typeface="ＭＳ Ｐゴシック" pitchFamily="-97" charset="-128"/>
                  <a:cs typeface="Arial" pitchFamily="34" charset="0"/>
                </a:rPr>
                <a:t>(151)</a:t>
              </a:r>
              <a:endParaRPr lang="da-DK" sz="1000" dirty="0">
                <a:solidFill>
                  <a:prstClr val="white"/>
                </a:solidFill>
                <a:latin typeface="Calibri"/>
                <a:ea typeface="ＭＳ Ｐゴシック" pitchFamily="-97" charset="-128"/>
                <a:cs typeface="Arial" pitchFamily="34" charset="0"/>
              </a:endParaRPr>
            </a:p>
          </p:txBody>
        </p:sp>
        <p:sp>
          <p:nvSpPr>
            <p:cNvPr id="79" name="Tekstboks 481"/>
            <p:cNvSpPr txBox="1"/>
            <p:nvPr/>
          </p:nvSpPr>
          <p:spPr bwMode="auto">
            <a:xfrm>
              <a:off x="4625712" y="3848287"/>
              <a:ext cx="716863" cy="430887"/>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OK</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1,254 (23)</a:t>
              </a:r>
              <a:endParaRPr lang="da-DK" sz="1000" dirty="0">
                <a:solidFill>
                  <a:prstClr val="white"/>
                </a:solidFill>
                <a:latin typeface="Calibri"/>
                <a:ea typeface="ＭＳ Ｐゴシック" pitchFamily="-97" charset="-128"/>
                <a:cs typeface="Arial" pitchFamily="34" charset="0"/>
              </a:endParaRPr>
            </a:p>
          </p:txBody>
        </p:sp>
        <p:sp>
          <p:nvSpPr>
            <p:cNvPr id="80" name="Tekstboks 481"/>
            <p:cNvSpPr txBox="1"/>
            <p:nvPr/>
          </p:nvSpPr>
          <p:spPr bwMode="auto">
            <a:xfrm>
              <a:off x="4455788" y="3200400"/>
              <a:ext cx="716863" cy="430887"/>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KS</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3,522 (76)</a:t>
              </a:r>
              <a:endParaRPr lang="da-DK" sz="1000" dirty="0">
                <a:solidFill>
                  <a:prstClr val="white"/>
                </a:solidFill>
                <a:latin typeface="Calibri"/>
                <a:ea typeface="ＭＳ Ｐゴシック" pitchFamily="-97" charset="-128"/>
                <a:cs typeface="Arial" pitchFamily="34" charset="0"/>
              </a:endParaRPr>
            </a:p>
          </p:txBody>
        </p:sp>
        <p:sp>
          <p:nvSpPr>
            <p:cNvPr id="81" name="Tekstboks 481"/>
            <p:cNvSpPr txBox="1"/>
            <p:nvPr/>
          </p:nvSpPr>
          <p:spPr bwMode="auto">
            <a:xfrm>
              <a:off x="4370674" y="2540913"/>
              <a:ext cx="619079" cy="430887"/>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NE</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389 (11)</a:t>
              </a:r>
              <a:endParaRPr lang="da-DK" sz="1000" dirty="0">
                <a:solidFill>
                  <a:prstClr val="white"/>
                </a:solidFill>
                <a:latin typeface="Calibri"/>
                <a:ea typeface="ＭＳ Ｐゴシック" pitchFamily="-97" charset="-128"/>
                <a:cs typeface="Arial" pitchFamily="34" charset="0"/>
              </a:endParaRPr>
            </a:p>
          </p:txBody>
        </p:sp>
        <p:sp>
          <p:nvSpPr>
            <p:cNvPr id="82" name="Tekstboks 481"/>
            <p:cNvSpPr txBox="1"/>
            <p:nvPr/>
          </p:nvSpPr>
          <p:spPr bwMode="auto">
            <a:xfrm>
              <a:off x="4241467" y="1883135"/>
              <a:ext cx="716863" cy="430887"/>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SD</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1,105 (16)</a:t>
              </a:r>
              <a:endParaRPr lang="da-DK" sz="1000" dirty="0">
                <a:solidFill>
                  <a:prstClr val="white"/>
                </a:solidFill>
                <a:latin typeface="Calibri"/>
                <a:ea typeface="ＭＳ Ｐゴシック" pitchFamily="-97" charset="-128"/>
                <a:cs typeface="Arial" pitchFamily="34" charset="0"/>
              </a:endParaRPr>
            </a:p>
          </p:txBody>
        </p:sp>
        <p:sp>
          <p:nvSpPr>
            <p:cNvPr id="83" name="Tekstboks 481"/>
            <p:cNvSpPr txBox="1"/>
            <p:nvPr/>
          </p:nvSpPr>
          <p:spPr bwMode="auto">
            <a:xfrm>
              <a:off x="4376850" y="1279808"/>
              <a:ext cx="553357" cy="430887"/>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ND</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271 (3)</a:t>
              </a:r>
              <a:endParaRPr lang="da-DK" sz="1000" dirty="0">
                <a:solidFill>
                  <a:prstClr val="white"/>
                </a:solidFill>
                <a:latin typeface="Calibri"/>
                <a:ea typeface="ＭＳ Ｐゴシック" pitchFamily="-97" charset="-128"/>
                <a:cs typeface="Arial" pitchFamily="34" charset="0"/>
              </a:endParaRPr>
            </a:p>
          </p:txBody>
        </p:sp>
        <p:sp>
          <p:nvSpPr>
            <p:cNvPr id="84" name="Tekstboks 481"/>
            <p:cNvSpPr txBox="1"/>
            <p:nvPr/>
          </p:nvSpPr>
          <p:spPr bwMode="auto">
            <a:xfrm>
              <a:off x="5098895" y="1472625"/>
              <a:ext cx="511531" cy="660526"/>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MN</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1,603</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(18)</a:t>
              </a:r>
              <a:endParaRPr lang="da-DK" sz="1000" dirty="0">
                <a:solidFill>
                  <a:prstClr val="white"/>
                </a:solidFill>
                <a:latin typeface="Calibri"/>
                <a:ea typeface="ＭＳ Ｐゴシック" pitchFamily="-97" charset="-128"/>
                <a:cs typeface="Arial" pitchFamily="34" charset="0"/>
              </a:endParaRPr>
            </a:p>
          </p:txBody>
        </p:sp>
        <p:sp>
          <p:nvSpPr>
            <p:cNvPr id="85" name="Tekstboks 481"/>
            <p:cNvSpPr txBox="1"/>
            <p:nvPr/>
          </p:nvSpPr>
          <p:spPr bwMode="auto">
            <a:xfrm>
              <a:off x="5135282" y="2426986"/>
              <a:ext cx="716863" cy="430887"/>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IA</a:t>
              </a:r>
              <a:endParaRPr lang="da-DK" sz="1200" dirty="0">
                <a:solidFill>
                  <a:prstClr val="white"/>
                </a:solidFill>
                <a:latin typeface="Calibri"/>
                <a:ea typeface="ＭＳ Ｐゴシック" pitchFamily="-97" charset="-128"/>
                <a:cs typeface="Arial" pitchFamily="34" charset="0"/>
              </a:endParaRPr>
            </a:p>
            <a:p>
              <a:pP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5,577 (79)</a:t>
              </a:r>
              <a:endParaRPr lang="da-DK" sz="1000" dirty="0">
                <a:solidFill>
                  <a:prstClr val="white"/>
                </a:solidFill>
                <a:latin typeface="Calibri"/>
                <a:ea typeface="ＭＳ Ｐゴシック" pitchFamily="-97" charset="-128"/>
                <a:cs typeface="Arial" pitchFamily="34" charset="0"/>
              </a:endParaRPr>
            </a:p>
          </p:txBody>
        </p:sp>
        <p:sp>
          <p:nvSpPr>
            <p:cNvPr id="86" name="Tekstboks 481"/>
            <p:cNvSpPr txBox="1"/>
            <p:nvPr/>
          </p:nvSpPr>
          <p:spPr bwMode="auto">
            <a:xfrm>
              <a:off x="5410200" y="3124200"/>
              <a:ext cx="482824" cy="584775"/>
            </a:xfrm>
            <a:prstGeom prst="rect">
              <a:avLst/>
            </a:prstGeom>
            <a:noFill/>
          </p:spPr>
          <p:txBody>
            <a:bodyPr wrap="none">
              <a:spAutoFit/>
            </a:bodyPr>
            <a:lstStyle/>
            <a:p>
              <a:pP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MO</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6,498</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(261)</a:t>
              </a:r>
              <a:endParaRPr lang="da-DK" sz="1000" dirty="0">
                <a:solidFill>
                  <a:prstClr val="white"/>
                </a:solidFill>
                <a:latin typeface="Calibri"/>
                <a:ea typeface="ＭＳ Ｐゴシック" pitchFamily="-97" charset="-128"/>
                <a:cs typeface="Arial" pitchFamily="34" charset="0"/>
              </a:endParaRPr>
            </a:p>
          </p:txBody>
        </p:sp>
        <p:sp>
          <p:nvSpPr>
            <p:cNvPr id="87" name="Tekstboks 481"/>
            <p:cNvSpPr txBox="1"/>
            <p:nvPr/>
          </p:nvSpPr>
          <p:spPr bwMode="auto">
            <a:xfrm>
              <a:off x="5447667" y="3903567"/>
              <a:ext cx="408950" cy="643145"/>
            </a:xfrm>
            <a:prstGeom prst="rect">
              <a:avLst/>
            </a:prstGeom>
            <a:noFill/>
          </p:spPr>
          <p:txBody>
            <a:bodyPr wrap="none">
              <a:spAutoFit/>
            </a:bodyPr>
            <a:lstStyle/>
            <a:p>
              <a:pP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AR</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950" dirty="0" smtClean="0">
                  <a:solidFill>
                    <a:prstClr val="white"/>
                  </a:solidFill>
                  <a:latin typeface="Calibri"/>
                  <a:ea typeface="ＭＳ Ｐゴシック" pitchFamily="-97" charset="-128"/>
                  <a:cs typeface="Arial" pitchFamily="34" charset="0"/>
                </a:rPr>
                <a:t>462</a:t>
              </a:r>
            </a:p>
            <a:p>
              <a:pPr algn="ctr" fontAlgn="auto">
                <a:spcBef>
                  <a:spcPts val="0"/>
                </a:spcBef>
                <a:spcAft>
                  <a:spcPts val="0"/>
                </a:spcAft>
                <a:defRPr/>
              </a:pPr>
              <a:r>
                <a:rPr lang="da-DK" sz="950" dirty="0" smtClean="0">
                  <a:solidFill>
                    <a:prstClr val="white"/>
                  </a:solidFill>
                  <a:latin typeface="Calibri"/>
                  <a:ea typeface="ＭＳ Ｐゴシック" pitchFamily="-97" charset="-128"/>
                  <a:cs typeface="Arial" pitchFamily="34" charset="0"/>
                </a:rPr>
                <a:t>(13)</a:t>
              </a:r>
              <a:endParaRPr lang="da-DK" sz="950" dirty="0">
                <a:solidFill>
                  <a:prstClr val="white"/>
                </a:solidFill>
                <a:latin typeface="Calibri"/>
                <a:ea typeface="ＭＳ Ｐゴシック" pitchFamily="-97" charset="-128"/>
                <a:cs typeface="Arial" pitchFamily="34" charset="0"/>
              </a:endParaRPr>
            </a:p>
          </p:txBody>
        </p:sp>
        <p:sp>
          <p:nvSpPr>
            <p:cNvPr id="88" name="Tekstboks 481"/>
            <p:cNvSpPr txBox="1"/>
            <p:nvPr/>
          </p:nvSpPr>
          <p:spPr bwMode="auto">
            <a:xfrm>
              <a:off x="5486400" y="4648200"/>
              <a:ext cx="385170" cy="584775"/>
            </a:xfrm>
            <a:prstGeom prst="rect">
              <a:avLst/>
            </a:prstGeom>
            <a:noFill/>
          </p:spPr>
          <p:txBody>
            <a:bodyPr wrap="none">
              <a:spAutoFit/>
            </a:bodyPr>
            <a:lstStyle/>
            <a:p>
              <a:pP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LA</a:t>
              </a:r>
              <a:endParaRPr lang="da-DK" sz="12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123</a:t>
              </a:r>
            </a:p>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(4)</a:t>
              </a:r>
              <a:endParaRPr lang="da-DK" sz="1000" dirty="0">
                <a:solidFill>
                  <a:srgbClr val="1F497D"/>
                </a:solidFill>
                <a:latin typeface="Calibri"/>
                <a:ea typeface="ＭＳ Ｐゴシック" pitchFamily="-97" charset="-128"/>
                <a:cs typeface="Arial" pitchFamily="34" charset="0"/>
              </a:endParaRPr>
            </a:p>
          </p:txBody>
        </p:sp>
        <p:sp>
          <p:nvSpPr>
            <p:cNvPr id="89" name="Tekstboks 481"/>
            <p:cNvSpPr txBox="1"/>
            <p:nvPr/>
          </p:nvSpPr>
          <p:spPr bwMode="auto">
            <a:xfrm>
              <a:off x="5923417" y="4233299"/>
              <a:ext cx="421944" cy="660526"/>
            </a:xfrm>
            <a:prstGeom prst="rect">
              <a:avLst/>
            </a:prstGeom>
            <a:noFill/>
          </p:spPr>
          <p:txBody>
            <a:bodyPr wrap="none">
              <a:spAutoFit/>
            </a:bodyPr>
            <a:lstStyle/>
            <a:p>
              <a:pP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MS</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673</a:t>
              </a:r>
            </a:p>
            <a:p>
              <a:pPr algn="ctr" fontAlgn="auto">
                <a:spcBef>
                  <a:spcPts val="0"/>
                </a:spcBef>
                <a:spcAft>
                  <a:spcPts val="0"/>
                </a:spcAft>
                <a:defRPr/>
              </a:pPr>
              <a:r>
                <a:rPr lang="da-DK" sz="1000" dirty="0">
                  <a:solidFill>
                    <a:prstClr val="white"/>
                  </a:solidFill>
                  <a:latin typeface="Calibri"/>
                  <a:ea typeface="ＭＳ Ｐゴシック" pitchFamily="-97" charset="-128"/>
                  <a:cs typeface="Arial" pitchFamily="34" charset="0"/>
                </a:rPr>
                <a:t>(</a:t>
              </a:r>
              <a:r>
                <a:rPr lang="da-DK" sz="1000" dirty="0" smtClean="0">
                  <a:solidFill>
                    <a:prstClr val="white"/>
                  </a:solidFill>
                  <a:latin typeface="Calibri"/>
                  <a:ea typeface="ＭＳ Ｐゴシック" pitchFamily="-97" charset="-128"/>
                  <a:cs typeface="Arial" pitchFamily="34" charset="0"/>
                </a:rPr>
                <a:t>38)</a:t>
              </a:r>
              <a:endParaRPr lang="da-DK" sz="1000" dirty="0">
                <a:solidFill>
                  <a:prstClr val="white"/>
                </a:solidFill>
                <a:latin typeface="Calibri"/>
                <a:ea typeface="ＭＳ Ｐゴシック" pitchFamily="-97" charset="-128"/>
                <a:cs typeface="Arial" pitchFamily="34" charset="0"/>
              </a:endParaRPr>
            </a:p>
          </p:txBody>
        </p:sp>
        <p:sp>
          <p:nvSpPr>
            <p:cNvPr id="90" name="Tekstboks 481"/>
            <p:cNvSpPr txBox="1"/>
            <p:nvPr/>
          </p:nvSpPr>
          <p:spPr bwMode="auto">
            <a:xfrm>
              <a:off x="6362211" y="4192570"/>
              <a:ext cx="421944" cy="660526"/>
            </a:xfrm>
            <a:prstGeom prst="rect">
              <a:avLst/>
            </a:prstGeom>
            <a:noFill/>
          </p:spPr>
          <p:txBody>
            <a:bodyPr wrap="none">
              <a:spAutoFit/>
            </a:bodyPr>
            <a:lstStyle/>
            <a:p>
              <a:pP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AL</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539</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(10)</a:t>
              </a:r>
              <a:endParaRPr lang="da-DK" sz="1000" dirty="0">
                <a:solidFill>
                  <a:prstClr val="white"/>
                </a:solidFill>
                <a:latin typeface="Calibri"/>
                <a:ea typeface="ＭＳ Ｐゴシック" pitchFamily="-97" charset="-128"/>
                <a:cs typeface="Arial" pitchFamily="34" charset="0"/>
              </a:endParaRPr>
            </a:p>
          </p:txBody>
        </p:sp>
        <p:sp>
          <p:nvSpPr>
            <p:cNvPr id="91" name="Tekstboks 481"/>
            <p:cNvSpPr txBox="1"/>
            <p:nvPr/>
          </p:nvSpPr>
          <p:spPr bwMode="auto">
            <a:xfrm>
              <a:off x="6777277" y="4192570"/>
              <a:ext cx="545724" cy="660526"/>
            </a:xfrm>
            <a:prstGeom prst="rect">
              <a:avLst/>
            </a:prstGeom>
            <a:noFill/>
          </p:spPr>
          <p:txBody>
            <a:bodyPr wrap="none">
              <a:spAutoFit/>
            </a:bodyPr>
            <a:lstStyle/>
            <a:p>
              <a:pP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GA</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2,019 </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(69)</a:t>
              </a:r>
              <a:endParaRPr lang="da-DK" sz="1000" dirty="0">
                <a:solidFill>
                  <a:prstClr val="white"/>
                </a:solidFill>
                <a:latin typeface="Calibri"/>
                <a:ea typeface="ＭＳ Ｐゴシック" pitchFamily="-97" charset="-128"/>
                <a:cs typeface="Arial" pitchFamily="34" charset="0"/>
              </a:endParaRPr>
            </a:p>
          </p:txBody>
        </p:sp>
        <p:sp>
          <p:nvSpPr>
            <p:cNvPr id="92" name="Tekstboks 481"/>
            <p:cNvSpPr txBox="1"/>
            <p:nvPr/>
          </p:nvSpPr>
          <p:spPr bwMode="auto">
            <a:xfrm>
              <a:off x="7223041" y="5104696"/>
              <a:ext cx="444352" cy="584775"/>
            </a:xfrm>
            <a:prstGeom prst="rect">
              <a:avLst/>
            </a:prstGeom>
            <a:noFill/>
          </p:spPr>
          <p:txBody>
            <a:bodyPr wrap="none">
              <a:spAutoFit/>
            </a:bodyPr>
            <a:lstStyle/>
            <a:p>
              <a:pP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FL</a:t>
              </a:r>
              <a:endParaRPr lang="da-DK" sz="12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966</a:t>
              </a:r>
            </a:p>
            <a:p>
              <a:pPr algn="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(28)</a:t>
              </a:r>
              <a:endParaRPr lang="da-DK" sz="1000" dirty="0">
                <a:solidFill>
                  <a:srgbClr val="1F497D"/>
                </a:solidFill>
                <a:latin typeface="Calibri"/>
                <a:ea typeface="ＭＳ Ｐゴシック" pitchFamily="-97" charset="-128"/>
                <a:cs typeface="Arial" pitchFamily="34" charset="0"/>
              </a:endParaRPr>
            </a:p>
          </p:txBody>
        </p:sp>
        <p:sp>
          <p:nvSpPr>
            <p:cNvPr id="93" name="Tekstboks 481"/>
            <p:cNvSpPr txBox="1"/>
            <p:nvPr/>
          </p:nvSpPr>
          <p:spPr bwMode="auto">
            <a:xfrm>
              <a:off x="7141771" y="3972770"/>
              <a:ext cx="571369" cy="478013"/>
            </a:xfrm>
            <a:prstGeom prst="rect">
              <a:avLst/>
            </a:prstGeom>
            <a:noFill/>
          </p:spPr>
          <p:txBody>
            <a:bodyPr wrap="none">
              <a:spAutoFit/>
            </a:bodyPr>
            <a:lstStyle/>
            <a:p>
              <a:pPr algn="ct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SC</a:t>
              </a:r>
              <a:endParaRPr lang="da-DK" sz="1200" dirty="0">
                <a:solidFill>
                  <a:srgbClr val="1F497D"/>
                </a:solidFill>
                <a:latin typeface="Calibri"/>
                <a:ea typeface="ＭＳ Ｐゴシック" pitchFamily="-97" charset="-128"/>
                <a:cs typeface="Arial" pitchFamily="34" charset="0"/>
              </a:endParaRPr>
            </a:p>
            <a:p>
              <a:pPr fontAlgn="auto">
                <a:spcBef>
                  <a:spcPts val="0"/>
                </a:spcBef>
                <a:spcAft>
                  <a:spcPts val="0"/>
                </a:spcAft>
                <a:defRPr/>
              </a:pPr>
              <a:r>
                <a:rPr lang="da-DK" sz="950" dirty="0" smtClean="0">
                  <a:solidFill>
                    <a:srgbClr val="1F497D"/>
                  </a:solidFill>
                  <a:latin typeface="Calibri"/>
                  <a:ea typeface="ＭＳ Ｐゴシック" pitchFamily="-97" charset="-128"/>
                  <a:cs typeface="Arial" pitchFamily="34" charset="0"/>
                </a:rPr>
                <a:t>116 (5)</a:t>
              </a:r>
              <a:endParaRPr lang="da-DK" sz="950" dirty="0">
                <a:solidFill>
                  <a:srgbClr val="1F497D"/>
                </a:solidFill>
                <a:latin typeface="Calibri"/>
                <a:ea typeface="ＭＳ Ｐゴシック" pitchFamily="-97" charset="-128"/>
                <a:cs typeface="Arial" pitchFamily="34" charset="0"/>
              </a:endParaRPr>
            </a:p>
          </p:txBody>
        </p:sp>
        <p:sp>
          <p:nvSpPr>
            <p:cNvPr id="94" name="Tekstboks 481"/>
            <p:cNvSpPr txBox="1"/>
            <p:nvPr/>
          </p:nvSpPr>
          <p:spPr bwMode="auto">
            <a:xfrm>
              <a:off x="6213487" y="3848287"/>
              <a:ext cx="359394" cy="276999"/>
            </a:xfrm>
            <a:prstGeom prst="rect">
              <a:avLst/>
            </a:prstGeom>
            <a:noFill/>
          </p:spPr>
          <p:txBody>
            <a:bodyPr wrap="none">
              <a:spAutoFit/>
            </a:bodyPr>
            <a:lstStyle/>
            <a:p>
              <a:pP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TN</a:t>
              </a:r>
              <a:endParaRPr lang="da-DK" sz="1200" dirty="0">
                <a:solidFill>
                  <a:prstClr val="white"/>
                </a:solidFill>
                <a:latin typeface="Calibri"/>
                <a:ea typeface="ＭＳ Ｐゴシック" pitchFamily="-97" charset="-128"/>
                <a:cs typeface="Arial" pitchFamily="34" charset="0"/>
              </a:endParaRPr>
            </a:p>
          </p:txBody>
        </p:sp>
        <p:sp>
          <p:nvSpPr>
            <p:cNvPr id="95" name="Tekstboks 481"/>
            <p:cNvSpPr txBox="1"/>
            <p:nvPr/>
          </p:nvSpPr>
          <p:spPr bwMode="auto">
            <a:xfrm>
              <a:off x="7058156" y="3032668"/>
              <a:ext cx="422628" cy="434557"/>
            </a:xfrm>
            <a:prstGeom prst="rect">
              <a:avLst/>
            </a:prstGeom>
            <a:noFill/>
          </p:spPr>
          <p:txBody>
            <a:bodyPr wrap="none">
              <a:spAutoFit/>
            </a:bodyPr>
            <a:lstStyle/>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WV</a:t>
              </a:r>
              <a:endParaRPr lang="da-DK" sz="10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0</a:t>
              </a:r>
              <a:r>
                <a:rPr lang="da-DK" sz="900" dirty="0">
                  <a:solidFill>
                    <a:srgbClr val="1F497D"/>
                  </a:solidFill>
                  <a:latin typeface="Calibri"/>
                  <a:ea typeface="ＭＳ Ｐゴシック" pitchFamily="-97" charset="-128"/>
                  <a:cs typeface="Arial" pitchFamily="34" charset="0"/>
                </a:rPr>
                <a:t> </a:t>
              </a:r>
              <a:r>
                <a:rPr lang="da-DK" sz="900" dirty="0" smtClean="0">
                  <a:solidFill>
                    <a:srgbClr val="1F497D"/>
                  </a:solidFill>
                  <a:latin typeface="Calibri"/>
                  <a:ea typeface="ＭＳ Ｐゴシック" pitchFamily="-97" charset="-128"/>
                  <a:cs typeface="Arial" pitchFamily="34" charset="0"/>
                </a:rPr>
                <a:t>(1)</a:t>
              </a:r>
              <a:endParaRPr lang="da-DK" sz="900" dirty="0">
                <a:solidFill>
                  <a:srgbClr val="1F497D"/>
                </a:solidFill>
                <a:latin typeface="Calibri"/>
                <a:ea typeface="ＭＳ Ｐゴシック" pitchFamily="-97" charset="-128"/>
                <a:cs typeface="Arial" pitchFamily="34" charset="0"/>
              </a:endParaRPr>
            </a:p>
          </p:txBody>
        </p:sp>
        <p:sp>
          <p:nvSpPr>
            <p:cNvPr id="96" name="Tekstboks 481"/>
            <p:cNvSpPr txBox="1"/>
            <p:nvPr/>
          </p:nvSpPr>
          <p:spPr bwMode="auto">
            <a:xfrm>
              <a:off x="6761594" y="2643295"/>
              <a:ext cx="408950" cy="625762"/>
            </a:xfrm>
            <a:prstGeom prst="rect">
              <a:avLst/>
            </a:prstGeom>
            <a:noFill/>
          </p:spPr>
          <p:txBody>
            <a:bodyPr wrap="none">
              <a:spAutoFit/>
            </a:bodyPr>
            <a:lstStyle/>
            <a:p>
              <a:pP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OH</a:t>
              </a:r>
              <a:endParaRPr lang="da-DK" sz="1200" dirty="0">
                <a:solidFill>
                  <a:srgbClr val="1F497D"/>
                </a:solidFill>
                <a:latin typeface="Calibri"/>
                <a:ea typeface="ＭＳ Ｐゴシック" pitchFamily="-97" charset="-128"/>
                <a:cs typeface="Arial" pitchFamily="34" charset="0"/>
              </a:endParaRPr>
            </a:p>
            <a:p>
              <a:pP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555 </a:t>
              </a:r>
            </a:p>
            <a:p>
              <a:pP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(18)</a:t>
              </a:r>
              <a:endParaRPr lang="da-DK" sz="900" dirty="0">
                <a:solidFill>
                  <a:srgbClr val="1F497D"/>
                </a:solidFill>
                <a:latin typeface="Calibri"/>
                <a:ea typeface="ＭＳ Ｐゴシック" pitchFamily="-97" charset="-128"/>
                <a:cs typeface="Arial" pitchFamily="34" charset="0"/>
              </a:endParaRPr>
            </a:p>
          </p:txBody>
        </p:sp>
        <p:sp>
          <p:nvSpPr>
            <p:cNvPr id="97" name="Tekstboks 481"/>
            <p:cNvSpPr txBox="1"/>
            <p:nvPr/>
          </p:nvSpPr>
          <p:spPr bwMode="auto">
            <a:xfrm>
              <a:off x="6298524" y="2695176"/>
              <a:ext cx="474504" cy="625762"/>
            </a:xfrm>
            <a:prstGeom prst="rect">
              <a:avLst/>
            </a:prstGeom>
            <a:noFill/>
          </p:spPr>
          <p:txBody>
            <a:bodyPr wrap="square">
              <a:spAutoFit/>
            </a:bodyPr>
            <a:lstStyle/>
            <a:p>
              <a:pP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IN</a:t>
              </a:r>
              <a:endParaRPr lang="da-DK" sz="1200" dirty="0">
                <a:solidFill>
                  <a:srgbClr val="1F497D"/>
                </a:solidFill>
                <a:latin typeface="Calibri"/>
                <a:ea typeface="ＭＳ Ｐゴシック" pitchFamily="-97" charset="-128"/>
                <a:cs typeface="Arial" pitchFamily="34" charset="0"/>
              </a:endParaRPr>
            </a:p>
            <a:p>
              <a:pP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321</a:t>
              </a:r>
            </a:p>
            <a:p>
              <a:pP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(24)</a:t>
              </a:r>
              <a:endParaRPr lang="da-DK" sz="900" dirty="0">
                <a:solidFill>
                  <a:srgbClr val="1F497D"/>
                </a:solidFill>
                <a:latin typeface="Calibri"/>
                <a:ea typeface="ＭＳ Ｐゴシック" pitchFamily="-97" charset="-128"/>
                <a:cs typeface="Arial" pitchFamily="34" charset="0"/>
              </a:endParaRPr>
            </a:p>
          </p:txBody>
        </p:sp>
        <p:sp>
          <p:nvSpPr>
            <p:cNvPr id="98" name="Tekstboks 481"/>
            <p:cNvSpPr txBox="1"/>
            <p:nvPr/>
          </p:nvSpPr>
          <p:spPr bwMode="auto">
            <a:xfrm>
              <a:off x="5867400" y="2743200"/>
              <a:ext cx="479618" cy="584775"/>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IL</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5,029</a:t>
              </a:r>
            </a:p>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(84)</a:t>
              </a:r>
              <a:endParaRPr lang="da-DK" sz="1000" dirty="0">
                <a:solidFill>
                  <a:prstClr val="white"/>
                </a:solidFill>
                <a:latin typeface="Calibri"/>
                <a:ea typeface="ＭＳ Ｐゴシック" pitchFamily="-97" charset="-128"/>
                <a:cs typeface="Arial" pitchFamily="34" charset="0"/>
              </a:endParaRPr>
            </a:p>
          </p:txBody>
        </p:sp>
        <p:sp>
          <p:nvSpPr>
            <p:cNvPr id="99" name="Tekstboks 481"/>
            <p:cNvSpPr txBox="1"/>
            <p:nvPr/>
          </p:nvSpPr>
          <p:spPr bwMode="auto">
            <a:xfrm>
              <a:off x="6491611" y="3312842"/>
              <a:ext cx="545724" cy="469321"/>
            </a:xfrm>
            <a:prstGeom prst="rect">
              <a:avLst/>
            </a:prstGeom>
            <a:noFill/>
          </p:spPr>
          <p:txBody>
            <a:bodyPr wrap="none">
              <a:spAutoFit/>
            </a:bodyPr>
            <a:lstStyle/>
            <a:p>
              <a:pPr algn="ct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KY</a:t>
              </a:r>
              <a:endParaRPr lang="da-DK" sz="1200" dirty="0">
                <a:solidFill>
                  <a:srgbClr val="1F497D"/>
                </a:solidFill>
                <a:latin typeface="Calibri"/>
                <a:ea typeface="ＭＳ Ｐゴシック" pitchFamily="-97" charset="-128"/>
                <a:cs typeface="Arial" pitchFamily="34" charset="0"/>
              </a:endParaRPr>
            </a:p>
            <a:p>
              <a:pP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303 (7)</a:t>
              </a:r>
              <a:endParaRPr lang="da-DK" sz="900" dirty="0">
                <a:solidFill>
                  <a:srgbClr val="1F497D"/>
                </a:solidFill>
                <a:latin typeface="Calibri"/>
                <a:ea typeface="ＭＳ Ｐゴシック" pitchFamily="-97" charset="-128"/>
                <a:cs typeface="Arial" pitchFamily="34" charset="0"/>
              </a:endParaRPr>
            </a:p>
          </p:txBody>
        </p:sp>
        <p:sp>
          <p:nvSpPr>
            <p:cNvPr id="100" name="Tekstboks 481"/>
            <p:cNvSpPr txBox="1"/>
            <p:nvPr/>
          </p:nvSpPr>
          <p:spPr bwMode="auto">
            <a:xfrm>
              <a:off x="6386013" y="1992449"/>
              <a:ext cx="496144" cy="643145"/>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MI</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950" dirty="0" smtClean="0">
                  <a:solidFill>
                    <a:prstClr val="white"/>
                  </a:solidFill>
                  <a:latin typeface="Calibri"/>
                  <a:ea typeface="ＭＳ Ｐゴシック" pitchFamily="-97" charset="-128"/>
                  <a:cs typeface="Arial" pitchFamily="34" charset="0"/>
                </a:rPr>
                <a:t>3,315</a:t>
              </a:r>
            </a:p>
            <a:p>
              <a:pPr algn="ctr" fontAlgn="auto">
                <a:spcBef>
                  <a:spcPts val="0"/>
                </a:spcBef>
                <a:spcAft>
                  <a:spcPts val="0"/>
                </a:spcAft>
                <a:defRPr/>
              </a:pPr>
              <a:r>
                <a:rPr lang="da-DK" sz="950" dirty="0" smtClean="0">
                  <a:solidFill>
                    <a:prstClr val="white"/>
                  </a:solidFill>
                  <a:latin typeface="Calibri"/>
                  <a:ea typeface="ＭＳ Ｐゴシック" pitchFamily="-97" charset="-128"/>
                  <a:cs typeface="Arial" pitchFamily="34" charset="0"/>
                </a:rPr>
                <a:t>(64)</a:t>
              </a:r>
              <a:endParaRPr lang="da-DK" sz="950" dirty="0">
                <a:solidFill>
                  <a:prstClr val="white"/>
                </a:solidFill>
                <a:latin typeface="Calibri"/>
                <a:ea typeface="ＭＳ Ｐゴシック" pitchFamily="-97" charset="-128"/>
                <a:cs typeface="Arial" pitchFamily="34" charset="0"/>
              </a:endParaRPr>
            </a:p>
          </p:txBody>
        </p:sp>
        <p:sp>
          <p:nvSpPr>
            <p:cNvPr id="101" name="Tekstboks 481"/>
            <p:cNvSpPr txBox="1"/>
            <p:nvPr/>
          </p:nvSpPr>
          <p:spPr bwMode="auto">
            <a:xfrm>
              <a:off x="7467600" y="1895898"/>
              <a:ext cx="737205" cy="478013"/>
            </a:xfrm>
            <a:prstGeom prst="rect">
              <a:avLst/>
            </a:prstGeom>
            <a:noFill/>
          </p:spPr>
          <p:txBody>
            <a:bodyPr wrap="none">
              <a:spAutoFit/>
            </a:bodyPr>
            <a:lstStyle/>
            <a:p>
              <a:pP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       NY</a:t>
              </a:r>
              <a:endParaRPr lang="da-DK" sz="1200" dirty="0">
                <a:solidFill>
                  <a:srgbClr val="1F497D"/>
                </a:solidFill>
                <a:latin typeface="Calibri"/>
                <a:ea typeface="ＭＳ Ｐゴシック" pitchFamily="-97" charset="-128"/>
                <a:cs typeface="Arial" pitchFamily="34" charset="0"/>
              </a:endParaRPr>
            </a:p>
            <a:p>
              <a:pPr fontAlgn="auto">
                <a:spcBef>
                  <a:spcPts val="0"/>
                </a:spcBef>
                <a:spcAft>
                  <a:spcPts val="0"/>
                </a:spcAft>
                <a:defRPr/>
              </a:pPr>
              <a:r>
                <a:rPr lang="da-DK" sz="950" dirty="0" smtClean="0">
                  <a:solidFill>
                    <a:srgbClr val="1F497D"/>
                  </a:solidFill>
                  <a:latin typeface="Calibri"/>
                  <a:ea typeface="ＭＳ Ｐゴシック" pitchFamily="-97" charset="-128"/>
                  <a:cs typeface="Arial" pitchFamily="34" charset="0"/>
                </a:rPr>
                <a:t>1,838 (60)</a:t>
              </a:r>
              <a:endParaRPr lang="da-DK" sz="950" dirty="0">
                <a:solidFill>
                  <a:srgbClr val="1F497D"/>
                </a:solidFill>
                <a:latin typeface="Calibri"/>
                <a:ea typeface="ＭＳ Ｐゴシック" pitchFamily="-97" charset="-128"/>
                <a:cs typeface="Arial" pitchFamily="34" charset="0"/>
              </a:endParaRPr>
            </a:p>
          </p:txBody>
        </p:sp>
        <p:sp>
          <p:nvSpPr>
            <p:cNvPr id="102" name="Tekstboks 481"/>
            <p:cNvSpPr txBox="1"/>
            <p:nvPr/>
          </p:nvSpPr>
          <p:spPr bwMode="auto">
            <a:xfrm>
              <a:off x="7231913" y="2423495"/>
              <a:ext cx="803882" cy="478013"/>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PA</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950" dirty="0" smtClean="0">
                  <a:solidFill>
                    <a:prstClr val="white"/>
                  </a:solidFill>
                  <a:latin typeface="Calibri"/>
                  <a:ea typeface="ＭＳ Ｐゴシック" pitchFamily="-97" charset="-128"/>
                  <a:cs typeface="Arial" pitchFamily="34" charset="0"/>
                </a:rPr>
                <a:t>3,757 (168)</a:t>
              </a:r>
              <a:endParaRPr lang="da-DK" sz="950" dirty="0">
                <a:solidFill>
                  <a:prstClr val="white"/>
                </a:solidFill>
                <a:latin typeface="Calibri"/>
                <a:ea typeface="ＭＳ Ｐゴシック" pitchFamily="-97" charset="-128"/>
                <a:cs typeface="Arial" pitchFamily="34" charset="0"/>
              </a:endParaRPr>
            </a:p>
          </p:txBody>
        </p:sp>
        <p:sp>
          <p:nvSpPr>
            <p:cNvPr id="103" name="Tekstboks 481"/>
            <p:cNvSpPr txBox="1"/>
            <p:nvPr/>
          </p:nvSpPr>
          <p:spPr bwMode="auto">
            <a:xfrm>
              <a:off x="7304311" y="3590074"/>
              <a:ext cx="699593" cy="469321"/>
            </a:xfrm>
            <a:prstGeom prst="rect">
              <a:avLst/>
            </a:prstGeom>
            <a:noFill/>
          </p:spPr>
          <p:txBody>
            <a:bodyPr wrap="non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NC</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900" dirty="0" smtClean="0">
                  <a:solidFill>
                    <a:prstClr val="white"/>
                  </a:solidFill>
                  <a:latin typeface="Calibri"/>
                  <a:ea typeface="ＭＳ Ｐゴシック" pitchFamily="-97" charset="-128"/>
                  <a:cs typeface="Arial" pitchFamily="34" charset="0"/>
                </a:rPr>
                <a:t>1,611 (21)</a:t>
              </a:r>
              <a:endParaRPr lang="da-DK" sz="900" dirty="0">
                <a:solidFill>
                  <a:prstClr val="white"/>
                </a:solidFill>
                <a:latin typeface="Calibri"/>
                <a:ea typeface="ＭＳ Ｐゴシック" pitchFamily="-97" charset="-128"/>
                <a:cs typeface="Arial" pitchFamily="34" charset="0"/>
              </a:endParaRPr>
            </a:p>
          </p:txBody>
        </p:sp>
        <p:sp>
          <p:nvSpPr>
            <p:cNvPr id="104" name="Tekstboks 481"/>
            <p:cNvSpPr txBox="1"/>
            <p:nvPr/>
          </p:nvSpPr>
          <p:spPr bwMode="auto">
            <a:xfrm>
              <a:off x="7323117" y="3159720"/>
              <a:ext cx="699593" cy="434557"/>
            </a:xfrm>
            <a:prstGeom prst="rect">
              <a:avLst/>
            </a:prstGeom>
            <a:noFill/>
          </p:spPr>
          <p:txBody>
            <a:bodyPr wrap="none">
              <a:spAutoFit/>
            </a:bodyPr>
            <a:lstStyle/>
            <a:p>
              <a:pPr algn="ct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VA</a:t>
              </a:r>
              <a:endParaRPr lang="da-DK" sz="1000" dirty="0">
                <a:solidFill>
                  <a:prstClr val="white"/>
                </a:solidFill>
                <a:latin typeface="Calibri"/>
                <a:ea typeface="ＭＳ Ｐゴシック" pitchFamily="-97" charset="-128"/>
                <a:cs typeface="Arial" pitchFamily="34" charset="0"/>
              </a:endParaRPr>
            </a:p>
            <a:p>
              <a:pPr algn="r" fontAlgn="auto">
                <a:spcBef>
                  <a:spcPts val="0"/>
                </a:spcBef>
                <a:spcAft>
                  <a:spcPts val="0"/>
                </a:spcAft>
                <a:defRPr/>
              </a:pPr>
              <a:r>
                <a:rPr lang="da-DK" sz="900" dirty="0" smtClean="0">
                  <a:solidFill>
                    <a:prstClr val="white"/>
                  </a:solidFill>
                  <a:latin typeface="Calibri"/>
                  <a:ea typeface="ＭＳ Ｐゴシック" pitchFamily="-97" charset="-128"/>
                  <a:cs typeface="Arial" pitchFamily="34" charset="0"/>
                </a:rPr>
                <a:t>1,741 (58)</a:t>
              </a:r>
              <a:endParaRPr lang="da-DK" sz="900" dirty="0">
                <a:solidFill>
                  <a:prstClr val="white"/>
                </a:solidFill>
                <a:latin typeface="Calibri"/>
                <a:ea typeface="ＭＳ Ｐゴシック" pitchFamily="-97" charset="-128"/>
                <a:cs typeface="Arial" pitchFamily="34" charset="0"/>
              </a:endParaRPr>
            </a:p>
          </p:txBody>
        </p:sp>
        <p:sp>
          <p:nvSpPr>
            <p:cNvPr id="105" name="Tekstboks 481"/>
            <p:cNvSpPr txBox="1"/>
            <p:nvPr/>
          </p:nvSpPr>
          <p:spPr bwMode="auto">
            <a:xfrm>
              <a:off x="8297361" y="1094020"/>
              <a:ext cx="465638" cy="553998"/>
            </a:xfrm>
            <a:prstGeom prst="rect">
              <a:avLst/>
            </a:prstGeom>
            <a:noFill/>
          </p:spPr>
          <p:txBody>
            <a:bodyPr wrap="square">
              <a:spAutoFit/>
            </a:bodyPr>
            <a:lstStyle/>
            <a:p>
              <a:pPr algn="ctr" fontAlgn="auto">
                <a:spcBef>
                  <a:spcPts val="0"/>
                </a:spcBef>
                <a:spcAft>
                  <a:spcPts val="0"/>
                </a:spcAft>
                <a:defRPr/>
              </a:pPr>
              <a:r>
                <a:rPr lang="da-DK" sz="1200" dirty="0" smtClean="0">
                  <a:solidFill>
                    <a:prstClr val="white"/>
                  </a:solidFill>
                  <a:latin typeface="Calibri"/>
                  <a:ea typeface="ＭＳ Ｐゴシック" pitchFamily="-97" charset="-128"/>
                  <a:cs typeface="Arial" pitchFamily="34" charset="0"/>
                </a:rPr>
                <a:t>ME</a:t>
              </a:r>
              <a:endParaRPr lang="da-DK" sz="120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900" dirty="0" smtClean="0">
                  <a:solidFill>
                    <a:prstClr val="white"/>
                  </a:solidFill>
                  <a:latin typeface="Calibri"/>
                  <a:ea typeface="ＭＳ Ｐゴシック" pitchFamily="-97" charset="-128"/>
                  <a:cs typeface="Arial" pitchFamily="34" charset="0"/>
                </a:rPr>
                <a:t>130</a:t>
              </a:r>
              <a:r>
                <a:rPr lang="da-DK" sz="900" dirty="0" smtClean="0">
                  <a:solidFill>
                    <a:prstClr val="white"/>
                  </a:solidFill>
                  <a:effectLst>
                    <a:glow rad="63500">
                      <a:srgbClr val="92D050">
                        <a:alpha val="60000"/>
                      </a:srgbClr>
                    </a:glow>
                  </a:effectLst>
                  <a:latin typeface="Calibri"/>
                  <a:ea typeface="ＭＳ Ｐゴシック" pitchFamily="-97" charset="-128"/>
                  <a:cs typeface="Arial" pitchFamily="34" charset="0"/>
                </a:rPr>
                <a:t> </a:t>
              </a:r>
              <a:r>
                <a:rPr lang="da-DK" sz="900" dirty="0" smtClean="0">
                  <a:solidFill>
                    <a:prstClr val="white"/>
                  </a:solidFill>
                  <a:latin typeface="Calibri"/>
                  <a:ea typeface="ＭＳ Ｐゴシック" pitchFamily="-97" charset="-128"/>
                  <a:cs typeface="Arial" pitchFamily="34" charset="0"/>
                </a:rPr>
                <a:t>(4)</a:t>
              </a:r>
              <a:endParaRPr lang="da-DK" sz="900" dirty="0">
                <a:solidFill>
                  <a:prstClr val="white"/>
                </a:solidFill>
                <a:latin typeface="Calibri"/>
                <a:ea typeface="ＭＳ Ｐゴシック" pitchFamily="-97" charset="-128"/>
                <a:cs typeface="Arial" pitchFamily="34" charset="0"/>
              </a:endParaRPr>
            </a:p>
          </p:txBody>
        </p:sp>
        <p:sp>
          <p:nvSpPr>
            <p:cNvPr id="106" name="Tekstboks 481"/>
            <p:cNvSpPr txBox="1"/>
            <p:nvPr/>
          </p:nvSpPr>
          <p:spPr bwMode="auto">
            <a:xfrm>
              <a:off x="5766127" y="1828800"/>
              <a:ext cx="410689" cy="584775"/>
            </a:xfrm>
            <a:prstGeom prst="rect">
              <a:avLst/>
            </a:prstGeom>
            <a:noFill/>
          </p:spPr>
          <p:txBody>
            <a:bodyPr wrap="none">
              <a:spAutoFit/>
            </a:bodyPr>
            <a:lstStyle/>
            <a:p>
              <a:pPr algn="ctr" fontAlgn="auto">
                <a:spcBef>
                  <a:spcPts val="0"/>
                </a:spcBef>
                <a:spcAft>
                  <a:spcPts val="0"/>
                </a:spcAft>
                <a:defRPr/>
              </a:pPr>
              <a:r>
                <a:rPr lang="da-DK" sz="1200" dirty="0" smtClean="0">
                  <a:solidFill>
                    <a:srgbClr val="1F497D"/>
                  </a:solidFill>
                  <a:latin typeface="Calibri"/>
                  <a:ea typeface="ＭＳ Ｐゴシック" pitchFamily="-97" charset="-128"/>
                  <a:cs typeface="Arial" pitchFamily="34" charset="0"/>
                </a:rPr>
                <a:t>WI</a:t>
              </a:r>
              <a:endParaRPr lang="da-DK" sz="12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307 </a:t>
              </a:r>
            </a:p>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(8)</a:t>
              </a:r>
              <a:endParaRPr lang="da-DK" sz="1000" dirty="0">
                <a:solidFill>
                  <a:srgbClr val="1F497D"/>
                </a:solidFill>
                <a:latin typeface="Calibri"/>
                <a:ea typeface="ＭＳ Ｐゴシック" pitchFamily="-97" charset="-128"/>
                <a:cs typeface="Arial" pitchFamily="34" charset="0"/>
              </a:endParaRPr>
            </a:p>
          </p:txBody>
        </p:sp>
        <p:sp>
          <p:nvSpPr>
            <p:cNvPr id="130" name="TextBox 129"/>
            <p:cNvSpPr txBox="1"/>
            <p:nvPr/>
          </p:nvSpPr>
          <p:spPr>
            <a:xfrm>
              <a:off x="6483016" y="3733800"/>
              <a:ext cx="522861" cy="608380"/>
            </a:xfrm>
            <a:prstGeom prst="rect">
              <a:avLst/>
            </a:prstGeom>
            <a:noFill/>
          </p:spPr>
          <p:txBody>
            <a:bodyPr wrap="square" rtlCol="0">
              <a:spAutoFit/>
            </a:bodyPr>
            <a:lstStyle/>
            <a:p>
              <a:pPr fontAlgn="auto">
                <a:spcBef>
                  <a:spcPts val="0"/>
                </a:spcBef>
                <a:spcAft>
                  <a:spcPts val="0"/>
                </a:spcAft>
              </a:pPr>
              <a:r>
                <a:rPr lang="da-DK" sz="1000" dirty="0">
                  <a:solidFill>
                    <a:prstClr val="white"/>
                  </a:solidFill>
                  <a:latin typeface="Calibri"/>
                  <a:ea typeface="ＭＳ Ｐゴシック" pitchFamily="-97" charset="-128"/>
                  <a:cs typeface="Arial" pitchFamily="34" charset="0"/>
                </a:rPr>
                <a:t>708 </a:t>
              </a:r>
              <a:r>
                <a:rPr lang="da-DK" sz="900" dirty="0" smtClean="0">
                  <a:solidFill>
                    <a:prstClr val="white"/>
                  </a:solidFill>
                  <a:latin typeface="Calibri"/>
                  <a:ea typeface="ＭＳ Ｐゴシック" pitchFamily="-97" charset="-128"/>
                  <a:cs typeface="Arial" pitchFamily="34" charset="0"/>
                </a:rPr>
                <a:t>(23)</a:t>
              </a:r>
              <a:endParaRPr lang="da-DK" sz="900" dirty="0">
                <a:solidFill>
                  <a:prstClr val="white"/>
                </a:solidFill>
                <a:latin typeface="Calibri"/>
                <a:ea typeface="ＭＳ Ｐゴシック" pitchFamily="-97" charset="-128"/>
                <a:cs typeface="Arial" pitchFamily="34" charset="0"/>
              </a:endParaRPr>
            </a:p>
            <a:p>
              <a:pPr fontAlgn="auto">
                <a:spcBef>
                  <a:spcPts val="0"/>
                </a:spcBef>
                <a:spcAft>
                  <a:spcPts val="0"/>
                </a:spcAft>
              </a:pPr>
              <a:endParaRPr lang="en-US" sz="1000" dirty="0">
                <a:solidFill>
                  <a:prstClr val="white"/>
                </a:solidFill>
                <a:latin typeface="Calibri"/>
              </a:endParaRPr>
            </a:p>
          </p:txBody>
        </p:sp>
      </p:grpSp>
      <p:grpSp>
        <p:nvGrpSpPr>
          <p:cNvPr id="7" name="Group 6"/>
          <p:cNvGrpSpPr/>
          <p:nvPr/>
        </p:nvGrpSpPr>
        <p:grpSpPr>
          <a:xfrm>
            <a:off x="302650" y="4267496"/>
            <a:ext cx="2005211" cy="1876801"/>
            <a:chOff x="280789" y="4600199"/>
            <a:chExt cx="2005211" cy="1876801"/>
          </a:xfrm>
        </p:grpSpPr>
        <p:grpSp>
          <p:nvGrpSpPr>
            <p:cNvPr id="5" name="Group 4"/>
            <p:cNvGrpSpPr/>
            <p:nvPr/>
          </p:nvGrpSpPr>
          <p:grpSpPr>
            <a:xfrm>
              <a:off x="356989" y="5000309"/>
              <a:ext cx="1878999" cy="1476691"/>
              <a:chOff x="381000" y="4800600"/>
              <a:chExt cx="1878999" cy="1476691"/>
            </a:xfrm>
          </p:grpSpPr>
          <p:sp>
            <p:nvSpPr>
              <p:cNvPr id="145" name="Oval 144"/>
              <p:cNvSpPr/>
              <p:nvPr/>
            </p:nvSpPr>
            <p:spPr>
              <a:xfrm>
                <a:off x="381000" y="4833546"/>
                <a:ext cx="152069" cy="154649"/>
              </a:xfrm>
              <a:prstGeom prst="ellipse">
                <a:avLst/>
              </a:prstGeom>
              <a:solidFill>
                <a:schemeClr val="tx2"/>
              </a:solidFill>
              <a:ln w="9525" cap="flat" cmpd="sng" algn="ctr">
                <a:noFill/>
                <a:prstDash val="solid"/>
              </a:ln>
              <a:effectLst/>
            </p:spPr>
            <p:txBody>
              <a:bodyPr rtlCol="0" anchor="ctr"/>
              <a:lstStyle/>
              <a:p>
                <a:pPr algn="ctr" defTabSz="457200">
                  <a:defRPr/>
                </a:pPr>
                <a:endParaRPr lang="en-US" kern="0" smtClean="0">
                  <a:solidFill>
                    <a:prstClr val="white"/>
                  </a:solidFill>
                  <a:latin typeface="Arial"/>
                </a:endParaRPr>
              </a:p>
            </p:txBody>
          </p:sp>
          <p:sp>
            <p:nvSpPr>
              <p:cNvPr id="146" name="Oval 145"/>
              <p:cNvSpPr/>
              <p:nvPr/>
            </p:nvSpPr>
            <p:spPr>
              <a:xfrm>
                <a:off x="381000" y="5076575"/>
                <a:ext cx="152069" cy="154649"/>
              </a:xfrm>
              <a:prstGeom prst="ellipse">
                <a:avLst/>
              </a:prstGeom>
              <a:solidFill>
                <a:srgbClr val="009999"/>
              </a:solidFill>
              <a:ln w="9525" cap="flat" cmpd="sng" algn="ctr">
                <a:noFill/>
                <a:prstDash val="solid"/>
              </a:ln>
              <a:effectLst/>
            </p:spPr>
            <p:txBody>
              <a:bodyPr rtlCol="0" anchor="ctr"/>
              <a:lstStyle/>
              <a:p>
                <a:pPr algn="ctr" defTabSz="457200">
                  <a:defRPr/>
                </a:pPr>
                <a:endParaRPr lang="en-US" kern="0" smtClean="0">
                  <a:solidFill>
                    <a:prstClr val="white"/>
                  </a:solidFill>
                  <a:latin typeface="Arial"/>
                </a:endParaRPr>
              </a:p>
            </p:txBody>
          </p:sp>
          <p:sp>
            <p:nvSpPr>
              <p:cNvPr id="147" name="Oval 146"/>
              <p:cNvSpPr/>
              <p:nvPr/>
            </p:nvSpPr>
            <p:spPr>
              <a:xfrm>
                <a:off x="381000" y="5319604"/>
                <a:ext cx="152069" cy="154649"/>
              </a:xfrm>
              <a:prstGeom prst="ellipse">
                <a:avLst/>
              </a:prstGeom>
              <a:solidFill>
                <a:srgbClr val="ABD28E"/>
              </a:solidFill>
              <a:ln w="9525" cap="flat" cmpd="sng" algn="ctr">
                <a:noFill/>
                <a:prstDash val="solid"/>
              </a:ln>
              <a:effectLst/>
            </p:spPr>
            <p:txBody>
              <a:bodyPr rtlCol="0" anchor="ctr"/>
              <a:lstStyle/>
              <a:p>
                <a:pPr algn="ctr" defTabSz="457200">
                  <a:defRPr/>
                </a:pPr>
                <a:endParaRPr lang="en-US" kern="0" smtClean="0">
                  <a:solidFill>
                    <a:prstClr val="white"/>
                  </a:solidFill>
                  <a:latin typeface="Arial"/>
                </a:endParaRPr>
              </a:p>
            </p:txBody>
          </p:sp>
          <p:sp>
            <p:nvSpPr>
              <p:cNvPr id="148" name="Oval 147"/>
              <p:cNvSpPr/>
              <p:nvPr/>
            </p:nvSpPr>
            <p:spPr>
              <a:xfrm>
                <a:off x="381000" y="5562633"/>
                <a:ext cx="152069" cy="154649"/>
              </a:xfrm>
              <a:prstGeom prst="ellipse">
                <a:avLst/>
              </a:prstGeom>
              <a:solidFill>
                <a:srgbClr val="86D0DA"/>
              </a:solidFill>
              <a:ln w="9525" cap="flat" cmpd="sng" algn="ctr">
                <a:solidFill>
                  <a:srgbClr val="9EDAE2"/>
                </a:solidFill>
                <a:prstDash val="solid"/>
              </a:ln>
              <a:effectLst/>
            </p:spPr>
            <p:txBody>
              <a:bodyPr rtlCol="0" anchor="ctr"/>
              <a:lstStyle/>
              <a:p>
                <a:pPr algn="ctr" defTabSz="457200">
                  <a:defRPr/>
                </a:pPr>
                <a:endParaRPr lang="en-US" kern="0" smtClean="0">
                  <a:solidFill>
                    <a:prstClr val="white"/>
                  </a:solidFill>
                  <a:latin typeface="Arial"/>
                </a:endParaRPr>
              </a:p>
            </p:txBody>
          </p:sp>
          <p:sp>
            <p:nvSpPr>
              <p:cNvPr id="149" name="TextBox 148"/>
              <p:cNvSpPr txBox="1"/>
              <p:nvPr/>
            </p:nvSpPr>
            <p:spPr>
              <a:xfrm>
                <a:off x="513323" y="4800600"/>
                <a:ext cx="1746676" cy="253916"/>
              </a:xfrm>
              <a:prstGeom prst="rect">
                <a:avLst/>
              </a:prstGeom>
              <a:noFill/>
            </p:spPr>
            <p:txBody>
              <a:bodyPr wrap="square" rtlCol="0">
                <a:spAutoFit/>
              </a:bodyPr>
              <a:lstStyle/>
              <a:p>
                <a:pPr defTabSz="457200">
                  <a:defRPr/>
                </a:pPr>
                <a:r>
                  <a:rPr lang="en-US" sz="1000" kern="0" dirty="0" smtClean="0">
                    <a:solidFill>
                      <a:srgbClr val="1F497D"/>
                    </a:solidFill>
                    <a:latin typeface="Calibri"/>
                    <a:ea typeface="ＭＳ Ｐゴシック" pitchFamily="-108" charset="-128"/>
                  </a:rPr>
                  <a:t>0.1% or more</a:t>
                </a:r>
              </a:p>
            </p:txBody>
          </p:sp>
          <p:sp>
            <p:nvSpPr>
              <p:cNvPr id="150" name="TextBox 149"/>
              <p:cNvSpPr txBox="1"/>
              <p:nvPr/>
            </p:nvSpPr>
            <p:spPr>
              <a:xfrm>
                <a:off x="513323" y="5045155"/>
                <a:ext cx="1746676" cy="253916"/>
              </a:xfrm>
              <a:prstGeom prst="rect">
                <a:avLst/>
              </a:prstGeom>
              <a:noFill/>
            </p:spPr>
            <p:txBody>
              <a:bodyPr wrap="square" rtlCol="0">
                <a:spAutoFit/>
              </a:bodyPr>
              <a:lstStyle/>
              <a:p>
                <a:pPr defTabSz="457200">
                  <a:defRPr/>
                </a:pPr>
                <a:r>
                  <a:rPr lang="en-US" sz="1000" kern="0" dirty="0" smtClean="0">
                    <a:solidFill>
                      <a:srgbClr val="1F497D"/>
                    </a:solidFill>
                    <a:latin typeface="Calibri"/>
                    <a:ea typeface="ＭＳ Ｐゴシック" pitchFamily="-108" charset="-128"/>
                  </a:rPr>
                  <a:t>0.04%-0.99%</a:t>
                </a:r>
              </a:p>
            </p:txBody>
          </p:sp>
          <p:sp>
            <p:nvSpPr>
              <p:cNvPr id="151" name="TextBox 150"/>
              <p:cNvSpPr txBox="1"/>
              <p:nvPr/>
            </p:nvSpPr>
            <p:spPr>
              <a:xfrm>
                <a:off x="513323" y="5289710"/>
                <a:ext cx="1746676" cy="253916"/>
              </a:xfrm>
              <a:prstGeom prst="rect">
                <a:avLst/>
              </a:prstGeom>
              <a:noFill/>
            </p:spPr>
            <p:txBody>
              <a:bodyPr wrap="square" rtlCol="0">
                <a:spAutoFit/>
              </a:bodyPr>
              <a:lstStyle/>
              <a:p>
                <a:pPr defTabSz="457200">
                  <a:defRPr/>
                </a:pPr>
                <a:r>
                  <a:rPr lang="en-US" sz="1000" kern="0" dirty="0" smtClean="0">
                    <a:solidFill>
                      <a:srgbClr val="1F497D"/>
                    </a:solidFill>
                    <a:latin typeface="Calibri"/>
                    <a:ea typeface="ＭＳ Ｐゴシック" pitchFamily="-108" charset="-128"/>
                  </a:rPr>
                  <a:t>0.025%-0.039%</a:t>
                </a:r>
              </a:p>
            </p:txBody>
          </p:sp>
          <p:sp>
            <p:nvSpPr>
              <p:cNvPr id="152" name="TextBox 151"/>
              <p:cNvSpPr txBox="1"/>
              <p:nvPr/>
            </p:nvSpPr>
            <p:spPr>
              <a:xfrm>
                <a:off x="513323" y="5534265"/>
                <a:ext cx="1746676" cy="253916"/>
              </a:xfrm>
              <a:prstGeom prst="rect">
                <a:avLst/>
              </a:prstGeom>
              <a:noFill/>
            </p:spPr>
            <p:txBody>
              <a:bodyPr wrap="square" rtlCol="0">
                <a:spAutoFit/>
              </a:bodyPr>
              <a:lstStyle/>
              <a:p>
                <a:pPr defTabSz="457200">
                  <a:defRPr/>
                </a:pPr>
                <a:r>
                  <a:rPr lang="en-US" sz="1000" kern="0" dirty="0" smtClean="0">
                    <a:solidFill>
                      <a:srgbClr val="1F497D"/>
                    </a:solidFill>
                    <a:latin typeface="Calibri"/>
                    <a:ea typeface="ＭＳ Ｐゴシック" pitchFamily="-108" charset="-128"/>
                  </a:rPr>
                  <a:t>0.01%-0.024%</a:t>
                </a:r>
              </a:p>
            </p:txBody>
          </p:sp>
          <p:sp>
            <p:nvSpPr>
              <p:cNvPr id="153" name="Oval 152"/>
              <p:cNvSpPr/>
              <p:nvPr/>
            </p:nvSpPr>
            <p:spPr>
              <a:xfrm>
                <a:off x="381000" y="5805662"/>
                <a:ext cx="152069" cy="154649"/>
              </a:xfrm>
              <a:prstGeom prst="ellipse">
                <a:avLst/>
              </a:prstGeom>
              <a:solidFill>
                <a:srgbClr val="CDE6FF"/>
              </a:solidFill>
              <a:ln w="9525" cap="flat" cmpd="sng" algn="ctr">
                <a:noFill/>
                <a:prstDash val="solid"/>
              </a:ln>
              <a:effectLst/>
            </p:spPr>
            <p:txBody>
              <a:bodyPr rtlCol="0" anchor="ctr"/>
              <a:lstStyle/>
              <a:p>
                <a:pPr algn="ctr" defTabSz="457200">
                  <a:defRPr/>
                </a:pPr>
                <a:endParaRPr lang="en-US" kern="0" smtClean="0">
                  <a:solidFill>
                    <a:prstClr val="white"/>
                  </a:solidFill>
                  <a:latin typeface="Arial"/>
                </a:endParaRPr>
              </a:p>
            </p:txBody>
          </p:sp>
          <p:sp>
            <p:nvSpPr>
              <p:cNvPr id="154" name="TextBox 153"/>
              <p:cNvSpPr txBox="1"/>
              <p:nvPr/>
            </p:nvSpPr>
            <p:spPr>
              <a:xfrm>
                <a:off x="513323" y="5778820"/>
                <a:ext cx="1746676" cy="253916"/>
              </a:xfrm>
              <a:prstGeom prst="rect">
                <a:avLst/>
              </a:prstGeom>
              <a:noFill/>
            </p:spPr>
            <p:txBody>
              <a:bodyPr wrap="square" rtlCol="0">
                <a:spAutoFit/>
              </a:bodyPr>
              <a:lstStyle/>
              <a:p>
                <a:pPr defTabSz="457200">
                  <a:defRPr/>
                </a:pPr>
                <a:r>
                  <a:rPr lang="en-US" sz="1000" kern="0" dirty="0" smtClean="0">
                    <a:solidFill>
                      <a:srgbClr val="1F497D"/>
                    </a:solidFill>
                    <a:latin typeface="Calibri"/>
                    <a:ea typeface="ＭＳ Ｐゴシック" pitchFamily="-108" charset="-128"/>
                  </a:rPr>
                  <a:t>Less than 0.01%</a:t>
                </a:r>
              </a:p>
            </p:txBody>
          </p:sp>
          <p:sp>
            <p:nvSpPr>
              <p:cNvPr id="155" name="Oval 154"/>
              <p:cNvSpPr/>
              <p:nvPr/>
            </p:nvSpPr>
            <p:spPr>
              <a:xfrm>
                <a:off x="381000" y="6048691"/>
                <a:ext cx="152069" cy="154649"/>
              </a:xfrm>
              <a:prstGeom prst="ellipse">
                <a:avLst/>
              </a:prstGeom>
              <a:solidFill>
                <a:srgbClr val="FFFFFF"/>
              </a:solidFill>
              <a:ln w="9525" cap="flat" cmpd="sng" algn="ctr">
                <a:solidFill>
                  <a:schemeClr val="tx2">
                    <a:lumMod val="40000"/>
                    <a:lumOff val="60000"/>
                  </a:schemeClr>
                </a:solidFill>
                <a:prstDash val="solid"/>
              </a:ln>
              <a:effectLst/>
            </p:spPr>
            <p:txBody>
              <a:bodyPr rtlCol="0" anchor="ctr"/>
              <a:lstStyle/>
              <a:p>
                <a:pPr algn="ctr" defTabSz="457200">
                  <a:defRPr/>
                </a:pPr>
                <a:endParaRPr lang="en-US" kern="0" smtClean="0">
                  <a:solidFill>
                    <a:prstClr val="white"/>
                  </a:solidFill>
                  <a:latin typeface="Arial"/>
                </a:endParaRPr>
              </a:p>
            </p:txBody>
          </p:sp>
          <p:sp>
            <p:nvSpPr>
              <p:cNvPr id="156" name="TextBox 155"/>
              <p:cNvSpPr txBox="1"/>
              <p:nvPr/>
            </p:nvSpPr>
            <p:spPr>
              <a:xfrm>
                <a:off x="513323" y="6023375"/>
                <a:ext cx="1746676" cy="253916"/>
              </a:xfrm>
              <a:prstGeom prst="rect">
                <a:avLst/>
              </a:prstGeom>
              <a:noFill/>
            </p:spPr>
            <p:txBody>
              <a:bodyPr wrap="square" rtlCol="0">
                <a:spAutoFit/>
              </a:bodyPr>
              <a:lstStyle/>
              <a:p>
                <a:pPr defTabSz="457200">
                  <a:defRPr/>
                </a:pPr>
                <a:r>
                  <a:rPr lang="en-US" sz="1000" kern="0" dirty="0" smtClean="0">
                    <a:solidFill>
                      <a:srgbClr val="1F497D"/>
                    </a:solidFill>
                    <a:latin typeface="Calibri"/>
                    <a:ea typeface="ＭＳ Ｐゴシック" pitchFamily="-108" charset="-128"/>
                  </a:rPr>
                  <a:t>No data</a:t>
                </a:r>
              </a:p>
            </p:txBody>
          </p:sp>
        </p:grpSp>
        <p:sp>
          <p:nvSpPr>
            <p:cNvPr id="157" name="TextBox 156"/>
            <p:cNvSpPr txBox="1"/>
            <p:nvPr/>
          </p:nvSpPr>
          <p:spPr>
            <a:xfrm>
              <a:off x="280789" y="4600199"/>
              <a:ext cx="2005211" cy="400110"/>
            </a:xfrm>
            <a:prstGeom prst="rect">
              <a:avLst/>
            </a:prstGeom>
            <a:noFill/>
          </p:spPr>
          <p:txBody>
            <a:bodyPr wrap="square" rtlCol="0">
              <a:spAutoFit/>
            </a:bodyPr>
            <a:lstStyle/>
            <a:p>
              <a:pPr defTabSz="457200">
                <a:defRPr/>
              </a:pPr>
              <a:r>
                <a:rPr lang="en-US" sz="1000" b="1" kern="0" cap="all" dirty="0" smtClean="0">
                  <a:solidFill>
                    <a:srgbClr val="1F497D"/>
                  </a:solidFill>
                  <a:latin typeface="Calibri"/>
                  <a:ea typeface="ＭＳ Ｐゴシック" pitchFamily="-108" charset="-128"/>
                </a:rPr>
                <a:t>Percentage  OF</a:t>
              </a:r>
            </a:p>
            <a:p>
              <a:pPr defTabSz="457200">
                <a:defRPr/>
              </a:pPr>
              <a:r>
                <a:rPr lang="en-US" sz="1000" b="1" kern="0" cap="all" dirty="0" smtClean="0">
                  <a:solidFill>
                    <a:srgbClr val="1F497D"/>
                  </a:solidFill>
                  <a:latin typeface="Calibri"/>
                  <a:ea typeface="ＭＳ Ｐゴシック" pitchFamily="-108" charset="-128"/>
                </a:rPr>
                <a:t>Population Trained</a:t>
              </a:r>
            </a:p>
          </p:txBody>
        </p:sp>
      </p:grpSp>
      <p:grpSp>
        <p:nvGrpSpPr>
          <p:cNvPr id="160" name="Group 159"/>
          <p:cNvGrpSpPr/>
          <p:nvPr/>
        </p:nvGrpSpPr>
        <p:grpSpPr>
          <a:xfrm>
            <a:off x="3352800" y="228600"/>
            <a:ext cx="5638800" cy="614568"/>
            <a:chOff x="3673536" y="376032"/>
            <a:chExt cx="5241864" cy="614568"/>
          </a:xfrm>
        </p:grpSpPr>
        <p:sp>
          <p:nvSpPr>
            <p:cNvPr id="12" name="Chevron 11"/>
            <p:cNvSpPr/>
            <p:nvPr/>
          </p:nvSpPr>
          <p:spPr>
            <a:xfrm>
              <a:off x="3673536" y="376032"/>
              <a:ext cx="5241864" cy="614568"/>
            </a:xfrm>
            <a:prstGeom prst="chevron">
              <a:avLst/>
            </a:prstGeom>
          </p:spPr>
          <p:style>
            <a:lnRef idx="3">
              <a:schemeClr val="lt1"/>
            </a:lnRef>
            <a:fillRef idx="1">
              <a:schemeClr val="accent5"/>
            </a:fillRef>
            <a:effectRef idx="1">
              <a:schemeClr val="accent5"/>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9" name="Rectangle 8"/>
            <p:cNvSpPr/>
            <p:nvPr/>
          </p:nvSpPr>
          <p:spPr>
            <a:xfrm>
              <a:off x="3837983" y="457200"/>
              <a:ext cx="3324817" cy="523220"/>
            </a:xfrm>
            <a:prstGeom prst="rect">
              <a:avLst/>
            </a:prstGeom>
          </p:spPr>
          <p:txBody>
            <a:bodyPr wrap="square">
              <a:spAutoFit/>
            </a:bodyPr>
            <a:lstStyle/>
            <a:p>
              <a:pPr algn="r" fontAlgn="auto">
                <a:spcBef>
                  <a:spcPts val="0"/>
                </a:spcBef>
                <a:spcAft>
                  <a:spcPts val="0"/>
                </a:spcAft>
              </a:pPr>
              <a:r>
                <a:rPr lang="da-DK" sz="1400" b="1" dirty="0">
                  <a:solidFill>
                    <a:prstClr val="white"/>
                  </a:solidFill>
                  <a:latin typeface="Calibri" pitchFamily="-108" charset="0"/>
                  <a:ea typeface="ＭＳ Ｐゴシック" pitchFamily="-108" charset="-128"/>
                </a:rPr>
                <a:t>Nearly 100,000 First Aiders in the US </a:t>
              </a:r>
              <a:endParaRPr lang="da-DK" sz="1400" b="1" dirty="0" smtClean="0">
                <a:solidFill>
                  <a:prstClr val="white"/>
                </a:solidFill>
                <a:latin typeface="Calibri" pitchFamily="-108" charset="0"/>
                <a:ea typeface="ＭＳ Ｐゴシック" pitchFamily="-108" charset="-128"/>
              </a:endParaRPr>
            </a:p>
            <a:p>
              <a:pPr algn="r" fontAlgn="auto">
                <a:spcBef>
                  <a:spcPts val="0"/>
                </a:spcBef>
                <a:spcAft>
                  <a:spcPts val="0"/>
                </a:spcAft>
              </a:pPr>
              <a:r>
                <a:rPr lang="da-DK" sz="1400" b="1" dirty="0" smtClean="0">
                  <a:solidFill>
                    <a:prstClr val="white"/>
                  </a:solidFill>
                  <a:latin typeface="Calibri" pitchFamily="-108" charset="0"/>
                  <a:ea typeface="ＭＳ Ｐゴシック" pitchFamily="-108" charset="-128"/>
                </a:rPr>
                <a:t>trained by 2,700 </a:t>
              </a:r>
              <a:r>
                <a:rPr lang="da-DK" sz="1400" b="1" dirty="0">
                  <a:solidFill>
                    <a:prstClr val="white"/>
                  </a:solidFill>
                  <a:latin typeface="Calibri" pitchFamily="-108" charset="0"/>
                  <a:ea typeface="ＭＳ Ｐゴシック" pitchFamily="-108" charset="-128"/>
                </a:rPr>
                <a:t>Instructors</a:t>
              </a:r>
              <a:endParaRPr lang="en-US" sz="1400" dirty="0">
                <a:solidFill>
                  <a:prstClr val="white"/>
                </a:solidFill>
                <a:latin typeface="Calibri"/>
              </a:endParaRP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11617" y="5514"/>
            <a:ext cx="1124694" cy="1384918"/>
          </a:xfrm>
          <a:prstGeom prst="rect">
            <a:avLst/>
          </a:prstGeom>
        </p:spPr>
      </p:pic>
      <p:sp>
        <p:nvSpPr>
          <p:cNvPr id="162" name="Tekstboks 481"/>
          <p:cNvSpPr txBox="1"/>
          <p:nvPr/>
        </p:nvSpPr>
        <p:spPr bwMode="auto">
          <a:xfrm>
            <a:off x="7784807" y="3393388"/>
            <a:ext cx="713657" cy="369332"/>
          </a:xfrm>
          <a:prstGeom prst="rect">
            <a:avLst/>
          </a:prstGeom>
          <a:noFill/>
        </p:spPr>
        <p:txBody>
          <a:bodyPr wrap="none">
            <a:spAutoFit/>
          </a:bodyPr>
          <a:lstStyle/>
          <a:p>
            <a:pPr algn="ct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MD</a:t>
            </a:r>
            <a:endParaRPr lang="da-DK" sz="9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3,192 (228)</a:t>
            </a:r>
            <a:endParaRPr lang="da-DK" sz="900" dirty="0">
              <a:solidFill>
                <a:srgbClr val="1F497D"/>
              </a:solidFill>
              <a:latin typeface="Calibri"/>
              <a:ea typeface="ＭＳ Ｐゴシック" pitchFamily="-97" charset="-128"/>
              <a:cs typeface="Arial" pitchFamily="34" charset="0"/>
            </a:endParaRPr>
          </a:p>
        </p:txBody>
      </p:sp>
      <p:sp>
        <p:nvSpPr>
          <p:cNvPr id="164" name="Tekstboks 481"/>
          <p:cNvSpPr txBox="1"/>
          <p:nvPr/>
        </p:nvSpPr>
        <p:spPr bwMode="auto">
          <a:xfrm>
            <a:off x="8535560" y="3168324"/>
            <a:ext cx="421910" cy="369332"/>
          </a:xfrm>
          <a:prstGeom prst="rect">
            <a:avLst/>
          </a:prstGeom>
          <a:noFill/>
        </p:spPr>
        <p:txBody>
          <a:bodyPr wrap="none">
            <a:spAutoFit/>
          </a:bodyPr>
          <a:lstStyle/>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DE</a:t>
            </a:r>
            <a:endParaRPr lang="da-DK" sz="10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800" dirty="0" smtClean="0">
                <a:solidFill>
                  <a:srgbClr val="1F497D"/>
                </a:solidFill>
                <a:latin typeface="Calibri"/>
                <a:ea typeface="ＭＳ Ｐゴシック" pitchFamily="-97" charset="-128"/>
                <a:cs typeface="Arial" pitchFamily="34" charset="0"/>
              </a:rPr>
              <a:t>28 (3)</a:t>
            </a:r>
            <a:endParaRPr lang="da-DK" sz="800" dirty="0">
              <a:solidFill>
                <a:srgbClr val="1F497D"/>
              </a:solidFill>
              <a:latin typeface="Calibri"/>
              <a:ea typeface="ＭＳ Ｐゴシック" pitchFamily="-97" charset="-128"/>
              <a:cs typeface="Arial" pitchFamily="34" charset="0"/>
            </a:endParaRPr>
          </a:p>
        </p:txBody>
      </p:sp>
      <p:cxnSp>
        <p:nvCxnSpPr>
          <p:cNvPr id="165" name="Straight Connector 164"/>
          <p:cNvCxnSpPr/>
          <p:nvPr/>
        </p:nvCxnSpPr>
        <p:spPr>
          <a:xfrm>
            <a:off x="7358965" y="3350397"/>
            <a:ext cx="755628" cy="573048"/>
          </a:xfrm>
          <a:prstGeom prst="line">
            <a:avLst/>
          </a:prstGeom>
          <a:ln w="12700">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grpSp>
        <p:nvGrpSpPr>
          <p:cNvPr id="166" name="Group 339"/>
          <p:cNvGrpSpPr/>
          <p:nvPr/>
        </p:nvGrpSpPr>
        <p:grpSpPr>
          <a:xfrm>
            <a:off x="7656122" y="2951144"/>
            <a:ext cx="725878" cy="377026"/>
            <a:chOff x="7719068" y="2973483"/>
            <a:chExt cx="725878" cy="377026"/>
          </a:xfrm>
        </p:grpSpPr>
        <p:sp>
          <p:nvSpPr>
            <p:cNvPr id="167" name="Tekstboks 481"/>
            <p:cNvSpPr txBox="1"/>
            <p:nvPr/>
          </p:nvSpPr>
          <p:spPr bwMode="auto">
            <a:xfrm>
              <a:off x="7920443" y="2973483"/>
              <a:ext cx="524503" cy="377026"/>
            </a:xfrm>
            <a:prstGeom prst="rect">
              <a:avLst/>
            </a:prstGeom>
            <a:noFill/>
          </p:spPr>
          <p:txBody>
            <a:bodyPr wrap="none">
              <a:spAutoFit/>
            </a:bodyPr>
            <a:lstStyle/>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NJ</a:t>
              </a:r>
              <a:endParaRPr lang="da-DK" sz="1000" dirty="0">
                <a:solidFill>
                  <a:srgbClr val="1F497D"/>
                </a:solidFill>
                <a:latin typeface="Calibri"/>
                <a:ea typeface="ＭＳ Ｐゴシック" pitchFamily="-97" charset="-128"/>
                <a:cs typeface="Arial" pitchFamily="34" charset="0"/>
              </a:endParaRPr>
            </a:p>
            <a:p>
              <a:pPr fontAlgn="auto">
                <a:spcBef>
                  <a:spcPts val="0"/>
                </a:spcBef>
                <a:spcAft>
                  <a:spcPts val="0"/>
                </a:spcAft>
                <a:defRPr/>
              </a:pPr>
              <a:r>
                <a:rPr lang="da-DK" sz="800" dirty="0" smtClean="0">
                  <a:solidFill>
                    <a:srgbClr val="1F497D"/>
                  </a:solidFill>
                  <a:latin typeface="Calibri"/>
                  <a:ea typeface="ＭＳ Ｐゴシック" pitchFamily="-97" charset="-128"/>
                  <a:cs typeface="Arial" pitchFamily="34" charset="0"/>
                </a:rPr>
                <a:t>566 (15)</a:t>
              </a:r>
              <a:endParaRPr lang="da-DK" sz="800" dirty="0">
                <a:solidFill>
                  <a:srgbClr val="1F497D"/>
                </a:solidFill>
                <a:latin typeface="Calibri"/>
                <a:ea typeface="ＭＳ Ｐゴシック" pitchFamily="-97" charset="-128"/>
                <a:cs typeface="Arial" pitchFamily="34" charset="0"/>
              </a:endParaRPr>
            </a:p>
          </p:txBody>
        </p:sp>
        <p:cxnSp>
          <p:nvCxnSpPr>
            <p:cNvPr id="168" name="Straight Connector 167"/>
            <p:cNvCxnSpPr/>
            <p:nvPr/>
          </p:nvCxnSpPr>
          <p:spPr>
            <a:xfrm>
              <a:off x="7719068" y="3101896"/>
              <a:ext cx="311266" cy="1"/>
            </a:xfrm>
            <a:prstGeom prst="line">
              <a:avLst/>
            </a:prstGeom>
            <a:ln w="9525">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grpSp>
      <p:sp>
        <p:nvSpPr>
          <p:cNvPr id="170" name="Tekstboks 481"/>
          <p:cNvSpPr txBox="1"/>
          <p:nvPr/>
        </p:nvSpPr>
        <p:spPr bwMode="auto">
          <a:xfrm>
            <a:off x="8410677" y="2726533"/>
            <a:ext cx="601447" cy="369332"/>
          </a:xfrm>
          <a:prstGeom prst="rect">
            <a:avLst/>
          </a:prstGeom>
          <a:noFill/>
        </p:spPr>
        <p:txBody>
          <a:bodyPr wrap="none">
            <a:spAutoFit/>
          </a:bodyPr>
          <a:lstStyle/>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CT</a:t>
            </a:r>
            <a:endParaRPr lang="da-DK" sz="10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800" dirty="0" smtClean="0">
                <a:solidFill>
                  <a:srgbClr val="1F497D"/>
                </a:solidFill>
                <a:latin typeface="Calibri"/>
                <a:ea typeface="ＭＳ Ｐゴシック" pitchFamily="-97" charset="-128"/>
                <a:cs typeface="Arial" pitchFamily="34" charset="0"/>
              </a:rPr>
              <a:t>1,562 (23)</a:t>
            </a:r>
            <a:endParaRPr lang="da-DK" sz="800" dirty="0">
              <a:solidFill>
                <a:srgbClr val="1F497D"/>
              </a:solidFill>
              <a:latin typeface="Calibri"/>
              <a:ea typeface="ＭＳ Ｐゴシック" pitchFamily="-97" charset="-128"/>
              <a:cs typeface="Arial" pitchFamily="34" charset="0"/>
            </a:endParaRPr>
          </a:p>
        </p:txBody>
      </p:sp>
      <p:sp>
        <p:nvSpPr>
          <p:cNvPr id="172" name="Tekstboks 481"/>
          <p:cNvSpPr txBox="1"/>
          <p:nvPr/>
        </p:nvSpPr>
        <p:spPr bwMode="auto">
          <a:xfrm>
            <a:off x="8077200" y="2514600"/>
            <a:ext cx="511679" cy="369332"/>
          </a:xfrm>
          <a:prstGeom prst="rect">
            <a:avLst/>
          </a:prstGeom>
          <a:noFill/>
        </p:spPr>
        <p:txBody>
          <a:bodyPr wrap="none">
            <a:spAutoFit/>
          </a:bodyPr>
          <a:lstStyle/>
          <a:p>
            <a:pPr algn="ct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RI</a:t>
            </a:r>
            <a:endParaRPr lang="da-DK" sz="9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850" dirty="0" smtClean="0">
                <a:solidFill>
                  <a:srgbClr val="1F497D"/>
                </a:solidFill>
                <a:latin typeface="Calibri"/>
                <a:ea typeface="ＭＳ Ｐゴシック" pitchFamily="-97" charset="-128"/>
                <a:cs typeface="Arial" pitchFamily="34" charset="0"/>
              </a:rPr>
              <a:t>304 (5)</a:t>
            </a:r>
            <a:endParaRPr lang="da-DK" sz="850" dirty="0">
              <a:solidFill>
                <a:srgbClr val="1F497D"/>
              </a:solidFill>
              <a:latin typeface="Calibri"/>
              <a:ea typeface="ＭＳ Ｐゴシック" pitchFamily="-97" charset="-128"/>
              <a:cs typeface="Arial" pitchFamily="34" charset="0"/>
            </a:endParaRPr>
          </a:p>
        </p:txBody>
      </p:sp>
      <p:grpSp>
        <p:nvGrpSpPr>
          <p:cNvPr id="173" name="Group 359"/>
          <p:cNvGrpSpPr/>
          <p:nvPr/>
        </p:nvGrpSpPr>
        <p:grpSpPr>
          <a:xfrm>
            <a:off x="8005012" y="2286000"/>
            <a:ext cx="1024440" cy="415498"/>
            <a:chOff x="7596953" y="2813502"/>
            <a:chExt cx="1024440" cy="415498"/>
          </a:xfrm>
        </p:grpSpPr>
        <p:sp>
          <p:nvSpPr>
            <p:cNvPr id="174" name="Tekstboks 481"/>
            <p:cNvSpPr txBox="1"/>
            <p:nvPr/>
          </p:nvSpPr>
          <p:spPr bwMode="auto">
            <a:xfrm>
              <a:off x="8087272" y="2813502"/>
              <a:ext cx="534121" cy="415498"/>
            </a:xfrm>
            <a:prstGeom prst="rect">
              <a:avLst/>
            </a:prstGeom>
            <a:noFill/>
          </p:spPr>
          <p:txBody>
            <a:bodyPr wrap="none">
              <a:spAutoFit/>
            </a:bodyPr>
            <a:lstStyle/>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MA</a:t>
              </a:r>
              <a:endParaRPr lang="da-DK" sz="105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800" dirty="0" smtClean="0">
                  <a:solidFill>
                    <a:srgbClr val="1F497D"/>
                  </a:solidFill>
                  <a:latin typeface="Calibri"/>
                  <a:ea typeface="ＭＳ Ｐゴシック" pitchFamily="-97" charset="-128"/>
                  <a:cs typeface="Arial" pitchFamily="34" charset="0"/>
                </a:rPr>
                <a:t>639 (22</a:t>
              </a:r>
              <a:r>
                <a:rPr lang="da-DK" sz="1050" dirty="0" smtClean="0">
                  <a:solidFill>
                    <a:srgbClr val="1F497D"/>
                  </a:solidFill>
                  <a:latin typeface="Calibri"/>
                  <a:ea typeface="ＭＳ Ｐゴシック" pitchFamily="-97" charset="-128"/>
                  <a:cs typeface="Arial" pitchFamily="34" charset="0"/>
                </a:rPr>
                <a:t>)</a:t>
              </a:r>
              <a:endParaRPr lang="da-DK" sz="1050" dirty="0">
                <a:solidFill>
                  <a:srgbClr val="1F497D"/>
                </a:solidFill>
                <a:latin typeface="Calibri"/>
                <a:ea typeface="ＭＳ Ｐゴシック" pitchFamily="-97" charset="-128"/>
                <a:cs typeface="Arial" pitchFamily="34" charset="0"/>
              </a:endParaRPr>
            </a:p>
          </p:txBody>
        </p:sp>
        <p:cxnSp>
          <p:nvCxnSpPr>
            <p:cNvPr id="175" name="Straight Connector 174"/>
            <p:cNvCxnSpPr/>
            <p:nvPr/>
          </p:nvCxnSpPr>
          <p:spPr>
            <a:xfrm flipV="1">
              <a:off x="7596953" y="2988720"/>
              <a:ext cx="616056" cy="13484"/>
            </a:xfrm>
            <a:prstGeom prst="line">
              <a:avLst/>
            </a:prstGeom>
            <a:ln w="9525">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grpSp>
      <p:grpSp>
        <p:nvGrpSpPr>
          <p:cNvPr id="176" name="Group 362"/>
          <p:cNvGrpSpPr/>
          <p:nvPr/>
        </p:nvGrpSpPr>
        <p:grpSpPr>
          <a:xfrm>
            <a:off x="7912341" y="2069068"/>
            <a:ext cx="579315" cy="369332"/>
            <a:chOff x="7794038" y="2978468"/>
            <a:chExt cx="579315" cy="369332"/>
          </a:xfrm>
        </p:grpSpPr>
        <p:sp>
          <p:nvSpPr>
            <p:cNvPr id="177" name="Tekstboks 481"/>
            <p:cNvSpPr txBox="1"/>
            <p:nvPr/>
          </p:nvSpPr>
          <p:spPr bwMode="auto">
            <a:xfrm>
              <a:off x="7951443" y="2978468"/>
              <a:ext cx="421910" cy="369332"/>
            </a:xfrm>
            <a:prstGeom prst="rect">
              <a:avLst/>
            </a:prstGeom>
            <a:noFill/>
            <a:ln>
              <a:noFill/>
            </a:ln>
          </p:spPr>
          <p:txBody>
            <a:bodyPr wrap="none">
              <a:spAutoFit/>
            </a:bodyPr>
            <a:lstStyle/>
            <a:p>
              <a:pPr algn="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NH</a:t>
              </a:r>
              <a:endParaRPr lang="da-DK" sz="1000" dirty="0">
                <a:solidFill>
                  <a:srgbClr val="1F497D"/>
                </a:solidFill>
                <a:latin typeface="Calibri"/>
                <a:ea typeface="ＭＳ Ｐゴシック" pitchFamily="-97" charset="-128"/>
                <a:cs typeface="Arial" pitchFamily="34" charset="0"/>
              </a:endParaRPr>
            </a:p>
            <a:p>
              <a:pPr algn="r" fontAlgn="auto">
                <a:spcBef>
                  <a:spcPts val="0"/>
                </a:spcBef>
                <a:spcAft>
                  <a:spcPts val="0"/>
                </a:spcAft>
                <a:defRPr/>
              </a:pPr>
              <a:r>
                <a:rPr lang="da-DK" sz="800" dirty="0" smtClean="0">
                  <a:solidFill>
                    <a:srgbClr val="1F497D"/>
                  </a:solidFill>
                  <a:latin typeface="Calibri"/>
                  <a:ea typeface="ＭＳ Ｐゴシック" pitchFamily="-97" charset="-128"/>
                  <a:cs typeface="Arial" pitchFamily="34" charset="0"/>
                </a:rPr>
                <a:t>10</a:t>
              </a:r>
              <a:r>
                <a:rPr lang="da-DK" sz="800" dirty="0">
                  <a:solidFill>
                    <a:srgbClr val="1F497D"/>
                  </a:solidFill>
                  <a:latin typeface="Calibri"/>
                  <a:ea typeface="ＭＳ Ｐゴシック" pitchFamily="-97" charset="-128"/>
                  <a:cs typeface="Arial" pitchFamily="34" charset="0"/>
                </a:rPr>
                <a:t> </a:t>
              </a:r>
              <a:r>
                <a:rPr lang="da-DK" sz="800" dirty="0" smtClean="0">
                  <a:solidFill>
                    <a:srgbClr val="1F497D"/>
                  </a:solidFill>
                  <a:latin typeface="Calibri"/>
                  <a:ea typeface="ＭＳ Ｐゴシック" pitchFamily="-97" charset="-128"/>
                  <a:cs typeface="Arial" pitchFamily="34" charset="0"/>
                </a:rPr>
                <a:t>(1)</a:t>
              </a:r>
              <a:endParaRPr lang="da-DK" sz="800" dirty="0">
                <a:solidFill>
                  <a:srgbClr val="1F497D"/>
                </a:solidFill>
                <a:latin typeface="Calibri"/>
                <a:ea typeface="ＭＳ Ｐゴシック" pitchFamily="-97" charset="-128"/>
                <a:cs typeface="Arial" pitchFamily="34" charset="0"/>
              </a:endParaRPr>
            </a:p>
          </p:txBody>
        </p:sp>
        <p:cxnSp>
          <p:nvCxnSpPr>
            <p:cNvPr id="178" name="Straight Connector 177"/>
            <p:cNvCxnSpPr/>
            <p:nvPr/>
          </p:nvCxnSpPr>
          <p:spPr>
            <a:xfrm flipV="1">
              <a:off x="7794038" y="3134963"/>
              <a:ext cx="280754" cy="95575"/>
            </a:xfrm>
            <a:prstGeom prst="line">
              <a:avLst/>
            </a:prstGeom>
            <a:ln w="9525">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grpSp>
      <p:cxnSp>
        <p:nvCxnSpPr>
          <p:cNvPr id="179" name="Straight Connector 178"/>
          <p:cNvCxnSpPr/>
          <p:nvPr/>
        </p:nvCxnSpPr>
        <p:spPr>
          <a:xfrm>
            <a:off x="8030544" y="2654594"/>
            <a:ext cx="184529" cy="12406"/>
          </a:xfrm>
          <a:prstGeom prst="line">
            <a:avLst/>
          </a:prstGeom>
          <a:ln w="9525">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sp>
        <p:nvSpPr>
          <p:cNvPr id="181" name="Tekstboks 481"/>
          <p:cNvSpPr txBox="1"/>
          <p:nvPr/>
        </p:nvSpPr>
        <p:spPr bwMode="auto">
          <a:xfrm>
            <a:off x="7962361" y="3779160"/>
            <a:ext cx="636679" cy="384721"/>
          </a:xfrm>
          <a:prstGeom prst="rect">
            <a:avLst/>
          </a:prstGeom>
          <a:noFill/>
        </p:spPr>
        <p:txBody>
          <a:bodyPr wrap="square">
            <a:spAutoFit/>
          </a:bodyPr>
          <a:lstStyle/>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DC</a:t>
            </a:r>
            <a:endParaRPr lang="da-DK" sz="10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566 (47)</a:t>
            </a:r>
            <a:endParaRPr lang="da-DK" sz="900" dirty="0">
              <a:solidFill>
                <a:srgbClr val="1F497D"/>
              </a:solidFill>
              <a:latin typeface="Calibri"/>
              <a:ea typeface="ＭＳ Ｐゴシック" pitchFamily="-97" charset="-128"/>
              <a:cs typeface="Arial" pitchFamily="34" charset="0"/>
            </a:endParaRPr>
          </a:p>
        </p:txBody>
      </p:sp>
      <p:cxnSp>
        <p:nvCxnSpPr>
          <p:cNvPr id="182" name="Straight Connector 181"/>
          <p:cNvCxnSpPr/>
          <p:nvPr/>
        </p:nvCxnSpPr>
        <p:spPr>
          <a:xfrm>
            <a:off x="7593262" y="3410069"/>
            <a:ext cx="332424" cy="87394"/>
          </a:xfrm>
          <a:prstGeom prst="line">
            <a:avLst/>
          </a:prstGeom>
          <a:ln w="12700">
            <a:solidFill>
              <a:srgbClr val="002060"/>
            </a:solidFill>
            <a:headEnd type="none"/>
            <a:tailEnd type="oval" w="sm" len="sm"/>
          </a:ln>
        </p:spPr>
        <p:style>
          <a:lnRef idx="2">
            <a:schemeClr val="accent4"/>
          </a:lnRef>
          <a:fillRef idx="0">
            <a:schemeClr val="accent4"/>
          </a:fillRef>
          <a:effectRef idx="1">
            <a:schemeClr val="accent4"/>
          </a:effectRef>
          <a:fontRef idx="minor">
            <a:schemeClr val="tx1"/>
          </a:fontRef>
        </p:style>
      </p:cxnSp>
      <p:sp>
        <p:nvSpPr>
          <p:cNvPr id="212" name="Tekstboks 481"/>
          <p:cNvSpPr txBox="1"/>
          <p:nvPr/>
        </p:nvSpPr>
        <p:spPr bwMode="auto">
          <a:xfrm>
            <a:off x="7126813" y="1672679"/>
            <a:ext cx="569387" cy="384721"/>
          </a:xfrm>
          <a:prstGeom prst="rect">
            <a:avLst/>
          </a:prstGeom>
          <a:noFill/>
        </p:spPr>
        <p:txBody>
          <a:bodyPr wrap="none">
            <a:spAutoFit/>
          </a:bodyPr>
          <a:lstStyle/>
          <a:p>
            <a:pPr algn="ctr" fontAlgn="auto">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VT</a:t>
            </a:r>
            <a:endParaRPr lang="da-DK" sz="100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900" dirty="0" smtClean="0">
                <a:solidFill>
                  <a:srgbClr val="1F497D"/>
                </a:solidFill>
                <a:latin typeface="Calibri"/>
                <a:ea typeface="ＭＳ Ｐゴシック" pitchFamily="-97" charset="-128"/>
                <a:cs typeface="Arial" pitchFamily="34" charset="0"/>
              </a:rPr>
              <a:t>184 (12)</a:t>
            </a:r>
            <a:endParaRPr lang="da-DK" sz="900" dirty="0">
              <a:solidFill>
                <a:srgbClr val="1F497D"/>
              </a:solidFill>
              <a:latin typeface="Calibri"/>
              <a:ea typeface="ＭＳ Ｐゴシック" pitchFamily="-97" charset="-128"/>
              <a:cs typeface="Arial" pitchFamily="34" charset="0"/>
            </a:endParaRPr>
          </a:p>
        </p:txBody>
      </p:sp>
      <p:cxnSp>
        <p:nvCxnSpPr>
          <p:cNvPr id="213" name="Straight Connector 212"/>
          <p:cNvCxnSpPr>
            <a:stCxn id="61" idx="5"/>
          </p:cNvCxnSpPr>
          <p:nvPr/>
        </p:nvCxnSpPr>
        <p:spPr>
          <a:xfrm flipH="1" flipV="1">
            <a:off x="7557215" y="1817098"/>
            <a:ext cx="187536" cy="231688"/>
          </a:xfrm>
          <a:prstGeom prst="line">
            <a:avLst/>
          </a:prstGeom>
          <a:ln w="9525">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cxnSp>
        <p:nvCxnSpPr>
          <p:cNvPr id="233" name="Elbow Connector 232"/>
          <p:cNvCxnSpPr/>
          <p:nvPr/>
        </p:nvCxnSpPr>
        <p:spPr>
          <a:xfrm>
            <a:off x="7875814" y="2667000"/>
            <a:ext cx="734786" cy="244091"/>
          </a:xfrm>
          <a:prstGeom prst="bentConnector3">
            <a:avLst>
              <a:gd name="adj1" fmla="val -1852"/>
            </a:avLst>
          </a:prstGeom>
          <a:ln w="9525">
            <a:solidFill>
              <a:schemeClr val="tx2"/>
            </a:solidFill>
            <a:tailEnd type="oval" w="sm" len="sm"/>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4" name="Freeform 3040"/>
          <p:cNvSpPr>
            <a:spLocks/>
          </p:cNvSpPr>
          <p:nvPr/>
        </p:nvSpPr>
        <p:spPr bwMode="auto">
          <a:xfrm>
            <a:off x="7557215" y="3115737"/>
            <a:ext cx="118777" cy="253954"/>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rgbClr val="CDE6FF"/>
          </a:solidFill>
          <a:ln w="19050" cmpd="sng">
            <a:solidFill>
              <a:schemeClr val="bg1"/>
            </a:solidFill>
            <a:prstDash val="solid"/>
            <a:round/>
            <a:headEnd/>
            <a:tailEnd/>
          </a:ln>
        </p:spPr>
        <p:txBody>
          <a:bodyPr/>
          <a:lstStyle/>
          <a:p>
            <a:pPr fontAlgn="auto">
              <a:spcBef>
                <a:spcPts val="0"/>
              </a:spcBef>
              <a:spcAft>
                <a:spcPts val="0"/>
              </a:spcAft>
              <a:defRPr/>
            </a:pPr>
            <a:endParaRPr lang="da-DK">
              <a:solidFill>
                <a:srgbClr val="171717"/>
              </a:solidFill>
              <a:effectLst>
                <a:outerShdw blurRad="38100" dist="38100" dir="2700000" algn="tl">
                  <a:srgbClr val="000000">
                    <a:alpha val="43137"/>
                  </a:srgbClr>
                </a:outerShdw>
              </a:effectLst>
              <a:latin typeface="Calibri"/>
              <a:ea typeface="ＭＳ Ｐゴシック" pitchFamily="-97" charset="-128"/>
            </a:endParaRPr>
          </a:p>
        </p:txBody>
      </p:sp>
      <p:cxnSp>
        <p:nvCxnSpPr>
          <p:cNvPr id="278" name="Elbow Connector 277"/>
          <p:cNvCxnSpPr>
            <a:endCxn id="164" idx="1"/>
          </p:cNvCxnSpPr>
          <p:nvPr/>
        </p:nvCxnSpPr>
        <p:spPr>
          <a:xfrm>
            <a:off x="7650983" y="3256274"/>
            <a:ext cx="884577" cy="96716"/>
          </a:xfrm>
          <a:prstGeom prst="bentConnector3">
            <a:avLst>
              <a:gd name="adj1" fmla="val -609"/>
            </a:avLst>
          </a:prstGeom>
          <a:ln w="9525">
            <a:solidFill>
              <a:schemeClr val="tx2"/>
            </a:solidFill>
            <a:tailEnd type="oval" w="sm" len="sm"/>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312609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dirty="0" smtClean="0">
                <a:cs typeface="ヒラギノ角ゴ Pro W3"/>
              </a:rPr>
              <a:t>Vision</a:t>
            </a:r>
          </a:p>
        </p:txBody>
      </p:sp>
      <p:pic>
        <p:nvPicPr>
          <p:cNvPr id="11267" name="Picture 2" descr="C:\Users\Heather\AppData\Local\Microsoft\Windows\Temporary Internet Files\Content.IE5\AI2H2FEO\MPj04015010000[1].jpg"/>
          <p:cNvPicPr>
            <a:picLocks noGrp="1" noChangeAspect="1" noChangeArrowheads="1"/>
          </p:cNvPicPr>
          <p:nvPr>
            <p:ph sz="half" idx="1"/>
          </p:nvPr>
        </p:nvPicPr>
        <p:blipFill>
          <a:blip r:embed="rId3" cstate="print"/>
          <a:srcRect/>
          <a:stretch>
            <a:fillRect/>
          </a:stretch>
        </p:blipFill>
        <p:spPr>
          <a:xfrm>
            <a:off x="304800" y="2057400"/>
            <a:ext cx="2659382" cy="3844925"/>
          </a:xfrm>
          <a:prstGeom prst="rect">
            <a:avLst/>
          </a:prstGeom>
          <a:ln>
            <a:noFill/>
          </a:ln>
          <a:effectLst>
            <a:softEdge rad="112500"/>
          </a:effectLst>
        </p:spPr>
      </p:pic>
      <p:sp>
        <p:nvSpPr>
          <p:cNvPr id="11268" name="Content Placeholder 3"/>
          <p:cNvSpPr>
            <a:spLocks noGrp="1"/>
          </p:cNvSpPr>
          <p:nvPr>
            <p:ph sz="half" idx="2"/>
          </p:nvPr>
        </p:nvSpPr>
        <p:spPr>
          <a:xfrm>
            <a:off x="3048000" y="1828800"/>
            <a:ext cx="4495800" cy="4191000"/>
          </a:xfrm>
        </p:spPr>
        <p:txBody>
          <a:bodyPr/>
          <a:lstStyle/>
          <a:p>
            <a:pPr marL="0" indent="0" eaLnBrk="1" hangingPunct="1">
              <a:buFontTx/>
              <a:buNone/>
              <a:defRPr/>
            </a:pPr>
            <a:endParaRPr lang="en-US" sz="2400" dirty="0" smtClean="0">
              <a:latin typeface="+mj-lt"/>
              <a:cs typeface="ヒラギノ角ゴ Pro W3"/>
            </a:endParaRPr>
          </a:p>
          <a:p>
            <a:pPr marL="0" indent="0" eaLnBrk="1" hangingPunct="1">
              <a:buFontTx/>
              <a:buNone/>
              <a:defRPr/>
            </a:pPr>
            <a:endParaRPr lang="en-US" sz="2400" dirty="0">
              <a:latin typeface="+mj-lt"/>
              <a:cs typeface="ヒラギノ角ゴ Pro W3"/>
            </a:endParaRPr>
          </a:p>
          <a:p>
            <a:pPr marL="0" indent="0" eaLnBrk="1" hangingPunct="1">
              <a:buFontTx/>
              <a:buNone/>
              <a:defRPr/>
            </a:pPr>
            <a:r>
              <a:rPr lang="en-US" sz="2400" dirty="0" smtClean="0">
                <a:latin typeface="+mj-lt"/>
                <a:cs typeface="ヒラギノ角ゴ Pro W3"/>
              </a:rPr>
              <a:t>By 2020, Mental Health First Aid in Missouri and the USA will be as common as CPR and First Aid</a:t>
            </a:r>
            <a:endParaRPr lang="en-US" sz="4200" dirty="0" smtClean="0">
              <a:latin typeface="Times New Roman" pitchFamily="18" charset="0"/>
              <a:cs typeface="ヒラギノ角ゴ Pro W3"/>
            </a:endParaRPr>
          </a:p>
        </p:txBody>
      </p:sp>
    </p:spTree>
    <p:extLst>
      <p:ext uri="{BB962C8B-B14F-4D97-AF65-F5344CB8AC3E}">
        <p14:creationId xmlns:p14="http://schemas.microsoft.com/office/powerpoint/2010/main" xmlns="" val="559978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ection4">
  <a:themeElements>
    <a:clrScheme name="">
      <a:dk1>
        <a:srgbClr val="000000"/>
      </a:dk1>
      <a:lt1>
        <a:srgbClr val="FFFFFF"/>
      </a:lt1>
      <a:dk2>
        <a:srgbClr val="000000"/>
      </a:dk2>
      <a:lt2>
        <a:srgbClr val="80808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4">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3" ma:contentTypeDescription="Create a new document." ma:contentTypeScope="" ma:versionID="ebedaa5e39435eca6cae133c7b111621">
  <xsd:schema xmlns:xsd="http://www.w3.org/2001/XMLSchema" xmlns:xs="http://www.w3.org/2001/XMLSchema" xmlns:p="http://schemas.microsoft.com/office/2006/metadata/properties" xmlns:ns2="c3a6e9ef-a1f6-4766-94ca-80364285655b" targetNamespace="http://schemas.microsoft.com/office/2006/metadata/properties" ma:root="true" ma:fieldsID="8e931a62d9d662a530870840701150f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74F023-0BB5-4A9E-AE71-9D613F663DA1}"/>
</file>

<file path=customXml/itemProps2.xml><?xml version="1.0" encoding="utf-8"?>
<ds:datastoreItem xmlns:ds="http://schemas.openxmlformats.org/officeDocument/2006/customXml" ds:itemID="{0BB2516F-B96D-4D2A-8BAF-2B1677022AB9}"/>
</file>

<file path=customXml/itemProps3.xml><?xml version="1.0" encoding="utf-8"?>
<ds:datastoreItem xmlns:ds="http://schemas.openxmlformats.org/officeDocument/2006/customXml" ds:itemID="{39DA15D9-4335-4F19-8AD2-B4603A8AFBD2}"/>
</file>

<file path=docProps/app.xml><?xml version="1.0" encoding="utf-8"?>
<Properties xmlns="http://schemas.openxmlformats.org/officeDocument/2006/extended-properties" xmlns:vt="http://schemas.openxmlformats.org/officeDocument/2006/docPropsVTypes">
  <TotalTime>2796</TotalTime>
  <Words>1657</Words>
  <Application>Microsoft Office PowerPoint</Application>
  <PresentationFormat>On-screen Show (4:3)</PresentationFormat>
  <Paragraphs>381</Paragraphs>
  <Slides>33</Slides>
  <Notes>31</Notes>
  <HiddenSlides>0</HiddenSlides>
  <MMClips>0</MMClips>
  <ScaleCrop>false</ScaleCrop>
  <HeadingPairs>
    <vt:vector size="4" baseType="variant">
      <vt:variant>
        <vt:lpstr>Theme</vt:lpstr>
      </vt:variant>
      <vt:variant>
        <vt:i4>7</vt:i4>
      </vt:variant>
      <vt:variant>
        <vt:lpstr>Slide Titles</vt:lpstr>
      </vt:variant>
      <vt:variant>
        <vt:i4>33</vt:i4>
      </vt:variant>
    </vt:vector>
  </HeadingPairs>
  <TitlesOfParts>
    <vt:vector size="40" baseType="lpstr">
      <vt:lpstr>1_section1</vt:lpstr>
      <vt:lpstr>2_section1</vt:lpstr>
      <vt:lpstr>3_section1</vt:lpstr>
      <vt:lpstr>1_section4</vt:lpstr>
      <vt:lpstr>4_section1</vt:lpstr>
      <vt:lpstr>5_section1</vt:lpstr>
      <vt:lpstr>6_section1</vt:lpstr>
      <vt:lpstr>   A “Taste”  of   Youth  Mental Health First Aid </vt:lpstr>
      <vt:lpstr>Mental Health First Aid-What is it?</vt:lpstr>
      <vt:lpstr>Why Mental Health First Aid ?</vt:lpstr>
      <vt:lpstr>Program Milestones</vt:lpstr>
      <vt:lpstr>Mental Health First Aid in the News</vt:lpstr>
      <vt:lpstr>Evidenced Effectiveness</vt:lpstr>
      <vt:lpstr>Slide 7</vt:lpstr>
      <vt:lpstr>Slide 8</vt:lpstr>
      <vt:lpstr>Vision</vt:lpstr>
      <vt:lpstr>Youth MENTAL HEALTH FIRST AID USA  </vt:lpstr>
      <vt:lpstr>Slide 11</vt:lpstr>
      <vt:lpstr>Slide 12</vt:lpstr>
      <vt:lpstr>Slide 13</vt:lpstr>
      <vt:lpstr>What is your Role?</vt:lpstr>
      <vt:lpstr>WHAT YOU MIGHT SEE?</vt:lpstr>
      <vt:lpstr>   What are some of the disorders we discuss in the course?</vt:lpstr>
      <vt:lpstr>Typical Adolescent Development</vt:lpstr>
      <vt:lpstr>Resiliency</vt:lpstr>
      <vt:lpstr>WHAT YOU MIGHT DO?</vt:lpstr>
      <vt:lpstr>MHFA  ACTION PLAN</vt:lpstr>
      <vt:lpstr>Applying Mental Health First Aid for Crises</vt:lpstr>
      <vt:lpstr>ALGEE-Action A:  </vt:lpstr>
      <vt:lpstr>ALGEE-Action L </vt:lpstr>
      <vt:lpstr>Exercise -Kim’s Story- Scene 1</vt:lpstr>
      <vt:lpstr>ALGEE -Action G </vt:lpstr>
      <vt:lpstr>Exercise -Kim’s Story- Scene 2</vt:lpstr>
      <vt:lpstr>ALGEE - Action E  </vt:lpstr>
      <vt:lpstr>ALGEE-Action E  </vt:lpstr>
      <vt:lpstr>Exercise -Kim’s Story –Scene 3</vt:lpstr>
      <vt:lpstr>Exercise -Kim’s Story - Final</vt:lpstr>
      <vt:lpstr>Taking Care of the First Aider</vt:lpstr>
      <vt:lpstr>MHFA -How can I get it?</vt:lpstr>
      <vt:lpstr>Jean Harris-Sokora. LMSW, CCDP-D, MSAPA</vt:lpstr>
    </vt:vector>
  </TitlesOfParts>
  <Company>UnitedHealth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FIRST AID</dc:title>
  <dc:creator>jspaldi</dc:creator>
  <cp:lastModifiedBy>susan laptop</cp:lastModifiedBy>
  <cp:revision>126</cp:revision>
  <cp:lastPrinted>2013-06-13T15:52:21Z</cp:lastPrinted>
  <dcterms:created xsi:type="dcterms:W3CDTF">2013-02-06T14:03:47Z</dcterms:created>
  <dcterms:modified xsi:type="dcterms:W3CDTF">2014-09-17T03:47:09Z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