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6.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13.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slideMasters/slideMaster1.xml" ContentType="application/vnd.openxmlformats-officedocument.presentationml.slideMaster+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17.xml" ContentType="application/vnd.openxmlformats-officedocument.presentationml.notesSlide+xml"/>
  <Override PartName="/ppt/notesSlides/notesSlide15.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56" r:id="rId2"/>
    <p:sldId id="257" r:id="rId3"/>
    <p:sldId id="258" r:id="rId4"/>
    <p:sldId id="259" r:id="rId5"/>
    <p:sldId id="260" r:id="rId6"/>
    <p:sldId id="261" r:id="rId7"/>
    <p:sldId id="262" r:id="rId8"/>
    <p:sldId id="263" r:id="rId9"/>
    <p:sldId id="269" r:id="rId10"/>
    <p:sldId id="265" r:id="rId11"/>
    <p:sldId id="267" r:id="rId12"/>
    <p:sldId id="268" r:id="rId13"/>
    <p:sldId id="266" r:id="rId14"/>
    <p:sldId id="270" r:id="rId15"/>
    <p:sldId id="272" r:id="rId16"/>
    <p:sldId id="264"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167" autoAdjust="0"/>
  </p:normalViewPr>
  <p:slideViewPr>
    <p:cSldViewPr>
      <p:cViewPr>
        <p:scale>
          <a:sx n="50" d="100"/>
          <a:sy n="50" d="100"/>
        </p:scale>
        <p:origin x="-1944"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9C502A-467C-41CB-91CA-BA638072852F}" type="datetimeFigureOut">
              <a:rPr lang="en-US" smtClean="0"/>
              <a:pPr/>
              <a:t>9/16/2014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C32B4C-4D60-4435-BE85-11D0C579669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Welcome and introduction.</a:t>
            </a:r>
            <a:r>
              <a:rPr lang="en-US" baseline="0" dirty="0" smtClean="0"/>
              <a:t>  Thank you for attending.  Who in audience is President or responsible for membership?  Go over what will be covered in workshop.</a:t>
            </a:r>
          </a:p>
          <a:p>
            <a:r>
              <a:rPr lang="en-US" baseline="0" dirty="0" smtClean="0"/>
              <a:t>Idea for experiment:  Get some BOM that are attending the workshop to choose two attendees at random.  Invite both to sit with them at table.  One they involve and one they engage.  Come back to that at end…door prize/gift to two unknowing participants.</a:t>
            </a:r>
            <a:endParaRPr lang="en-US" dirty="0"/>
          </a:p>
        </p:txBody>
      </p:sp>
      <p:sp>
        <p:nvSpPr>
          <p:cNvPr id="4" name="Slide Number Placeholder 3"/>
          <p:cNvSpPr>
            <a:spLocks noGrp="1"/>
          </p:cNvSpPr>
          <p:nvPr>
            <p:ph type="sldNum" sz="quarter" idx="10"/>
          </p:nvPr>
        </p:nvSpPr>
        <p:spPr/>
        <p:txBody>
          <a:bodyPr/>
          <a:lstStyle/>
          <a:p>
            <a:fld id="{6AC32B4C-4D60-4435-BE85-11D0C579669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Invite </a:t>
            </a:r>
            <a:r>
              <a:rPr lang="en-US" baseline="0" dirty="0" smtClean="0"/>
              <a:t>– from the time you are recruiting members on Back to School Night to the very last spring fling, INVITE members and non-members to attend!  Not just blanket invitations, but take the time when you see parents, teachers, grandparents and business members, and personally invite them to come to an event or function.  A social function for families is a wonderful first invitation and low-pressure event for families to be introduced to others within your school community.  Another great first invitation is a Parent Information Evening, or Parent-Teacher conferences. (Let teachers know that they are helping their PTA by inviting parents to come to these!)  Entice PTA members to come by attaching a value for attendance to their PTA membership card (free drink, popcorn, raffle ticket, etc).  Go back to Step 1 and Thank them for attending ;-)  </a:t>
            </a:r>
          </a:p>
          <a:p>
            <a:r>
              <a:rPr lang="en-US" i="1" baseline="0" dirty="0" smtClean="0"/>
              <a:t>Personal story – never stop inviting….three years later someone may finally come!  Remember, the goal is to get them off the “list” and to step through the gate!</a:t>
            </a:r>
          </a:p>
        </p:txBody>
      </p:sp>
      <p:sp>
        <p:nvSpPr>
          <p:cNvPr id="4" name="Slide Number Placeholder 3"/>
          <p:cNvSpPr>
            <a:spLocks noGrp="1"/>
          </p:cNvSpPr>
          <p:nvPr>
            <p:ph type="sldNum" sz="quarter" idx="10"/>
          </p:nvPr>
        </p:nvSpPr>
        <p:spPr/>
        <p:txBody>
          <a:bodyPr/>
          <a:lstStyle/>
          <a:p>
            <a:fld id="{6AC32B4C-4D60-4435-BE85-11D0C5796699}"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Involve  - What is involvement?  Involvement is enfolding or enveloping; its leading with the mouth; its letting parents know how they can contribute once projects, needs and goals  have been identified.  Pay attention to who responds to your invitations.  (Make it a point to identify people you </a:t>
            </a:r>
            <a:r>
              <a:rPr lang="en-US" i="1" baseline="0" dirty="0" smtClean="0"/>
              <a:t>DON’T</a:t>
            </a:r>
            <a:r>
              <a:rPr lang="en-US" baseline="0" dirty="0" smtClean="0"/>
              <a:t> personally know)  Give them small tasks to do should they ask if you need any help.  Ask if they would like to contribute in a small way – 10 minutes of their time, pictures for the yearbook, a donation for teacher dinners on conference nights, or even just helping to direct the flow of people at a busy event.</a:t>
            </a:r>
          </a:p>
          <a:p>
            <a:r>
              <a:rPr lang="en-US" baseline="0" dirty="0" smtClean="0"/>
              <a:t>Its not all about volunteering, its about getting folks in the door!  If you are able, try to make introductions.  The more comfortable people are, the more likely they will be to come again.</a:t>
            </a:r>
          </a:p>
          <a:p>
            <a:r>
              <a:rPr lang="en-US" baseline="0" dirty="0" smtClean="0"/>
              <a:t>(Again personal story regarding brownies and parent teacher conference dinners)  They’re through the gate, now keep them out!</a:t>
            </a:r>
            <a:endParaRPr lang="en-US" dirty="0"/>
          </a:p>
        </p:txBody>
      </p:sp>
      <p:sp>
        <p:nvSpPr>
          <p:cNvPr id="4" name="Slide Number Placeholder 3"/>
          <p:cNvSpPr>
            <a:spLocks noGrp="1"/>
          </p:cNvSpPr>
          <p:nvPr>
            <p:ph type="sldNum" sz="quarter" idx="10"/>
          </p:nvPr>
        </p:nvSpPr>
        <p:spPr/>
        <p:txBody>
          <a:bodyPr/>
          <a:lstStyle/>
          <a:p>
            <a:fld id="{6AC32B4C-4D60-4435-BE85-11D0C5796699}"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Engage  - What is engagement and how is it different from involvement?  Engagement is coming together; its leading with the ears.  Its about </a:t>
            </a:r>
            <a:r>
              <a:rPr lang="en-US" u="sng" baseline="0" dirty="0" smtClean="0"/>
              <a:t>listening</a:t>
            </a:r>
            <a:r>
              <a:rPr lang="en-US" baseline="0" dirty="0" smtClean="0"/>
              <a:t> and gaining partners in the education, health and safety of our children.  Engagement is relationship building.</a:t>
            </a:r>
          </a:p>
          <a:p>
            <a:r>
              <a:rPr lang="en-US" baseline="0" dirty="0" smtClean="0"/>
              <a:t>Improved school-family connections, listening and shared decision making, lead to better attendance, better behavior at school and home, and raise student achievement.</a:t>
            </a:r>
          </a:p>
          <a:p>
            <a:r>
              <a:rPr lang="en-US" baseline="0" dirty="0" smtClean="0"/>
              <a:t>Membership in PTA is giving our children a voice, it means being their advocate.  What better way to advocate for our children than to help families ENGAGE with their child’s school?</a:t>
            </a:r>
          </a:p>
          <a:p>
            <a:r>
              <a:rPr lang="en-US" baseline="0" dirty="0" smtClean="0"/>
              <a:t>What ENGAGEMENT opportunities are </a:t>
            </a:r>
            <a:r>
              <a:rPr lang="en-US" i="1" baseline="0" dirty="0" smtClean="0"/>
              <a:t>you</a:t>
            </a:r>
            <a:r>
              <a:rPr lang="en-US" baseline="0" dirty="0" smtClean="0"/>
              <a:t> offering?  What are you doing to keep them from going back inside the fence?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(Think about it and we’ll come back to this) </a:t>
            </a:r>
          </a:p>
          <a:p>
            <a:pPr marL="0" marR="0" indent="0" algn="l" defTabSz="914400" rtl="0" eaLnBrk="1" fontAlgn="auto" latinLnBrk="0" hangingPunct="1">
              <a:lnSpc>
                <a:spcPct val="100000"/>
              </a:lnSpc>
              <a:spcBef>
                <a:spcPts val="0"/>
              </a:spcBef>
              <a:spcAft>
                <a:spcPts val="0"/>
              </a:spcAft>
              <a:buClrTx/>
              <a:buSzTx/>
              <a:buFontTx/>
              <a:buNone/>
              <a:tabLst/>
              <a:defRPr/>
            </a:pPr>
            <a:r>
              <a:rPr lang="en-US" i="1" u="sng" baseline="0" dirty="0" smtClean="0"/>
              <a:t>Bring up the two unknowing volunteers from earlier.  Talk about the difference they experienced when the BOM involved one, but engaged the other.</a:t>
            </a:r>
          </a:p>
          <a:p>
            <a:endParaRPr lang="en-US" baseline="0" dirty="0" smtClean="0"/>
          </a:p>
        </p:txBody>
      </p:sp>
      <p:sp>
        <p:nvSpPr>
          <p:cNvPr id="4" name="Slide Number Placeholder 3"/>
          <p:cNvSpPr>
            <a:spLocks noGrp="1"/>
          </p:cNvSpPr>
          <p:nvPr>
            <p:ph type="sldNum" sz="quarter" idx="10"/>
          </p:nvPr>
        </p:nvSpPr>
        <p:spPr/>
        <p:txBody>
          <a:bodyPr/>
          <a:lstStyle/>
          <a:p>
            <a:fld id="{6AC32B4C-4D60-4435-BE85-11D0C5796699}"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Communication is VITAL</a:t>
            </a:r>
            <a:r>
              <a:rPr lang="en-US" baseline="0" dirty="0" smtClean="0"/>
              <a:t> to the success of any organization.  Just because PTA is volunteer based, does not mean this is any less true.  DO NOT be afraid to put the PTA/PTSA name on what you are doing!  Let people know all of the amazing things PTA does.  </a:t>
            </a:r>
          </a:p>
          <a:p>
            <a:r>
              <a:rPr lang="en-US" baseline="0" dirty="0" smtClean="0"/>
              <a:t>How many of you are first year officers in this room?  How many of you were aware of all that your PTA was responsible for, </a:t>
            </a:r>
            <a:r>
              <a:rPr lang="en-US" i="1" baseline="0" dirty="0" smtClean="0"/>
              <a:t>before</a:t>
            </a:r>
            <a:r>
              <a:rPr lang="en-US" baseline="0" dirty="0" smtClean="0"/>
              <a:t> you became an officer? </a:t>
            </a:r>
            <a:endParaRPr lang="en-US" dirty="0"/>
          </a:p>
        </p:txBody>
      </p:sp>
      <p:sp>
        <p:nvSpPr>
          <p:cNvPr id="4" name="Slide Number Placeholder 3"/>
          <p:cNvSpPr>
            <a:spLocks noGrp="1"/>
          </p:cNvSpPr>
          <p:nvPr>
            <p:ph type="sldNum" sz="quarter" idx="10"/>
          </p:nvPr>
        </p:nvSpPr>
        <p:spPr/>
        <p:txBody>
          <a:bodyPr/>
          <a:lstStyle/>
          <a:p>
            <a:fld id="{6AC32B4C-4D60-4435-BE85-11D0C5796699}"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Communication</a:t>
            </a:r>
            <a:r>
              <a:rPr lang="en-US" baseline="0" dirty="0" smtClean="0"/>
              <a:t> has two parts in your PTA.  Its imperative that you communicate with your membership on a regular basis and through consistent channels.  Whether you are using newsletters, emails, website, </a:t>
            </a:r>
            <a:r>
              <a:rPr lang="en-US" baseline="0" dirty="0" err="1" smtClean="0"/>
              <a:t>facebook</a:t>
            </a:r>
            <a:r>
              <a:rPr lang="en-US" baseline="0" dirty="0" smtClean="0"/>
              <a:t> or Twitter, its important to understand the need to remain consistent.   By communicating regularly, you are </a:t>
            </a:r>
            <a:r>
              <a:rPr lang="en-US" u="sng" baseline="0" dirty="0" smtClean="0"/>
              <a:t>inviting</a:t>
            </a:r>
            <a:r>
              <a:rPr lang="en-US" baseline="0" dirty="0" smtClean="0"/>
              <a:t> and </a:t>
            </a:r>
            <a:r>
              <a:rPr lang="en-US" u="sng" baseline="0" dirty="0" smtClean="0"/>
              <a:t>involving</a:t>
            </a:r>
            <a:r>
              <a:rPr lang="en-US" baseline="0" dirty="0" smtClean="0"/>
              <a:t> your members. </a:t>
            </a:r>
          </a:p>
          <a:p>
            <a:r>
              <a:rPr lang="en-US" baseline="0" dirty="0" smtClean="0"/>
              <a:t>There needs to be a system; decide who is in charge of posting communication and what platform(s) you will use.  Let people know what you are using so they can link in.  Understand that what you set up now, should be maintained throughout the year and even in upcoming years for consistency. (don’t do too much, you can always add!)  Communications should be short and sweet (Just the facts, </a:t>
            </a:r>
            <a:r>
              <a:rPr lang="en-US" baseline="0" dirty="0" err="1" smtClean="0"/>
              <a:t>mam</a:t>
            </a:r>
            <a:r>
              <a:rPr lang="en-US" baseline="0" dirty="0" smtClean="0"/>
              <a:t>!) with no personal notes/thoughts.  All postings should be professional in manner.</a:t>
            </a:r>
          </a:p>
          <a:p>
            <a:r>
              <a:rPr lang="en-US" u="sng" baseline="0" dirty="0" smtClean="0"/>
              <a:t>(Talk about the upcoming workshops offered by Andrea B. and Communications department to learn more.)</a:t>
            </a:r>
            <a:endParaRPr lang="en-US" u="sng" dirty="0"/>
          </a:p>
        </p:txBody>
      </p:sp>
      <p:sp>
        <p:nvSpPr>
          <p:cNvPr id="4" name="Slide Number Placeholder 3"/>
          <p:cNvSpPr>
            <a:spLocks noGrp="1"/>
          </p:cNvSpPr>
          <p:nvPr>
            <p:ph type="sldNum" sz="quarter" idx="10"/>
          </p:nvPr>
        </p:nvSpPr>
        <p:spPr/>
        <p:txBody>
          <a:bodyPr/>
          <a:lstStyle/>
          <a:p>
            <a:fld id="{6AC32B4C-4D60-4435-BE85-11D0C5796699}"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second part of communication is to involve and engage members in the CURRENT events of your PTA.  It is imperative that you communicate with your membership what PTA is responsible for.  By placing the PTA name on what you are communicating, you are effectively “branding” your unit.  Don’t hesitate to give credit to PTA!</a:t>
            </a:r>
          </a:p>
          <a:p>
            <a:r>
              <a:rPr lang="en-US" baseline="0" dirty="0" smtClean="0"/>
              <a:t>INVOLVE your members by keeping them up to speed on everything from upcoming events at your school (such as family reading nights, digital citizenship courses or smart/safe driving courses), to parent education nights, to national voter registration day, to legislative alerts and information on public school funding.</a:t>
            </a:r>
          </a:p>
          <a:p>
            <a:r>
              <a:rPr lang="en-US" baseline="0" dirty="0" smtClean="0"/>
              <a:t>ENGAGE your members by asking their input with a # on Twitter, start a conversation thread, or share ideas on </a:t>
            </a:r>
            <a:r>
              <a:rPr lang="en-US" baseline="0" dirty="0" err="1" smtClean="0"/>
              <a:t>Pinterest</a:t>
            </a:r>
            <a:r>
              <a:rPr lang="en-US" baseline="0" dirty="0" smtClean="0"/>
              <a:t>.  Offer engagement opportunities by hosting events at the school that bring parents and teachers together for the benefit of the students.  </a:t>
            </a:r>
          </a:p>
          <a:p>
            <a:r>
              <a:rPr lang="en-US" u="sng" baseline="0" dirty="0" smtClean="0"/>
              <a:t>(Talk about the upcoming Family Reading Experience and School of Excellence Workshops available this weekend.)</a:t>
            </a:r>
          </a:p>
          <a:p>
            <a:r>
              <a:rPr lang="en-US" u="none" baseline="0" dirty="0" smtClean="0"/>
              <a:t>Mention that National PTA has turn-key programs available for units to use.</a:t>
            </a:r>
          </a:p>
        </p:txBody>
      </p:sp>
      <p:sp>
        <p:nvSpPr>
          <p:cNvPr id="4" name="Slide Number Placeholder 3"/>
          <p:cNvSpPr>
            <a:spLocks noGrp="1"/>
          </p:cNvSpPr>
          <p:nvPr>
            <p:ph type="sldNum" sz="quarter" idx="10"/>
          </p:nvPr>
        </p:nvSpPr>
        <p:spPr/>
        <p:txBody>
          <a:bodyPr/>
          <a:lstStyle/>
          <a:p>
            <a:fld id="{6AC32B4C-4D60-4435-BE85-11D0C5796699}"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you take the opportunity</a:t>
            </a:r>
            <a:r>
              <a:rPr lang="en-US" baseline="0" dirty="0" smtClean="0"/>
              <a:t> to inform members on a regular basis about what your unit does, they feel a value attached to their membership.  When you keep them informed of what PTA things are going on outside of your unit, they feel a part of something bigger.  Even though they may not volunteer for an event, maybe they’ll come to one, or start a conversation with a fellow parent or teacher.</a:t>
            </a:r>
          </a:p>
          <a:p>
            <a:r>
              <a:rPr lang="en-US" baseline="0" dirty="0" smtClean="0"/>
              <a:t>When you show your membership that you are an active PTA/PTSA unit, you are letting them know what their membership means to their children.  Your activity can NOT be silent!  You must let your membership know what you are doing.  You need to let them know what is going on at the state and national level.  Keep them informed of legislation that affects our children.  </a:t>
            </a:r>
            <a:r>
              <a:rPr lang="en-US" u="sng" baseline="0" dirty="0" smtClean="0"/>
              <a:t>(Mention the legislative workshop – help in knowing what to say/what goes on.)</a:t>
            </a:r>
            <a:endParaRPr lang="en-US" u="none" baseline="0" dirty="0" smtClean="0"/>
          </a:p>
          <a:p>
            <a:r>
              <a:rPr lang="en-US" u="none" baseline="0" dirty="0" smtClean="0"/>
              <a:t>When your PTA/PTSA unit is visible, has a voice, and is proud to share what they are a part of, you are helping to “brand” the PTA name.  You are making a name for </a:t>
            </a:r>
            <a:r>
              <a:rPr lang="en-US" i="1" u="none" baseline="0" dirty="0" smtClean="0"/>
              <a:t>your</a:t>
            </a:r>
            <a:r>
              <a:rPr lang="en-US" u="none" baseline="0" dirty="0" smtClean="0"/>
              <a:t> PTA unit.  You are giving members the KEY to membership!  When you show your members the value of stepping through the gate and into the world of their children, the world of what PTA is all about; you will find your membership growing!  What an awesome benefit!  Members aren’t hard to find when they WANT to be a part of something.  Show them the value of a PTA membership in your unit, the state and the nation, and they will come </a:t>
            </a:r>
            <a:r>
              <a:rPr lang="en-US" u="none" baseline="0" dirty="0" smtClean="0">
                <a:sym typeface="Wingdings" pitchFamily="2" charset="2"/>
              </a:rPr>
              <a:t></a:t>
            </a:r>
            <a:endParaRPr lang="en-US" u="sng" dirty="0"/>
          </a:p>
        </p:txBody>
      </p:sp>
      <p:sp>
        <p:nvSpPr>
          <p:cNvPr id="4" name="Slide Number Placeholder 3"/>
          <p:cNvSpPr>
            <a:spLocks noGrp="1"/>
          </p:cNvSpPr>
          <p:nvPr>
            <p:ph type="sldNum" sz="quarter" idx="10"/>
          </p:nvPr>
        </p:nvSpPr>
        <p:spPr/>
        <p:txBody>
          <a:bodyPr/>
          <a:lstStyle/>
          <a:p>
            <a:fld id="{6AC32B4C-4D60-4435-BE85-11D0C5796699}"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QUESTIONS</a:t>
            </a:r>
            <a:r>
              <a:rPr lang="en-US" baseline="0" dirty="0" smtClean="0"/>
              <a:t> AND THANK YOU FOR COMING!  FILL OUT COMMENT FORM.</a:t>
            </a:r>
            <a:endParaRPr lang="en-US" dirty="0"/>
          </a:p>
        </p:txBody>
      </p:sp>
      <p:sp>
        <p:nvSpPr>
          <p:cNvPr id="4" name="Slide Number Placeholder 3"/>
          <p:cNvSpPr>
            <a:spLocks noGrp="1"/>
          </p:cNvSpPr>
          <p:nvPr>
            <p:ph type="sldNum" sz="quarter" idx="10"/>
          </p:nvPr>
        </p:nvSpPr>
        <p:spPr/>
        <p:txBody>
          <a:bodyPr/>
          <a:lstStyle/>
          <a:p>
            <a:fld id="{6AC32B4C-4D60-4435-BE85-11D0C5796699}"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have</a:t>
            </a:r>
            <a:r>
              <a:rPr lang="en-US" baseline="0" dirty="0" smtClean="0"/>
              <a:t> you accomplished so far?  You’ve set your goals, held your Membership drive, passed out membership cards, paid your dues, updated your current membership roster and gave a report at your first meeting.</a:t>
            </a:r>
            <a:endParaRPr lang="en-US" dirty="0"/>
          </a:p>
        </p:txBody>
      </p:sp>
      <p:sp>
        <p:nvSpPr>
          <p:cNvPr id="4" name="Slide Number Placeholder 3"/>
          <p:cNvSpPr>
            <a:spLocks noGrp="1"/>
          </p:cNvSpPr>
          <p:nvPr>
            <p:ph type="sldNum" sz="quarter" idx="10"/>
          </p:nvPr>
        </p:nvSpPr>
        <p:spPr/>
        <p:txBody>
          <a:bodyPr/>
          <a:lstStyle/>
          <a:p>
            <a:fld id="{6AC32B4C-4D60-4435-BE85-11D0C5796699}"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Its important</a:t>
            </a:r>
            <a:r>
              <a:rPr lang="en-US" baseline="0" dirty="0" smtClean="0"/>
              <a:t> to have a membership roster, and share that roster with your President and Treasurer. Counting your membership numbers help you know how close you are to your membership goals and ensure you’ve paid dues accurately. </a:t>
            </a:r>
            <a:r>
              <a:rPr lang="en-US" dirty="0" smtClean="0"/>
              <a:t>Pat yourself on the back for a job well done regarding your initial membership</a:t>
            </a:r>
            <a:r>
              <a:rPr lang="en-US" baseline="0" dirty="0" smtClean="0"/>
              <a:t> drive, but don’t sit back and relax too much! You’ve gone out and wrangled all those members; </a:t>
            </a:r>
            <a:r>
              <a:rPr lang="en-US" i="1" baseline="0" dirty="0" smtClean="0"/>
              <a:t>NOW WHAT???</a:t>
            </a:r>
            <a:endParaRPr lang="en-US" i="1" dirty="0"/>
          </a:p>
        </p:txBody>
      </p:sp>
      <p:sp>
        <p:nvSpPr>
          <p:cNvPr id="4" name="Slide Number Placeholder 3"/>
          <p:cNvSpPr>
            <a:spLocks noGrp="1"/>
          </p:cNvSpPr>
          <p:nvPr>
            <p:ph type="sldNum" sz="quarter" idx="10"/>
          </p:nvPr>
        </p:nvSpPr>
        <p:spPr/>
        <p:txBody>
          <a:bodyPr/>
          <a:lstStyle/>
          <a:p>
            <a:fld id="{6AC32B4C-4D60-4435-BE85-11D0C579669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be honest,</a:t>
            </a:r>
            <a:r>
              <a:rPr lang="en-US" baseline="0" dirty="0" smtClean="0"/>
              <a:t> how many of you “know” only about 10-15% of your membership?  We know that 10-15% because they are our friends, or attend meetings, maybe chair a committee or volunteer on a regular basis.  But what about the rest of our PTA members? Are you going to let them sit quietly on that membership list?  </a:t>
            </a:r>
            <a:endParaRPr lang="en-US" dirty="0"/>
          </a:p>
        </p:txBody>
      </p:sp>
      <p:sp>
        <p:nvSpPr>
          <p:cNvPr id="4" name="Slide Number Placeholder 3"/>
          <p:cNvSpPr>
            <a:spLocks noGrp="1"/>
          </p:cNvSpPr>
          <p:nvPr>
            <p:ph type="sldNum" sz="quarter" idx="10"/>
          </p:nvPr>
        </p:nvSpPr>
        <p:spPr/>
        <p:txBody>
          <a:bodyPr/>
          <a:lstStyle/>
          <a:p>
            <a:fld id="{6AC32B4C-4D60-4435-BE85-11D0C579669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 Membership is a year</a:t>
            </a:r>
            <a:r>
              <a:rPr lang="en-US" baseline="0" dirty="0" smtClean="0"/>
              <a:t> round focus and doesn’t just end after your initial fall drive.  What happens to members who sit quietly on that list? You‘ve counted, then stamped them “PTA member”, now show them what it </a:t>
            </a:r>
            <a:r>
              <a:rPr lang="en-US" i="1" baseline="0" dirty="0" smtClean="0"/>
              <a:t>REALLY</a:t>
            </a:r>
            <a:r>
              <a:rPr lang="en-US" baseline="0" dirty="0" smtClean="0"/>
              <a:t> means to be a PTA member. Joining was just the first step.  Now you get to show your members what being a member is all about!</a:t>
            </a:r>
            <a:endParaRPr lang="en-US" dirty="0"/>
          </a:p>
        </p:txBody>
      </p:sp>
      <p:sp>
        <p:nvSpPr>
          <p:cNvPr id="4" name="Slide Number Placeholder 3"/>
          <p:cNvSpPr>
            <a:spLocks noGrp="1"/>
          </p:cNvSpPr>
          <p:nvPr>
            <p:ph type="sldNum" sz="quarter" idx="10"/>
          </p:nvPr>
        </p:nvSpPr>
        <p:spPr/>
        <p:txBody>
          <a:bodyPr/>
          <a:lstStyle/>
          <a:p>
            <a:fld id="{6AC32B4C-4D60-4435-BE85-11D0C579669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a:t>
            </a:r>
            <a:r>
              <a:rPr lang="en-US" baseline="0" dirty="0" smtClean="0"/>
              <a:t> am going to share with you three steps to show your members what being a part of PTA is all about.  The steps are not hard, but they DO take commitment from the people responsible for membership in your unit.  All three steps go hand in hand.</a:t>
            </a:r>
            <a:endParaRPr lang="en-US" dirty="0"/>
          </a:p>
        </p:txBody>
      </p:sp>
      <p:sp>
        <p:nvSpPr>
          <p:cNvPr id="4" name="Slide Number Placeholder 3"/>
          <p:cNvSpPr>
            <a:spLocks noGrp="1"/>
          </p:cNvSpPr>
          <p:nvPr>
            <p:ph type="sldNum" sz="quarter" idx="10"/>
          </p:nvPr>
        </p:nvSpPr>
        <p:spPr/>
        <p:txBody>
          <a:bodyPr/>
          <a:lstStyle/>
          <a:p>
            <a:fld id="{6AC32B4C-4D60-4435-BE85-11D0C579669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Don’t underestimate</a:t>
            </a:r>
            <a:r>
              <a:rPr lang="en-US" baseline="0" dirty="0" smtClean="0"/>
              <a:t> the power of a “Thank You”.  Its very important to acknowledge your membership and thank them for taking the time to join PTA.  Thank them for being a voice for children in your community, thank them for understanding that being a PTA member means they are supporting the work being done on behalf of all children.</a:t>
            </a:r>
          </a:p>
          <a:p>
            <a:r>
              <a:rPr lang="en-US" baseline="0" dirty="0" smtClean="0"/>
              <a:t>Find creative ways to thank your members.  Post your thanks on bulletin boards and in newsletters; personal thank you letters to businesses; thank you cards to teachers, staff and administration …</a:t>
            </a:r>
          </a:p>
          <a:p>
            <a:r>
              <a:rPr lang="en-US" baseline="0" dirty="0" smtClean="0"/>
              <a:t>Touch on ways each group can be recognized for their contribution and how their membership benefits the children.</a:t>
            </a:r>
          </a:p>
          <a:p>
            <a:r>
              <a:rPr lang="en-US" baseline="0" dirty="0" smtClean="0"/>
              <a:t>Food is ALWAYS a good thank you!</a:t>
            </a:r>
          </a:p>
          <a:p>
            <a:r>
              <a:rPr lang="en-US" baseline="0" dirty="0" smtClean="0"/>
              <a:t>DON’T let it end there….</a:t>
            </a:r>
            <a:endParaRPr lang="en-US" dirty="0"/>
          </a:p>
        </p:txBody>
      </p:sp>
      <p:sp>
        <p:nvSpPr>
          <p:cNvPr id="4" name="Slide Number Placeholder 3"/>
          <p:cNvSpPr>
            <a:spLocks noGrp="1"/>
          </p:cNvSpPr>
          <p:nvPr>
            <p:ph type="sldNum" sz="quarter" idx="10"/>
          </p:nvPr>
        </p:nvSpPr>
        <p:spPr/>
        <p:txBody>
          <a:bodyPr/>
          <a:lstStyle/>
          <a:p>
            <a:fld id="{6AC32B4C-4D60-4435-BE85-11D0C579669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deal</a:t>
            </a:r>
            <a:r>
              <a:rPr lang="en-US" baseline="0" dirty="0" smtClean="0"/>
              <a:t> in volunteer work; and the simplest, yet most meaningful thing we can do, is to sincerely recognize people and thank them for their time and support.  Membership is outreach and hospitality all rolled into one; ambassadors if you will!  </a:t>
            </a:r>
          </a:p>
          <a:p>
            <a:r>
              <a:rPr lang="en-US" baseline="0" dirty="0" smtClean="0"/>
              <a:t>Thank members for joining, for attending a meeting, for coming to an event, for volunteering their time, for supporting a program, for donating supplies, for coming on a field trip, for working on a committee, etc.</a:t>
            </a:r>
          </a:p>
          <a:p>
            <a:r>
              <a:rPr lang="en-US" baseline="0" dirty="0" smtClean="0"/>
              <a:t>Its important to thank ALL of your members, even those who aren’t a part of any of the aforementioned things.  Thank them just for joining, and in joining, they are supporting what you do.</a:t>
            </a:r>
          </a:p>
          <a:p>
            <a:r>
              <a:rPr lang="en-US" baseline="0" dirty="0" smtClean="0"/>
              <a:t>Thanking and recognizing your members lays a foundation.</a:t>
            </a:r>
            <a:endParaRPr lang="en-US" dirty="0"/>
          </a:p>
        </p:txBody>
      </p:sp>
      <p:sp>
        <p:nvSpPr>
          <p:cNvPr id="4" name="Slide Number Placeholder 3"/>
          <p:cNvSpPr>
            <a:spLocks noGrp="1"/>
          </p:cNvSpPr>
          <p:nvPr>
            <p:ph type="sldNum" sz="quarter" idx="10"/>
          </p:nvPr>
        </p:nvSpPr>
        <p:spPr/>
        <p:txBody>
          <a:bodyPr/>
          <a:lstStyle/>
          <a:p>
            <a:fld id="{6AC32B4C-4D60-4435-BE85-11D0C579669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2</a:t>
            </a:r>
            <a:r>
              <a:rPr lang="en-US" baseline="30000" dirty="0" smtClean="0"/>
              <a:t>nd</a:t>
            </a:r>
            <a:r>
              <a:rPr lang="en-US" dirty="0" smtClean="0"/>
              <a:t> step is three-fold</a:t>
            </a:r>
            <a:r>
              <a:rPr lang="en-US" baseline="0" dirty="0" smtClean="0"/>
              <a:t>; it </a:t>
            </a:r>
            <a:r>
              <a:rPr lang="en-US" dirty="0" smtClean="0"/>
              <a:t>consists</a:t>
            </a:r>
            <a:r>
              <a:rPr lang="en-US" baseline="0" dirty="0" smtClean="0"/>
              <a:t> of actions, (just like thanking people) that can be done throughout the year.</a:t>
            </a:r>
            <a:endParaRPr lang="en-US" dirty="0"/>
          </a:p>
        </p:txBody>
      </p:sp>
      <p:sp>
        <p:nvSpPr>
          <p:cNvPr id="4" name="Slide Number Placeholder 3"/>
          <p:cNvSpPr>
            <a:spLocks noGrp="1"/>
          </p:cNvSpPr>
          <p:nvPr>
            <p:ph type="sldNum" sz="quarter" idx="10"/>
          </p:nvPr>
        </p:nvSpPr>
        <p:spPr/>
        <p:txBody>
          <a:bodyPr/>
          <a:lstStyle/>
          <a:p>
            <a:fld id="{6AC32B4C-4D60-4435-BE85-11D0C579669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77830A4-068F-4EAA-86E3-4B99AD6E377F}" type="datetime1">
              <a:rPr lang="en-US" smtClean="0"/>
              <a:pPr/>
              <a:t>9/16/2014</a:t>
            </a:fld>
            <a:endParaRPr lang="en-US"/>
          </a:p>
        </p:txBody>
      </p:sp>
      <p:sp>
        <p:nvSpPr>
          <p:cNvPr id="19" name="Footer Placeholder 18"/>
          <p:cNvSpPr>
            <a:spLocks noGrp="1"/>
          </p:cNvSpPr>
          <p:nvPr>
            <p:ph type="ftr" sz="quarter" idx="11"/>
          </p:nvPr>
        </p:nvSpPr>
        <p:spPr/>
        <p:txBody>
          <a:bodyPr/>
          <a:lstStyle/>
          <a:p>
            <a:r>
              <a:rPr lang="en-US" smtClean="0"/>
              <a:t>2014 Missouri PTA Convention Chesterfield, MO</a:t>
            </a:r>
            <a:endParaRPr lang="en-US"/>
          </a:p>
        </p:txBody>
      </p:sp>
      <p:sp>
        <p:nvSpPr>
          <p:cNvPr id="27" name="Slide Number Placeholder 26"/>
          <p:cNvSpPr>
            <a:spLocks noGrp="1"/>
          </p:cNvSpPr>
          <p:nvPr>
            <p:ph type="sldNum" sz="quarter" idx="12"/>
          </p:nvPr>
        </p:nvSpPr>
        <p:spPr/>
        <p:txBody>
          <a:bodyPr/>
          <a:lstStyle/>
          <a:p>
            <a:fld id="{AF6EFE56-C46D-472C-B3C7-E8C67816706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3706BF-8B65-4D35-9178-194667986C91}" type="datetime1">
              <a:rPr lang="en-US" smtClean="0"/>
              <a:pPr/>
              <a:t>9/16/2014</a:t>
            </a:fld>
            <a:endParaRPr lang="en-US"/>
          </a:p>
        </p:txBody>
      </p:sp>
      <p:sp>
        <p:nvSpPr>
          <p:cNvPr id="5" name="Footer Placeholder 4"/>
          <p:cNvSpPr>
            <a:spLocks noGrp="1"/>
          </p:cNvSpPr>
          <p:nvPr>
            <p:ph type="ftr" sz="quarter" idx="11"/>
          </p:nvPr>
        </p:nvSpPr>
        <p:spPr/>
        <p:txBody>
          <a:bodyPr/>
          <a:lstStyle/>
          <a:p>
            <a:r>
              <a:rPr lang="en-US" smtClean="0"/>
              <a:t>2014 Missouri PTA Convention Chesterfield, MO</a:t>
            </a:r>
            <a:endParaRPr lang="en-US"/>
          </a:p>
        </p:txBody>
      </p:sp>
      <p:sp>
        <p:nvSpPr>
          <p:cNvPr id="6" name="Slide Number Placeholder 5"/>
          <p:cNvSpPr>
            <a:spLocks noGrp="1"/>
          </p:cNvSpPr>
          <p:nvPr>
            <p:ph type="sldNum" sz="quarter" idx="12"/>
          </p:nvPr>
        </p:nvSpPr>
        <p:spPr/>
        <p:txBody>
          <a:bodyPr/>
          <a:lstStyle/>
          <a:p>
            <a:fld id="{AF6EFE56-C46D-472C-B3C7-E8C67816706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8335E0-64FC-42A8-A136-A85E249D2069}" type="datetime1">
              <a:rPr lang="en-US" smtClean="0"/>
              <a:pPr/>
              <a:t>9/16/2014</a:t>
            </a:fld>
            <a:endParaRPr lang="en-US"/>
          </a:p>
        </p:txBody>
      </p:sp>
      <p:sp>
        <p:nvSpPr>
          <p:cNvPr id="5" name="Footer Placeholder 4"/>
          <p:cNvSpPr>
            <a:spLocks noGrp="1"/>
          </p:cNvSpPr>
          <p:nvPr>
            <p:ph type="ftr" sz="quarter" idx="11"/>
          </p:nvPr>
        </p:nvSpPr>
        <p:spPr/>
        <p:txBody>
          <a:bodyPr/>
          <a:lstStyle/>
          <a:p>
            <a:r>
              <a:rPr lang="en-US" smtClean="0"/>
              <a:t>2014 Missouri PTA Convention Chesterfield, MO</a:t>
            </a:r>
            <a:endParaRPr lang="en-US"/>
          </a:p>
        </p:txBody>
      </p:sp>
      <p:sp>
        <p:nvSpPr>
          <p:cNvPr id="6" name="Slide Number Placeholder 5"/>
          <p:cNvSpPr>
            <a:spLocks noGrp="1"/>
          </p:cNvSpPr>
          <p:nvPr>
            <p:ph type="sldNum" sz="quarter" idx="12"/>
          </p:nvPr>
        </p:nvSpPr>
        <p:spPr/>
        <p:txBody>
          <a:bodyPr/>
          <a:lstStyle/>
          <a:p>
            <a:fld id="{AF6EFE56-C46D-472C-B3C7-E8C67816706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C48B1D-D924-42CE-BD4E-488E11D88CCE}" type="datetime1">
              <a:rPr lang="en-US" smtClean="0"/>
              <a:pPr/>
              <a:t>9/16/2014</a:t>
            </a:fld>
            <a:endParaRPr lang="en-US"/>
          </a:p>
        </p:txBody>
      </p:sp>
      <p:sp>
        <p:nvSpPr>
          <p:cNvPr id="5" name="Footer Placeholder 4"/>
          <p:cNvSpPr>
            <a:spLocks noGrp="1"/>
          </p:cNvSpPr>
          <p:nvPr>
            <p:ph type="ftr" sz="quarter" idx="11"/>
          </p:nvPr>
        </p:nvSpPr>
        <p:spPr/>
        <p:txBody>
          <a:bodyPr/>
          <a:lstStyle/>
          <a:p>
            <a:r>
              <a:rPr lang="en-US" smtClean="0"/>
              <a:t>2014 Missouri PTA Convention Chesterfield, MO</a:t>
            </a:r>
            <a:endParaRPr lang="en-US"/>
          </a:p>
        </p:txBody>
      </p:sp>
      <p:sp>
        <p:nvSpPr>
          <p:cNvPr id="6" name="Slide Number Placeholder 5"/>
          <p:cNvSpPr>
            <a:spLocks noGrp="1"/>
          </p:cNvSpPr>
          <p:nvPr>
            <p:ph type="sldNum" sz="quarter" idx="12"/>
          </p:nvPr>
        </p:nvSpPr>
        <p:spPr/>
        <p:txBody>
          <a:bodyPr/>
          <a:lstStyle/>
          <a:p>
            <a:fld id="{AF6EFE56-C46D-472C-B3C7-E8C67816706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60AAB37-F9C5-4290-8B28-FC681D9E7CF6}" type="datetime1">
              <a:rPr lang="en-US" smtClean="0"/>
              <a:pPr/>
              <a:t>9/16/2014</a:t>
            </a:fld>
            <a:endParaRPr lang="en-US"/>
          </a:p>
        </p:txBody>
      </p:sp>
      <p:sp>
        <p:nvSpPr>
          <p:cNvPr id="5" name="Footer Placeholder 4"/>
          <p:cNvSpPr>
            <a:spLocks noGrp="1"/>
          </p:cNvSpPr>
          <p:nvPr>
            <p:ph type="ftr" sz="quarter" idx="11"/>
          </p:nvPr>
        </p:nvSpPr>
        <p:spPr/>
        <p:txBody>
          <a:bodyPr/>
          <a:lstStyle/>
          <a:p>
            <a:r>
              <a:rPr lang="en-US" smtClean="0"/>
              <a:t>2014 Missouri PTA Convention Chesterfield, MO</a:t>
            </a:r>
            <a:endParaRPr lang="en-US"/>
          </a:p>
        </p:txBody>
      </p:sp>
      <p:sp>
        <p:nvSpPr>
          <p:cNvPr id="6" name="Slide Number Placeholder 5"/>
          <p:cNvSpPr>
            <a:spLocks noGrp="1"/>
          </p:cNvSpPr>
          <p:nvPr>
            <p:ph type="sldNum" sz="quarter" idx="12"/>
          </p:nvPr>
        </p:nvSpPr>
        <p:spPr/>
        <p:txBody>
          <a:bodyPr/>
          <a:lstStyle/>
          <a:p>
            <a:fld id="{AF6EFE56-C46D-472C-B3C7-E8C67816706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3FF543D-D958-437E-8A37-86D82E38A3E3}" type="datetime1">
              <a:rPr lang="en-US" smtClean="0"/>
              <a:pPr/>
              <a:t>9/16/2014</a:t>
            </a:fld>
            <a:endParaRPr lang="en-US"/>
          </a:p>
        </p:txBody>
      </p:sp>
      <p:sp>
        <p:nvSpPr>
          <p:cNvPr id="6" name="Footer Placeholder 5"/>
          <p:cNvSpPr>
            <a:spLocks noGrp="1"/>
          </p:cNvSpPr>
          <p:nvPr>
            <p:ph type="ftr" sz="quarter" idx="11"/>
          </p:nvPr>
        </p:nvSpPr>
        <p:spPr/>
        <p:txBody>
          <a:bodyPr/>
          <a:lstStyle/>
          <a:p>
            <a:r>
              <a:rPr lang="en-US" smtClean="0"/>
              <a:t>2014 Missouri PTA Convention Chesterfield, MO</a:t>
            </a:r>
            <a:endParaRPr lang="en-US"/>
          </a:p>
        </p:txBody>
      </p:sp>
      <p:sp>
        <p:nvSpPr>
          <p:cNvPr id="7" name="Slide Number Placeholder 6"/>
          <p:cNvSpPr>
            <a:spLocks noGrp="1"/>
          </p:cNvSpPr>
          <p:nvPr>
            <p:ph type="sldNum" sz="quarter" idx="12"/>
          </p:nvPr>
        </p:nvSpPr>
        <p:spPr/>
        <p:txBody>
          <a:bodyPr/>
          <a:lstStyle/>
          <a:p>
            <a:fld id="{AF6EFE56-C46D-472C-B3C7-E8C67816706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A654D65-9C05-4074-B575-D37A4AABA637}" type="datetime1">
              <a:rPr lang="en-US" smtClean="0"/>
              <a:pPr/>
              <a:t>9/16/2014</a:t>
            </a:fld>
            <a:endParaRPr lang="en-US"/>
          </a:p>
        </p:txBody>
      </p:sp>
      <p:sp>
        <p:nvSpPr>
          <p:cNvPr id="8" name="Footer Placeholder 7"/>
          <p:cNvSpPr>
            <a:spLocks noGrp="1"/>
          </p:cNvSpPr>
          <p:nvPr>
            <p:ph type="ftr" sz="quarter" idx="11"/>
          </p:nvPr>
        </p:nvSpPr>
        <p:spPr/>
        <p:txBody>
          <a:bodyPr/>
          <a:lstStyle/>
          <a:p>
            <a:r>
              <a:rPr lang="en-US" smtClean="0"/>
              <a:t>2014 Missouri PTA Convention Chesterfield, MO</a:t>
            </a:r>
            <a:endParaRPr lang="en-US"/>
          </a:p>
        </p:txBody>
      </p:sp>
      <p:sp>
        <p:nvSpPr>
          <p:cNvPr id="9" name="Slide Number Placeholder 8"/>
          <p:cNvSpPr>
            <a:spLocks noGrp="1"/>
          </p:cNvSpPr>
          <p:nvPr>
            <p:ph type="sldNum" sz="quarter" idx="12"/>
          </p:nvPr>
        </p:nvSpPr>
        <p:spPr/>
        <p:txBody>
          <a:bodyPr/>
          <a:lstStyle/>
          <a:p>
            <a:fld id="{AF6EFE56-C46D-472C-B3C7-E8C67816706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D4E5B80-B5D8-49D5-98DB-4118068757DF}" type="datetime1">
              <a:rPr lang="en-US" smtClean="0"/>
              <a:pPr/>
              <a:t>9/16/2014</a:t>
            </a:fld>
            <a:endParaRPr lang="en-US"/>
          </a:p>
        </p:txBody>
      </p:sp>
      <p:sp>
        <p:nvSpPr>
          <p:cNvPr id="4" name="Footer Placeholder 3"/>
          <p:cNvSpPr>
            <a:spLocks noGrp="1"/>
          </p:cNvSpPr>
          <p:nvPr>
            <p:ph type="ftr" sz="quarter" idx="11"/>
          </p:nvPr>
        </p:nvSpPr>
        <p:spPr/>
        <p:txBody>
          <a:bodyPr/>
          <a:lstStyle/>
          <a:p>
            <a:r>
              <a:rPr lang="en-US" smtClean="0"/>
              <a:t>2014 Missouri PTA Convention Chesterfield, MO</a:t>
            </a:r>
            <a:endParaRPr lang="en-US"/>
          </a:p>
        </p:txBody>
      </p:sp>
      <p:sp>
        <p:nvSpPr>
          <p:cNvPr id="5" name="Slide Number Placeholder 4"/>
          <p:cNvSpPr>
            <a:spLocks noGrp="1"/>
          </p:cNvSpPr>
          <p:nvPr>
            <p:ph type="sldNum" sz="quarter" idx="12"/>
          </p:nvPr>
        </p:nvSpPr>
        <p:spPr/>
        <p:txBody>
          <a:bodyPr/>
          <a:lstStyle/>
          <a:p>
            <a:fld id="{AF6EFE56-C46D-472C-B3C7-E8C67816706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3D41CE-8985-4F9F-B710-43252E5823D6}" type="datetime1">
              <a:rPr lang="en-US" smtClean="0"/>
              <a:pPr/>
              <a:t>9/16/2014</a:t>
            </a:fld>
            <a:endParaRPr lang="en-US"/>
          </a:p>
        </p:txBody>
      </p:sp>
      <p:sp>
        <p:nvSpPr>
          <p:cNvPr id="3" name="Footer Placeholder 2"/>
          <p:cNvSpPr>
            <a:spLocks noGrp="1"/>
          </p:cNvSpPr>
          <p:nvPr>
            <p:ph type="ftr" sz="quarter" idx="11"/>
          </p:nvPr>
        </p:nvSpPr>
        <p:spPr/>
        <p:txBody>
          <a:bodyPr/>
          <a:lstStyle/>
          <a:p>
            <a:r>
              <a:rPr lang="en-US" smtClean="0"/>
              <a:t>2014 Missouri PTA Convention Chesterfield, MO</a:t>
            </a:r>
            <a:endParaRPr lang="en-US"/>
          </a:p>
        </p:txBody>
      </p:sp>
      <p:sp>
        <p:nvSpPr>
          <p:cNvPr id="4" name="Slide Number Placeholder 3"/>
          <p:cNvSpPr>
            <a:spLocks noGrp="1"/>
          </p:cNvSpPr>
          <p:nvPr>
            <p:ph type="sldNum" sz="quarter" idx="12"/>
          </p:nvPr>
        </p:nvSpPr>
        <p:spPr/>
        <p:txBody>
          <a:bodyPr/>
          <a:lstStyle/>
          <a:p>
            <a:fld id="{AF6EFE56-C46D-472C-B3C7-E8C67816706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16C1D48-A946-4776-AA1A-4AF693EDB738}" type="datetime1">
              <a:rPr lang="en-US" smtClean="0"/>
              <a:pPr/>
              <a:t>9/16/2014</a:t>
            </a:fld>
            <a:endParaRPr lang="en-US"/>
          </a:p>
        </p:txBody>
      </p:sp>
      <p:sp>
        <p:nvSpPr>
          <p:cNvPr id="6" name="Footer Placeholder 5"/>
          <p:cNvSpPr>
            <a:spLocks noGrp="1"/>
          </p:cNvSpPr>
          <p:nvPr>
            <p:ph type="ftr" sz="quarter" idx="11"/>
          </p:nvPr>
        </p:nvSpPr>
        <p:spPr/>
        <p:txBody>
          <a:bodyPr/>
          <a:lstStyle/>
          <a:p>
            <a:r>
              <a:rPr lang="en-US" smtClean="0"/>
              <a:t>2014 Missouri PTA Convention Chesterfield, MO</a:t>
            </a:r>
            <a:endParaRPr lang="en-US"/>
          </a:p>
        </p:txBody>
      </p:sp>
      <p:sp>
        <p:nvSpPr>
          <p:cNvPr id="7" name="Slide Number Placeholder 6"/>
          <p:cNvSpPr>
            <a:spLocks noGrp="1"/>
          </p:cNvSpPr>
          <p:nvPr>
            <p:ph type="sldNum" sz="quarter" idx="12"/>
          </p:nvPr>
        </p:nvSpPr>
        <p:spPr/>
        <p:txBody>
          <a:bodyPr/>
          <a:lstStyle/>
          <a:p>
            <a:fld id="{AF6EFE56-C46D-472C-B3C7-E8C67816706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E782778-8579-4AAE-80FC-E9ACDB44D096}" type="datetime1">
              <a:rPr lang="en-US" smtClean="0"/>
              <a:pPr/>
              <a:t>9/16/2014</a:t>
            </a:fld>
            <a:endParaRPr lang="en-US"/>
          </a:p>
        </p:txBody>
      </p:sp>
      <p:sp>
        <p:nvSpPr>
          <p:cNvPr id="6" name="Footer Placeholder 5"/>
          <p:cNvSpPr>
            <a:spLocks noGrp="1"/>
          </p:cNvSpPr>
          <p:nvPr>
            <p:ph type="ftr" sz="quarter" idx="11"/>
          </p:nvPr>
        </p:nvSpPr>
        <p:spPr/>
        <p:txBody>
          <a:bodyPr/>
          <a:lstStyle/>
          <a:p>
            <a:r>
              <a:rPr lang="en-US" smtClean="0"/>
              <a:t>2014 Missouri PTA Convention Chesterfield, MO</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F6EFE56-C46D-472C-B3C7-E8C67816706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812EC7B-5535-4FAA-9433-1D31B8FE3354}" type="datetime1">
              <a:rPr lang="en-US" smtClean="0"/>
              <a:pPr/>
              <a:t>9/16/2014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2014 Missouri PTA Convention Chesterfield, MO</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F6EFE56-C46D-472C-B3C7-E8C67816706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20.jpeg"/></Relationships>
</file>

<file path=ppt/slides/_rels/slide14.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image" Target="../media/image20.jpeg"/><Relationship Id="rId7" Type="http://schemas.openxmlformats.org/officeDocument/2006/relationships/image" Target="../media/image24.pn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23.wmf"/><Relationship Id="rId5" Type="http://schemas.openxmlformats.org/officeDocument/2006/relationships/image" Target="../media/image22.jpeg"/><Relationship Id="rId4" Type="http://schemas.openxmlformats.org/officeDocument/2006/relationships/image" Target="../media/image21.png"/><Relationship Id="rId9" Type="http://schemas.openxmlformats.org/officeDocument/2006/relationships/image" Target="../media/image26.jpeg"/></Relationships>
</file>

<file path=ppt/slides/_rels/slide15.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image" Target="../media/image20.jpeg"/><Relationship Id="rId7" Type="http://schemas.openxmlformats.org/officeDocument/2006/relationships/image" Target="../media/image24.pn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23.wmf"/><Relationship Id="rId5" Type="http://schemas.openxmlformats.org/officeDocument/2006/relationships/image" Target="../media/image22.jpeg"/><Relationship Id="rId4" Type="http://schemas.openxmlformats.org/officeDocument/2006/relationships/image" Target="../media/image21.png"/><Relationship Id="rId9" Type="http://schemas.openxmlformats.org/officeDocument/2006/relationships/image" Target="../media/image26.jpeg"/></Relationships>
</file>

<file path=ppt/slides/_rels/slide16.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30.jpeg"/><Relationship Id="rId5" Type="http://schemas.openxmlformats.org/officeDocument/2006/relationships/image" Target="../media/image29.jpeg"/><Relationship Id="rId4" Type="http://schemas.openxmlformats.org/officeDocument/2006/relationships/image" Target="../media/image28.png"/></Relationships>
</file>

<file path=ppt/slides/_rels/slide1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2.wmf"/></Relationships>
</file>

<file path=ppt/slides/_rels/slide8.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4.wmf"/></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914400"/>
            <a:ext cx="8382000" cy="2438400"/>
          </a:xfrm>
        </p:spPr>
        <p:txBody>
          <a:bodyPr>
            <a:normAutofit/>
          </a:bodyPr>
          <a:lstStyle/>
          <a:p>
            <a:pPr algn="l"/>
            <a:r>
              <a:rPr lang="en-US" sz="7300" dirty="0" smtClean="0">
                <a:solidFill>
                  <a:srgbClr val="FF9900"/>
                </a:solidFill>
                <a:latin typeface="Eras Bold ITC" pitchFamily="34" charset="0"/>
              </a:rPr>
              <a:t>The </a:t>
            </a:r>
            <a:br>
              <a:rPr lang="en-US" sz="7300" dirty="0" smtClean="0">
                <a:solidFill>
                  <a:srgbClr val="FF9900"/>
                </a:solidFill>
                <a:latin typeface="Eras Bold ITC" pitchFamily="34" charset="0"/>
              </a:rPr>
            </a:br>
            <a:r>
              <a:rPr lang="en-US" sz="7300" dirty="0" smtClean="0">
                <a:solidFill>
                  <a:srgbClr val="FF9900"/>
                </a:solidFill>
                <a:latin typeface="Eras Bold ITC" pitchFamily="34" charset="0"/>
              </a:rPr>
              <a:t>Membership Gate</a:t>
            </a:r>
            <a:endParaRPr lang="en-US" sz="7300" dirty="0">
              <a:solidFill>
                <a:srgbClr val="FF9900"/>
              </a:solidFill>
              <a:latin typeface="Eras Bold ITC" pitchFamily="34" charset="0"/>
            </a:endParaRPr>
          </a:p>
        </p:txBody>
      </p:sp>
      <p:sp>
        <p:nvSpPr>
          <p:cNvPr id="3" name="Subtitle 2"/>
          <p:cNvSpPr>
            <a:spLocks noGrp="1"/>
          </p:cNvSpPr>
          <p:nvPr>
            <p:ph type="subTitle" idx="1"/>
          </p:nvPr>
        </p:nvSpPr>
        <p:spPr>
          <a:xfrm>
            <a:off x="838200" y="3733800"/>
            <a:ext cx="7549896" cy="1447800"/>
          </a:xfrm>
        </p:spPr>
        <p:txBody>
          <a:bodyPr/>
          <a:lstStyle/>
          <a:p>
            <a:pPr lvl="1" algn="l"/>
            <a:r>
              <a:rPr lang="en-US" dirty="0" smtClean="0"/>
              <a:t>				Rebecca Cahill</a:t>
            </a:r>
          </a:p>
          <a:p>
            <a:pPr lvl="1" algn="l"/>
            <a:r>
              <a:rPr lang="en-US" dirty="0" smtClean="0"/>
              <a:t>				VP Dept of Member Services</a:t>
            </a:r>
          </a:p>
          <a:p>
            <a:pPr lvl="1" algn="l"/>
            <a:r>
              <a:rPr lang="en-US" dirty="0" smtClean="0"/>
              <a:t>				Missouri PTA</a:t>
            </a:r>
            <a:endParaRPr lang="en-US" dirty="0"/>
          </a:p>
        </p:txBody>
      </p:sp>
      <p:sp>
        <p:nvSpPr>
          <p:cNvPr id="4" name="Footer Placeholder 3"/>
          <p:cNvSpPr>
            <a:spLocks noGrp="1"/>
          </p:cNvSpPr>
          <p:nvPr>
            <p:ph type="ftr" sz="quarter" idx="11"/>
          </p:nvPr>
        </p:nvSpPr>
        <p:spPr/>
        <p:txBody>
          <a:bodyPr/>
          <a:lstStyle/>
          <a:p>
            <a:r>
              <a:rPr lang="en-US" smtClean="0"/>
              <a:t>2014 Missouri PTA Convention Chesterfield, MO</a:t>
            </a:r>
            <a:endParaRPr lang="en-US"/>
          </a:p>
        </p:txBody>
      </p:sp>
      <p:grpSp>
        <p:nvGrpSpPr>
          <p:cNvPr id="19" name="Group 18"/>
          <p:cNvGrpSpPr/>
          <p:nvPr/>
        </p:nvGrpSpPr>
        <p:grpSpPr>
          <a:xfrm>
            <a:off x="457200" y="4419600"/>
            <a:ext cx="3374962" cy="1035817"/>
            <a:chOff x="457200" y="4419600"/>
            <a:chExt cx="3374962" cy="1035817"/>
          </a:xfrm>
        </p:grpSpPr>
        <p:pic>
          <p:nvPicPr>
            <p:cNvPr id="16397" name="Picture 13" descr="21053341-wooden-fence-illustration-isolated-on-white-background"/>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rot="840000">
              <a:off x="457200" y="4419600"/>
              <a:ext cx="1600200" cy="1009650"/>
            </a:xfrm>
            <a:prstGeom prst="rect">
              <a:avLst/>
            </a:prstGeom>
            <a:noFill/>
            <a:ln w="9525" algn="in">
              <a:noFill/>
              <a:miter lim="800000"/>
              <a:headEnd/>
              <a:tailEnd/>
            </a:ln>
          </p:spPr>
        </p:pic>
        <p:pic>
          <p:nvPicPr>
            <p:cNvPr id="18" name="Picture 13" descr="21053341-wooden-fence-illustration-isolated-on-white-background"/>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rot="20760000" flipH="1">
              <a:off x="2231962" y="4445767"/>
              <a:ext cx="1600200" cy="1009650"/>
            </a:xfrm>
            <a:prstGeom prst="rect">
              <a:avLst/>
            </a:prstGeom>
            <a:noFill/>
            <a:ln w="9525" algn="in">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300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838200"/>
            <a:ext cx="7848600" cy="2523768"/>
          </a:xfrm>
          <a:prstGeom prst="rect">
            <a:avLst/>
          </a:prstGeom>
          <a:noFill/>
        </p:spPr>
        <p:txBody>
          <a:bodyPr wrap="square" rtlCol="0">
            <a:spAutoFit/>
          </a:bodyPr>
          <a:lstStyle/>
          <a:p>
            <a:r>
              <a:rPr lang="en-US" sz="5800" b="1" dirty="0" smtClean="0">
                <a:solidFill>
                  <a:schemeClr val="accent2">
                    <a:lumMod val="50000"/>
                  </a:schemeClr>
                </a:solidFill>
                <a:latin typeface="Eras Demi ITC" pitchFamily="34" charset="0"/>
              </a:rPr>
              <a:t>2</a:t>
            </a:r>
            <a:r>
              <a:rPr lang="en-US" sz="5800" b="1" baseline="30000" dirty="0" smtClean="0">
                <a:solidFill>
                  <a:schemeClr val="accent2">
                    <a:lumMod val="50000"/>
                  </a:schemeClr>
                </a:solidFill>
                <a:latin typeface="Eras Demi ITC" pitchFamily="34" charset="0"/>
              </a:rPr>
              <a:t>nd</a:t>
            </a:r>
            <a:r>
              <a:rPr lang="en-US" sz="5800" b="1" dirty="0" smtClean="0">
                <a:solidFill>
                  <a:schemeClr val="accent2">
                    <a:lumMod val="50000"/>
                  </a:schemeClr>
                </a:solidFill>
                <a:latin typeface="Eras Demi ITC" pitchFamily="34" charset="0"/>
              </a:rPr>
              <a:t> STEP</a:t>
            </a:r>
            <a:endParaRPr lang="en-US" sz="800" b="1" dirty="0" smtClean="0">
              <a:solidFill>
                <a:schemeClr val="accent2">
                  <a:lumMod val="50000"/>
                </a:schemeClr>
              </a:solidFill>
              <a:latin typeface="Eras Demi ITC" pitchFamily="34" charset="0"/>
            </a:endParaRPr>
          </a:p>
          <a:p>
            <a:pPr lvl="1">
              <a:buFont typeface="Arial" pitchFamily="34" charset="0"/>
              <a:buChar char="•"/>
            </a:pPr>
            <a:r>
              <a:rPr lang="en-US" sz="3600" b="1" dirty="0" smtClean="0">
                <a:solidFill>
                  <a:srgbClr val="002060"/>
                </a:solidFill>
                <a:latin typeface="Eras Demi ITC" pitchFamily="34" charset="0"/>
              </a:rPr>
              <a:t>Invite</a:t>
            </a:r>
          </a:p>
          <a:p>
            <a:pPr lvl="2"/>
            <a:r>
              <a:rPr lang="en-US" sz="3200" dirty="0" smtClean="0">
                <a:solidFill>
                  <a:schemeClr val="accent2">
                    <a:lumMod val="50000"/>
                  </a:schemeClr>
                </a:solidFill>
                <a:latin typeface="Eras Demi ITC" pitchFamily="34" charset="0"/>
              </a:rPr>
              <a:t>Invite members and non-members to a function at the school</a:t>
            </a:r>
          </a:p>
        </p:txBody>
      </p:sp>
      <p:sp>
        <p:nvSpPr>
          <p:cNvPr id="36866" name="AutoShape 2" descr="data:image/jpeg;base64,/9j/4AAQSkZJRgABAQAAAQABAAD/2wCEAAkGBxQSEhUUExQVFBUXFRQUGBYXFxcVFxUVFRgdGRUXFhcYHCggGBolHxYWITEhJSkrMC4uFx80ODMsNygtLisBCgoKDg0OGxAQGiwkHiU0MjAwNCw1LSwsOCwsLTQsLCwsLCw0LCwvLDQtLCw0LCwvLC8vLCwvLCwsLCwsLCwsLP/AABEIAMwA7gMBIgACEQEDEQH/xAAcAAEAAgMBAQEAAAAAAAAAAAAABAUDBgcBAgj/xABEEAACAgACBQcHCgQGAwEAAAABAgADBBEFBhIhMRMiQVFhcYEHMkJSkbHBFBUjU2JykqHR4SQzgpMWQ1RksvBjotLC/8QAGQEBAAMBAQAAAAAAAAAAAAAAAAIDBAEF/8QAKxEBAAICAQIDBwUBAAAAAAAAAAECAxESITETQVEEFCJhgeHwMnGRofFC/9oADAMBAAIRAxEAPwDuMREBERAREQEREBERAREQE1jDYJMTisQbAWCbCLvIy4k5EGbMTKLVIZi9/Wvb2KAP1gSPmMDzLr07rCw9jZx834gebiifv1q35giW0QKnLGL00WfjQ/ER8vxK+dhc/uWq35MBLaIFT895efRen9G0PapM9XWLD9NgU9Thl94lrPGUHiM++BHo0hU/m2I3cwPxkmQr9EUP51NZ/pEjf4doHmqyfcd19xgW0Sp+Z2HmYm9e8hx/7CPkmKXzcQjffq+KtAtolTyuMXjXTZ912T3qY+dLh5+Fs/oZH+IMC2iVPz/WPPS5PvVtl7QCJkq0/hm4XJ3E7PvgWUTHViFbzWVu4g+6ZICIiAiIgIiICIiAiIgIiIGHGvs1uepW90rNUUywqH1i7fiYzPrHbs4aw/ZMy6Eq2MPUvVWvugTYmuac0BWa7rWsvJCWOBy1gUEKSMlBAyldqrqfQcNU9ytZa6q7MztmCd+Q37spZxrre1sUpx3v+vu3SJHxWKrpTascIijzmOQ9p4mMPja3rWxWGw4BVjuB2uHHrkNSr1PdIifCWgkgEEqciAd4PHI9UjYu5mWxaHr5VctzbwpO8bQG8ZjONEQmRKXW/HvRgrrEOVgTZUjodyFBHic5ZaODclXyhzfYXaPW2W+OPTbvH4eSRETBjsUtVb2N5qKznuUZmcRiNs8SLovGi+mu1QQLFVwDxAIz3yVExp2Y1OiY7aFbzlVu8A++ZIhxW26BwzbzSmfWBsn8pQ6d0dybomHaxCVdiBY+WQKjgTu4zcJUFdvGN9igDxd8/wD8wLeIiAiIgIiICIiAiIgIiIFDrm38Ps+syr7Tl8ZdZhE3nIKu89QA4yi1m51uGTruUnuBB+E2GBqesGtWHfD3JSxvdq7EAqVn5zKQMyoyA3zNonWqjk6kYWo2yilWpsGRAy47OU2UDKeyzlXWtLeVNa1/f2aDr7o6qrDW3XM91r/R1lyMq9via0G4EDPfx7ZX6Qwj214N7Nqqs4jDVUU9SAjOywes2W4dAnQtI6Lqv2OVQPybh1B4BhwJHTPjS+iKsUgS5dpQwYbyMiO0Sdc2oj8/hbTPqIifz9mt6Q0iuDx2ItY82zCLaB61lRK5DrJzX2zBh8PZQ+DG0RdicQ1+II9ICssUP2QMhLjTGqVV9uFfcqYc/wAsLuYDIquee4AqJNxGiC+MqxBfm11Ogry9JyM3zz6hlllHOuvp/h4ldR+3X6dIavrzo2+w0VtiCRdiFQIqBFVRmc+JLEAZ55+EvNIIuBp5XautcZIiva527H5qDLPLeT1T6xuBss0hQ5X6Gmqxg3QbbDs5d4XP2yHrlZYLsIVpsuVHss2UGYNgXKoMeCjM55nqiJ3xqRblxr9WCjWK/D4urCYkLc1wVg6czk9razUrv2gCu45jdMPlC07/AAttKVWttkUlypVMyd4BO9iciNwkXSWj7MNicJjbka1y1guNal9guuzWqgeiueXtPTLrWh+VxGBo9a3l2B6EpXa3jvyElqsWrMR+QlEVi9bRH+wnaJxVy1oHw601qgzJtBKhV9UL2dcmaPSqqosj/RsWt2mfMc855hidy75C11xHJ4HEHPImtkH3n5oHtMpcdgVtfBaPf+UtPLWLw2+TAVFPZtHPwlcV5Rvt9lUV5Rvt9urasNpOmxiiW1uwGZVWDHLryBkuaN8lqpxo+R4ba+T1MrLXkudl2WyrseGSgk8eInxfpbE1YxGxVyJWlL3WVV5kKDzK0LHfYxY7tw4Tvhb7Hg7/AEz5fVvkqdGc7E4pupq6/wAKAn82lfqvpu/EX4hbaxWqclsJxZdtdrnnryIOXRLDV3etr+vfafAHZH/GV2rNZ1Kq9ZrOpW0REiiREQEREBE8JmJ8Wg4uvtEDNEhtpSkcbF9s+fnij6xfbAnRIq6RqPpr7Z9ri0Ppr7RApcdzsfSPVVm9gP8A9TYZr2CO3j7G6FqyB+837TYYCIiAiIgIiICIiAmBsGhsFpUcoqlA3SFJzI/ITPEG0bH4Gu9Ni1Q65q2R61OYPtEgab1eTEsj7dlVlYIWyttlgrcV4bxLiJ2LTHZKLTHaUHQ+iq8NXydYOWZYsTmzseLMx4mUOG1SL4+3F4ghxtLyKDgAqgKzdo35Dr3zbIkovaN/N2Mlo3O+7WsBo3EUYvFWlq+QtYWdJszWsKFHQoBHHfLLVpcsNV2gv+Ni3xmTTtuzh7T/AONvaRkPfM+Aq2akXqRR7BOWtvu5a02ncpEREiiRE8ZshmdwgeO4AzJyA6ZzvWzynJQxrw68o4zBOeQB7T8JR+UrXkuxw+HOSjMO4P5Dt9057o3R9l77Fa5niegKOtj0CX0xdN2asWCNcr9lxpLXbGXHfaVHUu78zKW/SFr+da573b9ZuOC1TorH0rNa3UOYg+JlnXhaE82iod67R/OS8Wle0J+Njr+mHMSw6T+cZjsnUvlOXBUHcq/pMbY4/Z/Cv6R7x8nPe/k5mluXBsu45TPXjrF822wdzt+s398b1qh70X9JFsuQ8aaT/QB7o8ePQ96jzhq1WsOKXhfZ4nP3yxw2vWNThdn3j9JZ14Om07IwqMfslly7Tv3T27RODrIOwXcegLCyA/abLf3R4lJ8jxsU96rDQOv2kLTza0dR5zklFXrzY5ib9obWflLlpdk22TbyHUdw3/tObPi+YbLchTVvFa81Wb0UA7ZqmH01YuJGJz5+3tH7vSvdlukYrz6xGkIx+LuYjT9ORK/QOklxNCWqcwQJYShmIiICIiAiIgIiICIiBU6zn6DZ9eypPa4z/LOWoEqtN77MMnXdtf21ZpbQEREBOd+VLW7kE5Co/SODmR6I6/8Avwm260aaXCUPa3QDkOs9k/OOkcc99rWPvZzw49wEuxU5TuV+DFync9jRuBe+wVpvJ4k8AOlieqdBwdCYevk6uHpN0u3WezqEg6KwIwtWyf5rgGw+qOhB3dM+3ujLk5TqOxny8p1HZLe6YHukV7pge6UqEt7pge6RjbmchvJ6BJyaO2d9zbHTsDe58PR8YEZWLHZUEk8AN5kz5Gte+5sz9WnH+puCz04sgbNS8mvTlvZvvNMCVQMl2MZhsqAieqvT948TPjD4UsQo4k5TMlUi6w4/5PVsL/NtXxSs7ie9uElWs2nSVKzadQpdZ9JCxhVWfoq8wPtv6T/Ad0pIiboiIjUPTrWKxqHTPI/rFsOcM53HnJ2dY9u/xM7FPyvgsU1ViWLuZGDDw6PHhP0hqrphcVh0sU8QM+//AL7plzU1O2P2imrco81xERKWYiIgIiICIiAiIgVOK52MpHq12v7clHvMtpU0c7G2n1Ka18WJY/CW0BPCct5ns1Lyj6w/JMMdk89+avef+5+E7EbnTsRMzqHNfKlrJ8pv5JD9HWd/a37fGVWqmCAzxDjmocqwfSs6+5eMpMHhmusVF3s7ZZnrPEn8zNrxtyrs11+ZWNle31m8TNOSeFeMNmWYx04QyWYjM5k75ge6RHukvB6NewbRyrT123A/dHFplYmB7pOo0WxAa08kvaM2b7qyVTydX8pdpvrHGZ/pXgs+SpY5sSSek74H2l4r3Urs9bne58fR8JgFee87zJCVTOlUCMlUzpVJCVSRVRmcoEO11qRrX81Bnl6zeio7zOd4/GNdY1j+cxz7uoDsEudb9Li2zk0P0VeY++/pN8BNfmzFTjG3oYMfGNz3kiIlq8m/+SXWHkLuQc8yw5jsbpH5Z+BmgT7ptKMrKcmUhgeog5iRtXlGkMlOddP1XE17UfToxeFR/SAyYdRHGbDMMxro8yY1OpIiJxwiIgIiICIiBU6H33Yp+u1U/AiiW0qdWd9Rb17bn/8AcgfkBLaB8u4AJPADOfnryh6eOLxTZHmVkqvVn6R/LLwnVvKbp/5LhSFPPfmr49Px8JxDROiLcQ2VanIEbTnzVHSSfhNGGuvilq9nrEbvK00JXyNLXHz7M66+xR/Mf3CZsDgLLt6jJRxdtyjx6fCXuJwtCsP83YUIi8EUL1+sSd88tsZ8to7hwA3Adw6JTe3KdqMl+dtsOHw1VXmjlX9dhko+6vT3mfdjM5zYknt+HVMiVTOlUigjpVMyVSQlUzpVAjpVMyVSQlUzpVAjpVKTXDS3IVckh+ksB70Q7ie88JsGkMUlFTWvwUcPWPQB3zkmkMa11jWP5zHPuHQB2CXYabnctGDHync9oR4iJrbyIiAiIgbn5L9YPk2JFbHmWnLub9/gJ3pWzGYn5TViCCNxBzB6iOE/QPk51gGLwq5nnpzWHaP+5+MzZ6f9MXtNNTyhtkREzspERAREQEw4uzZR26lY+wTNK3WN8sNb2oV/FzfjA+tXq9nDVD7APi28++WEx4dNlFHUoHsEyQOVa3pTiMRt3up2AQlLOEAz6Xz3ngN0rrLVYBeVoVRwRXUKPASy8sWrmYXFIN65h+1f24+JnJMpopji9e7VjxRkrHV0dRX9dT/cWZFar66r8azmmUZTvgR6p+6x6uoLdV9dV+NZkXE0/XVfjE5XlGUeBHqe6x6usLjaPrqvxiZF0jR9dV+MTkeUTvgR6nusersK6Uw/11X4hM+H0nQzBVtRmPABgSZxeXlP8LRt8L71ITrrpO4t2FuA7JGcMR5o29miPNf64Z4pwqX0LWnAGwAlukkdnCa7/h8/X4b+7+0psol0VmI1EtFaTWNRK5/w+f8AUYb+5+0fMB/1GG/uftKaJ3U+qWreq5+YD/qMN/c/aPmD/cYb+5+0pojU+pq3quPmH/cYb+5+0fMP+4w39z9pTyXo3Rtl7bFSFz2cB3nojr6uTEx3lN+Yf9xhv7n7TbvJxhLsPfto9dtZ3MEYtv6Mt289EstVvJWNz4o59OwBu8eudNwGj66VC1qFA3bhM+TJ5QyZc244xO0lTPYiUMxERAREQEqdZN9aJ691K+G2GP8AxltKnS3Ovwq/+R3P9CHL8yIFtERAjaRwa3VtWwzDAjfPzZrFolsLe9R4A5r2qeH6eE/Tk5x5XtXeVqGIQc6vPPtXp92fhLcV9Tpfgycba8pcYiImx6BERAREyYXDtY6ogzZiFA7TAn6DwSsWtt/k1AM/2j6NY7SfykTSGNa6xrH4t0dAA4KOwCT9OYhVC4ao511k7TD/ADLT5zdw4CVEjHXqhXr8RERJJkRPqqssQqgsx3AAZk9wgfMy4XDPawStS7HoAz9vUJu+rHk0uvye48mnV6R7z0eGc6xoHVnD4Rcq0GfXlxMpvmiOzPf2itekdXNdV/Jc9mT4k7K8dgfE9Ph7Z1PRGhacMoWpAuXZLGJmtebd2O+S1+5ERIoEREBERAREQEqbedjU+xS7eLsB8DLaVOC52LvPqpUn5Fj/AMoFtERATFiqA6lTwIymWIH5s1w0IcHiXryyU5sndnw8P0lJO5+VXV35Rh+UQfSV5kdZHSPH9JwsTbjvyq9LDfnX5vYiJYtJeYf+Fo5T/OuUhOuuo7mfvbgJF0JglctZZupqAZ/teqg7WMjaRxrXWNY3E8AOCgcFHYBIz1nSE/FOkWexPJJN7Amw6van34plAHJq3AtxI6dlemdd1Y1Aw+FyYjbs9Y8f28JVbLWqnJnrX5y5hq15PsRiiGcGpOkkc4ju6PH2TrermpmHwg5qhm6WO8nx6ZsaqAMgMhPZmtkmzFfLa/cAiIkFZERAREQEREBERAREQEqdBb2xD+tew8EUL8DLVjkJV6sD+HVvXax/xOxH5ZQLWIiAiIgfFtYYEHgRlPzzr/oE4TFMAOY+bL1faH55+M/RM1Dyk6vfK8MSo56c5e8f9y8ZZjvxlbhvws4BMmGoax1RBmzEKB1kzGR17peYX+Fo5U/zrgVrHSlfBrO88BNkzp6Fp0xacvVAuGqOaVnN2H+Zb6Tdw4CVEsNDaEuxTbNKFt+W16I8Z1PVfyXV15PiTyjcdnLmjw/WQm9aQrtkrjjU93NdAasYjFkckh2fXIOXh1zrGq/k1pw+T2/SPx3jcD2Dom74bCpWNlFCjsmaZ75ZsyZM9rfKGrYBAcfuyARHyHeQvwM2mVGM1cosObKc+vORv8MBf5d9qdzNl75UpbBE1/5rxa+ZiifvAH4RtY9PqrP6SvuMDYImvfPOKXz8Ln2q59xWerrSo8+m1fAN7jA2CJTJrRhzxcr95WX4SXRpih/NurP9QHvgTonyjg8CD3b59QEREBERAREQI2k7dimxupHPsBmPQ1WxRUvVWnumDWdv4awetsp+NgvxllWuQA6gBA+oiICIiAnjLmMjwO6exA4zrLqQRjyQM6WzsYDiSPRH3v1lvonyctfYb8YRmcsqx5qqPNXty8J0xqgSGIGY3A9U+5Z4ltLPFtrSJo/R1dCha1CgbtwkuIlasiIgIiICIiAnjKDxAM9iBHfA1nii+zKQ79X6G4oJaRA159UaeKkoezd7sp8/4ftX+XibB3sT785scQNc+S45OFwb7yqf0nny7HJ51Vb9wZfdnNkiBrY1ksXz8Mw+64P5ECZk1qq9JLV70z/4ky9ImJ8Kh4op8BAr69ZMMf8ANC/eBX3iTacfU/m2I3cwPxmKzRFTcVlVjtXaMs9n3fpAm6wb+QT1r6/YubH/AIy2muav6HqDbYU7SNzd5yGYyO7h0mbHAREQ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6868" name="AutoShape 4" descr="data:image/jpeg;base64,/9j/4AAQSkZJRgABAQAAAQABAAD/2wCEAAkGBxQSEhUUExQVFBUXFRQUGBYXFxcVFxUVFRgdGRUXFhcYHCggGBolHxYWITEhJSkrMC4uFx80ODMsNygtLisBCgoKDg0OGxAQGiwkHiU0MjAwNCw1LSwsOCwsLTQsLCwsLCw0LCwvLDQtLCw0LCwvLC8vLCwvLCwsLCwsLCwsLP/AABEIAMwA7gMBIgACEQEDEQH/xAAcAAEAAgMBAQEAAAAAAAAAAAAABAUDBgcBAgj/xABEEAACAgACBQcHCgQGAwEAAAABAgADBBEFBhIhMRMiQVFhcYEHMkJSkbHBFBUjU2JykqHR4SQzgpMWQ1RksvBjotLC/8QAGQEBAAMBAQAAAAAAAAAAAAAAAAIDBAEF/8QAKxEBAAICAQIDBwUBAAAAAAAAAAECAxESITETQVEEFCJhgeHwMnGRofFC/9oADAMBAAIRAxEAPwDuMREBERAREQEREBERAREQE1jDYJMTisQbAWCbCLvIy4k5EGbMTKLVIZi9/Wvb2KAP1gSPmMDzLr07rCw9jZx834gebiifv1q35giW0QKnLGL00WfjQ/ER8vxK+dhc/uWq35MBLaIFT895efRen9G0PapM9XWLD9NgU9Thl94lrPGUHiM++BHo0hU/m2I3cwPxkmQr9EUP51NZ/pEjf4doHmqyfcd19xgW0Sp+Z2HmYm9e8hx/7CPkmKXzcQjffq+KtAtolTyuMXjXTZ912T3qY+dLh5+Fs/oZH+IMC2iVPz/WPPS5PvVtl7QCJkq0/hm4XJ3E7PvgWUTHViFbzWVu4g+6ZICIiAiIgIiICIiAiIgIiIGHGvs1uepW90rNUUywqH1i7fiYzPrHbs4aw/ZMy6Eq2MPUvVWvugTYmuac0BWa7rWsvJCWOBy1gUEKSMlBAyldqrqfQcNU9ytZa6q7MztmCd+Q37spZxrre1sUpx3v+vu3SJHxWKrpTascIijzmOQ9p4mMPja3rWxWGw4BVjuB2uHHrkNSr1PdIifCWgkgEEqciAd4PHI9UjYu5mWxaHr5VctzbwpO8bQG8ZjONEQmRKXW/HvRgrrEOVgTZUjodyFBHic5ZaODclXyhzfYXaPW2W+OPTbvH4eSRETBjsUtVb2N5qKznuUZmcRiNs8SLovGi+mu1QQLFVwDxAIz3yVExp2Y1OiY7aFbzlVu8A++ZIhxW26BwzbzSmfWBsn8pQ6d0dybomHaxCVdiBY+WQKjgTu4zcJUFdvGN9igDxd8/wD8wLeIiAiIgIiICIiAiIgIiIFDrm38Ps+syr7Tl8ZdZhE3nIKu89QA4yi1m51uGTruUnuBB+E2GBqesGtWHfD3JSxvdq7EAqVn5zKQMyoyA3zNonWqjk6kYWo2yilWpsGRAy47OU2UDKeyzlXWtLeVNa1/f2aDr7o6qrDW3XM91r/R1lyMq9via0G4EDPfx7ZX6Qwj214N7Nqqs4jDVUU9SAjOywes2W4dAnQtI6Lqv2OVQPybh1B4BhwJHTPjS+iKsUgS5dpQwYbyMiO0Sdc2oj8/hbTPqIifz9mt6Q0iuDx2ItY82zCLaB61lRK5DrJzX2zBh8PZQ+DG0RdicQ1+II9ICssUP2QMhLjTGqVV9uFfcqYc/wAsLuYDIquee4AqJNxGiC+MqxBfm11Ogry9JyM3zz6hlllHOuvp/h4ldR+3X6dIavrzo2+w0VtiCRdiFQIqBFVRmc+JLEAZ55+EvNIIuBp5XautcZIiva527H5qDLPLeT1T6xuBss0hQ5X6Gmqxg3QbbDs5d4XP2yHrlZYLsIVpsuVHss2UGYNgXKoMeCjM55nqiJ3xqRblxr9WCjWK/D4urCYkLc1wVg6czk9razUrv2gCu45jdMPlC07/AAttKVWttkUlypVMyd4BO9iciNwkXSWj7MNicJjbka1y1guNal9guuzWqgeiueXtPTLrWh+VxGBo9a3l2B6EpXa3jvyElqsWrMR+QlEVi9bRH+wnaJxVy1oHw601qgzJtBKhV9UL2dcmaPSqqosj/RsWt2mfMc855hidy75C11xHJ4HEHPImtkH3n5oHtMpcdgVtfBaPf+UtPLWLw2+TAVFPZtHPwlcV5Rvt9lUV5Rvt9urasNpOmxiiW1uwGZVWDHLryBkuaN8lqpxo+R4ba+T1MrLXkudl2WyrseGSgk8eInxfpbE1YxGxVyJWlL3WVV5kKDzK0LHfYxY7tw4Tvhb7Hg7/AEz5fVvkqdGc7E4pupq6/wAKAn82lfqvpu/EX4hbaxWqclsJxZdtdrnnryIOXRLDV3etr+vfafAHZH/GV2rNZ1Kq9ZrOpW0REiiREQEREBE8JmJ8Wg4uvtEDNEhtpSkcbF9s+fnij6xfbAnRIq6RqPpr7Z9ri0Ppr7RApcdzsfSPVVm9gP8A9TYZr2CO3j7G6FqyB+837TYYCIiAiIgIiICIiAmBsGhsFpUcoqlA3SFJzI/ITPEG0bH4Gu9Ni1Q65q2R61OYPtEgab1eTEsj7dlVlYIWyttlgrcV4bxLiJ2LTHZKLTHaUHQ+iq8NXydYOWZYsTmzseLMx4mUOG1SL4+3F4ghxtLyKDgAqgKzdo35Dr3zbIkovaN/N2Mlo3O+7WsBo3EUYvFWlq+QtYWdJszWsKFHQoBHHfLLVpcsNV2gv+Ni3xmTTtuzh7T/AONvaRkPfM+Aq2akXqRR7BOWtvu5a02ncpEREiiRE8ZshmdwgeO4AzJyA6ZzvWzynJQxrw68o4zBOeQB7T8JR+UrXkuxw+HOSjMO4P5Dt9057o3R9l77Fa5niegKOtj0CX0xdN2asWCNcr9lxpLXbGXHfaVHUu78zKW/SFr+da573b9ZuOC1TorH0rNa3UOYg+JlnXhaE82iod67R/OS8Wle0J+Njr+mHMSw6T+cZjsnUvlOXBUHcq/pMbY4/Z/Cv6R7x8nPe/k5mluXBsu45TPXjrF822wdzt+s398b1qh70X9JFsuQ8aaT/QB7o8ePQ96jzhq1WsOKXhfZ4nP3yxw2vWNThdn3j9JZ14Om07IwqMfslly7Tv3T27RODrIOwXcegLCyA/abLf3R4lJ8jxsU96rDQOv2kLTza0dR5zklFXrzY5ib9obWflLlpdk22TbyHUdw3/tObPi+YbLchTVvFa81Wb0UA7ZqmH01YuJGJz5+3tH7vSvdlukYrz6xGkIx+LuYjT9ORK/QOklxNCWqcwQJYShmIiICIiAiIgIiICIiBU6zn6DZ9eypPa4z/LOWoEqtN77MMnXdtf21ZpbQEREBOd+VLW7kE5Co/SODmR6I6/8Avwm260aaXCUPa3QDkOs9k/OOkcc99rWPvZzw49wEuxU5TuV+DFync9jRuBe+wVpvJ4k8AOlieqdBwdCYevk6uHpN0u3WezqEg6KwIwtWyf5rgGw+qOhB3dM+3ujLk5TqOxny8p1HZLe6YHukV7pge6UqEt7pge6RjbmchvJ6BJyaO2d9zbHTsDe58PR8YEZWLHZUEk8AN5kz5Gte+5sz9WnH+puCz04sgbNS8mvTlvZvvNMCVQMl2MZhsqAieqvT948TPjD4UsQo4k5TMlUi6w4/5PVsL/NtXxSs7ie9uElWs2nSVKzadQpdZ9JCxhVWfoq8wPtv6T/Ad0pIiboiIjUPTrWKxqHTPI/rFsOcM53HnJ2dY9u/xM7FPyvgsU1ViWLuZGDDw6PHhP0hqrphcVh0sU8QM+//AL7plzU1O2P2imrco81xERKWYiIgIiICIiAiIgVOK52MpHq12v7clHvMtpU0c7G2n1Ka18WJY/CW0BPCct5ns1Lyj6w/JMMdk89+avef+5+E7EbnTsRMzqHNfKlrJ8pv5JD9HWd/a37fGVWqmCAzxDjmocqwfSs6+5eMpMHhmusVF3s7ZZnrPEn8zNrxtyrs11+ZWNle31m8TNOSeFeMNmWYx04QyWYjM5k75ge6RHukvB6NewbRyrT123A/dHFplYmB7pOo0WxAa08kvaM2b7qyVTydX8pdpvrHGZ/pXgs+SpY5sSSek74H2l4r3Urs9bne58fR8JgFee87zJCVTOlUCMlUzpVJCVSRVRmcoEO11qRrX81Bnl6zeio7zOd4/GNdY1j+cxz7uoDsEudb9Li2zk0P0VeY++/pN8BNfmzFTjG3oYMfGNz3kiIlq8m/+SXWHkLuQc8yw5jsbpH5Z+BmgT7ptKMrKcmUhgeog5iRtXlGkMlOddP1XE17UfToxeFR/SAyYdRHGbDMMxro8yY1OpIiJxwiIgIiICIiBU6H33Yp+u1U/AiiW0qdWd9Rb17bn/8AcgfkBLaB8u4AJPADOfnryh6eOLxTZHmVkqvVn6R/LLwnVvKbp/5LhSFPPfmr49Px8JxDROiLcQ2VanIEbTnzVHSSfhNGGuvilq9nrEbvK00JXyNLXHz7M66+xR/Mf3CZsDgLLt6jJRxdtyjx6fCXuJwtCsP83YUIi8EUL1+sSd88tsZ8to7hwA3Adw6JTe3KdqMl+dtsOHw1VXmjlX9dhko+6vT3mfdjM5zYknt+HVMiVTOlUigjpVMyVSQlUzpVAjpVMyVSQlUzpVAjpVKTXDS3IVckh+ksB70Q7ie88JsGkMUlFTWvwUcPWPQB3zkmkMa11jWP5zHPuHQB2CXYabnctGDHync9oR4iJrbyIiAiIgbn5L9YPk2JFbHmWnLub9/gJ3pWzGYn5TViCCNxBzB6iOE/QPk51gGLwq5nnpzWHaP+5+MzZ6f9MXtNNTyhtkREzspERAREQEw4uzZR26lY+wTNK3WN8sNb2oV/FzfjA+tXq9nDVD7APi28++WEx4dNlFHUoHsEyQOVa3pTiMRt3up2AQlLOEAz6Xz3ngN0rrLVYBeVoVRwRXUKPASy8sWrmYXFIN65h+1f24+JnJMpopji9e7VjxRkrHV0dRX9dT/cWZFar66r8azmmUZTvgR6p+6x6uoLdV9dV+NZkXE0/XVfjE5XlGUeBHqe6x6usLjaPrqvxiZF0jR9dV+MTkeUTvgR6nusersK6Uw/11X4hM+H0nQzBVtRmPABgSZxeXlP8LRt8L71ITrrpO4t2FuA7JGcMR5o29miPNf64Z4pwqX0LWnAGwAlukkdnCa7/h8/X4b+7+0psol0VmI1EtFaTWNRK5/w+f8AUYb+5+0fMB/1GG/uftKaJ3U+qWreq5+YD/qMN/c/aPmD/cYb+5+0pojU+pq3quPmH/cYb+5+0fMP+4w39z9pTyXo3Rtl7bFSFz2cB3nojr6uTEx3lN+Yf9xhv7n7TbvJxhLsPfto9dtZ3MEYtv6Mt289EstVvJWNz4o59OwBu8eudNwGj66VC1qFA3bhM+TJ5QyZc244xO0lTPYiUMxERAREQEqdZN9aJ691K+G2GP8AxltKnS3Ovwq/+R3P9CHL8yIFtERAjaRwa3VtWwzDAjfPzZrFolsLe9R4A5r2qeH6eE/Tk5x5XtXeVqGIQc6vPPtXp92fhLcV9Tpfgycba8pcYiImx6BERAREyYXDtY6ogzZiFA7TAn6DwSsWtt/k1AM/2j6NY7SfykTSGNa6xrH4t0dAA4KOwCT9OYhVC4ao511k7TD/ADLT5zdw4CVEjHXqhXr8RERJJkRPqqssQqgsx3AAZk9wgfMy4XDPawStS7HoAz9vUJu+rHk0uvye48mnV6R7z0eGc6xoHVnD4Rcq0GfXlxMpvmiOzPf2itekdXNdV/Jc9mT4k7K8dgfE9Ph7Z1PRGhacMoWpAuXZLGJmtebd2O+S1+5ERIoEREBERAREQEqbedjU+xS7eLsB8DLaVOC52LvPqpUn5Fj/AMoFtERATFiqA6lTwIymWIH5s1w0IcHiXryyU5sndnw8P0lJO5+VXV35Rh+UQfSV5kdZHSPH9JwsTbjvyq9LDfnX5vYiJYtJeYf+Fo5T/OuUhOuuo7mfvbgJF0JglctZZupqAZ/teqg7WMjaRxrXWNY3E8AOCgcFHYBIz1nSE/FOkWexPJJN7Amw6van34plAHJq3AtxI6dlemdd1Y1Aw+FyYjbs9Y8f28JVbLWqnJnrX5y5hq15PsRiiGcGpOkkc4ju6PH2TrermpmHwg5qhm6WO8nx6ZsaqAMgMhPZmtkmzFfLa/cAiIkFZERAREQEREBERAREQEqdBb2xD+tew8EUL8DLVjkJV6sD+HVvXax/xOxH5ZQLWIiAiIgfFtYYEHgRlPzzr/oE4TFMAOY+bL1faH55+M/RM1Dyk6vfK8MSo56c5e8f9y8ZZjvxlbhvws4BMmGoax1RBmzEKB1kzGR17peYX+Fo5U/zrgVrHSlfBrO88BNkzp6Fp0xacvVAuGqOaVnN2H+Zb6Tdw4CVEsNDaEuxTbNKFt+W16I8Z1PVfyXV15PiTyjcdnLmjw/WQm9aQrtkrjjU93NdAasYjFkckh2fXIOXh1zrGq/k1pw+T2/SPx3jcD2Dom74bCpWNlFCjsmaZ75ZsyZM9rfKGrYBAcfuyARHyHeQvwM2mVGM1cosObKc+vORv8MBf5d9qdzNl75UpbBE1/5rxa+ZiifvAH4RtY9PqrP6SvuMDYImvfPOKXz8Ln2q59xWerrSo8+m1fAN7jA2CJTJrRhzxcr95WX4SXRpih/NurP9QHvgTonyjg8CD3b59QEREBERAREQI2k7dimxupHPsBmPQ1WxRUvVWnumDWdv4awetsp+NgvxllWuQA6gBA+oiICIiAnjLmMjwO6exA4zrLqQRjyQM6WzsYDiSPRH3v1lvonyctfYb8YRmcsqx5qqPNXty8J0xqgSGIGY3A9U+5Z4ltLPFtrSJo/R1dCha1CgbtwkuIlasiIgIiICIiAnjKDxAM9iBHfA1nii+zKQ79X6G4oJaRA159UaeKkoezd7sp8/4ftX+XibB3sT785scQNc+S45OFwb7yqf0nny7HJ51Vb9wZfdnNkiBrY1ksXz8Mw+64P5ECZk1qq9JLV70z/4ky9ImJ8Kh4op8BAr69ZMMf8ANC/eBX3iTacfU/m2I3cwPxmKzRFTcVlVjtXaMs9n3fpAm6wb+QT1r6/YubH/AIy2muav6HqDbYU7SNzd5yGYyO7h0mbHAREQ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6869" name="Picture 5" descr="invitation-md"/>
          <p:cNvPicPr>
            <a:picLocks noChangeAspect="1" noChangeArrowheads="1"/>
          </p:cNvPicPr>
          <p:nvPr/>
        </p:nvPicPr>
        <p:blipFill>
          <a:blip r:embed="rId3" cstate="print">
            <a:clrChange>
              <a:clrFrom>
                <a:srgbClr val="000000"/>
              </a:clrFrom>
              <a:clrTo>
                <a:srgbClr val="000000">
                  <a:alpha val="0"/>
                </a:srgbClr>
              </a:clrTo>
            </a:clrChange>
          </a:blip>
          <a:srcRect/>
          <a:stretch>
            <a:fillRect/>
          </a:stretch>
        </p:blipFill>
        <p:spPr bwMode="auto">
          <a:xfrm>
            <a:off x="2819400" y="3429000"/>
            <a:ext cx="3505200" cy="2999416"/>
          </a:xfrm>
          <a:prstGeom prst="rect">
            <a:avLst/>
          </a:prstGeom>
          <a:noFill/>
          <a:ln w="9525" algn="in">
            <a:noFill/>
            <a:miter lim="800000"/>
            <a:headEnd/>
            <a:tailEnd/>
          </a:ln>
        </p:spPr>
      </p:pic>
      <p:sp>
        <p:nvSpPr>
          <p:cNvPr id="9" name="Footer Placeholder 8"/>
          <p:cNvSpPr>
            <a:spLocks noGrp="1"/>
          </p:cNvSpPr>
          <p:nvPr>
            <p:ph type="ftr" sz="quarter" idx="11"/>
          </p:nvPr>
        </p:nvSpPr>
        <p:spPr/>
        <p:txBody>
          <a:bodyPr/>
          <a:lstStyle/>
          <a:p>
            <a:r>
              <a:rPr lang="en-US" smtClean="0"/>
              <a:t>2014 Missouri PTA Convention Chesterfield, MO</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838200"/>
            <a:ext cx="7848600" cy="3016210"/>
          </a:xfrm>
          <a:prstGeom prst="rect">
            <a:avLst/>
          </a:prstGeom>
          <a:noFill/>
        </p:spPr>
        <p:txBody>
          <a:bodyPr wrap="square" rtlCol="0">
            <a:spAutoFit/>
          </a:bodyPr>
          <a:lstStyle/>
          <a:p>
            <a:r>
              <a:rPr lang="en-US" sz="5800" b="1" dirty="0" smtClean="0">
                <a:solidFill>
                  <a:schemeClr val="accent2">
                    <a:lumMod val="50000"/>
                  </a:schemeClr>
                </a:solidFill>
                <a:latin typeface="Eras Demi ITC" pitchFamily="34" charset="0"/>
              </a:rPr>
              <a:t>2</a:t>
            </a:r>
            <a:r>
              <a:rPr lang="en-US" sz="5800" b="1" baseline="30000" dirty="0" smtClean="0">
                <a:solidFill>
                  <a:schemeClr val="accent2">
                    <a:lumMod val="50000"/>
                  </a:schemeClr>
                </a:solidFill>
                <a:latin typeface="Eras Demi ITC" pitchFamily="34" charset="0"/>
              </a:rPr>
              <a:t>nd</a:t>
            </a:r>
            <a:r>
              <a:rPr lang="en-US" sz="5800" b="1" dirty="0" smtClean="0">
                <a:solidFill>
                  <a:schemeClr val="accent2">
                    <a:lumMod val="50000"/>
                  </a:schemeClr>
                </a:solidFill>
                <a:latin typeface="Eras Demi ITC" pitchFamily="34" charset="0"/>
              </a:rPr>
              <a:t> STEP</a:t>
            </a:r>
            <a:endParaRPr lang="en-US" sz="800" b="1" dirty="0" smtClean="0">
              <a:solidFill>
                <a:schemeClr val="accent2">
                  <a:lumMod val="50000"/>
                </a:schemeClr>
              </a:solidFill>
              <a:latin typeface="Eras Demi ITC" pitchFamily="34" charset="0"/>
            </a:endParaRPr>
          </a:p>
          <a:p>
            <a:pPr lvl="1">
              <a:buFont typeface="Arial" pitchFamily="34" charset="0"/>
              <a:buChar char="•"/>
            </a:pPr>
            <a:r>
              <a:rPr lang="en-US" sz="3600" b="1" dirty="0" smtClean="0">
                <a:solidFill>
                  <a:srgbClr val="002060"/>
                </a:solidFill>
                <a:latin typeface="Eras Demi ITC" pitchFamily="34" charset="0"/>
              </a:rPr>
              <a:t>Involve</a:t>
            </a:r>
          </a:p>
          <a:p>
            <a:pPr lvl="2"/>
            <a:r>
              <a:rPr lang="en-US" sz="3200" dirty="0" smtClean="0">
                <a:solidFill>
                  <a:schemeClr val="accent2">
                    <a:lumMod val="50000"/>
                  </a:schemeClr>
                </a:solidFill>
                <a:latin typeface="Eras Demi ITC" pitchFamily="34" charset="0"/>
              </a:rPr>
              <a:t>Identify ways in which parents can be a part of events or functions taking place at the school</a:t>
            </a:r>
          </a:p>
        </p:txBody>
      </p:sp>
      <p:sp>
        <p:nvSpPr>
          <p:cNvPr id="3" name="Footer Placeholder 2"/>
          <p:cNvSpPr>
            <a:spLocks noGrp="1"/>
          </p:cNvSpPr>
          <p:nvPr>
            <p:ph type="ftr" sz="quarter" idx="11"/>
          </p:nvPr>
        </p:nvSpPr>
        <p:spPr/>
        <p:txBody>
          <a:bodyPr/>
          <a:lstStyle/>
          <a:p>
            <a:r>
              <a:rPr lang="en-US" smtClean="0"/>
              <a:t>2014 Missouri PTA Convention Chesterfield, MO</a:t>
            </a:r>
            <a:endParaRPr lang="en-US"/>
          </a:p>
        </p:txBody>
      </p:sp>
      <p:pic>
        <p:nvPicPr>
          <p:cNvPr id="32769" name="Picture 1" descr="64611-orange-and-blue-man-closing-deal"/>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352800" y="3962400"/>
            <a:ext cx="2438400" cy="2438400"/>
          </a:xfrm>
          <a:prstGeom prst="rect">
            <a:avLst/>
          </a:prstGeom>
          <a:noFill/>
          <a:ln w="9525" algn="in">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838200"/>
            <a:ext cx="4114800" cy="4062651"/>
          </a:xfrm>
          <a:prstGeom prst="rect">
            <a:avLst/>
          </a:prstGeom>
          <a:noFill/>
        </p:spPr>
        <p:txBody>
          <a:bodyPr wrap="square" rtlCol="0">
            <a:spAutoFit/>
          </a:bodyPr>
          <a:lstStyle/>
          <a:p>
            <a:r>
              <a:rPr lang="en-US" sz="5800" b="1" dirty="0" smtClean="0">
                <a:solidFill>
                  <a:schemeClr val="accent2">
                    <a:lumMod val="50000"/>
                  </a:schemeClr>
                </a:solidFill>
                <a:latin typeface="Eras Demi ITC" pitchFamily="34" charset="0"/>
              </a:rPr>
              <a:t>2</a:t>
            </a:r>
            <a:r>
              <a:rPr lang="en-US" sz="5800" b="1" baseline="30000" dirty="0" smtClean="0">
                <a:solidFill>
                  <a:schemeClr val="accent2">
                    <a:lumMod val="50000"/>
                  </a:schemeClr>
                </a:solidFill>
                <a:latin typeface="Eras Demi ITC" pitchFamily="34" charset="0"/>
              </a:rPr>
              <a:t>nd</a:t>
            </a:r>
            <a:r>
              <a:rPr lang="en-US" sz="5800" b="1" dirty="0" smtClean="0">
                <a:solidFill>
                  <a:schemeClr val="accent2">
                    <a:lumMod val="50000"/>
                  </a:schemeClr>
                </a:solidFill>
                <a:latin typeface="Eras Demi ITC" pitchFamily="34" charset="0"/>
              </a:rPr>
              <a:t> STEP</a:t>
            </a:r>
          </a:p>
          <a:p>
            <a:endParaRPr lang="en-US" sz="2000" b="1" dirty="0" smtClean="0">
              <a:solidFill>
                <a:schemeClr val="accent2">
                  <a:lumMod val="50000"/>
                </a:schemeClr>
              </a:solidFill>
              <a:latin typeface="Eras Demi ITC" pitchFamily="34" charset="0"/>
            </a:endParaRPr>
          </a:p>
          <a:p>
            <a:pPr lvl="1">
              <a:buFont typeface="Arial" pitchFamily="34" charset="0"/>
              <a:buChar char="•"/>
            </a:pPr>
            <a:r>
              <a:rPr lang="en-US" sz="3600" b="1" dirty="0" smtClean="0">
                <a:solidFill>
                  <a:srgbClr val="002060"/>
                </a:solidFill>
                <a:latin typeface="Eras Demi ITC" pitchFamily="34" charset="0"/>
              </a:rPr>
              <a:t>ENGAGE</a:t>
            </a:r>
          </a:p>
          <a:p>
            <a:pPr lvl="2"/>
            <a:r>
              <a:rPr lang="en-US" sz="3600" dirty="0" smtClean="0">
                <a:solidFill>
                  <a:schemeClr val="accent2">
                    <a:lumMod val="50000"/>
                  </a:schemeClr>
                </a:solidFill>
                <a:latin typeface="Eras Demi ITC" pitchFamily="34" charset="0"/>
              </a:rPr>
              <a:t>Coming together </a:t>
            </a:r>
          </a:p>
          <a:p>
            <a:pPr lvl="2"/>
            <a:r>
              <a:rPr lang="en-US" sz="3600" dirty="0" smtClean="0">
                <a:solidFill>
                  <a:schemeClr val="accent2">
                    <a:lumMod val="50000"/>
                  </a:schemeClr>
                </a:solidFill>
                <a:latin typeface="Eras Demi ITC" pitchFamily="34" charset="0"/>
              </a:rPr>
              <a:t>and building relationships</a:t>
            </a:r>
          </a:p>
        </p:txBody>
      </p:sp>
      <p:sp>
        <p:nvSpPr>
          <p:cNvPr id="3" name="Footer Placeholder 2"/>
          <p:cNvSpPr>
            <a:spLocks noGrp="1"/>
          </p:cNvSpPr>
          <p:nvPr>
            <p:ph type="ftr" sz="quarter" idx="11"/>
          </p:nvPr>
        </p:nvSpPr>
        <p:spPr/>
        <p:txBody>
          <a:bodyPr/>
          <a:lstStyle/>
          <a:p>
            <a:r>
              <a:rPr lang="en-US" smtClean="0"/>
              <a:t>2014 Missouri PTA Convention Chesterfield, MO</a:t>
            </a:r>
            <a:endParaRPr lang="en-US"/>
          </a:p>
        </p:txBody>
      </p:sp>
      <p:pic>
        <p:nvPicPr>
          <p:cNvPr id="30721" name="Picture 1" descr="il_570xN"/>
          <p:cNvPicPr>
            <a:picLocks noChangeAspect="1" noChangeArrowheads="1"/>
          </p:cNvPicPr>
          <p:nvPr/>
        </p:nvPicPr>
        <p:blipFill>
          <a:blip r:embed="rId3" cstate="print"/>
          <a:srcRect/>
          <a:stretch>
            <a:fillRect/>
          </a:stretch>
        </p:blipFill>
        <p:spPr bwMode="auto">
          <a:xfrm rot="5400000">
            <a:off x="4302252" y="1869948"/>
            <a:ext cx="4800600" cy="3499104"/>
          </a:xfrm>
          <a:prstGeom prst="rect">
            <a:avLst/>
          </a:prstGeom>
          <a:noFill/>
          <a:ln w="9525" algn="in">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3000"/>
                                  </p:stCondLst>
                                  <p:childTnLst>
                                    <p:set>
                                      <p:cBhvr>
                                        <p:cTn id="6" dur="1" fill="hold">
                                          <p:stCondLst>
                                            <p:cond delay="0"/>
                                          </p:stCondLst>
                                        </p:cTn>
                                        <p:tgtEl>
                                          <p:spTgt spid="30721"/>
                                        </p:tgtEl>
                                        <p:attrNameLst>
                                          <p:attrName>style.visibility</p:attrName>
                                        </p:attrNameLst>
                                      </p:cBhvr>
                                      <p:to>
                                        <p:strVal val="visible"/>
                                      </p:to>
                                    </p:set>
                                    <p:animEffect transition="in" filter="checkerboard(across)">
                                      <p:cBhvr>
                                        <p:cTn id="7" dur="5000"/>
                                        <p:tgtEl>
                                          <p:spTgt spid="307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838200"/>
            <a:ext cx="7772400" cy="2092881"/>
          </a:xfrm>
          <a:prstGeom prst="rect">
            <a:avLst/>
          </a:prstGeom>
          <a:noFill/>
        </p:spPr>
        <p:txBody>
          <a:bodyPr wrap="square" rtlCol="0">
            <a:spAutoFit/>
          </a:bodyPr>
          <a:lstStyle/>
          <a:p>
            <a:r>
              <a:rPr lang="en-US" sz="5800" b="1" dirty="0" smtClean="0">
                <a:solidFill>
                  <a:schemeClr val="accent2">
                    <a:lumMod val="50000"/>
                  </a:schemeClr>
                </a:solidFill>
                <a:latin typeface="Eras Demi ITC" pitchFamily="34" charset="0"/>
              </a:rPr>
              <a:t>3</a:t>
            </a:r>
            <a:r>
              <a:rPr lang="en-US" sz="5800" b="1" baseline="30000" dirty="0" smtClean="0">
                <a:solidFill>
                  <a:schemeClr val="accent2">
                    <a:lumMod val="50000"/>
                  </a:schemeClr>
                </a:solidFill>
                <a:latin typeface="Eras Demi ITC" pitchFamily="34" charset="0"/>
              </a:rPr>
              <a:t>rd</a:t>
            </a:r>
            <a:r>
              <a:rPr lang="en-US" sz="5800" b="1" dirty="0" smtClean="0">
                <a:solidFill>
                  <a:schemeClr val="accent2">
                    <a:lumMod val="50000"/>
                  </a:schemeClr>
                </a:solidFill>
                <a:latin typeface="Eras Demi ITC" pitchFamily="34" charset="0"/>
              </a:rPr>
              <a:t> STEP</a:t>
            </a:r>
          </a:p>
          <a:p>
            <a:pPr algn="ctr"/>
            <a:r>
              <a:rPr lang="en-US" sz="3600" b="1" dirty="0" smtClean="0">
                <a:solidFill>
                  <a:srgbClr val="002060"/>
                </a:solidFill>
                <a:latin typeface="Eras Demi ITC" pitchFamily="34" charset="0"/>
              </a:rPr>
              <a:t>CONSISTENT and CURRENT Communication and Branding</a:t>
            </a:r>
          </a:p>
        </p:txBody>
      </p:sp>
      <p:sp>
        <p:nvSpPr>
          <p:cNvPr id="3" name="Footer Placeholder 2"/>
          <p:cNvSpPr>
            <a:spLocks noGrp="1"/>
          </p:cNvSpPr>
          <p:nvPr>
            <p:ph type="ftr" sz="quarter" idx="11"/>
          </p:nvPr>
        </p:nvSpPr>
        <p:spPr/>
        <p:txBody>
          <a:bodyPr/>
          <a:lstStyle/>
          <a:p>
            <a:r>
              <a:rPr lang="en-US" smtClean="0"/>
              <a:t>2014 Missouri PTA Convention Chesterfield, MO</a:t>
            </a:r>
            <a:endParaRPr lang="en-US"/>
          </a:p>
        </p:txBody>
      </p:sp>
      <p:pic>
        <p:nvPicPr>
          <p:cNvPr id="34817" name="Picture 1" descr="cup-phone-clipart"/>
          <p:cNvPicPr>
            <a:picLocks noChangeAspect="1" noChangeArrowheads="1"/>
          </p:cNvPicPr>
          <p:nvPr/>
        </p:nvPicPr>
        <p:blipFill>
          <a:blip r:embed="rId3" cstate="print">
            <a:clrChange>
              <a:clrFrom>
                <a:srgbClr val="FFFFFF"/>
              </a:clrFrom>
              <a:clrTo>
                <a:srgbClr val="FFFFFF">
                  <a:alpha val="0"/>
                </a:srgbClr>
              </a:clrTo>
            </a:clrChange>
            <a:duotone>
              <a:prstClr val="black"/>
              <a:schemeClr val="accent3">
                <a:tint val="45000"/>
                <a:satMod val="400000"/>
              </a:schemeClr>
            </a:duotone>
          </a:blip>
          <a:srcRect/>
          <a:stretch>
            <a:fillRect/>
          </a:stretch>
        </p:blipFill>
        <p:spPr bwMode="auto">
          <a:xfrm>
            <a:off x="2819400" y="3581400"/>
            <a:ext cx="3381375" cy="1994912"/>
          </a:xfrm>
          <a:prstGeom prst="rect">
            <a:avLst/>
          </a:prstGeom>
          <a:noFill/>
          <a:ln w="9525" algn="in">
            <a:noFill/>
            <a:miter lim="800000"/>
            <a:headEnd/>
            <a:tailEnd/>
          </a:ln>
        </p:spPr>
      </p:pic>
      <p:grpSp>
        <p:nvGrpSpPr>
          <p:cNvPr id="34818" name="Group 2"/>
          <p:cNvGrpSpPr>
            <a:grpSpLocks/>
          </p:cNvGrpSpPr>
          <p:nvPr/>
        </p:nvGrpSpPr>
        <p:grpSpPr bwMode="auto">
          <a:xfrm>
            <a:off x="2362200" y="3276600"/>
            <a:ext cx="4457700" cy="2308225"/>
            <a:chOff x="107213400" y="112356900"/>
            <a:chExt cx="4457700" cy="2308641"/>
          </a:xfrm>
        </p:grpSpPr>
        <p:pic>
          <p:nvPicPr>
            <p:cNvPr id="34819" name="Picture 3" descr="PTAtag54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07213400" y="112814100"/>
              <a:ext cx="4457700" cy="1851441"/>
            </a:xfrm>
            <a:prstGeom prst="rect">
              <a:avLst/>
            </a:prstGeom>
            <a:noFill/>
            <a:ln w="9525" algn="in">
              <a:noFill/>
              <a:miter lim="800000"/>
              <a:headEnd/>
              <a:tailEnd/>
            </a:ln>
            <a:effectLst/>
          </p:spPr>
        </p:pic>
        <p:sp>
          <p:nvSpPr>
            <p:cNvPr id="34820" name="Text Box 4"/>
            <p:cNvSpPr txBox="1">
              <a:spLocks noChangeArrowheads="1"/>
            </p:cNvSpPr>
            <p:nvPr/>
          </p:nvSpPr>
          <p:spPr bwMode="auto">
            <a:xfrm>
              <a:off x="107360352" y="112356900"/>
              <a:ext cx="2481948" cy="388254"/>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accent1">
                      <a:lumMod val="50000"/>
                    </a:schemeClr>
                  </a:solidFill>
                  <a:effectLst/>
                  <a:latin typeface="Eras Demi ITC" pitchFamily="34" charset="0"/>
                  <a:cs typeface="Arial" pitchFamily="34" charset="0"/>
                </a:rPr>
                <a:t>Brought to you by</a:t>
              </a:r>
              <a:endParaRPr kumimoji="0" lang="en-US" sz="1800" b="0" i="0" u="none" strike="noStrike" cap="none" normalizeH="0" baseline="0" dirty="0" smtClean="0">
                <a:ln>
                  <a:noFill/>
                </a:ln>
                <a:solidFill>
                  <a:schemeClr val="accent1">
                    <a:lumMod val="50000"/>
                  </a:schemeClr>
                </a:solidFill>
                <a:effectLst/>
                <a:latin typeface="Arial" pitchFamily="34" charset="0"/>
                <a:cs typeface="Arial"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nodeType="withEffect">
                                  <p:stCondLst>
                                    <p:cond delay="5000"/>
                                  </p:stCondLst>
                                  <p:childTnLst>
                                    <p:animEffect transition="out" filter="fade">
                                      <p:cBhvr>
                                        <p:cTn id="6" dur="3000"/>
                                        <p:tgtEl>
                                          <p:spTgt spid="34817"/>
                                        </p:tgtEl>
                                      </p:cBhvr>
                                    </p:animEffect>
                                    <p:set>
                                      <p:cBhvr>
                                        <p:cTn id="7" dur="1" fill="hold">
                                          <p:stCondLst>
                                            <p:cond delay="2999"/>
                                          </p:stCondLst>
                                        </p:cTn>
                                        <p:tgtEl>
                                          <p:spTgt spid="34817"/>
                                        </p:tgtEl>
                                        <p:attrNameLst>
                                          <p:attrName>style.visibility</p:attrName>
                                        </p:attrNameLst>
                                      </p:cBhvr>
                                      <p:to>
                                        <p:strVal val="hidden"/>
                                      </p:to>
                                    </p:set>
                                  </p:childTnLst>
                                </p:cTn>
                              </p:par>
                            </p:childTnLst>
                          </p:cTn>
                        </p:par>
                        <p:par>
                          <p:cTn id="8" fill="hold">
                            <p:stCondLst>
                              <p:cond delay="8000"/>
                            </p:stCondLst>
                            <p:childTnLst>
                              <p:par>
                                <p:cTn id="9" presetID="10" presetClass="entr" presetSubtype="0" fill="hold" nodeType="afterEffect">
                                  <p:stCondLst>
                                    <p:cond delay="0"/>
                                  </p:stCondLst>
                                  <p:childTnLst>
                                    <p:set>
                                      <p:cBhvr>
                                        <p:cTn id="10" dur="1" fill="hold">
                                          <p:stCondLst>
                                            <p:cond delay="0"/>
                                          </p:stCondLst>
                                        </p:cTn>
                                        <p:tgtEl>
                                          <p:spTgt spid="34818"/>
                                        </p:tgtEl>
                                        <p:attrNameLst>
                                          <p:attrName>style.visibility</p:attrName>
                                        </p:attrNameLst>
                                      </p:cBhvr>
                                      <p:to>
                                        <p:strVal val="visible"/>
                                      </p:to>
                                    </p:set>
                                    <p:animEffect transition="in" filter="fade">
                                      <p:cBhvr>
                                        <p:cTn id="11" dur="5000"/>
                                        <p:tgtEl>
                                          <p:spTgt spid="348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838200"/>
            <a:ext cx="8229600" cy="3570208"/>
          </a:xfrm>
          <a:prstGeom prst="rect">
            <a:avLst/>
          </a:prstGeom>
          <a:noFill/>
        </p:spPr>
        <p:txBody>
          <a:bodyPr wrap="square" rtlCol="0">
            <a:spAutoFit/>
          </a:bodyPr>
          <a:lstStyle/>
          <a:p>
            <a:r>
              <a:rPr lang="en-US" sz="5800" b="1" dirty="0" smtClean="0">
                <a:solidFill>
                  <a:schemeClr val="accent2">
                    <a:lumMod val="50000"/>
                  </a:schemeClr>
                </a:solidFill>
                <a:latin typeface="Eras Demi ITC" pitchFamily="34" charset="0"/>
              </a:rPr>
              <a:t>3</a:t>
            </a:r>
            <a:r>
              <a:rPr lang="en-US" sz="5800" b="1" baseline="30000" dirty="0" smtClean="0">
                <a:solidFill>
                  <a:schemeClr val="accent2">
                    <a:lumMod val="50000"/>
                  </a:schemeClr>
                </a:solidFill>
                <a:latin typeface="Eras Demi ITC" pitchFamily="34" charset="0"/>
              </a:rPr>
              <a:t>rd</a:t>
            </a:r>
            <a:r>
              <a:rPr lang="en-US" sz="5800" b="1" dirty="0" smtClean="0">
                <a:solidFill>
                  <a:schemeClr val="accent2">
                    <a:lumMod val="50000"/>
                  </a:schemeClr>
                </a:solidFill>
                <a:latin typeface="Eras Demi ITC" pitchFamily="34" charset="0"/>
              </a:rPr>
              <a:t> STEP</a:t>
            </a:r>
          </a:p>
          <a:p>
            <a:pPr algn="ctr"/>
            <a:r>
              <a:rPr lang="en-US" sz="4400" b="1" dirty="0" smtClean="0">
                <a:solidFill>
                  <a:srgbClr val="002060"/>
                </a:solidFill>
                <a:latin typeface="Eras Demi ITC" pitchFamily="34" charset="0"/>
              </a:rPr>
              <a:t>CONSISTENT and CURRENT Communication and Branding</a:t>
            </a:r>
          </a:p>
          <a:p>
            <a:endParaRPr lang="en-US" sz="800" b="1" dirty="0">
              <a:solidFill>
                <a:schemeClr val="accent2">
                  <a:lumMod val="50000"/>
                </a:schemeClr>
              </a:solidFill>
              <a:latin typeface="Eras Demi ITC" pitchFamily="34" charset="0"/>
            </a:endParaRPr>
          </a:p>
          <a:p>
            <a:pPr lvl="1">
              <a:buFont typeface="Arial" pitchFamily="34" charset="0"/>
              <a:buChar char="•"/>
            </a:pPr>
            <a:r>
              <a:rPr lang="en-US" sz="3600" dirty="0" smtClean="0">
                <a:solidFill>
                  <a:schemeClr val="accent2">
                    <a:lumMod val="50000"/>
                  </a:schemeClr>
                </a:solidFill>
                <a:latin typeface="Eras Demi ITC" pitchFamily="34" charset="0"/>
              </a:rPr>
              <a:t>Choose your platform and be 				</a:t>
            </a:r>
            <a:r>
              <a:rPr lang="en-US" sz="3600" u="sng" dirty="0" smtClean="0">
                <a:solidFill>
                  <a:schemeClr val="accent2">
                    <a:lumMod val="50000"/>
                  </a:schemeClr>
                </a:solidFill>
                <a:latin typeface="Eras Demi ITC" pitchFamily="34" charset="0"/>
              </a:rPr>
              <a:t>CONSISTENT</a:t>
            </a:r>
          </a:p>
        </p:txBody>
      </p:sp>
      <p:sp>
        <p:nvSpPr>
          <p:cNvPr id="3" name="Footer Placeholder 2"/>
          <p:cNvSpPr>
            <a:spLocks noGrp="1"/>
          </p:cNvSpPr>
          <p:nvPr>
            <p:ph type="ftr" sz="quarter" idx="11"/>
          </p:nvPr>
        </p:nvSpPr>
        <p:spPr/>
        <p:txBody>
          <a:bodyPr/>
          <a:lstStyle/>
          <a:p>
            <a:r>
              <a:rPr lang="en-US" smtClean="0"/>
              <a:t>2014 Missouri PTA Convention Chesterfield, MO</a:t>
            </a:r>
            <a:endParaRPr lang="en-US"/>
          </a:p>
        </p:txBody>
      </p:sp>
      <p:pic>
        <p:nvPicPr>
          <p:cNvPr id="41986" name="Picture 2" descr="PTAtag54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971800" y="4724400"/>
            <a:ext cx="3200400" cy="1328941"/>
          </a:xfrm>
          <a:prstGeom prst="rect">
            <a:avLst/>
          </a:prstGeom>
          <a:noFill/>
          <a:ln w="9525" algn="in">
            <a:noFill/>
            <a:miter lim="800000"/>
            <a:headEnd/>
            <a:tailEnd/>
          </a:ln>
          <a:effectLst/>
        </p:spPr>
      </p:pic>
      <p:pic>
        <p:nvPicPr>
          <p:cNvPr id="41987" name="Picture 3" descr="fbe7af49e5273153ae444604f6766e8c"/>
          <p:cNvPicPr>
            <a:picLocks noChangeAspect="1" noChangeArrowheads="1"/>
          </p:cNvPicPr>
          <p:nvPr/>
        </p:nvPicPr>
        <p:blipFill>
          <a:blip r:embed="rId4" cstate="print"/>
          <a:srcRect l="3226" t="3226" r="3226" b="9677"/>
          <a:stretch>
            <a:fillRect/>
          </a:stretch>
        </p:blipFill>
        <p:spPr bwMode="auto">
          <a:xfrm>
            <a:off x="1143000" y="5257800"/>
            <a:ext cx="990600" cy="922463"/>
          </a:xfrm>
          <a:prstGeom prst="rect">
            <a:avLst/>
          </a:prstGeom>
          <a:noFill/>
          <a:ln w="9525" algn="in">
            <a:noFill/>
            <a:miter lim="800000"/>
            <a:headEnd/>
            <a:tailEnd/>
          </a:ln>
        </p:spPr>
      </p:pic>
      <p:pic>
        <p:nvPicPr>
          <p:cNvPr id="41988" name="Picture 4" descr="ANd9GcT-uy8oE89Dwv1XO5EPnonra2766SejPYpI4siHuhxJOJmOMt6J"/>
          <p:cNvPicPr>
            <a:picLocks noChangeAspect="1" noChangeArrowheads="1"/>
          </p:cNvPicPr>
          <p:nvPr/>
        </p:nvPicPr>
        <p:blipFill>
          <a:blip r:embed="rId5" cstate="print">
            <a:clrChange>
              <a:clrFrom>
                <a:srgbClr val="FCFCFF"/>
              </a:clrFrom>
              <a:clrTo>
                <a:srgbClr val="FCFCFF">
                  <a:alpha val="0"/>
                </a:srgbClr>
              </a:clrTo>
            </a:clrChange>
          </a:blip>
          <a:srcRect/>
          <a:stretch>
            <a:fillRect/>
          </a:stretch>
        </p:blipFill>
        <p:spPr bwMode="auto">
          <a:xfrm>
            <a:off x="6553200" y="4876800"/>
            <a:ext cx="951127" cy="1017587"/>
          </a:xfrm>
          <a:prstGeom prst="rect">
            <a:avLst/>
          </a:prstGeom>
          <a:noFill/>
          <a:ln w="9525" algn="in">
            <a:noFill/>
            <a:miter lim="800000"/>
            <a:headEnd/>
            <a:tailEnd/>
          </a:ln>
        </p:spPr>
      </p:pic>
      <p:pic>
        <p:nvPicPr>
          <p:cNvPr id="41989" name="Picture 5" descr="C:\Users\rjcahill\AppData\Local\Microsoft\Windows\Temporary Internet Files\Content.IE5\0EZFWQP1\MC900251068[1].wmf"/>
          <p:cNvPicPr>
            <a:picLocks noChangeAspect="1" noChangeArrowheads="1"/>
          </p:cNvPicPr>
          <p:nvPr/>
        </p:nvPicPr>
        <p:blipFill>
          <a:blip r:embed="rId6" cstate="print"/>
          <a:srcRect/>
          <a:stretch>
            <a:fillRect/>
          </a:stretch>
        </p:blipFill>
        <p:spPr bwMode="auto">
          <a:xfrm>
            <a:off x="2286000" y="4343400"/>
            <a:ext cx="720400" cy="1176196"/>
          </a:xfrm>
          <a:prstGeom prst="rect">
            <a:avLst/>
          </a:prstGeom>
          <a:noFill/>
        </p:spPr>
      </p:pic>
      <p:pic>
        <p:nvPicPr>
          <p:cNvPr id="41990" name="Picture 6" descr="C:\Users\rjcahill\AppData\Local\Microsoft\Windows\Temporary Internet Files\Content.IE5\HPCX61E7\MC900442168[1].png"/>
          <p:cNvPicPr>
            <a:picLocks noChangeAspect="1" noChangeArrowheads="1"/>
          </p:cNvPicPr>
          <p:nvPr/>
        </p:nvPicPr>
        <p:blipFill>
          <a:blip r:embed="rId7" cstate="print"/>
          <a:srcRect/>
          <a:stretch>
            <a:fillRect/>
          </a:stretch>
        </p:blipFill>
        <p:spPr bwMode="auto">
          <a:xfrm>
            <a:off x="7696200" y="3962400"/>
            <a:ext cx="1066572" cy="1066572"/>
          </a:xfrm>
          <a:prstGeom prst="rect">
            <a:avLst/>
          </a:prstGeom>
          <a:noFill/>
        </p:spPr>
      </p:pic>
      <p:pic>
        <p:nvPicPr>
          <p:cNvPr id="41992" name="Picture 8" descr="C:\Users\rjcahill\AppData\Local\Microsoft\Windows\Temporary Internet Files\Content.IE5\PK30YLOU\MC900234426[1].wmf"/>
          <p:cNvPicPr>
            <a:picLocks noChangeAspect="1" noChangeArrowheads="1"/>
          </p:cNvPicPr>
          <p:nvPr/>
        </p:nvPicPr>
        <p:blipFill>
          <a:blip r:embed="rId8" cstate="print"/>
          <a:srcRect/>
          <a:stretch>
            <a:fillRect/>
          </a:stretch>
        </p:blipFill>
        <p:spPr bwMode="auto">
          <a:xfrm>
            <a:off x="533400" y="3962400"/>
            <a:ext cx="1143000" cy="1131826"/>
          </a:xfrm>
          <a:prstGeom prst="rect">
            <a:avLst/>
          </a:prstGeom>
          <a:noFill/>
        </p:spPr>
      </p:pic>
      <p:pic>
        <p:nvPicPr>
          <p:cNvPr id="41993" name="Picture 9" descr="pinterest-logo"/>
          <p:cNvPicPr>
            <a:picLocks noChangeAspect="1" noChangeArrowheads="1"/>
          </p:cNvPicPr>
          <p:nvPr/>
        </p:nvPicPr>
        <p:blipFill>
          <a:blip r:embed="rId9" cstate="print">
            <a:clrChange>
              <a:clrFrom>
                <a:srgbClr val="FFFFFF"/>
              </a:clrFrom>
              <a:clrTo>
                <a:srgbClr val="FFFFFF">
                  <a:alpha val="0"/>
                </a:srgbClr>
              </a:clrTo>
            </a:clrChange>
          </a:blip>
          <a:srcRect l="12000" t="12000" r="13000" b="13000"/>
          <a:stretch>
            <a:fillRect/>
          </a:stretch>
        </p:blipFill>
        <p:spPr bwMode="auto">
          <a:xfrm>
            <a:off x="7772400" y="5486400"/>
            <a:ext cx="1028700" cy="1028700"/>
          </a:xfrm>
          <a:prstGeom prst="rect">
            <a:avLst/>
          </a:prstGeom>
          <a:noFill/>
          <a:ln w="9525" algn="in">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838200"/>
            <a:ext cx="8229600" cy="3570208"/>
          </a:xfrm>
          <a:prstGeom prst="rect">
            <a:avLst/>
          </a:prstGeom>
          <a:noFill/>
        </p:spPr>
        <p:txBody>
          <a:bodyPr wrap="square" rtlCol="0">
            <a:spAutoFit/>
          </a:bodyPr>
          <a:lstStyle/>
          <a:p>
            <a:r>
              <a:rPr lang="en-US" sz="5800" b="1" dirty="0" smtClean="0">
                <a:solidFill>
                  <a:schemeClr val="accent2">
                    <a:lumMod val="50000"/>
                  </a:schemeClr>
                </a:solidFill>
                <a:latin typeface="Eras Demi ITC" pitchFamily="34" charset="0"/>
              </a:rPr>
              <a:t>3</a:t>
            </a:r>
            <a:r>
              <a:rPr lang="en-US" sz="5800" b="1" baseline="30000" dirty="0" smtClean="0">
                <a:solidFill>
                  <a:schemeClr val="accent2">
                    <a:lumMod val="50000"/>
                  </a:schemeClr>
                </a:solidFill>
                <a:latin typeface="Eras Demi ITC" pitchFamily="34" charset="0"/>
              </a:rPr>
              <a:t>rd</a:t>
            </a:r>
            <a:r>
              <a:rPr lang="en-US" sz="5800" b="1" dirty="0" smtClean="0">
                <a:solidFill>
                  <a:schemeClr val="accent2">
                    <a:lumMod val="50000"/>
                  </a:schemeClr>
                </a:solidFill>
                <a:latin typeface="Eras Demi ITC" pitchFamily="34" charset="0"/>
              </a:rPr>
              <a:t> STEP</a:t>
            </a:r>
          </a:p>
          <a:p>
            <a:pPr algn="ctr"/>
            <a:r>
              <a:rPr lang="en-US" sz="4400" b="1" dirty="0" smtClean="0">
                <a:solidFill>
                  <a:srgbClr val="002060"/>
                </a:solidFill>
                <a:latin typeface="Eras Demi ITC" pitchFamily="34" charset="0"/>
              </a:rPr>
              <a:t>CONSISTENT and CURRENT Communication and Branding</a:t>
            </a:r>
          </a:p>
          <a:p>
            <a:endParaRPr lang="en-US" sz="800" b="1" dirty="0">
              <a:solidFill>
                <a:schemeClr val="accent2">
                  <a:lumMod val="50000"/>
                </a:schemeClr>
              </a:solidFill>
              <a:latin typeface="Eras Demi ITC" pitchFamily="34" charset="0"/>
            </a:endParaRPr>
          </a:p>
          <a:p>
            <a:pPr lvl="1">
              <a:buFont typeface="Arial" pitchFamily="34" charset="0"/>
              <a:buChar char="•"/>
            </a:pPr>
            <a:r>
              <a:rPr lang="en-US" sz="3600" dirty="0" smtClean="0">
                <a:solidFill>
                  <a:schemeClr val="accent2">
                    <a:lumMod val="50000"/>
                  </a:schemeClr>
                </a:solidFill>
                <a:latin typeface="Eras Demi ITC" pitchFamily="34" charset="0"/>
              </a:rPr>
              <a:t>Involve and Engage members 			through communication</a:t>
            </a:r>
          </a:p>
        </p:txBody>
      </p:sp>
      <p:sp>
        <p:nvSpPr>
          <p:cNvPr id="3" name="Footer Placeholder 2"/>
          <p:cNvSpPr>
            <a:spLocks noGrp="1"/>
          </p:cNvSpPr>
          <p:nvPr>
            <p:ph type="ftr" sz="quarter" idx="11"/>
          </p:nvPr>
        </p:nvSpPr>
        <p:spPr/>
        <p:txBody>
          <a:bodyPr/>
          <a:lstStyle/>
          <a:p>
            <a:r>
              <a:rPr lang="en-US" smtClean="0"/>
              <a:t>2014 Missouri PTA Convention Chesterfield, MO</a:t>
            </a:r>
            <a:endParaRPr lang="en-US"/>
          </a:p>
        </p:txBody>
      </p:sp>
      <p:pic>
        <p:nvPicPr>
          <p:cNvPr id="41986" name="Picture 2" descr="PTAtag54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971800" y="4724400"/>
            <a:ext cx="3200400" cy="1328941"/>
          </a:xfrm>
          <a:prstGeom prst="rect">
            <a:avLst/>
          </a:prstGeom>
          <a:noFill/>
          <a:ln w="9525" algn="in">
            <a:noFill/>
            <a:miter lim="800000"/>
            <a:headEnd/>
            <a:tailEnd/>
          </a:ln>
          <a:effectLst/>
        </p:spPr>
      </p:pic>
      <p:pic>
        <p:nvPicPr>
          <p:cNvPr id="41987" name="Picture 3" descr="fbe7af49e5273153ae444604f6766e8c"/>
          <p:cNvPicPr>
            <a:picLocks noChangeAspect="1" noChangeArrowheads="1"/>
          </p:cNvPicPr>
          <p:nvPr/>
        </p:nvPicPr>
        <p:blipFill>
          <a:blip r:embed="rId4" cstate="print"/>
          <a:srcRect l="3226" t="3226" r="3226" b="9677"/>
          <a:stretch>
            <a:fillRect/>
          </a:stretch>
        </p:blipFill>
        <p:spPr bwMode="auto">
          <a:xfrm>
            <a:off x="1143000" y="5257800"/>
            <a:ext cx="990600" cy="922463"/>
          </a:xfrm>
          <a:prstGeom prst="rect">
            <a:avLst/>
          </a:prstGeom>
          <a:noFill/>
          <a:ln w="9525" algn="in">
            <a:noFill/>
            <a:miter lim="800000"/>
            <a:headEnd/>
            <a:tailEnd/>
          </a:ln>
        </p:spPr>
      </p:pic>
      <p:pic>
        <p:nvPicPr>
          <p:cNvPr id="41988" name="Picture 4" descr="ANd9GcT-uy8oE89Dwv1XO5EPnonra2766SejPYpI4siHuhxJOJmOMt6J"/>
          <p:cNvPicPr>
            <a:picLocks noChangeAspect="1" noChangeArrowheads="1"/>
          </p:cNvPicPr>
          <p:nvPr/>
        </p:nvPicPr>
        <p:blipFill>
          <a:blip r:embed="rId5" cstate="print">
            <a:clrChange>
              <a:clrFrom>
                <a:srgbClr val="FCFCFF"/>
              </a:clrFrom>
              <a:clrTo>
                <a:srgbClr val="FCFCFF">
                  <a:alpha val="0"/>
                </a:srgbClr>
              </a:clrTo>
            </a:clrChange>
          </a:blip>
          <a:srcRect/>
          <a:stretch>
            <a:fillRect/>
          </a:stretch>
        </p:blipFill>
        <p:spPr bwMode="auto">
          <a:xfrm>
            <a:off x="6553200" y="4876800"/>
            <a:ext cx="951127" cy="1017587"/>
          </a:xfrm>
          <a:prstGeom prst="rect">
            <a:avLst/>
          </a:prstGeom>
          <a:noFill/>
          <a:ln w="9525" algn="in">
            <a:noFill/>
            <a:miter lim="800000"/>
            <a:headEnd/>
            <a:tailEnd/>
          </a:ln>
        </p:spPr>
      </p:pic>
      <p:pic>
        <p:nvPicPr>
          <p:cNvPr id="41989" name="Picture 5" descr="C:\Users\rjcahill\AppData\Local\Microsoft\Windows\Temporary Internet Files\Content.IE5\0EZFWQP1\MC900251068[1].wmf"/>
          <p:cNvPicPr>
            <a:picLocks noChangeAspect="1" noChangeArrowheads="1"/>
          </p:cNvPicPr>
          <p:nvPr/>
        </p:nvPicPr>
        <p:blipFill>
          <a:blip r:embed="rId6" cstate="print"/>
          <a:srcRect/>
          <a:stretch>
            <a:fillRect/>
          </a:stretch>
        </p:blipFill>
        <p:spPr bwMode="auto">
          <a:xfrm>
            <a:off x="2286000" y="4343400"/>
            <a:ext cx="720400" cy="1176196"/>
          </a:xfrm>
          <a:prstGeom prst="rect">
            <a:avLst/>
          </a:prstGeom>
          <a:noFill/>
        </p:spPr>
      </p:pic>
      <p:pic>
        <p:nvPicPr>
          <p:cNvPr id="41990" name="Picture 6" descr="C:\Users\rjcahill\AppData\Local\Microsoft\Windows\Temporary Internet Files\Content.IE5\HPCX61E7\MC900442168[1].png"/>
          <p:cNvPicPr>
            <a:picLocks noChangeAspect="1" noChangeArrowheads="1"/>
          </p:cNvPicPr>
          <p:nvPr/>
        </p:nvPicPr>
        <p:blipFill>
          <a:blip r:embed="rId7" cstate="print"/>
          <a:srcRect/>
          <a:stretch>
            <a:fillRect/>
          </a:stretch>
        </p:blipFill>
        <p:spPr bwMode="auto">
          <a:xfrm>
            <a:off x="7696200" y="4038600"/>
            <a:ext cx="1066572" cy="1066572"/>
          </a:xfrm>
          <a:prstGeom prst="rect">
            <a:avLst/>
          </a:prstGeom>
          <a:noFill/>
        </p:spPr>
      </p:pic>
      <p:pic>
        <p:nvPicPr>
          <p:cNvPr id="41992" name="Picture 8" descr="C:\Users\rjcahill\AppData\Local\Microsoft\Windows\Temporary Internet Files\Content.IE5\PK30YLOU\MC900234426[1].wmf"/>
          <p:cNvPicPr>
            <a:picLocks noChangeAspect="1" noChangeArrowheads="1"/>
          </p:cNvPicPr>
          <p:nvPr/>
        </p:nvPicPr>
        <p:blipFill>
          <a:blip r:embed="rId8" cstate="print"/>
          <a:srcRect/>
          <a:stretch>
            <a:fillRect/>
          </a:stretch>
        </p:blipFill>
        <p:spPr bwMode="auto">
          <a:xfrm>
            <a:off x="533400" y="3962400"/>
            <a:ext cx="1143000" cy="1131826"/>
          </a:xfrm>
          <a:prstGeom prst="rect">
            <a:avLst/>
          </a:prstGeom>
          <a:noFill/>
        </p:spPr>
      </p:pic>
      <p:pic>
        <p:nvPicPr>
          <p:cNvPr id="43010" name="Picture 2" descr="pinterest-logo"/>
          <p:cNvPicPr>
            <a:picLocks noChangeAspect="1" noChangeArrowheads="1"/>
          </p:cNvPicPr>
          <p:nvPr/>
        </p:nvPicPr>
        <p:blipFill>
          <a:blip r:embed="rId9" cstate="print">
            <a:clrChange>
              <a:clrFrom>
                <a:srgbClr val="FFFFFF"/>
              </a:clrFrom>
              <a:clrTo>
                <a:srgbClr val="FFFFFF">
                  <a:alpha val="0"/>
                </a:srgbClr>
              </a:clrTo>
            </a:clrChange>
          </a:blip>
          <a:srcRect l="12000" t="12000" r="13000" b="13000"/>
          <a:stretch>
            <a:fillRect/>
          </a:stretch>
        </p:blipFill>
        <p:spPr bwMode="auto">
          <a:xfrm>
            <a:off x="7772400" y="5486400"/>
            <a:ext cx="1028700" cy="1028700"/>
          </a:xfrm>
          <a:prstGeom prst="rect">
            <a:avLst/>
          </a:prstGeom>
          <a:noFill/>
          <a:ln w="9525" algn="in">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2014 Missouri PTA Convention Chesterfield, MO</a:t>
            </a:r>
            <a:endParaRPr lang="en-US"/>
          </a:p>
        </p:txBody>
      </p:sp>
      <p:pic>
        <p:nvPicPr>
          <p:cNvPr id="1026" name="Picture 2" descr="MC900383558[1]"/>
          <p:cNvPicPr>
            <a:picLocks noChangeAspect="1" noChangeArrowheads="1"/>
          </p:cNvPicPr>
          <p:nvPr/>
        </p:nvPicPr>
        <p:blipFill>
          <a:blip r:embed="rId3" cstate="print"/>
          <a:srcRect/>
          <a:stretch>
            <a:fillRect/>
          </a:stretch>
        </p:blipFill>
        <p:spPr bwMode="auto">
          <a:xfrm>
            <a:off x="3276600" y="2057400"/>
            <a:ext cx="1752600" cy="2589598"/>
          </a:xfrm>
          <a:prstGeom prst="rect">
            <a:avLst/>
          </a:prstGeom>
          <a:noFill/>
          <a:ln w="9525" algn="in">
            <a:noFill/>
            <a:miter lim="800000"/>
            <a:headEnd/>
            <a:tailEnd/>
          </a:ln>
          <a:effectLst/>
        </p:spPr>
      </p:pic>
      <p:grpSp>
        <p:nvGrpSpPr>
          <p:cNvPr id="7" name="Group 6"/>
          <p:cNvGrpSpPr/>
          <p:nvPr/>
        </p:nvGrpSpPr>
        <p:grpSpPr>
          <a:xfrm>
            <a:off x="457200" y="2286000"/>
            <a:ext cx="1905000" cy="2147585"/>
            <a:chOff x="1066800" y="1905000"/>
            <a:chExt cx="2543175" cy="2867025"/>
          </a:xfrm>
        </p:grpSpPr>
        <p:pic>
          <p:nvPicPr>
            <p:cNvPr id="1027" name="Picture 3" descr="1194986521491027084sm_007"/>
            <p:cNvPicPr>
              <a:picLocks noChangeAspect="1" noChangeArrowheads="1"/>
            </p:cNvPicPr>
            <p:nvPr/>
          </p:nvPicPr>
          <p:blipFill>
            <a:blip r:embed="rId4" cstate="print">
              <a:clrChange>
                <a:clrFrom>
                  <a:srgbClr val="000000"/>
                </a:clrFrom>
                <a:clrTo>
                  <a:srgbClr val="000000">
                    <a:alpha val="0"/>
                  </a:srgbClr>
                </a:clrTo>
              </a:clrChange>
            </a:blip>
            <a:srcRect/>
            <a:stretch>
              <a:fillRect/>
            </a:stretch>
          </p:blipFill>
          <p:spPr bwMode="auto">
            <a:xfrm flipH="1">
              <a:off x="1066800" y="1905000"/>
              <a:ext cx="2543175" cy="2867025"/>
            </a:xfrm>
            <a:prstGeom prst="rect">
              <a:avLst/>
            </a:prstGeom>
            <a:noFill/>
            <a:ln w="9525" algn="in">
              <a:noFill/>
              <a:miter lim="800000"/>
              <a:headEnd/>
              <a:tailEnd/>
            </a:ln>
          </p:spPr>
        </p:pic>
        <p:pic>
          <p:nvPicPr>
            <p:cNvPr id="1028" name="Picture 4" descr="PTAtag541"/>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920240" y="2870287"/>
              <a:ext cx="670560" cy="278445"/>
            </a:xfrm>
            <a:prstGeom prst="rect">
              <a:avLst/>
            </a:prstGeom>
            <a:noFill/>
            <a:ln w="9525" algn="in">
              <a:noFill/>
              <a:miter lim="800000"/>
              <a:headEnd/>
              <a:tailEnd/>
            </a:ln>
            <a:effectLst/>
          </p:spPr>
        </p:pic>
      </p:grpSp>
      <p:sp>
        <p:nvSpPr>
          <p:cNvPr id="8" name="TextBox 7"/>
          <p:cNvSpPr txBox="1"/>
          <p:nvPr/>
        </p:nvSpPr>
        <p:spPr>
          <a:xfrm>
            <a:off x="2362200" y="2209800"/>
            <a:ext cx="1066800" cy="2015936"/>
          </a:xfrm>
          <a:prstGeom prst="rect">
            <a:avLst/>
          </a:prstGeom>
          <a:noFill/>
        </p:spPr>
        <p:txBody>
          <a:bodyPr wrap="square" rtlCol="0">
            <a:spAutoFit/>
          </a:bodyPr>
          <a:lstStyle/>
          <a:p>
            <a:r>
              <a:rPr lang="en-US" sz="12500" dirty="0" smtClean="0"/>
              <a:t>=</a:t>
            </a:r>
            <a:endParaRPr lang="en-US" sz="12500" dirty="0"/>
          </a:p>
        </p:txBody>
      </p:sp>
      <p:pic>
        <p:nvPicPr>
          <p:cNvPr id="1029" name="Picture 5" descr="ANd9GcSD-zPolg-gFYusm4dUL8ONpDcv5CjAshaQr5nykjBHSTPC2mxX"/>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5943600" y="1752600"/>
            <a:ext cx="3200400" cy="3200400"/>
          </a:xfrm>
          <a:prstGeom prst="rect">
            <a:avLst/>
          </a:prstGeom>
          <a:noFill/>
          <a:ln w="9525" algn="in">
            <a:noFill/>
            <a:miter lim="800000"/>
            <a:headEnd/>
            <a:tailEnd/>
          </a:ln>
        </p:spPr>
      </p:pic>
      <p:sp>
        <p:nvSpPr>
          <p:cNvPr id="10" name="Rectangle 9"/>
          <p:cNvSpPr/>
          <p:nvPr/>
        </p:nvSpPr>
        <p:spPr>
          <a:xfrm>
            <a:off x="5029200" y="2209800"/>
            <a:ext cx="1069524" cy="2015936"/>
          </a:xfrm>
          <a:prstGeom prst="rect">
            <a:avLst/>
          </a:prstGeom>
        </p:spPr>
        <p:txBody>
          <a:bodyPr wrap="none">
            <a:spAutoFit/>
          </a:bodyPr>
          <a:lstStyle/>
          <a:p>
            <a:r>
              <a:rPr lang="en-US" sz="12500" dirty="0" smtClean="0"/>
              <a:t>=</a:t>
            </a:r>
            <a:endParaRPr lang="en-US" sz="12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3000"/>
                                        <p:tgtEl>
                                          <p:spTgt spid="8"/>
                                        </p:tgtEl>
                                      </p:cBhvr>
                                    </p:animEffect>
                                  </p:childTnLst>
                                </p:cTn>
                              </p:par>
                            </p:childTnLst>
                          </p:cTn>
                        </p:par>
                        <p:par>
                          <p:cTn id="8" fill="hold">
                            <p:stCondLst>
                              <p:cond delay="3000"/>
                            </p:stCondLst>
                            <p:childTnLst>
                              <p:par>
                                <p:cTn id="9" presetID="1" presetClass="entr" presetSubtype="0" fill="hold" nodeType="afterEffect">
                                  <p:stCondLst>
                                    <p:cond delay="3000"/>
                                  </p:stCondLst>
                                  <p:childTnLst>
                                    <p:set>
                                      <p:cBhvr>
                                        <p:cTn id="10" dur="1" fill="hold">
                                          <p:stCondLst>
                                            <p:cond delay="0"/>
                                          </p:stCondLst>
                                        </p:cTn>
                                        <p:tgtEl>
                                          <p:spTgt spid="1026"/>
                                        </p:tgtEl>
                                        <p:attrNameLst>
                                          <p:attrName>style.visibility</p:attrName>
                                        </p:attrNameLst>
                                      </p:cBhvr>
                                      <p:to>
                                        <p:strVal val="visible"/>
                                      </p:to>
                                    </p:set>
                                  </p:childTnLst>
                                </p:cTn>
                              </p:par>
                            </p:childTnLst>
                          </p:cTn>
                        </p:par>
                        <p:par>
                          <p:cTn id="11" fill="hold">
                            <p:stCondLst>
                              <p:cond delay="6000"/>
                            </p:stCondLst>
                            <p:childTnLst>
                              <p:par>
                                <p:cTn id="12" presetID="9" presetClass="entr" presetSubtype="0" fill="hold" grpId="0" nodeType="afterEffect">
                                  <p:stCondLst>
                                    <p:cond delay="2000"/>
                                  </p:stCondLst>
                                  <p:childTnLst>
                                    <p:set>
                                      <p:cBhvr>
                                        <p:cTn id="13" dur="1" fill="hold">
                                          <p:stCondLst>
                                            <p:cond delay="0"/>
                                          </p:stCondLst>
                                        </p:cTn>
                                        <p:tgtEl>
                                          <p:spTgt spid="10"/>
                                        </p:tgtEl>
                                        <p:attrNameLst>
                                          <p:attrName>style.visibility</p:attrName>
                                        </p:attrNameLst>
                                      </p:cBhvr>
                                      <p:to>
                                        <p:strVal val="visible"/>
                                      </p:to>
                                    </p:set>
                                    <p:animEffect transition="in" filter="dissolve">
                                      <p:cBhvr>
                                        <p:cTn id="14" dur="2000"/>
                                        <p:tgtEl>
                                          <p:spTgt spid="10"/>
                                        </p:tgtEl>
                                      </p:cBhvr>
                                    </p:animEffect>
                                  </p:childTnLst>
                                </p:cTn>
                              </p:par>
                            </p:childTnLst>
                          </p:cTn>
                        </p:par>
                        <p:par>
                          <p:cTn id="15" fill="hold">
                            <p:stCondLst>
                              <p:cond delay="10000"/>
                            </p:stCondLst>
                            <p:childTnLst>
                              <p:par>
                                <p:cTn id="16" presetID="1" presetClass="entr" presetSubtype="0" fill="hold" nodeType="afterEffect">
                                  <p:stCondLst>
                                    <p:cond delay="3000"/>
                                  </p:stCondLst>
                                  <p:childTnLst>
                                    <p:set>
                                      <p:cBhvr>
                                        <p:cTn id="17" dur="1" fill="hold">
                                          <p:stCondLst>
                                            <p:cond delay="0"/>
                                          </p:stCondLst>
                                        </p:cTn>
                                        <p:tgtEl>
                                          <p:spTgt spid="10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2014 Missouri PTA Convention Chesterfield, MO</a:t>
            </a:r>
            <a:endParaRPr lang="en-US"/>
          </a:p>
        </p:txBody>
      </p:sp>
      <p:sp>
        <p:nvSpPr>
          <p:cNvPr id="3" name="TextBox 2"/>
          <p:cNvSpPr txBox="1"/>
          <p:nvPr/>
        </p:nvSpPr>
        <p:spPr>
          <a:xfrm>
            <a:off x="3352800" y="1371600"/>
            <a:ext cx="2438400" cy="2015936"/>
          </a:xfrm>
          <a:prstGeom prst="rect">
            <a:avLst/>
          </a:prstGeom>
          <a:noFill/>
        </p:spPr>
        <p:txBody>
          <a:bodyPr wrap="square" rtlCol="0">
            <a:spAutoFit/>
          </a:bodyPr>
          <a:lstStyle/>
          <a:p>
            <a:r>
              <a:rPr lang="en-US" sz="12500" b="1" dirty="0" smtClean="0"/>
              <a:t>???</a:t>
            </a:r>
            <a:endParaRPr lang="en-US" sz="12500" b="1" dirty="0"/>
          </a:p>
        </p:txBody>
      </p:sp>
      <p:pic>
        <p:nvPicPr>
          <p:cNvPr id="3074" name="Picture 2" descr="PTAtag54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343150" y="4038600"/>
            <a:ext cx="4457700" cy="1851025"/>
          </a:xfrm>
          <a:prstGeom prst="rect">
            <a:avLst/>
          </a:prstGeom>
          <a:noFill/>
          <a:ln w="9525" algn="in">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457200" y="1143000"/>
            <a:ext cx="8153400" cy="4370427"/>
          </a:xfrm>
          <a:prstGeom prst="rect">
            <a:avLst/>
          </a:prstGeom>
          <a:noFill/>
        </p:spPr>
        <p:txBody>
          <a:bodyPr wrap="square" rtlCol="0">
            <a:spAutoFit/>
          </a:bodyPr>
          <a:lstStyle/>
          <a:p>
            <a:pPr>
              <a:spcAft>
                <a:spcPts val="600"/>
              </a:spcAft>
            </a:pPr>
            <a:r>
              <a:rPr lang="en-US" sz="6000" dirty="0" smtClean="0">
                <a:solidFill>
                  <a:srgbClr val="002060"/>
                </a:solidFill>
                <a:latin typeface="Eras Demi ITC" pitchFamily="34" charset="0"/>
              </a:rPr>
              <a:t>Review your checklist:</a:t>
            </a:r>
          </a:p>
          <a:p>
            <a:pPr>
              <a:spcAft>
                <a:spcPts val="600"/>
              </a:spcAft>
            </a:pPr>
            <a:endParaRPr lang="en-US" sz="800" dirty="0" smtClean="0">
              <a:solidFill>
                <a:schemeClr val="accent2">
                  <a:lumMod val="50000"/>
                </a:schemeClr>
              </a:solidFill>
              <a:latin typeface="Eras Demi ITC" pitchFamily="34" charset="0"/>
            </a:endParaRPr>
          </a:p>
          <a:p>
            <a:pPr>
              <a:spcAft>
                <a:spcPts val="600"/>
              </a:spcAft>
              <a:buFont typeface="Arial" pitchFamily="34" charset="0"/>
              <a:buChar char="•"/>
            </a:pPr>
            <a:r>
              <a:rPr lang="en-US" sz="3600" dirty="0" smtClean="0">
                <a:solidFill>
                  <a:schemeClr val="accent2">
                    <a:lumMod val="50000"/>
                  </a:schemeClr>
                </a:solidFill>
                <a:latin typeface="Eras Demi ITC" pitchFamily="34" charset="0"/>
              </a:rPr>
              <a:t>Set goals</a:t>
            </a:r>
          </a:p>
          <a:p>
            <a:pPr>
              <a:spcAft>
                <a:spcPts val="600"/>
              </a:spcAft>
              <a:buFont typeface="Arial" pitchFamily="34" charset="0"/>
              <a:buChar char="•"/>
            </a:pPr>
            <a:r>
              <a:rPr lang="en-US" sz="3600" dirty="0" smtClean="0">
                <a:solidFill>
                  <a:schemeClr val="accent2">
                    <a:lumMod val="50000"/>
                  </a:schemeClr>
                </a:solidFill>
                <a:latin typeface="Eras Demi ITC" pitchFamily="34" charset="0"/>
              </a:rPr>
              <a:t>Membership Drive</a:t>
            </a:r>
          </a:p>
          <a:p>
            <a:pPr>
              <a:spcAft>
                <a:spcPts val="600"/>
              </a:spcAft>
              <a:buFont typeface="Arial" pitchFamily="34" charset="0"/>
              <a:buChar char="•"/>
            </a:pPr>
            <a:r>
              <a:rPr lang="en-US" sz="3600" dirty="0" smtClean="0">
                <a:solidFill>
                  <a:schemeClr val="accent2">
                    <a:lumMod val="50000"/>
                  </a:schemeClr>
                </a:solidFill>
                <a:latin typeface="Eras Demi ITC" pitchFamily="34" charset="0"/>
              </a:rPr>
              <a:t>Membership Cards</a:t>
            </a:r>
          </a:p>
          <a:p>
            <a:pPr>
              <a:spcAft>
                <a:spcPts val="600"/>
              </a:spcAft>
              <a:buFont typeface="Arial" pitchFamily="34" charset="0"/>
              <a:buChar char="•"/>
            </a:pPr>
            <a:r>
              <a:rPr lang="en-US" sz="3600" dirty="0" smtClean="0">
                <a:solidFill>
                  <a:schemeClr val="accent2">
                    <a:lumMod val="50000"/>
                  </a:schemeClr>
                </a:solidFill>
                <a:latin typeface="Eras Demi ITC" pitchFamily="34" charset="0"/>
              </a:rPr>
              <a:t>Dues Paid</a:t>
            </a:r>
          </a:p>
          <a:p>
            <a:pPr>
              <a:spcAft>
                <a:spcPts val="600"/>
              </a:spcAft>
              <a:buFont typeface="Arial" pitchFamily="34" charset="0"/>
              <a:buChar char="•"/>
            </a:pPr>
            <a:r>
              <a:rPr lang="en-US" sz="3600" dirty="0" smtClean="0">
                <a:solidFill>
                  <a:schemeClr val="accent2">
                    <a:lumMod val="50000"/>
                  </a:schemeClr>
                </a:solidFill>
                <a:latin typeface="Eras Demi ITC" pitchFamily="34" charset="0"/>
              </a:rPr>
              <a:t>Roster and Reporting</a:t>
            </a:r>
            <a:endParaRPr lang="en-US" sz="3600" dirty="0">
              <a:solidFill>
                <a:schemeClr val="accent2">
                  <a:lumMod val="50000"/>
                </a:schemeClr>
              </a:solidFill>
              <a:latin typeface="Eras Demi ITC" pitchFamily="34" charset="0"/>
            </a:endParaRPr>
          </a:p>
        </p:txBody>
      </p:sp>
      <p:pic>
        <p:nvPicPr>
          <p:cNvPr id="1047" name="Picture 23" descr="MC900441310[1]"/>
          <p:cNvPicPr>
            <a:picLocks noChangeAspect="1" noChangeArrowheads="1"/>
          </p:cNvPicPr>
          <p:nvPr/>
        </p:nvPicPr>
        <p:blipFill>
          <a:blip r:embed="rId3" cstate="print">
            <a:clrChange>
              <a:clrFrom>
                <a:srgbClr val="000000"/>
              </a:clrFrom>
              <a:clrTo>
                <a:srgbClr val="000000">
                  <a:alpha val="0"/>
                </a:srgbClr>
              </a:clrTo>
            </a:clrChange>
          </a:blip>
          <a:srcRect/>
          <a:stretch>
            <a:fillRect/>
          </a:stretch>
        </p:blipFill>
        <p:spPr bwMode="auto">
          <a:xfrm>
            <a:off x="5105400" y="2667000"/>
            <a:ext cx="3810000" cy="3810000"/>
          </a:xfrm>
          <a:prstGeom prst="rect">
            <a:avLst/>
          </a:prstGeom>
          <a:noFill/>
          <a:ln w="9525" algn="in">
            <a:noFill/>
            <a:miter lim="800000"/>
            <a:headEnd/>
            <a:tailEnd/>
          </a:ln>
          <a:effectLst/>
        </p:spPr>
      </p:pic>
      <p:sp>
        <p:nvSpPr>
          <p:cNvPr id="25" name="Footer Placeholder 24"/>
          <p:cNvSpPr>
            <a:spLocks noGrp="1"/>
          </p:cNvSpPr>
          <p:nvPr>
            <p:ph type="ftr" sz="quarter" idx="11"/>
          </p:nvPr>
        </p:nvSpPr>
        <p:spPr/>
        <p:txBody>
          <a:bodyPr/>
          <a:lstStyle/>
          <a:p>
            <a:r>
              <a:rPr lang="en-US" smtClean="0"/>
              <a:t>2014 Missouri PTA Convention Chesterfield, MO</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143001"/>
            <a:ext cx="6477000" cy="1015663"/>
          </a:xfrm>
          <a:prstGeom prst="rect">
            <a:avLst/>
          </a:prstGeom>
        </p:spPr>
        <p:txBody>
          <a:bodyPr wrap="square">
            <a:spAutoFit/>
          </a:bodyPr>
          <a:lstStyle/>
          <a:p>
            <a:pPr>
              <a:spcAft>
                <a:spcPts val="600"/>
              </a:spcAft>
            </a:pPr>
            <a:r>
              <a:rPr lang="en-US" sz="6000" dirty="0" smtClean="0">
                <a:solidFill>
                  <a:srgbClr val="002060"/>
                </a:solidFill>
                <a:latin typeface="Eras Demi ITC" pitchFamily="34" charset="0"/>
              </a:rPr>
              <a:t>NOW WHAT???</a:t>
            </a:r>
            <a:endParaRPr lang="en-US" sz="6000" dirty="0">
              <a:solidFill>
                <a:srgbClr val="002060"/>
              </a:solidFill>
              <a:latin typeface="Eras Demi ITC" pitchFamily="34" charset="0"/>
            </a:endParaRPr>
          </a:p>
        </p:txBody>
      </p:sp>
      <p:grpSp>
        <p:nvGrpSpPr>
          <p:cNvPr id="19" name="Group 18"/>
          <p:cNvGrpSpPr/>
          <p:nvPr/>
        </p:nvGrpSpPr>
        <p:grpSpPr>
          <a:xfrm>
            <a:off x="1143000" y="2514600"/>
            <a:ext cx="2943225" cy="3657600"/>
            <a:chOff x="3048000" y="2362200"/>
            <a:chExt cx="3019425" cy="3943350"/>
          </a:xfrm>
        </p:grpSpPr>
        <p:pic>
          <p:nvPicPr>
            <p:cNvPr id="17410" name="Picture 2" descr="ANd9GcQAjDYofYtQmTAPNBv7T61GA98V5eNSeRzaOT35imX3rbTHvw5a2g"/>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3048000" y="2362200"/>
              <a:ext cx="3019425" cy="3943350"/>
            </a:xfrm>
            <a:prstGeom prst="rect">
              <a:avLst/>
            </a:prstGeom>
            <a:noFill/>
            <a:ln w="9525" algn="in">
              <a:noFill/>
              <a:miter lim="800000"/>
              <a:headEnd/>
              <a:tailEnd/>
            </a:ln>
          </p:spPr>
        </p:pic>
        <p:sp>
          <p:nvSpPr>
            <p:cNvPr id="6" name="Freeform 5"/>
            <p:cNvSpPr/>
            <p:nvPr/>
          </p:nvSpPr>
          <p:spPr>
            <a:xfrm>
              <a:off x="3807725" y="3174585"/>
              <a:ext cx="1105469" cy="95477"/>
            </a:xfrm>
            <a:custGeom>
              <a:avLst/>
              <a:gdLst>
                <a:gd name="connsiteX0" fmla="*/ 0 w 1105469"/>
                <a:gd name="connsiteY0" fmla="*/ 46287 h 95477"/>
                <a:gd name="connsiteX1" fmla="*/ 81887 w 1105469"/>
                <a:gd name="connsiteY1" fmla="*/ 18991 h 95477"/>
                <a:gd name="connsiteX2" fmla="*/ 122830 w 1105469"/>
                <a:gd name="connsiteY2" fmla="*/ 5343 h 95477"/>
                <a:gd name="connsiteX3" fmla="*/ 136478 w 1105469"/>
                <a:gd name="connsiteY3" fmla="*/ 46287 h 95477"/>
                <a:gd name="connsiteX4" fmla="*/ 272956 w 1105469"/>
                <a:gd name="connsiteY4" fmla="*/ 59934 h 95477"/>
                <a:gd name="connsiteX5" fmla="*/ 300251 w 1105469"/>
                <a:gd name="connsiteY5" fmla="*/ 18991 h 95477"/>
                <a:gd name="connsiteX6" fmla="*/ 341194 w 1105469"/>
                <a:gd name="connsiteY6" fmla="*/ 46287 h 95477"/>
                <a:gd name="connsiteX7" fmla="*/ 395785 w 1105469"/>
                <a:gd name="connsiteY7" fmla="*/ 59934 h 95477"/>
                <a:gd name="connsiteX8" fmla="*/ 504968 w 1105469"/>
                <a:gd name="connsiteY8" fmla="*/ 46287 h 95477"/>
                <a:gd name="connsiteX9" fmla="*/ 545911 w 1105469"/>
                <a:gd name="connsiteY9" fmla="*/ 18991 h 95477"/>
                <a:gd name="connsiteX10" fmla="*/ 477672 w 1105469"/>
                <a:gd name="connsiteY10" fmla="*/ 32639 h 95477"/>
                <a:gd name="connsiteX11" fmla="*/ 450376 w 1105469"/>
                <a:gd name="connsiteY11" fmla="*/ 73582 h 95477"/>
                <a:gd name="connsiteX12" fmla="*/ 573206 w 1105469"/>
                <a:gd name="connsiteY12" fmla="*/ 87230 h 95477"/>
                <a:gd name="connsiteX13" fmla="*/ 668741 w 1105469"/>
                <a:gd name="connsiteY13" fmla="*/ 59934 h 95477"/>
                <a:gd name="connsiteX14" fmla="*/ 709684 w 1105469"/>
                <a:gd name="connsiteY14" fmla="*/ 18991 h 95477"/>
                <a:gd name="connsiteX15" fmla="*/ 668741 w 1105469"/>
                <a:gd name="connsiteY15" fmla="*/ 5343 h 95477"/>
                <a:gd name="connsiteX16" fmla="*/ 641445 w 1105469"/>
                <a:gd name="connsiteY16" fmla="*/ 46287 h 95477"/>
                <a:gd name="connsiteX17" fmla="*/ 696036 w 1105469"/>
                <a:gd name="connsiteY17" fmla="*/ 59934 h 95477"/>
                <a:gd name="connsiteX18" fmla="*/ 777923 w 1105469"/>
                <a:gd name="connsiteY18" fmla="*/ 18991 h 95477"/>
                <a:gd name="connsiteX19" fmla="*/ 805218 w 1105469"/>
                <a:gd name="connsiteY19" fmla="*/ 59934 h 95477"/>
                <a:gd name="connsiteX20" fmla="*/ 873457 w 1105469"/>
                <a:gd name="connsiteY20" fmla="*/ 46287 h 95477"/>
                <a:gd name="connsiteX21" fmla="*/ 1050878 w 1105469"/>
                <a:gd name="connsiteY21" fmla="*/ 32639 h 95477"/>
                <a:gd name="connsiteX22" fmla="*/ 1023582 w 1105469"/>
                <a:gd name="connsiteY22" fmla="*/ 73582 h 95477"/>
                <a:gd name="connsiteX23" fmla="*/ 955344 w 1105469"/>
                <a:gd name="connsiteY23" fmla="*/ 87230 h 95477"/>
                <a:gd name="connsiteX24" fmla="*/ 1105469 w 1105469"/>
                <a:gd name="connsiteY24" fmla="*/ 87230 h 95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105469" h="95477">
                  <a:moveTo>
                    <a:pt x="0" y="46287"/>
                  </a:moveTo>
                  <a:lnTo>
                    <a:pt x="81887" y="18991"/>
                  </a:lnTo>
                  <a:lnTo>
                    <a:pt x="122830" y="5343"/>
                  </a:lnTo>
                  <a:cubicBezTo>
                    <a:pt x="127379" y="18991"/>
                    <a:pt x="127491" y="35053"/>
                    <a:pt x="136478" y="46287"/>
                  </a:cubicBezTo>
                  <a:cubicBezTo>
                    <a:pt x="175830" y="95477"/>
                    <a:pt x="216797" y="67957"/>
                    <a:pt x="272956" y="59934"/>
                  </a:cubicBezTo>
                  <a:cubicBezTo>
                    <a:pt x="282054" y="46286"/>
                    <a:pt x="284167" y="22208"/>
                    <a:pt x="300251" y="18991"/>
                  </a:cubicBezTo>
                  <a:cubicBezTo>
                    <a:pt x="316335" y="15774"/>
                    <a:pt x="326118" y="39826"/>
                    <a:pt x="341194" y="46287"/>
                  </a:cubicBezTo>
                  <a:cubicBezTo>
                    <a:pt x="358434" y="53676"/>
                    <a:pt x="377588" y="55385"/>
                    <a:pt x="395785" y="59934"/>
                  </a:cubicBezTo>
                  <a:cubicBezTo>
                    <a:pt x="432179" y="55385"/>
                    <a:pt x="469583" y="55937"/>
                    <a:pt x="504968" y="46287"/>
                  </a:cubicBezTo>
                  <a:cubicBezTo>
                    <a:pt x="520793" y="41971"/>
                    <a:pt x="560582" y="26326"/>
                    <a:pt x="545911" y="18991"/>
                  </a:cubicBezTo>
                  <a:cubicBezTo>
                    <a:pt x="525163" y="8617"/>
                    <a:pt x="500418" y="28090"/>
                    <a:pt x="477672" y="32639"/>
                  </a:cubicBezTo>
                  <a:cubicBezTo>
                    <a:pt x="468573" y="46287"/>
                    <a:pt x="436135" y="65444"/>
                    <a:pt x="450376" y="73582"/>
                  </a:cubicBezTo>
                  <a:cubicBezTo>
                    <a:pt x="486144" y="94021"/>
                    <a:pt x="532011" y="87230"/>
                    <a:pt x="573206" y="87230"/>
                  </a:cubicBezTo>
                  <a:cubicBezTo>
                    <a:pt x="590342" y="87230"/>
                    <a:pt x="649434" y="66370"/>
                    <a:pt x="668741" y="59934"/>
                  </a:cubicBezTo>
                  <a:cubicBezTo>
                    <a:pt x="682389" y="46286"/>
                    <a:pt x="709684" y="38292"/>
                    <a:pt x="709684" y="18991"/>
                  </a:cubicBezTo>
                  <a:cubicBezTo>
                    <a:pt x="709684" y="4605"/>
                    <a:pt x="682098" y="0"/>
                    <a:pt x="668741" y="5343"/>
                  </a:cubicBezTo>
                  <a:cubicBezTo>
                    <a:pt x="653511" y="11435"/>
                    <a:pt x="650544" y="32639"/>
                    <a:pt x="641445" y="46287"/>
                  </a:cubicBezTo>
                  <a:cubicBezTo>
                    <a:pt x="659642" y="50836"/>
                    <a:pt x="677279" y="59934"/>
                    <a:pt x="696036" y="59934"/>
                  </a:cubicBezTo>
                  <a:cubicBezTo>
                    <a:pt x="724289" y="59934"/>
                    <a:pt x="757221" y="32792"/>
                    <a:pt x="777923" y="18991"/>
                  </a:cubicBezTo>
                  <a:cubicBezTo>
                    <a:pt x="787021" y="32639"/>
                    <a:pt x="789447" y="55428"/>
                    <a:pt x="805218" y="59934"/>
                  </a:cubicBezTo>
                  <a:cubicBezTo>
                    <a:pt x="827522" y="66307"/>
                    <a:pt x="850402" y="48849"/>
                    <a:pt x="873457" y="46287"/>
                  </a:cubicBezTo>
                  <a:cubicBezTo>
                    <a:pt x="932409" y="39737"/>
                    <a:pt x="991738" y="37188"/>
                    <a:pt x="1050878" y="32639"/>
                  </a:cubicBezTo>
                  <a:cubicBezTo>
                    <a:pt x="1041779" y="46287"/>
                    <a:pt x="1037823" y="65444"/>
                    <a:pt x="1023582" y="73582"/>
                  </a:cubicBezTo>
                  <a:cubicBezTo>
                    <a:pt x="1003442" y="85091"/>
                    <a:pt x="932463" y="83416"/>
                    <a:pt x="955344" y="87230"/>
                  </a:cubicBezTo>
                  <a:cubicBezTo>
                    <a:pt x="1004705" y="95457"/>
                    <a:pt x="1055427" y="87230"/>
                    <a:pt x="1105469" y="8723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3960125" y="3326985"/>
              <a:ext cx="1105469" cy="95477"/>
            </a:xfrm>
            <a:custGeom>
              <a:avLst/>
              <a:gdLst>
                <a:gd name="connsiteX0" fmla="*/ 0 w 1105469"/>
                <a:gd name="connsiteY0" fmla="*/ 46287 h 95477"/>
                <a:gd name="connsiteX1" fmla="*/ 81887 w 1105469"/>
                <a:gd name="connsiteY1" fmla="*/ 18991 h 95477"/>
                <a:gd name="connsiteX2" fmla="*/ 122830 w 1105469"/>
                <a:gd name="connsiteY2" fmla="*/ 5343 h 95477"/>
                <a:gd name="connsiteX3" fmla="*/ 136478 w 1105469"/>
                <a:gd name="connsiteY3" fmla="*/ 46287 h 95477"/>
                <a:gd name="connsiteX4" fmla="*/ 272956 w 1105469"/>
                <a:gd name="connsiteY4" fmla="*/ 59934 h 95477"/>
                <a:gd name="connsiteX5" fmla="*/ 300251 w 1105469"/>
                <a:gd name="connsiteY5" fmla="*/ 18991 h 95477"/>
                <a:gd name="connsiteX6" fmla="*/ 341194 w 1105469"/>
                <a:gd name="connsiteY6" fmla="*/ 46287 h 95477"/>
                <a:gd name="connsiteX7" fmla="*/ 395785 w 1105469"/>
                <a:gd name="connsiteY7" fmla="*/ 59934 h 95477"/>
                <a:gd name="connsiteX8" fmla="*/ 504968 w 1105469"/>
                <a:gd name="connsiteY8" fmla="*/ 46287 h 95477"/>
                <a:gd name="connsiteX9" fmla="*/ 545911 w 1105469"/>
                <a:gd name="connsiteY9" fmla="*/ 18991 h 95477"/>
                <a:gd name="connsiteX10" fmla="*/ 477672 w 1105469"/>
                <a:gd name="connsiteY10" fmla="*/ 32639 h 95477"/>
                <a:gd name="connsiteX11" fmla="*/ 450376 w 1105469"/>
                <a:gd name="connsiteY11" fmla="*/ 73582 h 95477"/>
                <a:gd name="connsiteX12" fmla="*/ 573206 w 1105469"/>
                <a:gd name="connsiteY12" fmla="*/ 87230 h 95477"/>
                <a:gd name="connsiteX13" fmla="*/ 668741 w 1105469"/>
                <a:gd name="connsiteY13" fmla="*/ 59934 h 95477"/>
                <a:gd name="connsiteX14" fmla="*/ 709684 w 1105469"/>
                <a:gd name="connsiteY14" fmla="*/ 18991 h 95477"/>
                <a:gd name="connsiteX15" fmla="*/ 668741 w 1105469"/>
                <a:gd name="connsiteY15" fmla="*/ 5343 h 95477"/>
                <a:gd name="connsiteX16" fmla="*/ 641445 w 1105469"/>
                <a:gd name="connsiteY16" fmla="*/ 46287 h 95477"/>
                <a:gd name="connsiteX17" fmla="*/ 696036 w 1105469"/>
                <a:gd name="connsiteY17" fmla="*/ 59934 h 95477"/>
                <a:gd name="connsiteX18" fmla="*/ 777923 w 1105469"/>
                <a:gd name="connsiteY18" fmla="*/ 18991 h 95477"/>
                <a:gd name="connsiteX19" fmla="*/ 805218 w 1105469"/>
                <a:gd name="connsiteY19" fmla="*/ 59934 h 95477"/>
                <a:gd name="connsiteX20" fmla="*/ 873457 w 1105469"/>
                <a:gd name="connsiteY20" fmla="*/ 46287 h 95477"/>
                <a:gd name="connsiteX21" fmla="*/ 1050878 w 1105469"/>
                <a:gd name="connsiteY21" fmla="*/ 32639 h 95477"/>
                <a:gd name="connsiteX22" fmla="*/ 1023582 w 1105469"/>
                <a:gd name="connsiteY22" fmla="*/ 73582 h 95477"/>
                <a:gd name="connsiteX23" fmla="*/ 955344 w 1105469"/>
                <a:gd name="connsiteY23" fmla="*/ 87230 h 95477"/>
                <a:gd name="connsiteX24" fmla="*/ 1105469 w 1105469"/>
                <a:gd name="connsiteY24" fmla="*/ 87230 h 95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105469" h="95477">
                  <a:moveTo>
                    <a:pt x="0" y="46287"/>
                  </a:moveTo>
                  <a:lnTo>
                    <a:pt x="81887" y="18991"/>
                  </a:lnTo>
                  <a:lnTo>
                    <a:pt x="122830" y="5343"/>
                  </a:lnTo>
                  <a:cubicBezTo>
                    <a:pt x="127379" y="18991"/>
                    <a:pt x="127491" y="35053"/>
                    <a:pt x="136478" y="46287"/>
                  </a:cubicBezTo>
                  <a:cubicBezTo>
                    <a:pt x="175830" y="95477"/>
                    <a:pt x="216797" y="67957"/>
                    <a:pt x="272956" y="59934"/>
                  </a:cubicBezTo>
                  <a:cubicBezTo>
                    <a:pt x="282054" y="46286"/>
                    <a:pt x="284167" y="22208"/>
                    <a:pt x="300251" y="18991"/>
                  </a:cubicBezTo>
                  <a:cubicBezTo>
                    <a:pt x="316335" y="15774"/>
                    <a:pt x="326118" y="39826"/>
                    <a:pt x="341194" y="46287"/>
                  </a:cubicBezTo>
                  <a:cubicBezTo>
                    <a:pt x="358434" y="53676"/>
                    <a:pt x="377588" y="55385"/>
                    <a:pt x="395785" y="59934"/>
                  </a:cubicBezTo>
                  <a:cubicBezTo>
                    <a:pt x="432179" y="55385"/>
                    <a:pt x="469583" y="55937"/>
                    <a:pt x="504968" y="46287"/>
                  </a:cubicBezTo>
                  <a:cubicBezTo>
                    <a:pt x="520793" y="41971"/>
                    <a:pt x="560582" y="26326"/>
                    <a:pt x="545911" y="18991"/>
                  </a:cubicBezTo>
                  <a:cubicBezTo>
                    <a:pt x="525163" y="8617"/>
                    <a:pt x="500418" y="28090"/>
                    <a:pt x="477672" y="32639"/>
                  </a:cubicBezTo>
                  <a:cubicBezTo>
                    <a:pt x="468573" y="46287"/>
                    <a:pt x="436135" y="65444"/>
                    <a:pt x="450376" y="73582"/>
                  </a:cubicBezTo>
                  <a:cubicBezTo>
                    <a:pt x="486144" y="94021"/>
                    <a:pt x="532011" y="87230"/>
                    <a:pt x="573206" y="87230"/>
                  </a:cubicBezTo>
                  <a:cubicBezTo>
                    <a:pt x="590342" y="87230"/>
                    <a:pt x="649434" y="66370"/>
                    <a:pt x="668741" y="59934"/>
                  </a:cubicBezTo>
                  <a:cubicBezTo>
                    <a:pt x="682389" y="46286"/>
                    <a:pt x="709684" y="38292"/>
                    <a:pt x="709684" y="18991"/>
                  </a:cubicBezTo>
                  <a:cubicBezTo>
                    <a:pt x="709684" y="4605"/>
                    <a:pt x="682098" y="0"/>
                    <a:pt x="668741" y="5343"/>
                  </a:cubicBezTo>
                  <a:cubicBezTo>
                    <a:pt x="653511" y="11435"/>
                    <a:pt x="650544" y="32639"/>
                    <a:pt x="641445" y="46287"/>
                  </a:cubicBezTo>
                  <a:cubicBezTo>
                    <a:pt x="659642" y="50836"/>
                    <a:pt x="677279" y="59934"/>
                    <a:pt x="696036" y="59934"/>
                  </a:cubicBezTo>
                  <a:cubicBezTo>
                    <a:pt x="724289" y="59934"/>
                    <a:pt x="757221" y="32792"/>
                    <a:pt x="777923" y="18991"/>
                  </a:cubicBezTo>
                  <a:cubicBezTo>
                    <a:pt x="787021" y="32639"/>
                    <a:pt x="789447" y="55428"/>
                    <a:pt x="805218" y="59934"/>
                  </a:cubicBezTo>
                  <a:cubicBezTo>
                    <a:pt x="827522" y="66307"/>
                    <a:pt x="850402" y="48849"/>
                    <a:pt x="873457" y="46287"/>
                  </a:cubicBezTo>
                  <a:cubicBezTo>
                    <a:pt x="932409" y="39737"/>
                    <a:pt x="991738" y="37188"/>
                    <a:pt x="1050878" y="32639"/>
                  </a:cubicBezTo>
                  <a:cubicBezTo>
                    <a:pt x="1041779" y="46287"/>
                    <a:pt x="1037823" y="65444"/>
                    <a:pt x="1023582" y="73582"/>
                  </a:cubicBezTo>
                  <a:cubicBezTo>
                    <a:pt x="1003442" y="85091"/>
                    <a:pt x="932463" y="83416"/>
                    <a:pt x="955344" y="87230"/>
                  </a:cubicBezTo>
                  <a:cubicBezTo>
                    <a:pt x="1004705" y="95457"/>
                    <a:pt x="1055427" y="87230"/>
                    <a:pt x="1105469" y="8723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3733800" y="3505200"/>
              <a:ext cx="1105469" cy="95477"/>
            </a:xfrm>
            <a:custGeom>
              <a:avLst/>
              <a:gdLst>
                <a:gd name="connsiteX0" fmla="*/ 0 w 1105469"/>
                <a:gd name="connsiteY0" fmla="*/ 46287 h 95477"/>
                <a:gd name="connsiteX1" fmla="*/ 81887 w 1105469"/>
                <a:gd name="connsiteY1" fmla="*/ 18991 h 95477"/>
                <a:gd name="connsiteX2" fmla="*/ 122830 w 1105469"/>
                <a:gd name="connsiteY2" fmla="*/ 5343 h 95477"/>
                <a:gd name="connsiteX3" fmla="*/ 136478 w 1105469"/>
                <a:gd name="connsiteY3" fmla="*/ 46287 h 95477"/>
                <a:gd name="connsiteX4" fmla="*/ 272956 w 1105469"/>
                <a:gd name="connsiteY4" fmla="*/ 59934 h 95477"/>
                <a:gd name="connsiteX5" fmla="*/ 300251 w 1105469"/>
                <a:gd name="connsiteY5" fmla="*/ 18991 h 95477"/>
                <a:gd name="connsiteX6" fmla="*/ 341194 w 1105469"/>
                <a:gd name="connsiteY6" fmla="*/ 46287 h 95477"/>
                <a:gd name="connsiteX7" fmla="*/ 395785 w 1105469"/>
                <a:gd name="connsiteY7" fmla="*/ 59934 h 95477"/>
                <a:gd name="connsiteX8" fmla="*/ 504968 w 1105469"/>
                <a:gd name="connsiteY8" fmla="*/ 46287 h 95477"/>
                <a:gd name="connsiteX9" fmla="*/ 545911 w 1105469"/>
                <a:gd name="connsiteY9" fmla="*/ 18991 h 95477"/>
                <a:gd name="connsiteX10" fmla="*/ 477672 w 1105469"/>
                <a:gd name="connsiteY10" fmla="*/ 32639 h 95477"/>
                <a:gd name="connsiteX11" fmla="*/ 450376 w 1105469"/>
                <a:gd name="connsiteY11" fmla="*/ 73582 h 95477"/>
                <a:gd name="connsiteX12" fmla="*/ 573206 w 1105469"/>
                <a:gd name="connsiteY12" fmla="*/ 87230 h 95477"/>
                <a:gd name="connsiteX13" fmla="*/ 668741 w 1105469"/>
                <a:gd name="connsiteY13" fmla="*/ 59934 h 95477"/>
                <a:gd name="connsiteX14" fmla="*/ 709684 w 1105469"/>
                <a:gd name="connsiteY14" fmla="*/ 18991 h 95477"/>
                <a:gd name="connsiteX15" fmla="*/ 668741 w 1105469"/>
                <a:gd name="connsiteY15" fmla="*/ 5343 h 95477"/>
                <a:gd name="connsiteX16" fmla="*/ 641445 w 1105469"/>
                <a:gd name="connsiteY16" fmla="*/ 46287 h 95477"/>
                <a:gd name="connsiteX17" fmla="*/ 696036 w 1105469"/>
                <a:gd name="connsiteY17" fmla="*/ 59934 h 95477"/>
                <a:gd name="connsiteX18" fmla="*/ 777923 w 1105469"/>
                <a:gd name="connsiteY18" fmla="*/ 18991 h 95477"/>
                <a:gd name="connsiteX19" fmla="*/ 805218 w 1105469"/>
                <a:gd name="connsiteY19" fmla="*/ 59934 h 95477"/>
                <a:gd name="connsiteX20" fmla="*/ 873457 w 1105469"/>
                <a:gd name="connsiteY20" fmla="*/ 46287 h 95477"/>
                <a:gd name="connsiteX21" fmla="*/ 1050878 w 1105469"/>
                <a:gd name="connsiteY21" fmla="*/ 32639 h 95477"/>
                <a:gd name="connsiteX22" fmla="*/ 1023582 w 1105469"/>
                <a:gd name="connsiteY22" fmla="*/ 73582 h 95477"/>
                <a:gd name="connsiteX23" fmla="*/ 955344 w 1105469"/>
                <a:gd name="connsiteY23" fmla="*/ 87230 h 95477"/>
                <a:gd name="connsiteX24" fmla="*/ 1105469 w 1105469"/>
                <a:gd name="connsiteY24" fmla="*/ 87230 h 95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105469" h="95477">
                  <a:moveTo>
                    <a:pt x="0" y="46287"/>
                  </a:moveTo>
                  <a:lnTo>
                    <a:pt x="81887" y="18991"/>
                  </a:lnTo>
                  <a:lnTo>
                    <a:pt x="122830" y="5343"/>
                  </a:lnTo>
                  <a:cubicBezTo>
                    <a:pt x="127379" y="18991"/>
                    <a:pt x="127491" y="35053"/>
                    <a:pt x="136478" y="46287"/>
                  </a:cubicBezTo>
                  <a:cubicBezTo>
                    <a:pt x="175830" y="95477"/>
                    <a:pt x="216797" y="67957"/>
                    <a:pt x="272956" y="59934"/>
                  </a:cubicBezTo>
                  <a:cubicBezTo>
                    <a:pt x="282054" y="46286"/>
                    <a:pt x="284167" y="22208"/>
                    <a:pt x="300251" y="18991"/>
                  </a:cubicBezTo>
                  <a:cubicBezTo>
                    <a:pt x="316335" y="15774"/>
                    <a:pt x="326118" y="39826"/>
                    <a:pt x="341194" y="46287"/>
                  </a:cubicBezTo>
                  <a:cubicBezTo>
                    <a:pt x="358434" y="53676"/>
                    <a:pt x="377588" y="55385"/>
                    <a:pt x="395785" y="59934"/>
                  </a:cubicBezTo>
                  <a:cubicBezTo>
                    <a:pt x="432179" y="55385"/>
                    <a:pt x="469583" y="55937"/>
                    <a:pt x="504968" y="46287"/>
                  </a:cubicBezTo>
                  <a:cubicBezTo>
                    <a:pt x="520793" y="41971"/>
                    <a:pt x="560582" y="26326"/>
                    <a:pt x="545911" y="18991"/>
                  </a:cubicBezTo>
                  <a:cubicBezTo>
                    <a:pt x="525163" y="8617"/>
                    <a:pt x="500418" y="28090"/>
                    <a:pt x="477672" y="32639"/>
                  </a:cubicBezTo>
                  <a:cubicBezTo>
                    <a:pt x="468573" y="46287"/>
                    <a:pt x="436135" y="65444"/>
                    <a:pt x="450376" y="73582"/>
                  </a:cubicBezTo>
                  <a:cubicBezTo>
                    <a:pt x="486144" y="94021"/>
                    <a:pt x="532011" y="87230"/>
                    <a:pt x="573206" y="87230"/>
                  </a:cubicBezTo>
                  <a:cubicBezTo>
                    <a:pt x="590342" y="87230"/>
                    <a:pt x="649434" y="66370"/>
                    <a:pt x="668741" y="59934"/>
                  </a:cubicBezTo>
                  <a:cubicBezTo>
                    <a:pt x="682389" y="46286"/>
                    <a:pt x="709684" y="38292"/>
                    <a:pt x="709684" y="18991"/>
                  </a:cubicBezTo>
                  <a:cubicBezTo>
                    <a:pt x="709684" y="4605"/>
                    <a:pt x="682098" y="0"/>
                    <a:pt x="668741" y="5343"/>
                  </a:cubicBezTo>
                  <a:cubicBezTo>
                    <a:pt x="653511" y="11435"/>
                    <a:pt x="650544" y="32639"/>
                    <a:pt x="641445" y="46287"/>
                  </a:cubicBezTo>
                  <a:cubicBezTo>
                    <a:pt x="659642" y="50836"/>
                    <a:pt x="677279" y="59934"/>
                    <a:pt x="696036" y="59934"/>
                  </a:cubicBezTo>
                  <a:cubicBezTo>
                    <a:pt x="724289" y="59934"/>
                    <a:pt x="757221" y="32792"/>
                    <a:pt x="777923" y="18991"/>
                  </a:cubicBezTo>
                  <a:cubicBezTo>
                    <a:pt x="787021" y="32639"/>
                    <a:pt x="789447" y="55428"/>
                    <a:pt x="805218" y="59934"/>
                  </a:cubicBezTo>
                  <a:cubicBezTo>
                    <a:pt x="827522" y="66307"/>
                    <a:pt x="850402" y="48849"/>
                    <a:pt x="873457" y="46287"/>
                  </a:cubicBezTo>
                  <a:cubicBezTo>
                    <a:pt x="932409" y="39737"/>
                    <a:pt x="991738" y="37188"/>
                    <a:pt x="1050878" y="32639"/>
                  </a:cubicBezTo>
                  <a:cubicBezTo>
                    <a:pt x="1041779" y="46287"/>
                    <a:pt x="1037823" y="65444"/>
                    <a:pt x="1023582" y="73582"/>
                  </a:cubicBezTo>
                  <a:cubicBezTo>
                    <a:pt x="1003442" y="85091"/>
                    <a:pt x="932463" y="83416"/>
                    <a:pt x="955344" y="87230"/>
                  </a:cubicBezTo>
                  <a:cubicBezTo>
                    <a:pt x="1004705" y="95457"/>
                    <a:pt x="1055427" y="87230"/>
                    <a:pt x="1105469" y="8723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4343400" y="3657600"/>
              <a:ext cx="1105469" cy="95477"/>
            </a:xfrm>
            <a:custGeom>
              <a:avLst/>
              <a:gdLst>
                <a:gd name="connsiteX0" fmla="*/ 0 w 1105469"/>
                <a:gd name="connsiteY0" fmla="*/ 46287 h 95477"/>
                <a:gd name="connsiteX1" fmla="*/ 81887 w 1105469"/>
                <a:gd name="connsiteY1" fmla="*/ 18991 h 95477"/>
                <a:gd name="connsiteX2" fmla="*/ 122830 w 1105469"/>
                <a:gd name="connsiteY2" fmla="*/ 5343 h 95477"/>
                <a:gd name="connsiteX3" fmla="*/ 136478 w 1105469"/>
                <a:gd name="connsiteY3" fmla="*/ 46287 h 95477"/>
                <a:gd name="connsiteX4" fmla="*/ 272956 w 1105469"/>
                <a:gd name="connsiteY4" fmla="*/ 59934 h 95477"/>
                <a:gd name="connsiteX5" fmla="*/ 300251 w 1105469"/>
                <a:gd name="connsiteY5" fmla="*/ 18991 h 95477"/>
                <a:gd name="connsiteX6" fmla="*/ 341194 w 1105469"/>
                <a:gd name="connsiteY6" fmla="*/ 46287 h 95477"/>
                <a:gd name="connsiteX7" fmla="*/ 395785 w 1105469"/>
                <a:gd name="connsiteY7" fmla="*/ 59934 h 95477"/>
                <a:gd name="connsiteX8" fmla="*/ 504968 w 1105469"/>
                <a:gd name="connsiteY8" fmla="*/ 46287 h 95477"/>
                <a:gd name="connsiteX9" fmla="*/ 545911 w 1105469"/>
                <a:gd name="connsiteY9" fmla="*/ 18991 h 95477"/>
                <a:gd name="connsiteX10" fmla="*/ 477672 w 1105469"/>
                <a:gd name="connsiteY10" fmla="*/ 32639 h 95477"/>
                <a:gd name="connsiteX11" fmla="*/ 450376 w 1105469"/>
                <a:gd name="connsiteY11" fmla="*/ 73582 h 95477"/>
                <a:gd name="connsiteX12" fmla="*/ 573206 w 1105469"/>
                <a:gd name="connsiteY12" fmla="*/ 87230 h 95477"/>
                <a:gd name="connsiteX13" fmla="*/ 668741 w 1105469"/>
                <a:gd name="connsiteY13" fmla="*/ 59934 h 95477"/>
                <a:gd name="connsiteX14" fmla="*/ 709684 w 1105469"/>
                <a:gd name="connsiteY14" fmla="*/ 18991 h 95477"/>
                <a:gd name="connsiteX15" fmla="*/ 668741 w 1105469"/>
                <a:gd name="connsiteY15" fmla="*/ 5343 h 95477"/>
                <a:gd name="connsiteX16" fmla="*/ 641445 w 1105469"/>
                <a:gd name="connsiteY16" fmla="*/ 46287 h 95477"/>
                <a:gd name="connsiteX17" fmla="*/ 696036 w 1105469"/>
                <a:gd name="connsiteY17" fmla="*/ 59934 h 95477"/>
                <a:gd name="connsiteX18" fmla="*/ 777923 w 1105469"/>
                <a:gd name="connsiteY18" fmla="*/ 18991 h 95477"/>
                <a:gd name="connsiteX19" fmla="*/ 805218 w 1105469"/>
                <a:gd name="connsiteY19" fmla="*/ 59934 h 95477"/>
                <a:gd name="connsiteX20" fmla="*/ 873457 w 1105469"/>
                <a:gd name="connsiteY20" fmla="*/ 46287 h 95477"/>
                <a:gd name="connsiteX21" fmla="*/ 1050878 w 1105469"/>
                <a:gd name="connsiteY21" fmla="*/ 32639 h 95477"/>
                <a:gd name="connsiteX22" fmla="*/ 1023582 w 1105469"/>
                <a:gd name="connsiteY22" fmla="*/ 73582 h 95477"/>
                <a:gd name="connsiteX23" fmla="*/ 955344 w 1105469"/>
                <a:gd name="connsiteY23" fmla="*/ 87230 h 95477"/>
                <a:gd name="connsiteX24" fmla="*/ 1105469 w 1105469"/>
                <a:gd name="connsiteY24" fmla="*/ 87230 h 95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105469" h="95477">
                  <a:moveTo>
                    <a:pt x="0" y="46287"/>
                  </a:moveTo>
                  <a:lnTo>
                    <a:pt x="81887" y="18991"/>
                  </a:lnTo>
                  <a:lnTo>
                    <a:pt x="122830" y="5343"/>
                  </a:lnTo>
                  <a:cubicBezTo>
                    <a:pt x="127379" y="18991"/>
                    <a:pt x="127491" y="35053"/>
                    <a:pt x="136478" y="46287"/>
                  </a:cubicBezTo>
                  <a:cubicBezTo>
                    <a:pt x="175830" y="95477"/>
                    <a:pt x="216797" y="67957"/>
                    <a:pt x="272956" y="59934"/>
                  </a:cubicBezTo>
                  <a:cubicBezTo>
                    <a:pt x="282054" y="46286"/>
                    <a:pt x="284167" y="22208"/>
                    <a:pt x="300251" y="18991"/>
                  </a:cubicBezTo>
                  <a:cubicBezTo>
                    <a:pt x="316335" y="15774"/>
                    <a:pt x="326118" y="39826"/>
                    <a:pt x="341194" y="46287"/>
                  </a:cubicBezTo>
                  <a:cubicBezTo>
                    <a:pt x="358434" y="53676"/>
                    <a:pt x="377588" y="55385"/>
                    <a:pt x="395785" y="59934"/>
                  </a:cubicBezTo>
                  <a:cubicBezTo>
                    <a:pt x="432179" y="55385"/>
                    <a:pt x="469583" y="55937"/>
                    <a:pt x="504968" y="46287"/>
                  </a:cubicBezTo>
                  <a:cubicBezTo>
                    <a:pt x="520793" y="41971"/>
                    <a:pt x="560582" y="26326"/>
                    <a:pt x="545911" y="18991"/>
                  </a:cubicBezTo>
                  <a:cubicBezTo>
                    <a:pt x="525163" y="8617"/>
                    <a:pt x="500418" y="28090"/>
                    <a:pt x="477672" y="32639"/>
                  </a:cubicBezTo>
                  <a:cubicBezTo>
                    <a:pt x="468573" y="46287"/>
                    <a:pt x="436135" y="65444"/>
                    <a:pt x="450376" y="73582"/>
                  </a:cubicBezTo>
                  <a:cubicBezTo>
                    <a:pt x="486144" y="94021"/>
                    <a:pt x="532011" y="87230"/>
                    <a:pt x="573206" y="87230"/>
                  </a:cubicBezTo>
                  <a:cubicBezTo>
                    <a:pt x="590342" y="87230"/>
                    <a:pt x="649434" y="66370"/>
                    <a:pt x="668741" y="59934"/>
                  </a:cubicBezTo>
                  <a:cubicBezTo>
                    <a:pt x="682389" y="46286"/>
                    <a:pt x="709684" y="38292"/>
                    <a:pt x="709684" y="18991"/>
                  </a:cubicBezTo>
                  <a:cubicBezTo>
                    <a:pt x="709684" y="4605"/>
                    <a:pt x="682098" y="0"/>
                    <a:pt x="668741" y="5343"/>
                  </a:cubicBezTo>
                  <a:cubicBezTo>
                    <a:pt x="653511" y="11435"/>
                    <a:pt x="650544" y="32639"/>
                    <a:pt x="641445" y="46287"/>
                  </a:cubicBezTo>
                  <a:cubicBezTo>
                    <a:pt x="659642" y="50836"/>
                    <a:pt x="677279" y="59934"/>
                    <a:pt x="696036" y="59934"/>
                  </a:cubicBezTo>
                  <a:cubicBezTo>
                    <a:pt x="724289" y="59934"/>
                    <a:pt x="757221" y="32792"/>
                    <a:pt x="777923" y="18991"/>
                  </a:cubicBezTo>
                  <a:cubicBezTo>
                    <a:pt x="787021" y="32639"/>
                    <a:pt x="789447" y="55428"/>
                    <a:pt x="805218" y="59934"/>
                  </a:cubicBezTo>
                  <a:cubicBezTo>
                    <a:pt x="827522" y="66307"/>
                    <a:pt x="850402" y="48849"/>
                    <a:pt x="873457" y="46287"/>
                  </a:cubicBezTo>
                  <a:cubicBezTo>
                    <a:pt x="932409" y="39737"/>
                    <a:pt x="991738" y="37188"/>
                    <a:pt x="1050878" y="32639"/>
                  </a:cubicBezTo>
                  <a:cubicBezTo>
                    <a:pt x="1041779" y="46287"/>
                    <a:pt x="1037823" y="65444"/>
                    <a:pt x="1023582" y="73582"/>
                  </a:cubicBezTo>
                  <a:cubicBezTo>
                    <a:pt x="1003442" y="85091"/>
                    <a:pt x="932463" y="83416"/>
                    <a:pt x="955344" y="87230"/>
                  </a:cubicBezTo>
                  <a:cubicBezTo>
                    <a:pt x="1004705" y="95457"/>
                    <a:pt x="1055427" y="87230"/>
                    <a:pt x="1105469" y="8723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3657600" y="3810000"/>
              <a:ext cx="1105469" cy="95477"/>
            </a:xfrm>
            <a:custGeom>
              <a:avLst/>
              <a:gdLst>
                <a:gd name="connsiteX0" fmla="*/ 0 w 1105469"/>
                <a:gd name="connsiteY0" fmla="*/ 46287 h 95477"/>
                <a:gd name="connsiteX1" fmla="*/ 81887 w 1105469"/>
                <a:gd name="connsiteY1" fmla="*/ 18991 h 95477"/>
                <a:gd name="connsiteX2" fmla="*/ 122830 w 1105469"/>
                <a:gd name="connsiteY2" fmla="*/ 5343 h 95477"/>
                <a:gd name="connsiteX3" fmla="*/ 136478 w 1105469"/>
                <a:gd name="connsiteY3" fmla="*/ 46287 h 95477"/>
                <a:gd name="connsiteX4" fmla="*/ 272956 w 1105469"/>
                <a:gd name="connsiteY4" fmla="*/ 59934 h 95477"/>
                <a:gd name="connsiteX5" fmla="*/ 300251 w 1105469"/>
                <a:gd name="connsiteY5" fmla="*/ 18991 h 95477"/>
                <a:gd name="connsiteX6" fmla="*/ 341194 w 1105469"/>
                <a:gd name="connsiteY6" fmla="*/ 46287 h 95477"/>
                <a:gd name="connsiteX7" fmla="*/ 395785 w 1105469"/>
                <a:gd name="connsiteY7" fmla="*/ 59934 h 95477"/>
                <a:gd name="connsiteX8" fmla="*/ 504968 w 1105469"/>
                <a:gd name="connsiteY8" fmla="*/ 46287 h 95477"/>
                <a:gd name="connsiteX9" fmla="*/ 545911 w 1105469"/>
                <a:gd name="connsiteY9" fmla="*/ 18991 h 95477"/>
                <a:gd name="connsiteX10" fmla="*/ 477672 w 1105469"/>
                <a:gd name="connsiteY10" fmla="*/ 32639 h 95477"/>
                <a:gd name="connsiteX11" fmla="*/ 450376 w 1105469"/>
                <a:gd name="connsiteY11" fmla="*/ 73582 h 95477"/>
                <a:gd name="connsiteX12" fmla="*/ 573206 w 1105469"/>
                <a:gd name="connsiteY12" fmla="*/ 87230 h 95477"/>
                <a:gd name="connsiteX13" fmla="*/ 668741 w 1105469"/>
                <a:gd name="connsiteY13" fmla="*/ 59934 h 95477"/>
                <a:gd name="connsiteX14" fmla="*/ 709684 w 1105469"/>
                <a:gd name="connsiteY14" fmla="*/ 18991 h 95477"/>
                <a:gd name="connsiteX15" fmla="*/ 668741 w 1105469"/>
                <a:gd name="connsiteY15" fmla="*/ 5343 h 95477"/>
                <a:gd name="connsiteX16" fmla="*/ 641445 w 1105469"/>
                <a:gd name="connsiteY16" fmla="*/ 46287 h 95477"/>
                <a:gd name="connsiteX17" fmla="*/ 696036 w 1105469"/>
                <a:gd name="connsiteY17" fmla="*/ 59934 h 95477"/>
                <a:gd name="connsiteX18" fmla="*/ 777923 w 1105469"/>
                <a:gd name="connsiteY18" fmla="*/ 18991 h 95477"/>
                <a:gd name="connsiteX19" fmla="*/ 805218 w 1105469"/>
                <a:gd name="connsiteY19" fmla="*/ 59934 h 95477"/>
                <a:gd name="connsiteX20" fmla="*/ 873457 w 1105469"/>
                <a:gd name="connsiteY20" fmla="*/ 46287 h 95477"/>
                <a:gd name="connsiteX21" fmla="*/ 1050878 w 1105469"/>
                <a:gd name="connsiteY21" fmla="*/ 32639 h 95477"/>
                <a:gd name="connsiteX22" fmla="*/ 1023582 w 1105469"/>
                <a:gd name="connsiteY22" fmla="*/ 73582 h 95477"/>
                <a:gd name="connsiteX23" fmla="*/ 955344 w 1105469"/>
                <a:gd name="connsiteY23" fmla="*/ 87230 h 95477"/>
                <a:gd name="connsiteX24" fmla="*/ 1105469 w 1105469"/>
                <a:gd name="connsiteY24" fmla="*/ 87230 h 95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105469" h="95477">
                  <a:moveTo>
                    <a:pt x="0" y="46287"/>
                  </a:moveTo>
                  <a:lnTo>
                    <a:pt x="81887" y="18991"/>
                  </a:lnTo>
                  <a:lnTo>
                    <a:pt x="122830" y="5343"/>
                  </a:lnTo>
                  <a:cubicBezTo>
                    <a:pt x="127379" y="18991"/>
                    <a:pt x="127491" y="35053"/>
                    <a:pt x="136478" y="46287"/>
                  </a:cubicBezTo>
                  <a:cubicBezTo>
                    <a:pt x="175830" y="95477"/>
                    <a:pt x="216797" y="67957"/>
                    <a:pt x="272956" y="59934"/>
                  </a:cubicBezTo>
                  <a:cubicBezTo>
                    <a:pt x="282054" y="46286"/>
                    <a:pt x="284167" y="22208"/>
                    <a:pt x="300251" y="18991"/>
                  </a:cubicBezTo>
                  <a:cubicBezTo>
                    <a:pt x="316335" y="15774"/>
                    <a:pt x="326118" y="39826"/>
                    <a:pt x="341194" y="46287"/>
                  </a:cubicBezTo>
                  <a:cubicBezTo>
                    <a:pt x="358434" y="53676"/>
                    <a:pt x="377588" y="55385"/>
                    <a:pt x="395785" y="59934"/>
                  </a:cubicBezTo>
                  <a:cubicBezTo>
                    <a:pt x="432179" y="55385"/>
                    <a:pt x="469583" y="55937"/>
                    <a:pt x="504968" y="46287"/>
                  </a:cubicBezTo>
                  <a:cubicBezTo>
                    <a:pt x="520793" y="41971"/>
                    <a:pt x="560582" y="26326"/>
                    <a:pt x="545911" y="18991"/>
                  </a:cubicBezTo>
                  <a:cubicBezTo>
                    <a:pt x="525163" y="8617"/>
                    <a:pt x="500418" y="28090"/>
                    <a:pt x="477672" y="32639"/>
                  </a:cubicBezTo>
                  <a:cubicBezTo>
                    <a:pt x="468573" y="46287"/>
                    <a:pt x="436135" y="65444"/>
                    <a:pt x="450376" y="73582"/>
                  </a:cubicBezTo>
                  <a:cubicBezTo>
                    <a:pt x="486144" y="94021"/>
                    <a:pt x="532011" y="87230"/>
                    <a:pt x="573206" y="87230"/>
                  </a:cubicBezTo>
                  <a:cubicBezTo>
                    <a:pt x="590342" y="87230"/>
                    <a:pt x="649434" y="66370"/>
                    <a:pt x="668741" y="59934"/>
                  </a:cubicBezTo>
                  <a:cubicBezTo>
                    <a:pt x="682389" y="46286"/>
                    <a:pt x="709684" y="38292"/>
                    <a:pt x="709684" y="18991"/>
                  </a:cubicBezTo>
                  <a:cubicBezTo>
                    <a:pt x="709684" y="4605"/>
                    <a:pt x="682098" y="0"/>
                    <a:pt x="668741" y="5343"/>
                  </a:cubicBezTo>
                  <a:cubicBezTo>
                    <a:pt x="653511" y="11435"/>
                    <a:pt x="650544" y="32639"/>
                    <a:pt x="641445" y="46287"/>
                  </a:cubicBezTo>
                  <a:cubicBezTo>
                    <a:pt x="659642" y="50836"/>
                    <a:pt x="677279" y="59934"/>
                    <a:pt x="696036" y="59934"/>
                  </a:cubicBezTo>
                  <a:cubicBezTo>
                    <a:pt x="724289" y="59934"/>
                    <a:pt x="757221" y="32792"/>
                    <a:pt x="777923" y="18991"/>
                  </a:cubicBezTo>
                  <a:cubicBezTo>
                    <a:pt x="787021" y="32639"/>
                    <a:pt x="789447" y="55428"/>
                    <a:pt x="805218" y="59934"/>
                  </a:cubicBezTo>
                  <a:cubicBezTo>
                    <a:pt x="827522" y="66307"/>
                    <a:pt x="850402" y="48849"/>
                    <a:pt x="873457" y="46287"/>
                  </a:cubicBezTo>
                  <a:cubicBezTo>
                    <a:pt x="932409" y="39737"/>
                    <a:pt x="991738" y="37188"/>
                    <a:pt x="1050878" y="32639"/>
                  </a:cubicBezTo>
                  <a:cubicBezTo>
                    <a:pt x="1041779" y="46287"/>
                    <a:pt x="1037823" y="65444"/>
                    <a:pt x="1023582" y="73582"/>
                  </a:cubicBezTo>
                  <a:cubicBezTo>
                    <a:pt x="1003442" y="85091"/>
                    <a:pt x="932463" y="83416"/>
                    <a:pt x="955344" y="87230"/>
                  </a:cubicBezTo>
                  <a:cubicBezTo>
                    <a:pt x="1004705" y="95457"/>
                    <a:pt x="1055427" y="87230"/>
                    <a:pt x="1105469" y="8723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4495800" y="3962400"/>
              <a:ext cx="1105469" cy="95477"/>
            </a:xfrm>
            <a:custGeom>
              <a:avLst/>
              <a:gdLst>
                <a:gd name="connsiteX0" fmla="*/ 0 w 1105469"/>
                <a:gd name="connsiteY0" fmla="*/ 46287 h 95477"/>
                <a:gd name="connsiteX1" fmla="*/ 81887 w 1105469"/>
                <a:gd name="connsiteY1" fmla="*/ 18991 h 95477"/>
                <a:gd name="connsiteX2" fmla="*/ 122830 w 1105469"/>
                <a:gd name="connsiteY2" fmla="*/ 5343 h 95477"/>
                <a:gd name="connsiteX3" fmla="*/ 136478 w 1105469"/>
                <a:gd name="connsiteY3" fmla="*/ 46287 h 95477"/>
                <a:gd name="connsiteX4" fmla="*/ 272956 w 1105469"/>
                <a:gd name="connsiteY4" fmla="*/ 59934 h 95477"/>
                <a:gd name="connsiteX5" fmla="*/ 300251 w 1105469"/>
                <a:gd name="connsiteY5" fmla="*/ 18991 h 95477"/>
                <a:gd name="connsiteX6" fmla="*/ 341194 w 1105469"/>
                <a:gd name="connsiteY6" fmla="*/ 46287 h 95477"/>
                <a:gd name="connsiteX7" fmla="*/ 395785 w 1105469"/>
                <a:gd name="connsiteY7" fmla="*/ 59934 h 95477"/>
                <a:gd name="connsiteX8" fmla="*/ 504968 w 1105469"/>
                <a:gd name="connsiteY8" fmla="*/ 46287 h 95477"/>
                <a:gd name="connsiteX9" fmla="*/ 545911 w 1105469"/>
                <a:gd name="connsiteY9" fmla="*/ 18991 h 95477"/>
                <a:gd name="connsiteX10" fmla="*/ 477672 w 1105469"/>
                <a:gd name="connsiteY10" fmla="*/ 32639 h 95477"/>
                <a:gd name="connsiteX11" fmla="*/ 450376 w 1105469"/>
                <a:gd name="connsiteY11" fmla="*/ 73582 h 95477"/>
                <a:gd name="connsiteX12" fmla="*/ 573206 w 1105469"/>
                <a:gd name="connsiteY12" fmla="*/ 87230 h 95477"/>
                <a:gd name="connsiteX13" fmla="*/ 668741 w 1105469"/>
                <a:gd name="connsiteY13" fmla="*/ 59934 h 95477"/>
                <a:gd name="connsiteX14" fmla="*/ 709684 w 1105469"/>
                <a:gd name="connsiteY14" fmla="*/ 18991 h 95477"/>
                <a:gd name="connsiteX15" fmla="*/ 668741 w 1105469"/>
                <a:gd name="connsiteY15" fmla="*/ 5343 h 95477"/>
                <a:gd name="connsiteX16" fmla="*/ 641445 w 1105469"/>
                <a:gd name="connsiteY16" fmla="*/ 46287 h 95477"/>
                <a:gd name="connsiteX17" fmla="*/ 696036 w 1105469"/>
                <a:gd name="connsiteY17" fmla="*/ 59934 h 95477"/>
                <a:gd name="connsiteX18" fmla="*/ 777923 w 1105469"/>
                <a:gd name="connsiteY18" fmla="*/ 18991 h 95477"/>
                <a:gd name="connsiteX19" fmla="*/ 805218 w 1105469"/>
                <a:gd name="connsiteY19" fmla="*/ 59934 h 95477"/>
                <a:gd name="connsiteX20" fmla="*/ 873457 w 1105469"/>
                <a:gd name="connsiteY20" fmla="*/ 46287 h 95477"/>
                <a:gd name="connsiteX21" fmla="*/ 1050878 w 1105469"/>
                <a:gd name="connsiteY21" fmla="*/ 32639 h 95477"/>
                <a:gd name="connsiteX22" fmla="*/ 1023582 w 1105469"/>
                <a:gd name="connsiteY22" fmla="*/ 73582 h 95477"/>
                <a:gd name="connsiteX23" fmla="*/ 955344 w 1105469"/>
                <a:gd name="connsiteY23" fmla="*/ 87230 h 95477"/>
                <a:gd name="connsiteX24" fmla="*/ 1105469 w 1105469"/>
                <a:gd name="connsiteY24" fmla="*/ 87230 h 95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105469" h="95477">
                  <a:moveTo>
                    <a:pt x="0" y="46287"/>
                  </a:moveTo>
                  <a:lnTo>
                    <a:pt x="81887" y="18991"/>
                  </a:lnTo>
                  <a:lnTo>
                    <a:pt x="122830" y="5343"/>
                  </a:lnTo>
                  <a:cubicBezTo>
                    <a:pt x="127379" y="18991"/>
                    <a:pt x="127491" y="35053"/>
                    <a:pt x="136478" y="46287"/>
                  </a:cubicBezTo>
                  <a:cubicBezTo>
                    <a:pt x="175830" y="95477"/>
                    <a:pt x="216797" y="67957"/>
                    <a:pt x="272956" y="59934"/>
                  </a:cubicBezTo>
                  <a:cubicBezTo>
                    <a:pt x="282054" y="46286"/>
                    <a:pt x="284167" y="22208"/>
                    <a:pt x="300251" y="18991"/>
                  </a:cubicBezTo>
                  <a:cubicBezTo>
                    <a:pt x="316335" y="15774"/>
                    <a:pt x="326118" y="39826"/>
                    <a:pt x="341194" y="46287"/>
                  </a:cubicBezTo>
                  <a:cubicBezTo>
                    <a:pt x="358434" y="53676"/>
                    <a:pt x="377588" y="55385"/>
                    <a:pt x="395785" y="59934"/>
                  </a:cubicBezTo>
                  <a:cubicBezTo>
                    <a:pt x="432179" y="55385"/>
                    <a:pt x="469583" y="55937"/>
                    <a:pt x="504968" y="46287"/>
                  </a:cubicBezTo>
                  <a:cubicBezTo>
                    <a:pt x="520793" y="41971"/>
                    <a:pt x="560582" y="26326"/>
                    <a:pt x="545911" y="18991"/>
                  </a:cubicBezTo>
                  <a:cubicBezTo>
                    <a:pt x="525163" y="8617"/>
                    <a:pt x="500418" y="28090"/>
                    <a:pt x="477672" y="32639"/>
                  </a:cubicBezTo>
                  <a:cubicBezTo>
                    <a:pt x="468573" y="46287"/>
                    <a:pt x="436135" y="65444"/>
                    <a:pt x="450376" y="73582"/>
                  </a:cubicBezTo>
                  <a:cubicBezTo>
                    <a:pt x="486144" y="94021"/>
                    <a:pt x="532011" y="87230"/>
                    <a:pt x="573206" y="87230"/>
                  </a:cubicBezTo>
                  <a:cubicBezTo>
                    <a:pt x="590342" y="87230"/>
                    <a:pt x="649434" y="66370"/>
                    <a:pt x="668741" y="59934"/>
                  </a:cubicBezTo>
                  <a:cubicBezTo>
                    <a:pt x="682389" y="46286"/>
                    <a:pt x="709684" y="38292"/>
                    <a:pt x="709684" y="18991"/>
                  </a:cubicBezTo>
                  <a:cubicBezTo>
                    <a:pt x="709684" y="4605"/>
                    <a:pt x="682098" y="0"/>
                    <a:pt x="668741" y="5343"/>
                  </a:cubicBezTo>
                  <a:cubicBezTo>
                    <a:pt x="653511" y="11435"/>
                    <a:pt x="650544" y="32639"/>
                    <a:pt x="641445" y="46287"/>
                  </a:cubicBezTo>
                  <a:cubicBezTo>
                    <a:pt x="659642" y="50836"/>
                    <a:pt x="677279" y="59934"/>
                    <a:pt x="696036" y="59934"/>
                  </a:cubicBezTo>
                  <a:cubicBezTo>
                    <a:pt x="724289" y="59934"/>
                    <a:pt x="757221" y="32792"/>
                    <a:pt x="777923" y="18991"/>
                  </a:cubicBezTo>
                  <a:cubicBezTo>
                    <a:pt x="787021" y="32639"/>
                    <a:pt x="789447" y="55428"/>
                    <a:pt x="805218" y="59934"/>
                  </a:cubicBezTo>
                  <a:cubicBezTo>
                    <a:pt x="827522" y="66307"/>
                    <a:pt x="850402" y="48849"/>
                    <a:pt x="873457" y="46287"/>
                  </a:cubicBezTo>
                  <a:cubicBezTo>
                    <a:pt x="932409" y="39737"/>
                    <a:pt x="991738" y="37188"/>
                    <a:pt x="1050878" y="32639"/>
                  </a:cubicBezTo>
                  <a:cubicBezTo>
                    <a:pt x="1041779" y="46287"/>
                    <a:pt x="1037823" y="65444"/>
                    <a:pt x="1023582" y="73582"/>
                  </a:cubicBezTo>
                  <a:cubicBezTo>
                    <a:pt x="1003442" y="85091"/>
                    <a:pt x="932463" y="83416"/>
                    <a:pt x="955344" y="87230"/>
                  </a:cubicBezTo>
                  <a:cubicBezTo>
                    <a:pt x="1004705" y="95457"/>
                    <a:pt x="1055427" y="87230"/>
                    <a:pt x="1105469" y="8723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3733800" y="4114800"/>
              <a:ext cx="1105469" cy="95477"/>
            </a:xfrm>
            <a:custGeom>
              <a:avLst/>
              <a:gdLst>
                <a:gd name="connsiteX0" fmla="*/ 0 w 1105469"/>
                <a:gd name="connsiteY0" fmla="*/ 46287 h 95477"/>
                <a:gd name="connsiteX1" fmla="*/ 81887 w 1105469"/>
                <a:gd name="connsiteY1" fmla="*/ 18991 h 95477"/>
                <a:gd name="connsiteX2" fmla="*/ 122830 w 1105469"/>
                <a:gd name="connsiteY2" fmla="*/ 5343 h 95477"/>
                <a:gd name="connsiteX3" fmla="*/ 136478 w 1105469"/>
                <a:gd name="connsiteY3" fmla="*/ 46287 h 95477"/>
                <a:gd name="connsiteX4" fmla="*/ 272956 w 1105469"/>
                <a:gd name="connsiteY4" fmla="*/ 59934 h 95477"/>
                <a:gd name="connsiteX5" fmla="*/ 300251 w 1105469"/>
                <a:gd name="connsiteY5" fmla="*/ 18991 h 95477"/>
                <a:gd name="connsiteX6" fmla="*/ 341194 w 1105469"/>
                <a:gd name="connsiteY6" fmla="*/ 46287 h 95477"/>
                <a:gd name="connsiteX7" fmla="*/ 395785 w 1105469"/>
                <a:gd name="connsiteY7" fmla="*/ 59934 h 95477"/>
                <a:gd name="connsiteX8" fmla="*/ 504968 w 1105469"/>
                <a:gd name="connsiteY8" fmla="*/ 46287 h 95477"/>
                <a:gd name="connsiteX9" fmla="*/ 545911 w 1105469"/>
                <a:gd name="connsiteY9" fmla="*/ 18991 h 95477"/>
                <a:gd name="connsiteX10" fmla="*/ 477672 w 1105469"/>
                <a:gd name="connsiteY10" fmla="*/ 32639 h 95477"/>
                <a:gd name="connsiteX11" fmla="*/ 450376 w 1105469"/>
                <a:gd name="connsiteY11" fmla="*/ 73582 h 95477"/>
                <a:gd name="connsiteX12" fmla="*/ 573206 w 1105469"/>
                <a:gd name="connsiteY12" fmla="*/ 87230 h 95477"/>
                <a:gd name="connsiteX13" fmla="*/ 668741 w 1105469"/>
                <a:gd name="connsiteY13" fmla="*/ 59934 h 95477"/>
                <a:gd name="connsiteX14" fmla="*/ 709684 w 1105469"/>
                <a:gd name="connsiteY14" fmla="*/ 18991 h 95477"/>
                <a:gd name="connsiteX15" fmla="*/ 668741 w 1105469"/>
                <a:gd name="connsiteY15" fmla="*/ 5343 h 95477"/>
                <a:gd name="connsiteX16" fmla="*/ 641445 w 1105469"/>
                <a:gd name="connsiteY16" fmla="*/ 46287 h 95477"/>
                <a:gd name="connsiteX17" fmla="*/ 696036 w 1105469"/>
                <a:gd name="connsiteY17" fmla="*/ 59934 h 95477"/>
                <a:gd name="connsiteX18" fmla="*/ 777923 w 1105469"/>
                <a:gd name="connsiteY18" fmla="*/ 18991 h 95477"/>
                <a:gd name="connsiteX19" fmla="*/ 805218 w 1105469"/>
                <a:gd name="connsiteY19" fmla="*/ 59934 h 95477"/>
                <a:gd name="connsiteX20" fmla="*/ 873457 w 1105469"/>
                <a:gd name="connsiteY20" fmla="*/ 46287 h 95477"/>
                <a:gd name="connsiteX21" fmla="*/ 1050878 w 1105469"/>
                <a:gd name="connsiteY21" fmla="*/ 32639 h 95477"/>
                <a:gd name="connsiteX22" fmla="*/ 1023582 w 1105469"/>
                <a:gd name="connsiteY22" fmla="*/ 73582 h 95477"/>
                <a:gd name="connsiteX23" fmla="*/ 955344 w 1105469"/>
                <a:gd name="connsiteY23" fmla="*/ 87230 h 95477"/>
                <a:gd name="connsiteX24" fmla="*/ 1105469 w 1105469"/>
                <a:gd name="connsiteY24" fmla="*/ 87230 h 95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105469" h="95477">
                  <a:moveTo>
                    <a:pt x="0" y="46287"/>
                  </a:moveTo>
                  <a:lnTo>
                    <a:pt x="81887" y="18991"/>
                  </a:lnTo>
                  <a:lnTo>
                    <a:pt x="122830" y="5343"/>
                  </a:lnTo>
                  <a:cubicBezTo>
                    <a:pt x="127379" y="18991"/>
                    <a:pt x="127491" y="35053"/>
                    <a:pt x="136478" y="46287"/>
                  </a:cubicBezTo>
                  <a:cubicBezTo>
                    <a:pt x="175830" y="95477"/>
                    <a:pt x="216797" y="67957"/>
                    <a:pt x="272956" y="59934"/>
                  </a:cubicBezTo>
                  <a:cubicBezTo>
                    <a:pt x="282054" y="46286"/>
                    <a:pt x="284167" y="22208"/>
                    <a:pt x="300251" y="18991"/>
                  </a:cubicBezTo>
                  <a:cubicBezTo>
                    <a:pt x="316335" y="15774"/>
                    <a:pt x="326118" y="39826"/>
                    <a:pt x="341194" y="46287"/>
                  </a:cubicBezTo>
                  <a:cubicBezTo>
                    <a:pt x="358434" y="53676"/>
                    <a:pt x="377588" y="55385"/>
                    <a:pt x="395785" y="59934"/>
                  </a:cubicBezTo>
                  <a:cubicBezTo>
                    <a:pt x="432179" y="55385"/>
                    <a:pt x="469583" y="55937"/>
                    <a:pt x="504968" y="46287"/>
                  </a:cubicBezTo>
                  <a:cubicBezTo>
                    <a:pt x="520793" y="41971"/>
                    <a:pt x="560582" y="26326"/>
                    <a:pt x="545911" y="18991"/>
                  </a:cubicBezTo>
                  <a:cubicBezTo>
                    <a:pt x="525163" y="8617"/>
                    <a:pt x="500418" y="28090"/>
                    <a:pt x="477672" y="32639"/>
                  </a:cubicBezTo>
                  <a:cubicBezTo>
                    <a:pt x="468573" y="46287"/>
                    <a:pt x="436135" y="65444"/>
                    <a:pt x="450376" y="73582"/>
                  </a:cubicBezTo>
                  <a:cubicBezTo>
                    <a:pt x="486144" y="94021"/>
                    <a:pt x="532011" y="87230"/>
                    <a:pt x="573206" y="87230"/>
                  </a:cubicBezTo>
                  <a:cubicBezTo>
                    <a:pt x="590342" y="87230"/>
                    <a:pt x="649434" y="66370"/>
                    <a:pt x="668741" y="59934"/>
                  </a:cubicBezTo>
                  <a:cubicBezTo>
                    <a:pt x="682389" y="46286"/>
                    <a:pt x="709684" y="38292"/>
                    <a:pt x="709684" y="18991"/>
                  </a:cubicBezTo>
                  <a:cubicBezTo>
                    <a:pt x="709684" y="4605"/>
                    <a:pt x="682098" y="0"/>
                    <a:pt x="668741" y="5343"/>
                  </a:cubicBezTo>
                  <a:cubicBezTo>
                    <a:pt x="653511" y="11435"/>
                    <a:pt x="650544" y="32639"/>
                    <a:pt x="641445" y="46287"/>
                  </a:cubicBezTo>
                  <a:cubicBezTo>
                    <a:pt x="659642" y="50836"/>
                    <a:pt x="677279" y="59934"/>
                    <a:pt x="696036" y="59934"/>
                  </a:cubicBezTo>
                  <a:cubicBezTo>
                    <a:pt x="724289" y="59934"/>
                    <a:pt x="757221" y="32792"/>
                    <a:pt x="777923" y="18991"/>
                  </a:cubicBezTo>
                  <a:cubicBezTo>
                    <a:pt x="787021" y="32639"/>
                    <a:pt x="789447" y="55428"/>
                    <a:pt x="805218" y="59934"/>
                  </a:cubicBezTo>
                  <a:cubicBezTo>
                    <a:pt x="827522" y="66307"/>
                    <a:pt x="850402" y="48849"/>
                    <a:pt x="873457" y="46287"/>
                  </a:cubicBezTo>
                  <a:cubicBezTo>
                    <a:pt x="932409" y="39737"/>
                    <a:pt x="991738" y="37188"/>
                    <a:pt x="1050878" y="32639"/>
                  </a:cubicBezTo>
                  <a:cubicBezTo>
                    <a:pt x="1041779" y="46287"/>
                    <a:pt x="1037823" y="65444"/>
                    <a:pt x="1023582" y="73582"/>
                  </a:cubicBezTo>
                  <a:cubicBezTo>
                    <a:pt x="1003442" y="85091"/>
                    <a:pt x="932463" y="83416"/>
                    <a:pt x="955344" y="87230"/>
                  </a:cubicBezTo>
                  <a:cubicBezTo>
                    <a:pt x="1004705" y="95457"/>
                    <a:pt x="1055427" y="87230"/>
                    <a:pt x="1105469" y="8723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5105400" y="3200400"/>
              <a:ext cx="494537" cy="137071"/>
            </a:xfrm>
            <a:custGeom>
              <a:avLst/>
              <a:gdLst>
                <a:gd name="connsiteX0" fmla="*/ 30513 w 494537"/>
                <a:gd name="connsiteY0" fmla="*/ 109183 h 137071"/>
                <a:gd name="connsiteX1" fmla="*/ 71456 w 494537"/>
                <a:gd name="connsiteY1" fmla="*/ 27296 h 137071"/>
                <a:gd name="connsiteX2" fmla="*/ 30513 w 494537"/>
                <a:gd name="connsiteY2" fmla="*/ 0 h 137071"/>
                <a:gd name="connsiteX3" fmla="*/ 3217 w 494537"/>
                <a:gd name="connsiteY3" fmla="*/ 40944 h 137071"/>
                <a:gd name="connsiteX4" fmla="*/ 44161 w 494537"/>
                <a:gd name="connsiteY4" fmla="*/ 68239 h 137071"/>
                <a:gd name="connsiteX5" fmla="*/ 153343 w 494537"/>
                <a:gd name="connsiteY5" fmla="*/ 95535 h 137071"/>
                <a:gd name="connsiteX6" fmla="*/ 207934 w 494537"/>
                <a:gd name="connsiteY6" fmla="*/ 109183 h 137071"/>
                <a:gd name="connsiteX7" fmla="*/ 139695 w 494537"/>
                <a:gd name="connsiteY7" fmla="*/ 40944 h 137071"/>
                <a:gd name="connsiteX8" fmla="*/ 126047 w 494537"/>
                <a:gd name="connsiteY8" fmla="*/ 81887 h 137071"/>
                <a:gd name="connsiteX9" fmla="*/ 166991 w 494537"/>
                <a:gd name="connsiteY9" fmla="*/ 95535 h 137071"/>
                <a:gd name="connsiteX10" fmla="*/ 248877 w 494537"/>
                <a:gd name="connsiteY10" fmla="*/ 40944 h 137071"/>
                <a:gd name="connsiteX11" fmla="*/ 289820 w 494537"/>
                <a:gd name="connsiteY11" fmla="*/ 68239 h 137071"/>
                <a:gd name="connsiteX12" fmla="*/ 358059 w 494537"/>
                <a:gd name="connsiteY12" fmla="*/ 122830 h 137071"/>
                <a:gd name="connsiteX13" fmla="*/ 399003 w 494537"/>
                <a:gd name="connsiteY13" fmla="*/ 136478 h 137071"/>
                <a:gd name="connsiteX14" fmla="*/ 439946 w 494537"/>
                <a:gd name="connsiteY14" fmla="*/ 122830 h 137071"/>
                <a:gd name="connsiteX15" fmla="*/ 412650 w 494537"/>
                <a:gd name="connsiteY15" fmla="*/ 40944 h 137071"/>
                <a:gd name="connsiteX16" fmla="*/ 494537 w 494537"/>
                <a:gd name="connsiteY16" fmla="*/ 68239 h 1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94537" h="137071">
                  <a:moveTo>
                    <a:pt x="30513" y="109183"/>
                  </a:moveTo>
                  <a:cubicBezTo>
                    <a:pt x="36261" y="100562"/>
                    <a:pt x="78519" y="44954"/>
                    <a:pt x="71456" y="27296"/>
                  </a:cubicBezTo>
                  <a:cubicBezTo>
                    <a:pt x="65364" y="12067"/>
                    <a:pt x="44161" y="9099"/>
                    <a:pt x="30513" y="0"/>
                  </a:cubicBezTo>
                  <a:cubicBezTo>
                    <a:pt x="21414" y="13648"/>
                    <a:pt x="0" y="24860"/>
                    <a:pt x="3217" y="40944"/>
                  </a:cubicBezTo>
                  <a:cubicBezTo>
                    <a:pt x="6434" y="57028"/>
                    <a:pt x="29490" y="60904"/>
                    <a:pt x="44161" y="68239"/>
                  </a:cubicBezTo>
                  <a:cubicBezTo>
                    <a:pt x="73428" y="82873"/>
                    <a:pt x="125308" y="89305"/>
                    <a:pt x="153343" y="95535"/>
                  </a:cubicBezTo>
                  <a:cubicBezTo>
                    <a:pt x="171653" y="99604"/>
                    <a:pt x="189737" y="104634"/>
                    <a:pt x="207934" y="109183"/>
                  </a:cubicBezTo>
                  <a:cubicBezTo>
                    <a:pt x="200136" y="97485"/>
                    <a:pt x="165691" y="34445"/>
                    <a:pt x="139695" y="40944"/>
                  </a:cubicBezTo>
                  <a:cubicBezTo>
                    <a:pt x="125739" y="44433"/>
                    <a:pt x="130596" y="68239"/>
                    <a:pt x="126047" y="81887"/>
                  </a:cubicBezTo>
                  <a:cubicBezTo>
                    <a:pt x="139695" y="86436"/>
                    <a:pt x="153343" y="100084"/>
                    <a:pt x="166991" y="95535"/>
                  </a:cubicBezTo>
                  <a:cubicBezTo>
                    <a:pt x="198113" y="85161"/>
                    <a:pt x="248877" y="40944"/>
                    <a:pt x="248877" y="40944"/>
                  </a:cubicBezTo>
                  <a:cubicBezTo>
                    <a:pt x="262525" y="50042"/>
                    <a:pt x="276698" y="58398"/>
                    <a:pt x="289820" y="68239"/>
                  </a:cubicBezTo>
                  <a:cubicBezTo>
                    <a:pt x="313124" y="85717"/>
                    <a:pt x="333357" y="107391"/>
                    <a:pt x="358059" y="122830"/>
                  </a:cubicBezTo>
                  <a:cubicBezTo>
                    <a:pt x="370259" y="130455"/>
                    <a:pt x="385355" y="131929"/>
                    <a:pt x="399003" y="136478"/>
                  </a:cubicBezTo>
                  <a:cubicBezTo>
                    <a:pt x="412651" y="131929"/>
                    <a:pt x="437912" y="137071"/>
                    <a:pt x="439946" y="122830"/>
                  </a:cubicBezTo>
                  <a:cubicBezTo>
                    <a:pt x="444015" y="94347"/>
                    <a:pt x="385355" y="31846"/>
                    <a:pt x="412650" y="40944"/>
                  </a:cubicBezTo>
                  <a:lnTo>
                    <a:pt x="494537" y="68239"/>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4876800" y="4267200"/>
              <a:ext cx="494537" cy="137071"/>
            </a:xfrm>
            <a:custGeom>
              <a:avLst/>
              <a:gdLst>
                <a:gd name="connsiteX0" fmla="*/ 30513 w 494537"/>
                <a:gd name="connsiteY0" fmla="*/ 109183 h 137071"/>
                <a:gd name="connsiteX1" fmla="*/ 71456 w 494537"/>
                <a:gd name="connsiteY1" fmla="*/ 27296 h 137071"/>
                <a:gd name="connsiteX2" fmla="*/ 30513 w 494537"/>
                <a:gd name="connsiteY2" fmla="*/ 0 h 137071"/>
                <a:gd name="connsiteX3" fmla="*/ 3217 w 494537"/>
                <a:gd name="connsiteY3" fmla="*/ 40944 h 137071"/>
                <a:gd name="connsiteX4" fmla="*/ 44161 w 494537"/>
                <a:gd name="connsiteY4" fmla="*/ 68239 h 137071"/>
                <a:gd name="connsiteX5" fmla="*/ 153343 w 494537"/>
                <a:gd name="connsiteY5" fmla="*/ 95535 h 137071"/>
                <a:gd name="connsiteX6" fmla="*/ 207934 w 494537"/>
                <a:gd name="connsiteY6" fmla="*/ 109183 h 137071"/>
                <a:gd name="connsiteX7" fmla="*/ 139695 w 494537"/>
                <a:gd name="connsiteY7" fmla="*/ 40944 h 137071"/>
                <a:gd name="connsiteX8" fmla="*/ 126047 w 494537"/>
                <a:gd name="connsiteY8" fmla="*/ 81887 h 137071"/>
                <a:gd name="connsiteX9" fmla="*/ 166991 w 494537"/>
                <a:gd name="connsiteY9" fmla="*/ 95535 h 137071"/>
                <a:gd name="connsiteX10" fmla="*/ 248877 w 494537"/>
                <a:gd name="connsiteY10" fmla="*/ 40944 h 137071"/>
                <a:gd name="connsiteX11" fmla="*/ 289820 w 494537"/>
                <a:gd name="connsiteY11" fmla="*/ 68239 h 137071"/>
                <a:gd name="connsiteX12" fmla="*/ 358059 w 494537"/>
                <a:gd name="connsiteY12" fmla="*/ 122830 h 137071"/>
                <a:gd name="connsiteX13" fmla="*/ 399003 w 494537"/>
                <a:gd name="connsiteY13" fmla="*/ 136478 h 137071"/>
                <a:gd name="connsiteX14" fmla="*/ 439946 w 494537"/>
                <a:gd name="connsiteY14" fmla="*/ 122830 h 137071"/>
                <a:gd name="connsiteX15" fmla="*/ 412650 w 494537"/>
                <a:gd name="connsiteY15" fmla="*/ 40944 h 137071"/>
                <a:gd name="connsiteX16" fmla="*/ 494537 w 494537"/>
                <a:gd name="connsiteY16" fmla="*/ 68239 h 1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94537" h="137071">
                  <a:moveTo>
                    <a:pt x="30513" y="109183"/>
                  </a:moveTo>
                  <a:cubicBezTo>
                    <a:pt x="36261" y="100562"/>
                    <a:pt x="78519" y="44954"/>
                    <a:pt x="71456" y="27296"/>
                  </a:cubicBezTo>
                  <a:cubicBezTo>
                    <a:pt x="65364" y="12067"/>
                    <a:pt x="44161" y="9099"/>
                    <a:pt x="30513" y="0"/>
                  </a:cubicBezTo>
                  <a:cubicBezTo>
                    <a:pt x="21414" y="13648"/>
                    <a:pt x="0" y="24860"/>
                    <a:pt x="3217" y="40944"/>
                  </a:cubicBezTo>
                  <a:cubicBezTo>
                    <a:pt x="6434" y="57028"/>
                    <a:pt x="29490" y="60904"/>
                    <a:pt x="44161" y="68239"/>
                  </a:cubicBezTo>
                  <a:cubicBezTo>
                    <a:pt x="73428" y="82873"/>
                    <a:pt x="125308" y="89305"/>
                    <a:pt x="153343" y="95535"/>
                  </a:cubicBezTo>
                  <a:cubicBezTo>
                    <a:pt x="171653" y="99604"/>
                    <a:pt x="189737" y="104634"/>
                    <a:pt x="207934" y="109183"/>
                  </a:cubicBezTo>
                  <a:cubicBezTo>
                    <a:pt x="200136" y="97485"/>
                    <a:pt x="165691" y="34445"/>
                    <a:pt x="139695" y="40944"/>
                  </a:cubicBezTo>
                  <a:cubicBezTo>
                    <a:pt x="125739" y="44433"/>
                    <a:pt x="130596" y="68239"/>
                    <a:pt x="126047" y="81887"/>
                  </a:cubicBezTo>
                  <a:cubicBezTo>
                    <a:pt x="139695" y="86436"/>
                    <a:pt x="153343" y="100084"/>
                    <a:pt x="166991" y="95535"/>
                  </a:cubicBezTo>
                  <a:cubicBezTo>
                    <a:pt x="198113" y="85161"/>
                    <a:pt x="248877" y="40944"/>
                    <a:pt x="248877" y="40944"/>
                  </a:cubicBezTo>
                  <a:cubicBezTo>
                    <a:pt x="262525" y="50042"/>
                    <a:pt x="276698" y="58398"/>
                    <a:pt x="289820" y="68239"/>
                  </a:cubicBezTo>
                  <a:cubicBezTo>
                    <a:pt x="313124" y="85717"/>
                    <a:pt x="333357" y="107391"/>
                    <a:pt x="358059" y="122830"/>
                  </a:cubicBezTo>
                  <a:cubicBezTo>
                    <a:pt x="370259" y="130455"/>
                    <a:pt x="385355" y="131929"/>
                    <a:pt x="399003" y="136478"/>
                  </a:cubicBezTo>
                  <a:cubicBezTo>
                    <a:pt x="412651" y="131929"/>
                    <a:pt x="437912" y="137071"/>
                    <a:pt x="439946" y="122830"/>
                  </a:cubicBezTo>
                  <a:cubicBezTo>
                    <a:pt x="444015" y="94347"/>
                    <a:pt x="385355" y="31846"/>
                    <a:pt x="412650" y="40944"/>
                  </a:cubicBezTo>
                  <a:lnTo>
                    <a:pt x="494537" y="68239"/>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3657600" y="4343400"/>
              <a:ext cx="1105469" cy="95477"/>
            </a:xfrm>
            <a:custGeom>
              <a:avLst/>
              <a:gdLst>
                <a:gd name="connsiteX0" fmla="*/ 0 w 1105469"/>
                <a:gd name="connsiteY0" fmla="*/ 46287 h 95477"/>
                <a:gd name="connsiteX1" fmla="*/ 81887 w 1105469"/>
                <a:gd name="connsiteY1" fmla="*/ 18991 h 95477"/>
                <a:gd name="connsiteX2" fmla="*/ 122830 w 1105469"/>
                <a:gd name="connsiteY2" fmla="*/ 5343 h 95477"/>
                <a:gd name="connsiteX3" fmla="*/ 136478 w 1105469"/>
                <a:gd name="connsiteY3" fmla="*/ 46287 h 95477"/>
                <a:gd name="connsiteX4" fmla="*/ 272956 w 1105469"/>
                <a:gd name="connsiteY4" fmla="*/ 59934 h 95477"/>
                <a:gd name="connsiteX5" fmla="*/ 300251 w 1105469"/>
                <a:gd name="connsiteY5" fmla="*/ 18991 h 95477"/>
                <a:gd name="connsiteX6" fmla="*/ 341194 w 1105469"/>
                <a:gd name="connsiteY6" fmla="*/ 46287 h 95477"/>
                <a:gd name="connsiteX7" fmla="*/ 395785 w 1105469"/>
                <a:gd name="connsiteY7" fmla="*/ 59934 h 95477"/>
                <a:gd name="connsiteX8" fmla="*/ 504968 w 1105469"/>
                <a:gd name="connsiteY8" fmla="*/ 46287 h 95477"/>
                <a:gd name="connsiteX9" fmla="*/ 545911 w 1105469"/>
                <a:gd name="connsiteY9" fmla="*/ 18991 h 95477"/>
                <a:gd name="connsiteX10" fmla="*/ 477672 w 1105469"/>
                <a:gd name="connsiteY10" fmla="*/ 32639 h 95477"/>
                <a:gd name="connsiteX11" fmla="*/ 450376 w 1105469"/>
                <a:gd name="connsiteY11" fmla="*/ 73582 h 95477"/>
                <a:gd name="connsiteX12" fmla="*/ 573206 w 1105469"/>
                <a:gd name="connsiteY12" fmla="*/ 87230 h 95477"/>
                <a:gd name="connsiteX13" fmla="*/ 668741 w 1105469"/>
                <a:gd name="connsiteY13" fmla="*/ 59934 h 95477"/>
                <a:gd name="connsiteX14" fmla="*/ 709684 w 1105469"/>
                <a:gd name="connsiteY14" fmla="*/ 18991 h 95477"/>
                <a:gd name="connsiteX15" fmla="*/ 668741 w 1105469"/>
                <a:gd name="connsiteY15" fmla="*/ 5343 h 95477"/>
                <a:gd name="connsiteX16" fmla="*/ 641445 w 1105469"/>
                <a:gd name="connsiteY16" fmla="*/ 46287 h 95477"/>
                <a:gd name="connsiteX17" fmla="*/ 696036 w 1105469"/>
                <a:gd name="connsiteY17" fmla="*/ 59934 h 95477"/>
                <a:gd name="connsiteX18" fmla="*/ 777923 w 1105469"/>
                <a:gd name="connsiteY18" fmla="*/ 18991 h 95477"/>
                <a:gd name="connsiteX19" fmla="*/ 805218 w 1105469"/>
                <a:gd name="connsiteY19" fmla="*/ 59934 h 95477"/>
                <a:gd name="connsiteX20" fmla="*/ 873457 w 1105469"/>
                <a:gd name="connsiteY20" fmla="*/ 46287 h 95477"/>
                <a:gd name="connsiteX21" fmla="*/ 1050878 w 1105469"/>
                <a:gd name="connsiteY21" fmla="*/ 32639 h 95477"/>
                <a:gd name="connsiteX22" fmla="*/ 1023582 w 1105469"/>
                <a:gd name="connsiteY22" fmla="*/ 73582 h 95477"/>
                <a:gd name="connsiteX23" fmla="*/ 955344 w 1105469"/>
                <a:gd name="connsiteY23" fmla="*/ 87230 h 95477"/>
                <a:gd name="connsiteX24" fmla="*/ 1105469 w 1105469"/>
                <a:gd name="connsiteY24" fmla="*/ 87230 h 95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105469" h="95477">
                  <a:moveTo>
                    <a:pt x="0" y="46287"/>
                  </a:moveTo>
                  <a:lnTo>
                    <a:pt x="81887" y="18991"/>
                  </a:lnTo>
                  <a:lnTo>
                    <a:pt x="122830" y="5343"/>
                  </a:lnTo>
                  <a:cubicBezTo>
                    <a:pt x="127379" y="18991"/>
                    <a:pt x="127491" y="35053"/>
                    <a:pt x="136478" y="46287"/>
                  </a:cubicBezTo>
                  <a:cubicBezTo>
                    <a:pt x="175830" y="95477"/>
                    <a:pt x="216797" y="67957"/>
                    <a:pt x="272956" y="59934"/>
                  </a:cubicBezTo>
                  <a:cubicBezTo>
                    <a:pt x="282054" y="46286"/>
                    <a:pt x="284167" y="22208"/>
                    <a:pt x="300251" y="18991"/>
                  </a:cubicBezTo>
                  <a:cubicBezTo>
                    <a:pt x="316335" y="15774"/>
                    <a:pt x="326118" y="39826"/>
                    <a:pt x="341194" y="46287"/>
                  </a:cubicBezTo>
                  <a:cubicBezTo>
                    <a:pt x="358434" y="53676"/>
                    <a:pt x="377588" y="55385"/>
                    <a:pt x="395785" y="59934"/>
                  </a:cubicBezTo>
                  <a:cubicBezTo>
                    <a:pt x="432179" y="55385"/>
                    <a:pt x="469583" y="55937"/>
                    <a:pt x="504968" y="46287"/>
                  </a:cubicBezTo>
                  <a:cubicBezTo>
                    <a:pt x="520793" y="41971"/>
                    <a:pt x="560582" y="26326"/>
                    <a:pt x="545911" y="18991"/>
                  </a:cubicBezTo>
                  <a:cubicBezTo>
                    <a:pt x="525163" y="8617"/>
                    <a:pt x="500418" y="28090"/>
                    <a:pt x="477672" y="32639"/>
                  </a:cubicBezTo>
                  <a:cubicBezTo>
                    <a:pt x="468573" y="46287"/>
                    <a:pt x="436135" y="65444"/>
                    <a:pt x="450376" y="73582"/>
                  </a:cubicBezTo>
                  <a:cubicBezTo>
                    <a:pt x="486144" y="94021"/>
                    <a:pt x="532011" y="87230"/>
                    <a:pt x="573206" y="87230"/>
                  </a:cubicBezTo>
                  <a:cubicBezTo>
                    <a:pt x="590342" y="87230"/>
                    <a:pt x="649434" y="66370"/>
                    <a:pt x="668741" y="59934"/>
                  </a:cubicBezTo>
                  <a:cubicBezTo>
                    <a:pt x="682389" y="46286"/>
                    <a:pt x="709684" y="38292"/>
                    <a:pt x="709684" y="18991"/>
                  </a:cubicBezTo>
                  <a:cubicBezTo>
                    <a:pt x="709684" y="4605"/>
                    <a:pt x="682098" y="0"/>
                    <a:pt x="668741" y="5343"/>
                  </a:cubicBezTo>
                  <a:cubicBezTo>
                    <a:pt x="653511" y="11435"/>
                    <a:pt x="650544" y="32639"/>
                    <a:pt x="641445" y="46287"/>
                  </a:cubicBezTo>
                  <a:cubicBezTo>
                    <a:pt x="659642" y="50836"/>
                    <a:pt x="677279" y="59934"/>
                    <a:pt x="696036" y="59934"/>
                  </a:cubicBezTo>
                  <a:cubicBezTo>
                    <a:pt x="724289" y="59934"/>
                    <a:pt x="757221" y="32792"/>
                    <a:pt x="777923" y="18991"/>
                  </a:cubicBezTo>
                  <a:cubicBezTo>
                    <a:pt x="787021" y="32639"/>
                    <a:pt x="789447" y="55428"/>
                    <a:pt x="805218" y="59934"/>
                  </a:cubicBezTo>
                  <a:cubicBezTo>
                    <a:pt x="827522" y="66307"/>
                    <a:pt x="850402" y="48849"/>
                    <a:pt x="873457" y="46287"/>
                  </a:cubicBezTo>
                  <a:cubicBezTo>
                    <a:pt x="932409" y="39737"/>
                    <a:pt x="991738" y="37188"/>
                    <a:pt x="1050878" y="32639"/>
                  </a:cubicBezTo>
                  <a:cubicBezTo>
                    <a:pt x="1041779" y="46287"/>
                    <a:pt x="1037823" y="65444"/>
                    <a:pt x="1023582" y="73582"/>
                  </a:cubicBezTo>
                  <a:cubicBezTo>
                    <a:pt x="1003442" y="85091"/>
                    <a:pt x="932463" y="83416"/>
                    <a:pt x="955344" y="87230"/>
                  </a:cubicBezTo>
                  <a:cubicBezTo>
                    <a:pt x="1004705" y="95457"/>
                    <a:pt x="1055427" y="87230"/>
                    <a:pt x="1105469" y="8723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4267200" y="4572000"/>
              <a:ext cx="1105469" cy="95477"/>
            </a:xfrm>
            <a:custGeom>
              <a:avLst/>
              <a:gdLst>
                <a:gd name="connsiteX0" fmla="*/ 0 w 1105469"/>
                <a:gd name="connsiteY0" fmla="*/ 46287 h 95477"/>
                <a:gd name="connsiteX1" fmla="*/ 81887 w 1105469"/>
                <a:gd name="connsiteY1" fmla="*/ 18991 h 95477"/>
                <a:gd name="connsiteX2" fmla="*/ 122830 w 1105469"/>
                <a:gd name="connsiteY2" fmla="*/ 5343 h 95477"/>
                <a:gd name="connsiteX3" fmla="*/ 136478 w 1105469"/>
                <a:gd name="connsiteY3" fmla="*/ 46287 h 95477"/>
                <a:gd name="connsiteX4" fmla="*/ 272956 w 1105469"/>
                <a:gd name="connsiteY4" fmla="*/ 59934 h 95477"/>
                <a:gd name="connsiteX5" fmla="*/ 300251 w 1105469"/>
                <a:gd name="connsiteY5" fmla="*/ 18991 h 95477"/>
                <a:gd name="connsiteX6" fmla="*/ 341194 w 1105469"/>
                <a:gd name="connsiteY6" fmla="*/ 46287 h 95477"/>
                <a:gd name="connsiteX7" fmla="*/ 395785 w 1105469"/>
                <a:gd name="connsiteY7" fmla="*/ 59934 h 95477"/>
                <a:gd name="connsiteX8" fmla="*/ 504968 w 1105469"/>
                <a:gd name="connsiteY8" fmla="*/ 46287 h 95477"/>
                <a:gd name="connsiteX9" fmla="*/ 545911 w 1105469"/>
                <a:gd name="connsiteY9" fmla="*/ 18991 h 95477"/>
                <a:gd name="connsiteX10" fmla="*/ 477672 w 1105469"/>
                <a:gd name="connsiteY10" fmla="*/ 32639 h 95477"/>
                <a:gd name="connsiteX11" fmla="*/ 450376 w 1105469"/>
                <a:gd name="connsiteY11" fmla="*/ 73582 h 95477"/>
                <a:gd name="connsiteX12" fmla="*/ 573206 w 1105469"/>
                <a:gd name="connsiteY12" fmla="*/ 87230 h 95477"/>
                <a:gd name="connsiteX13" fmla="*/ 668741 w 1105469"/>
                <a:gd name="connsiteY13" fmla="*/ 59934 h 95477"/>
                <a:gd name="connsiteX14" fmla="*/ 709684 w 1105469"/>
                <a:gd name="connsiteY14" fmla="*/ 18991 h 95477"/>
                <a:gd name="connsiteX15" fmla="*/ 668741 w 1105469"/>
                <a:gd name="connsiteY15" fmla="*/ 5343 h 95477"/>
                <a:gd name="connsiteX16" fmla="*/ 641445 w 1105469"/>
                <a:gd name="connsiteY16" fmla="*/ 46287 h 95477"/>
                <a:gd name="connsiteX17" fmla="*/ 696036 w 1105469"/>
                <a:gd name="connsiteY17" fmla="*/ 59934 h 95477"/>
                <a:gd name="connsiteX18" fmla="*/ 777923 w 1105469"/>
                <a:gd name="connsiteY18" fmla="*/ 18991 h 95477"/>
                <a:gd name="connsiteX19" fmla="*/ 805218 w 1105469"/>
                <a:gd name="connsiteY19" fmla="*/ 59934 h 95477"/>
                <a:gd name="connsiteX20" fmla="*/ 873457 w 1105469"/>
                <a:gd name="connsiteY20" fmla="*/ 46287 h 95477"/>
                <a:gd name="connsiteX21" fmla="*/ 1050878 w 1105469"/>
                <a:gd name="connsiteY21" fmla="*/ 32639 h 95477"/>
                <a:gd name="connsiteX22" fmla="*/ 1023582 w 1105469"/>
                <a:gd name="connsiteY22" fmla="*/ 73582 h 95477"/>
                <a:gd name="connsiteX23" fmla="*/ 955344 w 1105469"/>
                <a:gd name="connsiteY23" fmla="*/ 87230 h 95477"/>
                <a:gd name="connsiteX24" fmla="*/ 1105469 w 1105469"/>
                <a:gd name="connsiteY24" fmla="*/ 87230 h 95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105469" h="95477">
                  <a:moveTo>
                    <a:pt x="0" y="46287"/>
                  </a:moveTo>
                  <a:lnTo>
                    <a:pt x="81887" y="18991"/>
                  </a:lnTo>
                  <a:lnTo>
                    <a:pt x="122830" y="5343"/>
                  </a:lnTo>
                  <a:cubicBezTo>
                    <a:pt x="127379" y="18991"/>
                    <a:pt x="127491" y="35053"/>
                    <a:pt x="136478" y="46287"/>
                  </a:cubicBezTo>
                  <a:cubicBezTo>
                    <a:pt x="175830" y="95477"/>
                    <a:pt x="216797" y="67957"/>
                    <a:pt x="272956" y="59934"/>
                  </a:cubicBezTo>
                  <a:cubicBezTo>
                    <a:pt x="282054" y="46286"/>
                    <a:pt x="284167" y="22208"/>
                    <a:pt x="300251" y="18991"/>
                  </a:cubicBezTo>
                  <a:cubicBezTo>
                    <a:pt x="316335" y="15774"/>
                    <a:pt x="326118" y="39826"/>
                    <a:pt x="341194" y="46287"/>
                  </a:cubicBezTo>
                  <a:cubicBezTo>
                    <a:pt x="358434" y="53676"/>
                    <a:pt x="377588" y="55385"/>
                    <a:pt x="395785" y="59934"/>
                  </a:cubicBezTo>
                  <a:cubicBezTo>
                    <a:pt x="432179" y="55385"/>
                    <a:pt x="469583" y="55937"/>
                    <a:pt x="504968" y="46287"/>
                  </a:cubicBezTo>
                  <a:cubicBezTo>
                    <a:pt x="520793" y="41971"/>
                    <a:pt x="560582" y="26326"/>
                    <a:pt x="545911" y="18991"/>
                  </a:cubicBezTo>
                  <a:cubicBezTo>
                    <a:pt x="525163" y="8617"/>
                    <a:pt x="500418" y="28090"/>
                    <a:pt x="477672" y="32639"/>
                  </a:cubicBezTo>
                  <a:cubicBezTo>
                    <a:pt x="468573" y="46287"/>
                    <a:pt x="436135" y="65444"/>
                    <a:pt x="450376" y="73582"/>
                  </a:cubicBezTo>
                  <a:cubicBezTo>
                    <a:pt x="486144" y="94021"/>
                    <a:pt x="532011" y="87230"/>
                    <a:pt x="573206" y="87230"/>
                  </a:cubicBezTo>
                  <a:cubicBezTo>
                    <a:pt x="590342" y="87230"/>
                    <a:pt x="649434" y="66370"/>
                    <a:pt x="668741" y="59934"/>
                  </a:cubicBezTo>
                  <a:cubicBezTo>
                    <a:pt x="682389" y="46286"/>
                    <a:pt x="709684" y="38292"/>
                    <a:pt x="709684" y="18991"/>
                  </a:cubicBezTo>
                  <a:cubicBezTo>
                    <a:pt x="709684" y="4605"/>
                    <a:pt x="682098" y="0"/>
                    <a:pt x="668741" y="5343"/>
                  </a:cubicBezTo>
                  <a:cubicBezTo>
                    <a:pt x="653511" y="11435"/>
                    <a:pt x="650544" y="32639"/>
                    <a:pt x="641445" y="46287"/>
                  </a:cubicBezTo>
                  <a:cubicBezTo>
                    <a:pt x="659642" y="50836"/>
                    <a:pt x="677279" y="59934"/>
                    <a:pt x="696036" y="59934"/>
                  </a:cubicBezTo>
                  <a:cubicBezTo>
                    <a:pt x="724289" y="59934"/>
                    <a:pt x="757221" y="32792"/>
                    <a:pt x="777923" y="18991"/>
                  </a:cubicBezTo>
                  <a:cubicBezTo>
                    <a:pt x="787021" y="32639"/>
                    <a:pt x="789447" y="55428"/>
                    <a:pt x="805218" y="59934"/>
                  </a:cubicBezTo>
                  <a:cubicBezTo>
                    <a:pt x="827522" y="66307"/>
                    <a:pt x="850402" y="48849"/>
                    <a:pt x="873457" y="46287"/>
                  </a:cubicBezTo>
                  <a:cubicBezTo>
                    <a:pt x="932409" y="39737"/>
                    <a:pt x="991738" y="37188"/>
                    <a:pt x="1050878" y="32639"/>
                  </a:cubicBezTo>
                  <a:cubicBezTo>
                    <a:pt x="1041779" y="46287"/>
                    <a:pt x="1037823" y="65444"/>
                    <a:pt x="1023582" y="73582"/>
                  </a:cubicBezTo>
                  <a:cubicBezTo>
                    <a:pt x="1003442" y="85091"/>
                    <a:pt x="932463" y="83416"/>
                    <a:pt x="955344" y="87230"/>
                  </a:cubicBezTo>
                  <a:cubicBezTo>
                    <a:pt x="1004705" y="95457"/>
                    <a:pt x="1055427" y="87230"/>
                    <a:pt x="1105469" y="8723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3352800" y="4724400"/>
              <a:ext cx="1105469" cy="95477"/>
            </a:xfrm>
            <a:custGeom>
              <a:avLst/>
              <a:gdLst>
                <a:gd name="connsiteX0" fmla="*/ 0 w 1105469"/>
                <a:gd name="connsiteY0" fmla="*/ 46287 h 95477"/>
                <a:gd name="connsiteX1" fmla="*/ 81887 w 1105469"/>
                <a:gd name="connsiteY1" fmla="*/ 18991 h 95477"/>
                <a:gd name="connsiteX2" fmla="*/ 122830 w 1105469"/>
                <a:gd name="connsiteY2" fmla="*/ 5343 h 95477"/>
                <a:gd name="connsiteX3" fmla="*/ 136478 w 1105469"/>
                <a:gd name="connsiteY3" fmla="*/ 46287 h 95477"/>
                <a:gd name="connsiteX4" fmla="*/ 272956 w 1105469"/>
                <a:gd name="connsiteY4" fmla="*/ 59934 h 95477"/>
                <a:gd name="connsiteX5" fmla="*/ 300251 w 1105469"/>
                <a:gd name="connsiteY5" fmla="*/ 18991 h 95477"/>
                <a:gd name="connsiteX6" fmla="*/ 341194 w 1105469"/>
                <a:gd name="connsiteY6" fmla="*/ 46287 h 95477"/>
                <a:gd name="connsiteX7" fmla="*/ 395785 w 1105469"/>
                <a:gd name="connsiteY7" fmla="*/ 59934 h 95477"/>
                <a:gd name="connsiteX8" fmla="*/ 504968 w 1105469"/>
                <a:gd name="connsiteY8" fmla="*/ 46287 h 95477"/>
                <a:gd name="connsiteX9" fmla="*/ 545911 w 1105469"/>
                <a:gd name="connsiteY9" fmla="*/ 18991 h 95477"/>
                <a:gd name="connsiteX10" fmla="*/ 477672 w 1105469"/>
                <a:gd name="connsiteY10" fmla="*/ 32639 h 95477"/>
                <a:gd name="connsiteX11" fmla="*/ 450376 w 1105469"/>
                <a:gd name="connsiteY11" fmla="*/ 73582 h 95477"/>
                <a:gd name="connsiteX12" fmla="*/ 573206 w 1105469"/>
                <a:gd name="connsiteY12" fmla="*/ 87230 h 95477"/>
                <a:gd name="connsiteX13" fmla="*/ 668741 w 1105469"/>
                <a:gd name="connsiteY13" fmla="*/ 59934 h 95477"/>
                <a:gd name="connsiteX14" fmla="*/ 709684 w 1105469"/>
                <a:gd name="connsiteY14" fmla="*/ 18991 h 95477"/>
                <a:gd name="connsiteX15" fmla="*/ 668741 w 1105469"/>
                <a:gd name="connsiteY15" fmla="*/ 5343 h 95477"/>
                <a:gd name="connsiteX16" fmla="*/ 641445 w 1105469"/>
                <a:gd name="connsiteY16" fmla="*/ 46287 h 95477"/>
                <a:gd name="connsiteX17" fmla="*/ 696036 w 1105469"/>
                <a:gd name="connsiteY17" fmla="*/ 59934 h 95477"/>
                <a:gd name="connsiteX18" fmla="*/ 777923 w 1105469"/>
                <a:gd name="connsiteY18" fmla="*/ 18991 h 95477"/>
                <a:gd name="connsiteX19" fmla="*/ 805218 w 1105469"/>
                <a:gd name="connsiteY19" fmla="*/ 59934 h 95477"/>
                <a:gd name="connsiteX20" fmla="*/ 873457 w 1105469"/>
                <a:gd name="connsiteY20" fmla="*/ 46287 h 95477"/>
                <a:gd name="connsiteX21" fmla="*/ 1050878 w 1105469"/>
                <a:gd name="connsiteY21" fmla="*/ 32639 h 95477"/>
                <a:gd name="connsiteX22" fmla="*/ 1023582 w 1105469"/>
                <a:gd name="connsiteY22" fmla="*/ 73582 h 95477"/>
                <a:gd name="connsiteX23" fmla="*/ 955344 w 1105469"/>
                <a:gd name="connsiteY23" fmla="*/ 87230 h 95477"/>
                <a:gd name="connsiteX24" fmla="*/ 1105469 w 1105469"/>
                <a:gd name="connsiteY24" fmla="*/ 87230 h 95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105469" h="95477">
                  <a:moveTo>
                    <a:pt x="0" y="46287"/>
                  </a:moveTo>
                  <a:lnTo>
                    <a:pt x="81887" y="18991"/>
                  </a:lnTo>
                  <a:lnTo>
                    <a:pt x="122830" y="5343"/>
                  </a:lnTo>
                  <a:cubicBezTo>
                    <a:pt x="127379" y="18991"/>
                    <a:pt x="127491" y="35053"/>
                    <a:pt x="136478" y="46287"/>
                  </a:cubicBezTo>
                  <a:cubicBezTo>
                    <a:pt x="175830" y="95477"/>
                    <a:pt x="216797" y="67957"/>
                    <a:pt x="272956" y="59934"/>
                  </a:cubicBezTo>
                  <a:cubicBezTo>
                    <a:pt x="282054" y="46286"/>
                    <a:pt x="284167" y="22208"/>
                    <a:pt x="300251" y="18991"/>
                  </a:cubicBezTo>
                  <a:cubicBezTo>
                    <a:pt x="316335" y="15774"/>
                    <a:pt x="326118" y="39826"/>
                    <a:pt x="341194" y="46287"/>
                  </a:cubicBezTo>
                  <a:cubicBezTo>
                    <a:pt x="358434" y="53676"/>
                    <a:pt x="377588" y="55385"/>
                    <a:pt x="395785" y="59934"/>
                  </a:cubicBezTo>
                  <a:cubicBezTo>
                    <a:pt x="432179" y="55385"/>
                    <a:pt x="469583" y="55937"/>
                    <a:pt x="504968" y="46287"/>
                  </a:cubicBezTo>
                  <a:cubicBezTo>
                    <a:pt x="520793" y="41971"/>
                    <a:pt x="560582" y="26326"/>
                    <a:pt x="545911" y="18991"/>
                  </a:cubicBezTo>
                  <a:cubicBezTo>
                    <a:pt x="525163" y="8617"/>
                    <a:pt x="500418" y="28090"/>
                    <a:pt x="477672" y="32639"/>
                  </a:cubicBezTo>
                  <a:cubicBezTo>
                    <a:pt x="468573" y="46287"/>
                    <a:pt x="436135" y="65444"/>
                    <a:pt x="450376" y="73582"/>
                  </a:cubicBezTo>
                  <a:cubicBezTo>
                    <a:pt x="486144" y="94021"/>
                    <a:pt x="532011" y="87230"/>
                    <a:pt x="573206" y="87230"/>
                  </a:cubicBezTo>
                  <a:cubicBezTo>
                    <a:pt x="590342" y="87230"/>
                    <a:pt x="649434" y="66370"/>
                    <a:pt x="668741" y="59934"/>
                  </a:cubicBezTo>
                  <a:cubicBezTo>
                    <a:pt x="682389" y="46286"/>
                    <a:pt x="709684" y="38292"/>
                    <a:pt x="709684" y="18991"/>
                  </a:cubicBezTo>
                  <a:cubicBezTo>
                    <a:pt x="709684" y="4605"/>
                    <a:pt x="682098" y="0"/>
                    <a:pt x="668741" y="5343"/>
                  </a:cubicBezTo>
                  <a:cubicBezTo>
                    <a:pt x="653511" y="11435"/>
                    <a:pt x="650544" y="32639"/>
                    <a:pt x="641445" y="46287"/>
                  </a:cubicBezTo>
                  <a:cubicBezTo>
                    <a:pt x="659642" y="50836"/>
                    <a:pt x="677279" y="59934"/>
                    <a:pt x="696036" y="59934"/>
                  </a:cubicBezTo>
                  <a:cubicBezTo>
                    <a:pt x="724289" y="59934"/>
                    <a:pt x="757221" y="32792"/>
                    <a:pt x="777923" y="18991"/>
                  </a:cubicBezTo>
                  <a:cubicBezTo>
                    <a:pt x="787021" y="32639"/>
                    <a:pt x="789447" y="55428"/>
                    <a:pt x="805218" y="59934"/>
                  </a:cubicBezTo>
                  <a:cubicBezTo>
                    <a:pt x="827522" y="66307"/>
                    <a:pt x="850402" y="48849"/>
                    <a:pt x="873457" y="46287"/>
                  </a:cubicBezTo>
                  <a:cubicBezTo>
                    <a:pt x="932409" y="39737"/>
                    <a:pt x="991738" y="37188"/>
                    <a:pt x="1050878" y="32639"/>
                  </a:cubicBezTo>
                  <a:cubicBezTo>
                    <a:pt x="1041779" y="46287"/>
                    <a:pt x="1037823" y="65444"/>
                    <a:pt x="1023582" y="73582"/>
                  </a:cubicBezTo>
                  <a:cubicBezTo>
                    <a:pt x="1003442" y="85091"/>
                    <a:pt x="932463" y="83416"/>
                    <a:pt x="955344" y="87230"/>
                  </a:cubicBezTo>
                  <a:cubicBezTo>
                    <a:pt x="1004705" y="95457"/>
                    <a:pt x="1055427" y="87230"/>
                    <a:pt x="1105469" y="8723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3657600" y="4495800"/>
              <a:ext cx="494537" cy="137071"/>
            </a:xfrm>
            <a:custGeom>
              <a:avLst/>
              <a:gdLst>
                <a:gd name="connsiteX0" fmla="*/ 30513 w 494537"/>
                <a:gd name="connsiteY0" fmla="*/ 109183 h 137071"/>
                <a:gd name="connsiteX1" fmla="*/ 71456 w 494537"/>
                <a:gd name="connsiteY1" fmla="*/ 27296 h 137071"/>
                <a:gd name="connsiteX2" fmla="*/ 30513 w 494537"/>
                <a:gd name="connsiteY2" fmla="*/ 0 h 137071"/>
                <a:gd name="connsiteX3" fmla="*/ 3217 w 494537"/>
                <a:gd name="connsiteY3" fmla="*/ 40944 h 137071"/>
                <a:gd name="connsiteX4" fmla="*/ 44161 w 494537"/>
                <a:gd name="connsiteY4" fmla="*/ 68239 h 137071"/>
                <a:gd name="connsiteX5" fmla="*/ 153343 w 494537"/>
                <a:gd name="connsiteY5" fmla="*/ 95535 h 137071"/>
                <a:gd name="connsiteX6" fmla="*/ 207934 w 494537"/>
                <a:gd name="connsiteY6" fmla="*/ 109183 h 137071"/>
                <a:gd name="connsiteX7" fmla="*/ 139695 w 494537"/>
                <a:gd name="connsiteY7" fmla="*/ 40944 h 137071"/>
                <a:gd name="connsiteX8" fmla="*/ 126047 w 494537"/>
                <a:gd name="connsiteY8" fmla="*/ 81887 h 137071"/>
                <a:gd name="connsiteX9" fmla="*/ 166991 w 494537"/>
                <a:gd name="connsiteY9" fmla="*/ 95535 h 137071"/>
                <a:gd name="connsiteX10" fmla="*/ 248877 w 494537"/>
                <a:gd name="connsiteY10" fmla="*/ 40944 h 137071"/>
                <a:gd name="connsiteX11" fmla="*/ 289820 w 494537"/>
                <a:gd name="connsiteY11" fmla="*/ 68239 h 137071"/>
                <a:gd name="connsiteX12" fmla="*/ 358059 w 494537"/>
                <a:gd name="connsiteY12" fmla="*/ 122830 h 137071"/>
                <a:gd name="connsiteX13" fmla="*/ 399003 w 494537"/>
                <a:gd name="connsiteY13" fmla="*/ 136478 h 137071"/>
                <a:gd name="connsiteX14" fmla="*/ 439946 w 494537"/>
                <a:gd name="connsiteY14" fmla="*/ 122830 h 137071"/>
                <a:gd name="connsiteX15" fmla="*/ 412650 w 494537"/>
                <a:gd name="connsiteY15" fmla="*/ 40944 h 137071"/>
                <a:gd name="connsiteX16" fmla="*/ 494537 w 494537"/>
                <a:gd name="connsiteY16" fmla="*/ 68239 h 1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94537" h="137071">
                  <a:moveTo>
                    <a:pt x="30513" y="109183"/>
                  </a:moveTo>
                  <a:cubicBezTo>
                    <a:pt x="36261" y="100562"/>
                    <a:pt x="78519" y="44954"/>
                    <a:pt x="71456" y="27296"/>
                  </a:cubicBezTo>
                  <a:cubicBezTo>
                    <a:pt x="65364" y="12067"/>
                    <a:pt x="44161" y="9099"/>
                    <a:pt x="30513" y="0"/>
                  </a:cubicBezTo>
                  <a:cubicBezTo>
                    <a:pt x="21414" y="13648"/>
                    <a:pt x="0" y="24860"/>
                    <a:pt x="3217" y="40944"/>
                  </a:cubicBezTo>
                  <a:cubicBezTo>
                    <a:pt x="6434" y="57028"/>
                    <a:pt x="29490" y="60904"/>
                    <a:pt x="44161" y="68239"/>
                  </a:cubicBezTo>
                  <a:cubicBezTo>
                    <a:pt x="73428" y="82873"/>
                    <a:pt x="125308" y="89305"/>
                    <a:pt x="153343" y="95535"/>
                  </a:cubicBezTo>
                  <a:cubicBezTo>
                    <a:pt x="171653" y="99604"/>
                    <a:pt x="189737" y="104634"/>
                    <a:pt x="207934" y="109183"/>
                  </a:cubicBezTo>
                  <a:cubicBezTo>
                    <a:pt x="200136" y="97485"/>
                    <a:pt x="165691" y="34445"/>
                    <a:pt x="139695" y="40944"/>
                  </a:cubicBezTo>
                  <a:cubicBezTo>
                    <a:pt x="125739" y="44433"/>
                    <a:pt x="130596" y="68239"/>
                    <a:pt x="126047" y="81887"/>
                  </a:cubicBezTo>
                  <a:cubicBezTo>
                    <a:pt x="139695" y="86436"/>
                    <a:pt x="153343" y="100084"/>
                    <a:pt x="166991" y="95535"/>
                  </a:cubicBezTo>
                  <a:cubicBezTo>
                    <a:pt x="198113" y="85161"/>
                    <a:pt x="248877" y="40944"/>
                    <a:pt x="248877" y="40944"/>
                  </a:cubicBezTo>
                  <a:cubicBezTo>
                    <a:pt x="262525" y="50042"/>
                    <a:pt x="276698" y="58398"/>
                    <a:pt x="289820" y="68239"/>
                  </a:cubicBezTo>
                  <a:cubicBezTo>
                    <a:pt x="313124" y="85717"/>
                    <a:pt x="333357" y="107391"/>
                    <a:pt x="358059" y="122830"/>
                  </a:cubicBezTo>
                  <a:cubicBezTo>
                    <a:pt x="370259" y="130455"/>
                    <a:pt x="385355" y="131929"/>
                    <a:pt x="399003" y="136478"/>
                  </a:cubicBezTo>
                  <a:cubicBezTo>
                    <a:pt x="412651" y="131929"/>
                    <a:pt x="437912" y="137071"/>
                    <a:pt x="439946" y="122830"/>
                  </a:cubicBezTo>
                  <a:cubicBezTo>
                    <a:pt x="444015" y="94347"/>
                    <a:pt x="385355" y="31846"/>
                    <a:pt x="412650" y="40944"/>
                  </a:cubicBezTo>
                  <a:lnTo>
                    <a:pt x="494537" y="68239"/>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0" name="TextBox 19"/>
          <p:cNvSpPr txBox="1"/>
          <p:nvPr/>
        </p:nvSpPr>
        <p:spPr>
          <a:xfrm>
            <a:off x="5029200" y="2819400"/>
            <a:ext cx="3200400" cy="2862322"/>
          </a:xfrm>
          <a:prstGeom prst="rect">
            <a:avLst/>
          </a:prstGeom>
          <a:noFill/>
        </p:spPr>
        <p:txBody>
          <a:bodyPr wrap="square" rtlCol="0">
            <a:spAutoFit/>
          </a:bodyPr>
          <a:lstStyle/>
          <a:p>
            <a:r>
              <a:rPr lang="en-US" sz="3600" dirty="0" smtClean="0">
                <a:solidFill>
                  <a:schemeClr val="accent2">
                    <a:lumMod val="50000"/>
                  </a:schemeClr>
                </a:solidFill>
                <a:latin typeface="Eras Demi ITC" pitchFamily="34" charset="0"/>
              </a:rPr>
              <a:t>All of your members are neatly counted and on a list…</a:t>
            </a:r>
            <a:endParaRPr lang="en-US" sz="3600" dirty="0">
              <a:solidFill>
                <a:schemeClr val="accent2">
                  <a:lumMod val="50000"/>
                </a:schemeClr>
              </a:solidFill>
              <a:latin typeface="Eras Demi ITC" pitchFamily="34" charset="0"/>
            </a:endParaRPr>
          </a:p>
        </p:txBody>
      </p:sp>
      <p:sp>
        <p:nvSpPr>
          <p:cNvPr id="21" name="Footer Placeholder 20"/>
          <p:cNvSpPr>
            <a:spLocks noGrp="1"/>
          </p:cNvSpPr>
          <p:nvPr>
            <p:ph type="ftr" sz="quarter" idx="11"/>
          </p:nvPr>
        </p:nvSpPr>
        <p:spPr/>
        <p:txBody>
          <a:bodyPr/>
          <a:lstStyle/>
          <a:p>
            <a:r>
              <a:rPr lang="en-US" smtClean="0"/>
              <a:t>2014 Missouri PTA Convention Chesterfield, MO</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4" name="Group 2"/>
          <p:cNvGrpSpPr>
            <a:grpSpLocks/>
          </p:cNvGrpSpPr>
          <p:nvPr/>
        </p:nvGrpSpPr>
        <p:grpSpPr bwMode="auto">
          <a:xfrm>
            <a:off x="1828800" y="3352800"/>
            <a:ext cx="5638800" cy="3074987"/>
            <a:chOff x="108699300" y="110174310"/>
            <a:chExt cx="3886200" cy="2160270"/>
          </a:xfrm>
        </p:grpSpPr>
        <p:pic>
          <p:nvPicPr>
            <p:cNvPr id="18435" name="Picture 3" descr="ANd9GcS_J7K7dDIF1zVBneuOeJPrJ_BREyjjCsqO9cS-hf4ztFfUfR9YO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09270800" y="110174310"/>
              <a:ext cx="2743200" cy="2160270"/>
            </a:xfrm>
            <a:prstGeom prst="rect">
              <a:avLst/>
            </a:prstGeom>
            <a:noFill/>
            <a:ln w="9525" algn="in">
              <a:noFill/>
              <a:miter lim="800000"/>
              <a:headEnd/>
              <a:tailEnd/>
            </a:ln>
          </p:spPr>
        </p:pic>
        <p:pic>
          <p:nvPicPr>
            <p:cNvPr id="18436" name="Picture 4" descr="ANd9GcRXtw8GyoruaYv4KK3HUpkiFjQZ0PDEzkOueeQrV_kjmdKfRgQH"/>
            <p:cNvPicPr>
              <a:picLocks noChangeAspect="1" noChangeArrowheads="1"/>
            </p:cNvPicPr>
            <p:nvPr/>
          </p:nvPicPr>
          <p:blipFill>
            <a:blip r:embed="rId4" cstate="print">
              <a:clrChange>
                <a:clrFrom>
                  <a:srgbClr val="F7FFFF"/>
                </a:clrFrom>
                <a:clrTo>
                  <a:srgbClr val="F7FFFF">
                    <a:alpha val="0"/>
                  </a:srgbClr>
                </a:clrTo>
              </a:clrChange>
            </a:blip>
            <a:srcRect t="64000"/>
            <a:stretch>
              <a:fillRect/>
            </a:stretch>
          </p:blipFill>
          <p:spPr bwMode="auto">
            <a:xfrm>
              <a:off x="108699300" y="110756700"/>
              <a:ext cx="3886200" cy="1399032"/>
            </a:xfrm>
            <a:prstGeom prst="rect">
              <a:avLst/>
            </a:prstGeom>
            <a:noFill/>
            <a:ln w="9525" algn="in">
              <a:noFill/>
              <a:miter lim="800000"/>
              <a:headEnd/>
              <a:tailEnd/>
            </a:ln>
          </p:spPr>
        </p:pic>
      </p:grpSp>
      <p:sp>
        <p:nvSpPr>
          <p:cNvPr id="5" name="TextBox 4"/>
          <p:cNvSpPr txBox="1"/>
          <p:nvPr/>
        </p:nvSpPr>
        <p:spPr>
          <a:xfrm>
            <a:off x="914400" y="1143000"/>
            <a:ext cx="7391400" cy="1938992"/>
          </a:xfrm>
          <a:prstGeom prst="rect">
            <a:avLst/>
          </a:prstGeom>
          <a:noFill/>
        </p:spPr>
        <p:txBody>
          <a:bodyPr wrap="square" rtlCol="0">
            <a:spAutoFit/>
          </a:bodyPr>
          <a:lstStyle/>
          <a:p>
            <a:r>
              <a:rPr lang="en-US" sz="4000" dirty="0" smtClean="0">
                <a:solidFill>
                  <a:schemeClr val="accent2">
                    <a:lumMod val="50000"/>
                  </a:schemeClr>
                </a:solidFill>
                <a:latin typeface="Eras Demi ITC" pitchFamily="34" charset="0"/>
              </a:rPr>
              <a:t>Don’t keep your members neatly corralled on your membership list</a:t>
            </a:r>
            <a:endParaRPr lang="en-US" sz="4000" dirty="0">
              <a:solidFill>
                <a:schemeClr val="accent2">
                  <a:lumMod val="50000"/>
                </a:schemeClr>
              </a:solidFill>
              <a:latin typeface="Eras Demi ITC" pitchFamily="34" charset="0"/>
            </a:endParaRPr>
          </a:p>
        </p:txBody>
      </p:sp>
      <p:sp>
        <p:nvSpPr>
          <p:cNvPr id="6" name="Footer Placeholder 5"/>
          <p:cNvSpPr>
            <a:spLocks noGrp="1"/>
          </p:cNvSpPr>
          <p:nvPr>
            <p:ph type="ftr" sz="quarter" idx="11"/>
          </p:nvPr>
        </p:nvSpPr>
        <p:spPr/>
        <p:txBody>
          <a:bodyPr/>
          <a:lstStyle/>
          <a:p>
            <a:r>
              <a:rPr lang="en-US" smtClean="0"/>
              <a:t>2014 Missouri PTA Convention Chesterfield, MO</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ANd9GcS7jAWJIZpxzVQsCc5Afs-rWkBXmbPj3H482TAEStu4KH-bulfR"/>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752600" y="2819400"/>
            <a:ext cx="5486400" cy="3005137"/>
          </a:xfrm>
          <a:prstGeom prst="rect">
            <a:avLst/>
          </a:prstGeom>
          <a:noFill/>
          <a:ln w="9525" algn="in">
            <a:noFill/>
            <a:miter lim="800000"/>
            <a:headEnd/>
            <a:tailEnd/>
          </a:ln>
        </p:spPr>
      </p:pic>
      <p:sp>
        <p:nvSpPr>
          <p:cNvPr id="4" name="TextBox 3"/>
          <p:cNvSpPr txBox="1"/>
          <p:nvPr/>
        </p:nvSpPr>
        <p:spPr>
          <a:xfrm>
            <a:off x="685800" y="1143000"/>
            <a:ext cx="7848600" cy="1323439"/>
          </a:xfrm>
          <a:prstGeom prst="rect">
            <a:avLst/>
          </a:prstGeom>
          <a:noFill/>
        </p:spPr>
        <p:txBody>
          <a:bodyPr wrap="square" rtlCol="0">
            <a:spAutoFit/>
          </a:bodyPr>
          <a:lstStyle/>
          <a:p>
            <a:pPr algn="ctr"/>
            <a:r>
              <a:rPr lang="en-US" sz="4000" dirty="0" smtClean="0">
                <a:solidFill>
                  <a:schemeClr val="accent2">
                    <a:lumMod val="50000"/>
                  </a:schemeClr>
                </a:solidFill>
                <a:latin typeface="Eras Demi ITC" pitchFamily="34" charset="0"/>
              </a:rPr>
              <a:t>Show your members the “gate” to PTA membership!</a:t>
            </a:r>
            <a:endParaRPr lang="en-US" sz="4000" dirty="0">
              <a:solidFill>
                <a:schemeClr val="accent2">
                  <a:lumMod val="50000"/>
                </a:schemeClr>
              </a:solidFill>
              <a:latin typeface="Eras Demi ITC" pitchFamily="34" charset="0"/>
            </a:endParaRPr>
          </a:p>
        </p:txBody>
      </p:sp>
      <p:sp>
        <p:nvSpPr>
          <p:cNvPr id="5" name="Footer Placeholder 4"/>
          <p:cNvSpPr>
            <a:spLocks noGrp="1"/>
          </p:cNvSpPr>
          <p:nvPr>
            <p:ph type="ftr" sz="quarter" idx="11"/>
          </p:nvPr>
        </p:nvSpPr>
        <p:spPr/>
        <p:txBody>
          <a:bodyPr/>
          <a:lstStyle/>
          <a:p>
            <a:r>
              <a:rPr lang="en-US" smtClean="0"/>
              <a:t>2014 Missouri PTA Convention Chesterfield, MO</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6" name="Picture 6" descr="https://encrypted-tbn1.gstatic.com/images?q=tbn:ANd9GcSvhdQ5E0C8IA4ejK4-Sszp09RrDUVyre31puSFF8iRFz1uHOFR"/>
          <p:cNvPicPr>
            <a:picLocks noChangeAspect="1" noChangeArrowheads="1"/>
          </p:cNvPicPr>
          <p:nvPr/>
        </p:nvPicPr>
        <p:blipFill>
          <a:blip r:embed="rId3" cstate="print"/>
          <a:srcRect/>
          <a:stretch>
            <a:fillRect/>
          </a:stretch>
        </p:blipFill>
        <p:spPr bwMode="auto">
          <a:xfrm>
            <a:off x="6858000" y="3276600"/>
            <a:ext cx="1752600" cy="1808113"/>
          </a:xfrm>
          <a:prstGeom prst="rect">
            <a:avLst/>
          </a:prstGeom>
          <a:noFill/>
        </p:spPr>
      </p:pic>
      <p:sp>
        <p:nvSpPr>
          <p:cNvPr id="2" name="TextBox 1"/>
          <p:cNvSpPr txBox="1"/>
          <p:nvPr/>
        </p:nvSpPr>
        <p:spPr>
          <a:xfrm>
            <a:off x="1143000" y="990600"/>
            <a:ext cx="6858000" cy="2092881"/>
          </a:xfrm>
          <a:prstGeom prst="rect">
            <a:avLst/>
          </a:prstGeom>
          <a:noFill/>
        </p:spPr>
        <p:txBody>
          <a:bodyPr wrap="square" rtlCol="0">
            <a:spAutoFit/>
          </a:bodyPr>
          <a:lstStyle/>
          <a:p>
            <a:pPr algn="ctr"/>
            <a:r>
              <a:rPr lang="en-US" sz="5800" dirty="0" smtClean="0">
                <a:solidFill>
                  <a:srgbClr val="002060"/>
                </a:solidFill>
                <a:latin typeface="Eras Demi ITC" pitchFamily="34" charset="0"/>
              </a:rPr>
              <a:t>3 STEPS </a:t>
            </a:r>
          </a:p>
          <a:p>
            <a:pPr algn="ctr"/>
            <a:r>
              <a:rPr lang="en-US" sz="3600" dirty="0" smtClean="0">
                <a:solidFill>
                  <a:schemeClr val="accent2">
                    <a:lumMod val="50000"/>
                  </a:schemeClr>
                </a:solidFill>
                <a:latin typeface="Eras Demi ITC" pitchFamily="34" charset="0"/>
              </a:rPr>
              <a:t>to show your members </a:t>
            </a:r>
          </a:p>
          <a:p>
            <a:pPr algn="ctr"/>
            <a:r>
              <a:rPr lang="en-US" sz="3600" dirty="0" smtClean="0">
                <a:solidFill>
                  <a:schemeClr val="accent2">
                    <a:lumMod val="50000"/>
                  </a:schemeClr>
                </a:solidFill>
                <a:latin typeface="Eras Demi ITC" pitchFamily="34" charset="0"/>
              </a:rPr>
              <a:t>what PTA is all about</a:t>
            </a:r>
            <a:endParaRPr lang="en-US" sz="3600" dirty="0">
              <a:solidFill>
                <a:schemeClr val="accent2">
                  <a:lumMod val="50000"/>
                </a:schemeClr>
              </a:solidFill>
              <a:latin typeface="Eras Demi ITC" pitchFamily="34" charset="0"/>
            </a:endParaRPr>
          </a:p>
        </p:txBody>
      </p:sp>
      <p:grpSp>
        <p:nvGrpSpPr>
          <p:cNvPr id="20482" name="Group 2"/>
          <p:cNvGrpSpPr>
            <a:grpSpLocks/>
          </p:cNvGrpSpPr>
          <p:nvPr/>
        </p:nvGrpSpPr>
        <p:grpSpPr bwMode="auto">
          <a:xfrm>
            <a:off x="2362200" y="3276600"/>
            <a:ext cx="4514850" cy="2473325"/>
            <a:chOff x="107670600" y="107974268"/>
            <a:chExt cx="4514850" cy="2473482"/>
          </a:xfrm>
        </p:grpSpPr>
        <p:pic>
          <p:nvPicPr>
            <p:cNvPr id="20483" name="Picture 3" descr="ANd9GcS7jAWJIZpxzVQsCc5Afs-rWkBXmbPj3H482TAEStu4KH-bulfR"/>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07670600" y="107974268"/>
              <a:ext cx="4514850" cy="2473482"/>
            </a:xfrm>
            <a:prstGeom prst="rect">
              <a:avLst/>
            </a:prstGeom>
            <a:noFill/>
            <a:ln w="9525" algn="in">
              <a:noFill/>
              <a:miter lim="800000"/>
              <a:headEnd/>
              <a:tailEnd/>
            </a:ln>
          </p:spPr>
        </p:pic>
        <p:pic>
          <p:nvPicPr>
            <p:cNvPr id="20484" name="Picture 4" descr="bounce-clipart-k9174902"/>
            <p:cNvPicPr>
              <a:picLocks noChangeAspect="1" noChangeArrowheads="1"/>
            </p:cNvPicPr>
            <p:nvPr/>
          </p:nvPicPr>
          <p:blipFill>
            <a:blip r:embed="rId5" cstate="print">
              <a:clrChange>
                <a:clrFrom>
                  <a:srgbClr val="FFFFFF"/>
                </a:clrFrom>
                <a:clrTo>
                  <a:srgbClr val="FFFFFF">
                    <a:alpha val="0"/>
                  </a:srgbClr>
                </a:clrTo>
              </a:clrChange>
            </a:blip>
            <a:srcRect l="32410" t="33530"/>
            <a:stretch>
              <a:fillRect/>
            </a:stretch>
          </p:blipFill>
          <p:spPr bwMode="auto">
            <a:xfrm rot="689720" flipH="1">
              <a:off x="110388718" y="108257986"/>
              <a:ext cx="1739900" cy="1711081"/>
            </a:xfrm>
            <a:prstGeom prst="rect">
              <a:avLst/>
            </a:prstGeom>
            <a:noFill/>
            <a:ln w="9525" algn="in">
              <a:noFill/>
              <a:miter lim="800000"/>
              <a:headEnd/>
              <a:tailEnd/>
            </a:ln>
          </p:spPr>
        </p:pic>
      </p:grpSp>
      <p:sp>
        <p:nvSpPr>
          <p:cNvPr id="9" name="Footer Placeholder 8"/>
          <p:cNvSpPr>
            <a:spLocks noGrp="1"/>
          </p:cNvSpPr>
          <p:nvPr>
            <p:ph type="ftr" sz="quarter" idx="11"/>
          </p:nvPr>
        </p:nvSpPr>
        <p:spPr/>
        <p:txBody>
          <a:bodyPr/>
          <a:lstStyle/>
          <a:p>
            <a:r>
              <a:rPr lang="en-US" smtClean="0"/>
              <a:t>2014 Missouri PTA Convention Chesterfield, MO</a:t>
            </a:r>
            <a:endParaRPr lang="en-US"/>
          </a:p>
        </p:txBody>
      </p:sp>
      <p:pic>
        <p:nvPicPr>
          <p:cNvPr id="2050" name="Picture 2" descr="PTAtag541"/>
          <p:cNvPicPr>
            <a:picLocks noChangeAspect="1" noChangeArrowheads="1"/>
          </p:cNvPicPr>
          <p:nvPr/>
        </p:nvPicPr>
        <p:blipFill>
          <a:blip r:embed="rId6" cstate="print">
            <a:clrChange>
              <a:clrFrom>
                <a:srgbClr val="FFFFFF"/>
              </a:clrFrom>
              <a:clrTo>
                <a:srgbClr val="FFFFFF">
                  <a:alpha val="0"/>
                </a:srgbClr>
              </a:clrTo>
            </a:clrChange>
          </a:blip>
          <a:srcRect l="7143" r="10715" b="31207"/>
          <a:stretch>
            <a:fillRect/>
          </a:stretch>
        </p:blipFill>
        <p:spPr bwMode="auto">
          <a:xfrm rot="-1140000">
            <a:off x="7451348" y="3947184"/>
            <a:ext cx="467494" cy="162607"/>
          </a:xfrm>
          <a:prstGeom prst="rect">
            <a:avLst/>
          </a:prstGeom>
          <a:noFill/>
          <a:ln w="9525" algn="in">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838200"/>
            <a:ext cx="7467600" cy="4555093"/>
          </a:xfrm>
          <a:prstGeom prst="rect">
            <a:avLst/>
          </a:prstGeom>
          <a:noFill/>
        </p:spPr>
        <p:txBody>
          <a:bodyPr wrap="square" rtlCol="0">
            <a:spAutoFit/>
          </a:bodyPr>
          <a:lstStyle/>
          <a:p>
            <a:r>
              <a:rPr lang="en-US" sz="5800" b="1" dirty="0" smtClean="0">
                <a:solidFill>
                  <a:schemeClr val="accent2">
                    <a:lumMod val="50000"/>
                  </a:schemeClr>
                </a:solidFill>
                <a:latin typeface="Eras Demi ITC" pitchFamily="34" charset="0"/>
              </a:rPr>
              <a:t>1</a:t>
            </a:r>
            <a:r>
              <a:rPr lang="en-US" sz="5800" b="1" baseline="30000" dirty="0" smtClean="0">
                <a:solidFill>
                  <a:schemeClr val="accent2">
                    <a:lumMod val="50000"/>
                  </a:schemeClr>
                </a:solidFill>
                <a:latin typeface="Eras Demi ITC" pitchFamily="34" charset="0"/>
              </a:rPr>
              <a:t>st</a:t>
            </a:r>
            <a:r>
              <a:rPr lang="en-US" sz="5800" b="1" dirty="0" smtClean="0">
                <a:solidFill>
                  <a:schemeClr val="accent2">
                    <a:lumMod val="50000"/>
                  </a:schemeClr>
                </a:solidFill>
                <a:latin typeface="Eras Demi ITC" pitchFamily="34" charset="0"/>
              </a:rPr>
              <a:t> STEP</a:t>
            </a:r>
          </a:p>
          <a:p>
            <a:endParaRPr lang="en-US" sz="800" dirty="0" smtClean="0">
              <a:solidFill>
                <a:schemeClr val="accent2">
                  <a:lumMod val="50000"/>
                </a:schemeClr>
              </a:solidFill>
              <a:latin typeface="Eras Demi ITC" pitchFamily="34" charset="0"/>
            </a:endParaRPr>
          </a:p>
          <a:p>
            <a:r>
              <a:rPr lang="en-US" sz="3600" dirty="0" smtClean="0">
                <a:solidFill>
                  <a:srgbClr val="002060"/>
                </a:solidFill>
                <a:latin typeface="Eras Demi ITC" pitchFamily="34" charset="0"/>
              </a:rPr>
              <a:t>Thank ALL of your members</a:t>
            </a:r>
          </a:p>
          <a:p>
            <a:endParaRPr lang="en-US" sz="800" dirty="0" smtClean="0">
              <a:solidFill>
                <a:schemeClr val="accent2">
                  <a:lumMod val="50000"/>
                </a:schemeClr>
              </a:solidFill>
              <a:latin typeface="Eras Demi ITC" pitchFamily="34" charset="0"/>
            </a:endParaRPr>
          </a:p>
          <a:p>
            <a:pPr lvl="1">
              <a:buFont typeface="Arial" pitchFamily="34" charset="0"/>
              <a:buChar char="•"/>
            </a:pPr>
            <a:r>
              <a:rPr lang="en-US" sz="3600" dirty="0" smtClean="0">
                <a:solidFill>
                  <a:schemeClr val="accent2">
                    <a:lumMod val="50000"/>
                  </a:schemeClr>
                </a:solidFill>
                <a:latin typeface="Eras Demi ITC" pitchFamily="34" charset="0"/>
              </a:rPr>
              <a:t>Parents</a:t>
            </a:r>
          </a:p>
          <a:p>
            <a:pPr lvl="1">
              <a:buFont typeface="Arial" pitchFamily="34" charset="0"/>
              <a:buChar char="•"/>
            </a:pPr>
            <a:r>
              <a:rPr lang="en-US" sz="3600" dirty="0" smtClean="0">
                <a:solidFill>
                  <a:schemeClr val="accent2">
                    <a:lumMod val="50000"/>
                  </a:schemeClr>
                </a:solidFill>
                <a:latin typeface="Eras Demi ITC" pitchFamily="34" charset="0"/>
              </a:rPr>
              <a:t>Teachers</a:t>
            </a:r>
          </a:p>
          <a:p>
            <a:pPr lvl="1">
              <a:buFont typeface="Arial" pitchFamily="34" charset="0"/>
              <a:buChar char="•"/>
            </a:pPr>
            <a:r>
              <a:rPr lang="en-US" sz="3600" dirty="0" smtClean="0">
                <a:solidFill>
                  <a:schemeClr val="accent2">
                    <a:lumMod val="50000"/>
                  </a:schemeClr>
                </a:solidFill>
                <a:latin typeface="Eras Demi ITC" pitchFamily="34" charset="0"/>
              </a:rPr>
              <a:t>Businesses</a:t>
            </a:r>
          </a:p>
          <a:p>
            <a:pPr lvl="1">
              <a:buFont typeface="Arial" pitchFamily="34" charset="0"/>
              <a:buChar char="•"/>
            </a:pPr>
            <a:r>
              <a:rPr lang="en-US" sz="3600" dirty="0" smtClean="0">
                <a:solidFill>
                  <a:schemeClr val="accent2">
                    <a:lumMod val="50000"/>
                  </a:schemeClr>
                </a:solidFill>
                <a:latin typeface="Eras Demi ITC" pitchFamily="34" charset="0"/>
              </a:rPr>
              <a:t>Grandparents and Guardians</a:t>
            </a:r>
          </a:p>
          <a:p>
            <a:pPr lvl="1">
              <a:buFont typeface="Arial" pitchFamily="34" charset="0"/>
              <a:buChar char="•"/>
            </a:pPr>
            <a:r>
              <a:rPr lang="en-US" sz="3600" dirty="0" smtClean="0">
                <a:solidFill>
                  <a:schemeClr val="accent2">
                    <a:lumMod val="50000"/>
                  </a:schemeClr>
                </a:solidFill>
                <a:latin typeface="Eras Demi ITC" pitchFamily="34" charset="0"/>
              </a:rPr>
              <a:t>Community Members</a:t>
            </a:r>
            <a:endParaRPr lang="en-US" sz="3600" dirty="0">
              <a:solidFill>
                <a:schemeClr val="accent2">
                  <a:lumMod val="50000"/>
                </a:schemeClr>
              </a:solidFill>
              <a:latin typeface="Eras Demi ITC" pitchFamily="34" charset="0"/>
            </a:endParaRPr>
          </a:p>
        </p:txBody>
      </p:sp>
      <p:pic>
        <p:nvPicPr>
          <p:cNvPr id="26626" name="Picture 2" descr="MC900105218[1]"/>
          <p:cNvPicPr>
            <a:picLocks noChangeAspect="1" noChangeArrowheads="1"/>
          </p:cNvPicPr>
          <p:nvPr/>
        </p:nvPicPr>
        <p:blipFill>
          <a:blip r:embed="rId3" cstate="print"/>
          <a:srcRect/>
          <a:stretch>
            <a:fillRect/>
          </a:stretch>
        </p:blipFill>
        <p:spPr bwMode="auto">
          <a:xfrm>
            <a:off x="6400800" y="4648200"/>
            <a:ext cx="1587500" cy="1831975"/>
          </a:xfrm>
          <a:prstGeom prst="rect">
            <a:avLst/>
          </a:prstGeom>
          <a:noFill/>
          <a:ln w="9525" algn="in">
            <a:noFill/>
            <a:miter lim="800000"/>
            <a:headEnd/>
            <a:tailEnd/>
          </a:ln>
          <a:effectLst/>
        </p:spPr>
      </p:pic>
      <p:pic>
        <p:nvPicPr>
          <p:cNvPr id="26627" name="Picture 3" descr="MC900104796[1]"/>
          <p:cNvPicPr>
            <a:picLocks noChangeAspect="1" noChangeArrowheads="1"/>
          </p:cNvPicPr>
          <p:nvPr/>
        </p:nvPicPr>
        <p:blipFill>
          <a:blip r:embed="rId4" cstate="print">
            <a:duotone>
              <a:prstClr val="black"/>
              <a:schemeClr val="accent5">
                <a:tint val="45000"/>
                <a:satMod val="400000"/>
              </a:schemeClr>
            </a:duotone>
            <a:lum contrast="20000"/>
          </a:blip>
          <a:srcRect/>
          <a:stretch>
            <a:fillRect/>
          </a:stretch>
        </p:blipFill>
        <p:spPr bwMode="auto">
          <a:xfrm rot="660000">
            <a:off x="4493574" y="2585554"/>
            <a:ext cx="2438400" cy="1010164"/>
          </a:xfrm>
          <a:prstGeom prst="rect">
            <a:avLst/>
          </a:prstGeom>
          <a:noFill/>
          <a:ln w="9525" algn="in">
            <a:noFill/>
            <a:miter lim="800000"/>
            <a:headEnd/>
            <a:tailEnd/>
          </a:ln>
          <a:effectLst/>
        </p:spPr>
      </p:pic>
      <p:sp>
        <p:nvSpPr>
          <p:cNvPr id="5" name="TextBox 4"/>
          <p:cNvSpPr txBox="1"/>
          <p:nvPr/>
        </p:nvSpPr>
        <p:spPr>
          <a:xfrm rot="-480000">
            <a:off x="1430041" y="5351641"/>
            <a:ext cx="2514600" cy="1015663"/>
          </a:xfrm>
          <a:prstGeom prst="rect">
            <a:avLst/>
          </a:prstGeom>
          <a:noFill/>
        </p:spPr>
        <p:txBody>
          <a:bodyPr wrap="square" rtlCol="0" anchor="ctr">
            <a:spAutoFit/>
          </a:bodyPr>
          <a:lstStyle/>
          <a:p>
            <a:r>
              <a:rPr lang="en-US" sz="6000" b="1" spc="-300" dirty="0" smtClean="0">
                <a:solidFill>
                  <a:srgbClr val="660033"/>
                </a:solidFill>
                <a:latin typeface="Goudy Stout" pitchFamily="18" charset="0"/>
              </a:rPr>
              <a:t>G</a:t>
            </a:r>
            <a:r>
              <a:rPr lang="en-US" sz="4800" spc="-300" dirty="0" smtClean="0">
                <a:solidFill>
                  <a:srgbClr val="660033"/>
                </a:solidFill>
                <a:latin typeface="Goudy Old Style" pitchFamily="18" charset="0"/>
              </a:rPr>
              <a:t>r</a:t>
            </a:r>
            <a:r>
              <a:rPr lang="en-US" sz="4800" dirty="0" smtClean="0">
                <a:solidFill>
                  <a:srgbClr val="660033"/>
                </a:solidFill>
                <a:latin typeface="Goudy Old Style" pitchFamily="18" charset="0"/>
              </a:rPr>
              <a:t>acias</a:t>
            </a:r>
            <a:endParaRPr lang="en-US" sz="4800" dirty="0">
              <a:solidFill>
                <a:srgbClr val="660033"/>
              </a:solidFill>
              <a:latin typeface="Goudy Old Style" pitchFamily="18" charset="0"/>
            </a:endParaRPr>
          </a:p>
        </p:txBody>
      </p:sp>
      <p:sp>
        <p:nvSpPr>
          <p:cNvPr id="8" name="Footer Placeholder 7"/>
          <p:cNvSpPr>
            <a:spLocks noGrp="1"/>
          </p:cNvSpPr>
          <p:nvPr>
            <p:ph type="ftr" sz="quarter" idx="11"/>
          </p:nvPr>
        </p:nvSpPr>
        <p:spPr/>
        <p:txBody>
          <a:bodyPr/>
          <a:lstStyle/>
          <a:p>
            <a:r>
              <a:rPr lang="en-US" smtClean="0"/>
              <a:t>2014 Missouri PTA Convention Chesterfield, MO</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0"/>
                                        <p:tgtEl>
                                          <p:spTgt spid="5"/>
                                        </p:tgtEl>
                                      </p:cBhvr>
                                    </p:animEffect>
                                  </p:childTnLst>
                                </p:cTn>
                              </p:par>
                            </p:childTnLst>
                          </p:cTn>
                        </p:par>
                        <p:par>
                          <p:cTn id="8" fill="hold">
                            <p:stCondLst>
                              <p:cond delay="5000"/>
                            </p:stCondLst>
                            <p:childTnLst>
                              <p:par>
                                <p:cTn id="9" presetID="12" presetClass="entr" presetSubtype="2" fill="hold" nodeType="afterEffect">
                                  <p:stCondLst>
                                    <p:cond delay="0"/>
                                  </p:stCondLst>
                                  <p:childTnLst>
                                    <p:set>
                                      <p:cBhvr>
                                        <p:cTn id="10" dur="1" fill="hold">
                                          <p:stCondLst>
                                            <p:cond delay="0"/>
                                          </p:stCondLst>
                                        </p:cTn>
                                        <p:tgtEl>
                                          <p:spTgt spid="26627"/>
                                        </p:tgtEl>
                                        <p:attrNameLst>
                                          <p:attrName>style.visibility</p:attrName>
                                        </p:attrNameLst>
                                      </p:cBhvr>
                                      <p:to>
                                        <p:strVal val="visible"/>
                                      </p:to>
                                    </p:set>
                                    <p:animEffect transition="in" filter="slide(fromRight)">
                                      <p:cBhvr>
                                        <p:cTn id="11" dur="5000"/>
                                        <p:tgtEl>
                                          <p:spTgt spid="26627"/>
                                        </p:tgtEl>
                                      </p:cBhvr>
                                    </p:animEffect>
                                  </p:childTnLst>
                                </p:cTn>
                              </p:par>
                            </p:childTnLst>
                          </p:cTn>
                        </p:par>
                        <p:par>
                          <p:cTn id="12" fill="hold">
                            <p:stCondLst>
                              <p:cond delay="10000"/>
                            </p:stCondLst>
                            <p:childTnLst>
                              <p:par>
                                <p:cTn id="13" presetID="12" presetClass="entr" presetSubtype="1" fill="hold" nodeType="afterEffect">
                                  <p:stCondLst>
                                    <p:cond delay="0"/>
                                  </p:stCondLst>
                                  <p:childTnLst>
                                    <p:set>
                                      <p:cBhvr>
                                        <p:cTn id="14" dur="1" fill="hold">
                                          <p:stCondLst>
                                            <p:cond delay="0"/>
                                          </p:stCondLst>
                                        </p:cTn>
                                        <p:tgtEl>
                                          <p:spTgt spid="26626"/>
                                        </p:tgtEl>
                                        <p:attrNameLst>
                                          <p:attrName>style.visibility</p:attrName>
                                        </p:attrNameLst>
                                      </p:cBhvr>
                                      <p:to>
                                        <p:strVal val="visible"/>
                                      </p:to>
                                    </p:set>
                                    <p:animEffect transition="in" filter="slide(fromTop)">
                                      <p:cBhvr>
                                        <p:cTn id="15" dur="5000"/>
                                        <p:tgtEl>
                                          <p:spTgt spid="266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838200"/>
            <a:ext cx="7848600" cy="3908762"/>
          </a:xfrm>
          <a:prstGeom prst="rect">
            <a:avLst/>
          </a:prstGeom>
          <a:noFill/>
        </p:spPr>
        <p:txBody>
          <a:bodyPr wrap="square" rtlCol="0">
            <a:spAutoFit/>
          </a:bodyPr>
          <a:lstStyle/>
          <a:p>
            <a:r>
              <a:rPr lang="en-US" sz="5800" b="1" dirty="0" smtClean="0">
                <a:solidFill>
                  <a:schemeClr val="accent2">
                    <a:lumMod val="50000"/>
                  </a:schemeClr>
                </a:solidFill>
                <a:latin typeface="Eras Demi ITC" pitchFamily="34" charset="0"/>
              </a:rPr>
              <a:t>1</a:t>
            </a:r>
            <a:r>
              <a:rPr lang="en-US" sz="5800" b="1" baseline="30000" dirty="0" smtClean="0">
                <a:solidFill>
                  <a:schemeClr val="accent2">
                    <a:lumMod val="50000"/>
                  </a:schemeClr>
                </a:solidFill>
                <a:latin typeface="Eras Demi ITC" pitchFamily="34" charset="0"/>
              </a:rPr>
              <a:t>st</a:t>
            </a:r>
            <a:r>
              <a:rPr lang="en-US" sz="5800" b="1" dirty="0" smtClean="0">
                <a:solidFill>
                  <a:schemeClr val="accent2">
                    <a:lumMod val="50000"/>
                  </a:schemeClr>
                </a:solidFill>
                <a:latin typeface="Eras Demi ITC" pitchFamily="34" charset="0"/>
              </a:rPr>
              <a:t> STEP</a:t>
            </a:r>
          </a:p>
          <a:p>
            <a:endParaRPr lang="en-US" sz="1200" dirty="0" smtClean="0">
              <a:solidFill>
                <a:schemeClr val="accent2">
                  <a:lumMod val="50000"/>
                </a:schemeClr>
              </a:solidFill>
              <a:latin typeface="Eras Demi ITC" pitchFamily="34" charset="0"/>
            </a:endParaRPr>
          </a:p>
          <a:p>
            <a:r>
              <a:rPr lang="en-US" sz="3600" dirty="0" smtClean="0">
                <a:solidFill>
                  <a:schemeClr val="accent2">
                    <a:lumMod val="50000"/>
                  </a:schemeClr>
                </a:solidFill>
                <a:latin typeface="Eras Demi ITC" pitchFamily="34" charset="0"/>
              </a:rPr>
              <a:t>*Think of your membership committee as ambassadors</a:t>
            </a:r>
          </a:p>
          <a:p>
            <a:endParaRPr lang="en-US" sz="800" dirty="0" smtClean="0">
              <a:solidFill>
                <a:schemeClr val="accent2">
                  <a:lumMod val="50000"/>
                </a:schemeClr>
              </a:solidFill>
              <a:latin typeface="Eras Demi ITC" pitchFamily="34" charset="0"/>
            </a:endParaRPr>
          </a:p>
          <a:p>
            <a:r>
              <a:rPr lang="en-US" sz="3600" dirty="0" smtClean="0">
                <a:solidFill>
                  <a:schemeClr val="accent2">
                    <a:lumMod val="50000"/>
                  </a:schemeClr>
                </a:solidFill>
                <a:latin typeface="Eras Demi ITC" pitchFamily="34" charset="0"/>
              </a:rPr>
              <a:t>*Be friendly and sincere</a:t>
            </a:r>
          </a:p>
          <a:p>
            <a:endParaRPr lang="en-US" sz="800" dirty="0" smtClean="0">
              <a:solidFill>
                <a:schemeClr val="accent2">
                  <a:lumMod val="50000"/>
                </a:schemeClr>
              </a:solidFill>
              <a:latin typeface="Eras Demi ITC" pitchFamily="34" charset="0"/>
            </a:endParaRPr>
          </a:p>
          <a:p>
            <a:r>
              <a:rPr lang="en-US" sz="3600" dirty="0" smtClean="0">
                <a:solidFill>
                  <a:schemeClr val="accent2">
                    <a:lumMod val="50000"/>
                  </a:schemeClr>
                </a:solidFill>
                <a:latin typeface="Eras Demi ITC" pitchFamily="34" charset="0"/>
              </a:rPr>
              <a:t>*SMILE!</a:t>
            </a:r>
          </a:p>
          <a:p>
            <a:endParaRPr lang="en-US" dirty="0"/>
          </a:p>
        </p:txBody>
      </p:sp>
      <p:pic>
        <p:nvPicPr>
          <p:cNvPr id="27650" name="Picture 2" descr="MC900389216[1]"/>
          <p:cNvPicPr>
            <a:picLocks noChangeAspect="1" noChangeArrowheads="1"/>
          </p:cNvPicPr>
          <p:nvPr/>
        </p:nvPicPr>
        <p:blipFill>
          <a:blip r:embed="rId3" cstate="print"/>
          <a:srcRect/>
          <a:stretch>
            <a:fillRect/>
          </a:stretch>
        </p:blipFill>
        <p:spPr bwMode="auto">
          <a:xfrm>
            <a:off x="6248400" y="3124200"/>
            <a:ext cx="2410924" cy="1828800"/>
          </a:xfrm>
          <a:prstGeom prst="rect">
            <a:avLst/>
          </a:prstGeom>
          <a:noFill/>
          <a:ln w="9525" algn="in">
            <a:noFill/>
            <a:miter lim="800000"/>
            <a:headEnd/>
            <a:tailEnd/>
          </a:ln>
          <a:effectLst/>
        </p:spPr>
      </p:pic>
      <p:sp>
        <p:nvSpPr>
          <p:cNvPr id="5" name="Footer Placeholder 4"/>
          <p:cNvSpPr>
            <a:spLocks noGrp="1"/>
          </p:cNvSpPr>
          <p:nvPr>
            <p:ph type="ftr" sz="quarter" idx="11"/>
          </p:nvPr>
        </p:nvSpPr>
        <p:spPr/>
        <p:txBody>
          <a:bodyPr/>
          <a:lstStyle/>
          <a:p>
            <a:r>
              <a:rPr lang="en-US" smtClean="0"/>
              <a:t>2014 Missouri PTA Convention Chesterfield, MO</a:t>
            </a:r>
            <a:endParaRPr lang="en-US"/>
          </a:p>
        </p:txBody>
      </p:sp>
      <p:pic>
        <p:nvPicPr>
          <p:cNvPr id="27652" name="Picture 4" descr="C:\Users\rjcahill\AppData\Local\Microsoft\Windows\Temporary Internet Files\Content.IE5\KMKVT98N\MC900423169[1].wmf"/>
          <p:cNvPicPr>
            <a:picLocks noChangeAspect="1" noChangeArrowheads="1"/>
          </p:cNvPicPr>
          <p:nvPr/>
        </p:nvPicPr>
        <p:blipFill>
          <a:blip r:embed="rId4" cstate="print"/>
          <a:srcRect/>
          <a:stretch>
            <a:fillRect/>
          </a:stretch>
        </p:blipFill>
        <p:spPr bwMode="auto">
          <a:xfrm>
            <a:off x="3733800" y="4267200"/>
            <a:ext cx="1827886" cy="182788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1" descr="puzzle-people"/>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rot="420000">
            <a:off x="3260228" y="1227940"/>
            <a:ext cx="5067521" cy="3800641"/>
          </a:xfrm>
          <a:prstGeom prst="rect">
            <a:avLst/>
          </a:prstGeom>
          <a:noFill/>
          <a:ln w="9525" algn="in">
            <a:noFill/>
            <a:miter lim="800000"/>
            <a:headEnd/>
            <a:tailEnd/>
          </a:ln>
        </p:spPr>
      </p:pic>
      <p:sp>
        <p:nvSpPr>
          <p:cNvPr id="7" name="TextBox 6"/>
          <p:cNvSpPr txBox="1"/>
          <p:nvPr/>
        </p:nvSpPr>
        <p:spPr>
          <a:xfrm>
            <a:off x="152400" y="990600"/>
            <a:ext cx="3200400" cy="984885"/>
          </a:xfrm>
          <a:prstGeom prst="rect">
            <a:avLst/>
          </a:prstGeom>
          <a:noFill/>
        </p:spPr>
        <p:txBody>
          <a:bodyPr wrap="square" rtlCol="0">
            <a:spAutoFit/>
          </a:bodyPr>
          <a:lstStyle/>
          <a:p>
            <a:r>
              <a:rPr lang="en-US" sz="5800" b="1" dirty="0" smtClean="0">
                <a:solidFill>
                  <a:schemeClr val="accent2">
                    <a:lumMod val="50000"/>
                  </a:schemeClr>
                </a:solidFill>
                <a:latin typeface="Eras Demi ITC" pitchFamily="34" charset="0"/>
              </a:rPr>
              <a:t>2</a:t>
            </a:r>
            <a:r>
              <a:rPr lang="en-US" sz="5800" b="1" baseline="30000" dirty="0" smtClean="0">
                <a:solidFill>
                  <a:schemeClr val="accent2">
                    <a:lumMod val="50000"/>
                  </a:schemeClr>
                </a:solidFill>
                <a:latin typeface="Eras Demi ITC" pitchFamily="34" charset="0"/>
              </a:rPr>
              <a:t>nd</a:t>
            </a:r>
            <a:r>
              <a:rPr lang="en-US" sz="5800" b="1" dirty="0" smtClean="0">
                <a:solidFill>
                  <a:schemeClr val="accent2">
                    <a:lumMod val="50000"/>
                  </a:schemeClr>
                </a:solidFill>
                <a:latin typeface="Eras Demi ITC" pitchFamily="34" charset="0"/>
              </a:rPr>
              <a:t> STEP</a:t>
            </a:r>
          </a:p>
        </p:txBody>
      </p:sp>
      <p:sp>
        <p:nvSpPr>
          <p:cNvPr id="8" name="TextBox 7"/>
          <p:cNvSpPr txBox="1"/>
          <p:nvPr/>
        </p:nvSpPr>
        <p:spPr>
          <a:xfrm>
            <a:off x="533400" y="2438400"/>
            <a:ext cx="2590800" cy="1754326"/>
          </a:xfrm>
          <a:prstGeom prst="rect">
            <a:avLst/>
          </a:prstGeom>
          <a:noFill/>
        </p:spPr>
        <p:txBody>
          <a:bodyPr wrap="square" rtlCol="0">
            <a:spAutoFit/>
          </a:bodyPr>
          <a:lstStyle/>
          <a:p>
            <a:r>
              <a:rPr lang="en-US" sz="3600" dirty="0" smtClean="0">
                <a:solidFill>
                  <a:srgbClr val="660033"/>
                </a:solidFill>
                <a:latin typeface="Eras Demi ITC" pitchFamily="34" charset="0"/>
              </a:rPr>
              <a:t>INVITE</a:t>
            </a:r>
          </a:p>
          <a:p>
            <a:r>
              <a:rPr lang="en-US" sz="3600" dirty="0" smtClean="0">
                <a:solidFill>
                  <a:srgbClr val="660033"/>
                </a:solidFill>
                <a:latin typeface="Eras Demi ITC" pitchFamily="34" charset="0"/>
              </a:rPr>
              <a:t>INVOLVE</a:t>
            </a:r>
          </a:p>
          <a:p>
            <a:r>
              <a:rPr lang="en-US" sz="3600" dirty="0" smtClean="0">
                <a:solidFill>
                  <a:srgbClr val="660033"/>
                </a:solidFill>
                <a:latin typeface="Eras Demi ITC" pitchFamily="34" charset="0"/>
              </a:rPr>
              <a:t>ENGAGE</a:t>
            </a:r>
            <a:endParaRPr lang="en-US" sz="3600" dirty="0">
              <a:solidFill>
                <a:srgbClr val="660033"/>
              </a:solidFill>
              <a:latin typeface="Eras Demi ITC" pitchFamily="34" charset="0"/>
            </a:endParaRPr>
          </a:p>
        </p:txBody>
      </p:sp>
      <p:sp>
        <p:nvSpPr>
          <p:cNvPr id="9" name="Footer Placeholder 8"/>
          <p:cNvSpPr>
            <a:spLocks noGrp="1"/>
          </p:cNvSpPr>
          <p:nvPr>
            <p:ph type="ftr" sz="quarter" idx="11"/>
          </p:nvPr>
        </p:nvSpPr>
        <p:spPr/>
        <p:txBody>
          <a:bodyPr/>
          <a:lstStyle/>
          <a:p>
            <a:r>
              <a:rPr lang="en-US" smtClean="0"/>
              <a:t>2014 Missouri PTA Convention Chesterfield, MO</a:t>
            </a: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B78102AF60B04ABA205E3EF065642E" ma:contentTypeVersion="3" ma:contentTypeDescription="Create a new document." ma:contentTypeScope="" ma:versionID="ebedaa5e39435eca6cae133c7b111621">
  <xsd:schema xmlns:xsd="http://www.w3.org/2001/XMLSchema" xmlns:xs="http://www.w3.org/2001/XMLSchema" xmlns:p="http://schemas.microsoft.com/office/2006/metadata/properties" xmlns:ns2="c3a6e9ef-a1f6-4766-94ca-80364285655b" targetNamespace="http://schemas.microsoft.com/office/2006/metadata/properties" ma:root="true" ma:fieldsID="8e931a62d9d662a530870840701150fe" ns2:_="">
    <xsd:import namespace="c3a6e9ef-a1f6-4766-94ca-80364285655b"/>
    <xsd:element name="properties">
      <xsd:complexType>
        <xsd:sequence>
          <xsd:element name="documentManagement">
            <xsd:complexType>
              <xsd:all>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a6e9ef-a1f6-4766-94ca-80364285655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957BD01-3B4A-4AA8-ACBA-CD6F89330EFD}"/>
</file>

<file path=customXml/itemProps2.xml><?xml version="1.0" encoding="utf-8"?>
<ds:datastoreItem xmlns:ds="http://schemas.openxmlformats.org/officeDocument/2006/customXml" ds:itemID="{78392086-A073-4AEF-86AF-B2584A4636C9}"/>
</file>

<file path=customXml/itemProps3.xml><?xml version="1.0" encoding="utf-8"?>
<ds:datastoreItem xmlns:ds="http://schemas.openxmlformats.org/officeDocument/2006/customXml" ds:itemID="{1D8AB1D8-7BF6-4FAC-9F05-9645C44FF70B}"/>
</file>

<file path=docProps/app.xml><?xml version="1.0" encoding="utf-8"?>
<Properties xmlns="http://schemas.openxmlformats.org/officeDocument/2006/extended-properties" xmlns:vt="http://schemas.openxmlformats.org/officeDocument/2006/docPropsVTypes">
  <Template>Flow</Template>
  <TotalTime>3068</TotalTime>
  <Words>2300</Words>
  <Application>Microsoft Office PowerPoint</Application>
  <PresentationFormat>On-screen Show (4:3)</PresentationFormat>
  <Paragraphs>140</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The  Membership Gate</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Membership Gate</dc:title>
  <dc:creator>rjcahill</dc:creator>
  <cp:lastModifiedBy>susan laptop</cp:lastModifiedBy>
  <cp:revision>105</cp:revision>
  <dcterms:created xsi:type="dcterms:W3CDTF">2014-09-06T18:24:11Z</dcterms:created>
  <dcterms:modified xsi:type="dcterms:W3CDTF">2014-09-17T03:14:20Z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0x01010045B78102AF60B04ABA205E3EF065642E</vt:lpwstr>
  </property>
</Properties>
</file>