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43" autoAdjust="0"/>
  </p:normalViewPr>
  <p:slideViewPr>
    <p:cSldViewPr>
      <p:cViewPr>
        <p:scale>
          <a:sx n="80" d="100"/>
          <a:sy n="80" d="100"/>
        </p:scale>
        <p:origin x="-166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6,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6, 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3A18F4-33C3-445B-924C-31108C51719C}" type="datetime4">
              <a:rPr lang="en-US" smtClean="0"/>
              <a:pPr/>
              <a:t>October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416D63-31BF-4B94-B6C5-E20B2C63F515}" type="datetime4">
              <a:rPr lang="en-US" smtClean="0"/>
              <a:pPr/>
              <a:t>October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6,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norvelj@mopta.org" TargetMode="External"/><Relationship Id="rId2" Type="http://schemas.openxmlformats.org/officeDocument/2006/relationships/hyperlink" Target="mailto:office@mopta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981200"/>
          </a:xfrm>
        </p:spPr>
        <p:txBody>
          <a:bodyPr>
            <a:normAutofit fontScale="70000" lnSpcReduction="20000"/>
          </a:bodyPr>
          <a:lstStyle/>
          <a:p>
            <a:endParaRPr lang="en-US" sz="1200" dirty="0" smtClean="0">
              <a:solidFill>
                <a:schemeClr val="tx1"/>
              </a:solidFill>
              <a:latin typeface="Lucida Handwriting" panose="03010101010101010101" pitchFamily="66" charset="0"/>
            </a:endParaRPr>
          </a:p>
          <a:p>
            <a:endParaRPr lang="en-US" sz="1200" dirty="0">
              <a:solidFill>
                <a:schemeClr val="tx1"/>
              </a:solidFill>
              <a:latin typeface="Lucida Handwriting" panose="03010101010101010101" pitchFamily="66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Noteworthy, Note taking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every minute counts</a:t>
            </a:r>
          </a:p>
          <a:p>
            <a:endParaRPr lang="en-US" sz="2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Taking Notes and minutes that can be utilized after the meeting…</a:t>
            </a:r>
            <a:endParaRPr lang="en-US" sz="2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Secretary</a:t>
            </a:r>
            <a:r>
              <a:rPr lang="en-US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</a:br>
            <a:endParaRPr lang="en-US" dirty="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105400"/>
            <a:ext cx="1092835" cy="104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Content Guidelines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Section Three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Communications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Section Four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Report </a:t>
            </a:r>
            <a:r>
              <a:rPr lang="en-US" dirty="0"/>
              <a:t>of Board summary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Report of Officers - summarized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Report of Committees – summarized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If details are deemed necessary, copies of </a:t>
            </a:r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reports </a:t>
            </a:r>
            <a:r>
              <a:rPr lang="en-US" dirty="0"/>
              <a:t>may </a:t>
            </a:r>
            <a:r>
              <a:rPr lang="en-US" dirty="0" smtClean="0"/>
              <a:t>be attached </a:t>
            </a:r>
            <a:r>
              <a:rPr lang="en-US" dirty="0"/>
              <a:t>to the minutes</a:t>
            </a:r>
            <a:r>
              <a:rPr lang="en-US" dirty="0" smtClean="0"/>
              <a:t>.	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860" y="5116517"/>
            <a:ext cx="939140" cy="97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Content Guidelines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Section Five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Unfinished </a:t>
            </a:r>
            <a:r>
              <a:rPr lang="en-US" dirty="0"/>
              <a:t>Business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Business </a:t>
            </a:r>
            <a:r>
              <a:rPr lang="en-US" dirty="0"/>
              <a:t>from a previous meeting that was </a:t>
            </a:r>
            <a:r>
              <a:rPr lang="en-US" dirty="0" smtClean="0"/>
              <a:t>not resolved</a:t>
            </a:r>
          </a:p>
          <a:p>
            <a:pPr marL="274320" lvl="1" indent="0">
              <a:buClr>
                <a:srgbClr val="002060"/>
              </a:buClr>
              <a:buNone/>
            </a:pPr>
            <a:endParaRPr lang="en-US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New Business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Any </a:t>
            </a:r>
            <a:r>
              <a:rPr lang="en-US" dirty="0"/>
              <a:t>business brought before the members </a:t>
            </a:r>
            <a:r>
              <a:rPr lang="en-US" dirty="0" smtClean="0"/>
              <a:t>at that meeting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029200"/>
            <a:ext cx="990600" cy="104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125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Content Guidelines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Section Six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Program </a:t>
            </a:r>
            <a:r>
              <a:rPr lang="en-US" dirty="0"/>
              <a:t>topic if applicable-details </a:t>
            </a:r>
            <a:r>
              <a:rPr lang="en-US" dirty="0" smtClean="0"/>
              <a:t>not necessary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Section </a:t>
            </a:r>
            <a:r>
              <a:rPr lang="en-US" b="1" dirty="0" smtClean="0"/>
              <a:t>Seven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Time </a:t>
            </a:r>
            <a:r>
              <a:rPr lang="en-US" dirty="0"/>
              <a:t>of adjournment, followed by the </a:t>
            </a:r>
            <a:r>
              <a:rPr lang="en-US" dirty="0" smtClean="0"/>
              <a:t>	 	 signature of the secretary </a:t>
            </a:r>
            <a:r>
              <a:rPr lang="en-US" dirty="0"/>
              <a:t>(and the names and </a:t>
            </a:r>
            <a:r>
              <a:rPr lang="en-US" dirty="0" smtClean="0"/>
              <a:t>	 	   signatures </a:t>
            </a:r>
            <a:r>
              <a:rPr lang="en-US" dirty="0"/>
              <a:t>of the </a:t>
            </a:r>
            <a:r>
              <a:rPr lang="en-US" dirty="0" smtClean="0"/>
              <a:t>reviewers if </a:t>
            </a:r>
            <a:r>
              <a:rPr lang="en-US" dirty="0"/>
              <a:t>approved by </a:t>
            </a:r>
            <a:r>
              <a:rPr lang="en-US" dirty="0" smtClean="0"/>
              <a:t>	 	   committee</a:t>
            </a:r>
            <a:r>
              <a:rPr lang="en-US" dirty="0"/>
              <a:t>)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124434"/>
            <a:ext cx="940435" cy="97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8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Content Guidelines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Special Meetings: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The </a:t>
            </a:r>
            <a:r>
              <a:rPr lang="en-US" dirty="0"/>
              <a:t>only order of business discussed and </a:t>
            </a:r>
            <a:r>
              <a:rPr lang="en-US" dirty="0" smtClean="0"/>
              <a:t>	 	 recorded in a </a:t>
            </a:r>
            <a:r>
              <a:rPr lang="en-US" dirty="0"/>
              <a:t>special called meeting is that for </a:t>
            </a:r>
            <a:r>
              <a:rPr lang="en-US" dirty="0" smtClean="0"/>
              <a:t>	 	   which </a:t>
            </a:r>
            <a:r>
              <a:rPr lang="en-US" dirty="0"/>
              <a:t>the </a:t>
            </a:r>
            <a:r>
              <a:rPr lang="en-US" dirty="0" smtClean="0"/>
              <a:t>meeting was </a:t>
            </a:r>
            <a:r>
              <a:rPr lang="en-US" dirty="0"/>
              <a:t>called. (no minutes </a:t>
            </a:r>
            <a:r>
              <a:rPr lang="en-US" dirty="0" smtClean="0"/>
              <a:t>	 	   approval</a:t>
            </a:r>
            <a:r>
              <a:rPr lang="en-US" dirty="0"/>
              <a:t>, treasurer’s report</a:t>
            </a:r>
            <a:r>
              <a:rPr lang="en-US" dirty="0" smtClean="0"/>
              <a:t>, etc</a:t>
            </a:r>
            <a:r>
              <a:rPr lang="en-US" dirty="0"/>
              <a:t>.)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124434"/>
            <a:ext cx="940435" cy="97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1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Motions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Proposals </a:t>
            </a:r>
            <a:r>
              <a:rPr lang="en-US" sz="1600" dirty="0"/>
              <a:t>the PTA must consider are offered in </a:t>
            </a:r>
            <a:r>
              <a:rPr lang="en-US" sz="1600" dirty="0" smtClean="0"/>
              <a:t>the form of </a:t>
            </a:r>
            <a:r>
              <a:rPr lang="en-US" sz="1600" dirty="0"/>
              <a:t>a “motion” and require that the group do something.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A </a:t>
            </a:r>
            <a:r>
              <a:rPr lang="en-US" sz="1600" dirty="0"/>
              <a:t>motion begins with “I move …” and then the proposal.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Begin </a:t>
            </a:r>
            <a:r>
              <a:rPr lang="en-US" sz="1600" dirty="0"/>
              <a:t>your writing “____moved to …”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A </a:t>
            </a:r>
            <a:r>
              <a:rPr lang="en-US" sz="1600" dirty="0"/>
              <a:t>second is required to begin discussion on the </a:t>
            </a:r>
            <a:r>
              <a:rPr lang="en-US" sz="1600" dirty="0" smtClean="0"/>
              <a:t>action proposed</a:t>
            </a:r>
            <a:r>
              <a:rPr lang="en-US" sz="1600" dirty="0"/>
              <a:t>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Presiding </a:t>
            </a:r>
            <a:r>
              <a:rPr lang="en-US" sz="1600" dirty="0"/>
              <a:t>officer repeats and conducts </a:t>
            </a:r>
            <a:r>
              <a:rPr lang="en-US" sz="1600" dirty="0" smtClean="0"/>
              <a:t>vote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800" b="1" dirty="0"/>
              <a:t>Begin a new paragraph for each motion (</a:t>
            </a:r>
            <a:r>
              <a:rPr lang="en-US" sz="1800" b="1" dirty="0" smtClean="0"/>
              <a:t>including approved </a:t>
            </a:r>
            <a:r>
              <a:rPr lang="en-US" sz="1800" b="1" dirty="0"/>
              <a:t>amendments), along with name of maker</a:t>
            </a:r>
            <a:r>
              <a:rPr lang="en-US" sz="1800" b="1" dirty="0" smtClean="0"/>
              <a:t>.</a:t>
            </a:r>
          </a:p>
          <a:p>
            <a:pPr marL="0" indent="0">
              <a:buNone/>
            </a:pPr>
            <a:endParaRPr lang="en-US" sz="1800" b="1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800" dirty="0" smtClean="0"/>
              <a:t>Fact </a:t>
            </a:r>
            <a:r>
              <a:rPr lang="en-US" sz="1800" dirty="0"/>
              <a:t>that the motion was seconded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800" dirty="0" smtClean="0"/>
              <a:t>Method </a:t>
            </a:r>
            <a:r>
              <a:rPr lang="en-US" sz="1800" dirty="0"/>
              <a:t>and outcome of vote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800" dirty="0" smtClean="0"/>
              <a:t>Previous </a:t>
            </a:r>
            <a:r>
              <a:rPr lang="en-US" sz="1800" dirty="0"/>
              <a:t>notice given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800" dirty="0" smtClean="0"/>
              <a:t>Number </a:t>
            </a:r>
            <a:r>
              <a:rPr lang="en-US" sz="1800" dirty="0"/>
              <a:t>of votes cast if counted or by ballot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124434"/>
            <a:ext cx="940435" cy="97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5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Approving Minutes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Three Methods to Approve the Minutes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1.  Read out loud:  stand and read the minutes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2.  Distribute for review: copy with  “draft” marked on 		      each page and give only to members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3.  Committee of three: appointed by the President 		      during the meeting:  all sign and date the minutes 		      as corrected /approved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124434"/>
            <a:ext cx="940435" cy="97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Approving Minutes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Minutes </a:t>
            </a:r>
            <a:r>
              <a:rPr lang="en-US" sz="2400" dirty="0"/>
              <a:t>are approved by the body that created them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Approve </a:t>
            </a:r>
            <a:r>
              <a:rPr lang="en-US" sz="2400" dirty="0"/>
              <a:t>and/or correct after meeting is called to order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Correct </a:t>
            </a:r>
            <a:r>
              <a:rPr lang="en-US" sz="2400" dirty="0"/>
              <a:t>in ink on the record book copy or retype and </a:t>
            </a:r>
            <a:r>
              <a:rPr lang="en-US" sz="2400" dirty="0" smtClean="0"/>
              <a:t>sign noting </a:t>
            </a:r>
            <a:r>
              <a:rPr lang="en-US" sz="2400" dirty="0"/>
              <a:t>they were approved as amended.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If </a:t>
            </a:r>
            <a:r>
              <a:rPr lang="en-US" sz="2400" dirty="0"/>
              <a:t>an error is noticed after the minutes have </a:t>
            </a:r>
            <a:r>
              <a:rPr lang="en-US" sz="2400" dirty="0" smtClean="0"/>
              <a:t>been approved</a:t>
            </a:r>
            <a:r>
              <a:rPr lang="en-US" sz="2400" dirty="0"/>
              <a:t>, a 2/3 vote is required for change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Signed </a:t>
            </a:r>
            <a:r>
              <a:rPr lang="en-US" sz="2400" dirty="0"/>
              <a:t>and dated by secretary (and committee </a:t>
            </a:r>
            <a:r>
              <a:rPr lang="en-US" sz="2400" dirty="0" smtClean="0"/>
              <a:t>members if </a:t>
            </a:r>
            <a:r>
              <a:rPr lang="en-US" sz="2400" dirty="0"/>
              <a:t>used)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124434"/>
            <a:ext cx="940435" cy="97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2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Helpful Hints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Ask </a:t>
            </a:r>
            <a:r>
              <a:rPr lang="en-US" dirty="0"/>
              <a:t>your president for a copy of the agenda before </a:t>
            </a:r>
            <a:r>
              <a:rPr lang="en-US" dirty="0" smtClean="0"/>
              <a:t>the meeting</a:t>
            </a:r>
            <a:r>
              <a:rPr lang="en-US" dirty="0"/>
              <a:t>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Sit </a:t>
            </a:r>
            <a:r>
              <a:rPr lang="en-US" dirty="0"/>
              <a:t>near the president.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If </a:t>
            </a:r>
            <a:r>
              <a:rPr lang="en-US" dirty="0"/>
              <a:t>you are not present at a meeting, the president </a:t>
            </a:r>
            <a:r>
              <a:rPr lang="en-US" dirty="0" smtClean="0"/>
              <a:t>should appoint </a:t>
            </a:r>
            <a:r>
              <a:rPr lang="en-US" dirty="0"/>
              <a:t>a secretary pro-tem.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Release </a:t>
            </a:r>
            <a:r>
              <a:rPr lang="en-US" dirty="0"/>
              <a:t>minutes only after consulting with president.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Aim </a:t>
            </a:r>
            <a:r>
              <a:rPr lang="en-US" dirty="0"/>
              <a:t>to complete the minutes within 3-5 days </a:t>
            </a:r>
            <a:r>
              <a:rPr lang="en-US" dirty="0" smtClean="0"/>
              <a:t>of recording</a:t>
            </a:r>
            <a:r>
              <a:rPr lang="en-US" dirty="0"/>
              <a:t>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Special </a:t>
            </a:r>
            <a:r>
              <a:rPr lang="en-US" dirty="0"/>
              <a:t>rules apply when recording.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124434"/>
            <a:ext cx="940435" cy="97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In Review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b="1" dirty="0" smtClean="0"/>
              <a:t>Our </a:t>
            </a:r>
            <a:r>
              <a:rPr lang="en-US" b="1" dirty="0"/>
              <a:t>Learning Objectives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Importance </a:t>
            </a:r>
            <a:r>
              <a:rPr lang="en-US" dirty="0"/>
              <a:t>of the position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Duties and responsibilities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Resources available and needed materials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Overview of minutes’ content, format, and </a:t>
            </a:r>
            <a:r>
              <a:rPr lang="en-US" dirty="0" smtClean="0"/>
              <a:t>	 approval process</a:t>
            </a:r>
            <a:r>
              <a:rPr lang="en-US" dirty="0"/>
              <a:t>, with special focus on </a:t>
            </a:r>
            <a:r>
              <a:rPr lang="en-US" dirty="0" smtClean="0"/>
              <a:t>motions </a:t>
            </a:r>
            <a:r>
              <a:rPr lang="en-US" dirty="0"/>
              <a:t>and voting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Helpful tips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124434"/>
            <a:ext cx="940435" cy="97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09800" y="68580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>
              <a:latin typeface="Bernard MT Condensed" panose="02050806060905020404" pitchFamily="18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000" dirty="0" smtClean="0"/>
              <a:t>2101 </a:t>
            </a:r>
            <a:r>
              <a:rPr lang="en-US" sz="2000" dirty="0"/>
              <a:t>Burlington </a:t>
            </a:r>
            <a:r>
              <a:rPr lang="en-US" sz="2000" dirty="0" smtClean="0"/>
              <a:t>Street</a:t>
            </a:r>
            <a:r>
              <a:rPr lang="en-US" sz="2000" dirty="0"/>
              <a:t> </a:t>
            </a:r>
            <a:endParaRPr lang="en-US" sz="2000" dirty="0" smtClean="0"/>
          </a:p>
          <a:p>
            <a:pPr algn="ctr"/>
            <a:r>
              <a:rPr lang="en-US" sz="2000" dirty="0" smtClean="0"/>
              <a:t>Columbia</a:t>
            </a:r>
            <a:r>
              <a:rPr lang="en-US" sz="2000" dirty="0"/>
              <a:t>, MO </a:t>
            </a:r>
            <a:r>
              <a:rPr lang="en-US" sz="2000" dirty="0" smtClean="0"/>
              <a:t>65202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800.328.7330</a:t>
            </a:r>
          </a:p>
          <a:p>
            <a:pPr algn="ctr"/>
            <a:r>
              <a:rPr lang="en-US" sz="2400" dirty="0" smtClean="0"/>
              <a:t>573.445.4161</a:t>
            </a:r>
            <a:r>
              <a:rPr lang="en-US" sz="2400" dirty="0"/>
              <a:t>  </a:t>
            </a:r>
            <a:r>
              <a:rPr lang="en-US" sz="2400" dirty="0" smtClean="0"/>
              <a:t> </a:t>
            </a:r>
            <a:r>
              <a:rPr lang="en-US" sz="2400" dirty="0"/>
              <a:t>  </a:t>
            </a:r>
            <a:endParaRPr lang="en-US" sz="2400" dirty="0" smtClean="0"/>
          </a:p>
          <a:p>
            <a:pPr algn="ctr"/>
            <a:r>
              <a:rPr lang="en-US" sz="2400" dirty="0" smtClean="0"/>
              <a:t>Fax</a:t>
            </a:r>
            <a:r>
              <a:rPr lang="en-US" sz="2400" dirty="0"/>
              <a:t>: </a:t>
            </a:r>
            <a:r>
              <a:rPr lang="en-US" sz="2400" dirty="0" smtClean="0"/>
              <a:t>573.445.4163 </a:t>
            </a:r>
            <a:r>
              <a:rPr lang="en-US" dirty="0"/>
              <a:t> </a:t>
            </a:r>
            <a:endParaRPr lang="en-US" dirty="0" smtClean="0"/>
          </a:p>
          <a:p>
            <a:pPr algn="ctr"/>
            <a:endParaRPr lang="en-US" dirty="0">
              <a:hlinkClick r:id="rId2"/>
            </a:endParaRPr>
          </a:p>
          <a:p>
            <a:pPr algn="ctr"/>
            <a:endParaRPr lang="en-US" dirty="0" smtClean="0">
              <a:hlinkClick r:id="rId2"/>
            </a:endParaRPr>
          </a:p>
          <a:p>
            <a:pPr algn="ctr"/>
            <a:r>
              <a:rPr lang="en-US" sz="2400" dirty="0" smtClean="0">
                <a:hlinkClick r:id="rId3"/>
              </a:rPr>
              <a:t>norvelj@mopta.org</a:t>
            </a:r>
            <a:r>
              <a:rPr lang="en-US" sz="2400" dirty="0" smtClean="0"/>
              <a:t> </a:t>
            </a:r>
            <a:endParaRPr lang="en-US" sz="2400" dirty="0">
              <a:effectLst/>
            </a:endParaRPr>
          </a:p>
        </p:txBody>
      </p:sp>
      <p:pic>
        <p:nvPicPr>
          <p:cNvPr id="8" name="Picture 7" descr="logo tw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969" y="381000"/>
            <a:ext cx="2272348" cy="1590357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100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Not </a:t>
            </a:r>
            <a:r>
              <a:rPr lang="en-US" sz="4000" dirty="0">
                <a:latin typeface="Lucida Handwriting" panose="03010101010101010101" pitchFamily="66" charset="0"/>
              </a:rPr>
              <a:t>Just the </a:t>
            </a:r>
            <a:r>
              <a:rPr lang="en-US" sz="4000" dirty="0" smtClean="0">
                <a:latin typeface="Lucida Handwriting" panose="03010101010101010101" pitchFamily="66" charset="0"/>
              </a:rPr>
              <a:t>Secretary!!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 smtClean="0"/>
              <a:t>“</a:t>
            </a:r>
            <a:r>
              <a:rPr lang="en-US" sz="3200" dirty="0"/>
              <a:t>History is written by people who</a:t>
            </a:r>
          </a:p>
          <a:p>
            <a:pPr marL="0" indent="0">
              <a:buNone/>
            </a:pPr>
            <a:r>
              <a:rPr lang="en-US" sz="3200" dirty="0" smtClean="0"/>
              <a:t>	attend </a:t>
            </a:r>
            <a:r>
              <a:rPr lang="en-US" sz="3200" dirty="0"/>
              <a:t>meetings, and stay until the</a:t>
            </a:r>
          </a:p>
          <a:p>
            <a:pPr marL="0" indent="0">
              <a:buNone/>
            </a:pPr>
            <a:r>
              <a:rPr lang="en-US" sz="3200" dirty="0" smtClean="0"/>
              <a:t>		end</a:t>
            </a:r>
            <a:r>
              <a:rPr lang="en-US" sz="3200" dirty="0"/>
              <a:t>, and keep the minutes.”</a:t>
            </a:r>
          </a:p>
          <a:p>
            <a:pPr marL="0" indent="0">
              <a:buNone/>
            </a:pPr>
            <a:r>
              <a:rPr lang="en-US" dirty="0" smtClean="0"/>
              <a:t>				- </a:t>
            </a:r>
            <a:r>
              <a:rPr lang="en-US" i="1" dirty="0"/>
              <a:t>Anonymous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876800"/>
            <a:ext cx="974725" cy="95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Handwriting" panose="03010101010101010101" pitchFamily="66" charset="0"/>
              </a:rPr>
              <a:t>Basic </a:t>
            </a:r>
            <a:r>
              <a:rPr lang="en-US" sz="3600" b="1" dirty="0">
                <a:latin typeface="Lucida Handwriting" panose="03010101010101010101" pitchFamily="66" charset="0"/>
              </a:rPr>
              <a:t>Responsibilities</a:t>
            </a:r>
            <a:endParaRPr lang="en-US" sz="36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secretary: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Records </a:t>
            </a:r>
            <a:r>
              <a:rPr lang="en-US" dirty="0"/>
              <a:t>the minutes of all meetings of the </a:t>
            </a:r>
            <a:r>
              <a:rPr lang="en-US" dirty="0" smtClean="0"/>
              <a:t>association;</a:t>
            </a:r>
            <a:endParaRPr lang="en-US" dirty="0"/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Keeps </a:t>
            </a:r>
            <a:r>
              <a:rPr lang="en-US" dirty="0"/>
              <a:t>a file of all committee reports;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Keeps </a:t>
            </a:r>
            <a:r>
              <a:rPr lang="en-US" dirty="0"/>
              <a:t>an accurate record of attendance at </a:t>
            </a:r>
            <a:r>
              <a:rPr lang="en-US" dirty="0" smtClean="0"/>
              <a:t>board meetings;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Has </a:t>
            </a:r>
            <a:r>
              <a:rPr lang="en-US" dirty="0"/>
              <a:t>a current copy of the bylaws;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Maintains </a:t>
            </a:r>
            <a:r>
              <a:rPr lang="en-US" dirty="0"/>
              <a:t>a membership list, which shall not </a:t>
            </a:r>
            <a:r>
              <a:rPr lang="en-US" dirty="0" smtClean="0"/>
              <a:t>be released </a:t>
            </a:r>
            <a:r>
              <a:rPr lang="en-US" dirty="0"/>
              <a:t>to outside interests</a:t>
            </a:r>
            <a:r>
              <a:rPr lang="en-US" dirty="0" smtClean="0"/>
              <a:t>;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Reminds </a:t>
            </a:r>
            <a:r>
              <a:rPr lang="en-US" dirty="0"/>
              <a:t>board members of </a:t>
            </a:r>
            <a:r>
              <a:rPr lang="en-US" dirty="0" smtClean="0"/>
              <a:t>meetings;</a:t>
            </a:r>
            <a:endParaRPr lang="en-US" dirty="0"/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Confirms a </a:t>
            </a:r>
            <a:r>
              <a:rPr lang="en-US" dirty="0" smtClean="0"/>
              <a:t>quorum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105400"/>
            <a:ext cx="940435" cy="89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1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Resources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dirty="0" smtClean="0"/>
              <a:t>Past minutes and bylaws of your PTA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Robert’s </a:t>
            </a:r>
            <a:r>
              <a:rPr lang="en-US" dirty="0"/>
              <a:t>Rules of </a:t>
            </a:r>
            <a:r>
              <a:rPr lang="en-US" dirty="0" smtClean="0"/>
              <a:t>Order - Newly Revised</a:t>
            </a:r>
            <a:endParaRPr lang="en-US" dirty="0"/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Consult </a:t>
            </a:r>
            <a:r>
              <a:rPr lang="en-US" dirty="0"/>
              <a:t>with your </a:t>
            </a:r>
            <a:r>
              <a:rPr lang="en-US" dirty="0" smtClean="0"/>
              <a:t>Council </a:t>
            </a:r>
            <a:r>
              <a:rPr lang="en-US" dirty="0" smtClean="0"/>
              <a:t>or </a:t>
            </a:r>
            <a:r>
              <a:rPr lang="en-US" dirty="0"/>
              <a:t>State </a:t>
            </a:r>
            <a:r>
              <a:rPr lang="en-US" dirty="0" smtClean="0"/>
              <a:t>PTA Secretary</a:t>
            </a:r>
            <a:endParaRPr lang="en-US" dirty="0"/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Missouri </a:t>
            </a:r>
            <a:r>
              <a:rPr lang="en-US" dirty="0"/>
              <a:t>PTA website </a:t>
            </a:r>
            <a:r>
              <a:rPr lang="en-US" dirty="0" smtClean="0"/>
              <a:t>– </a:t>
            </a:r>
            <a:r>
              <a:rPr lang="en-US" dirty="0"/>
              <a:t>(</a:t>
            </a:r>
            <a:r>
              <a:rPr lang="en-US" dirty="0" smtClean="0"/>
              <a:t>www.mopta.org</a:t>
            </a:r>
            <a:r>
              <a:rPr lang="en-US" dirty="0"/>
              <a:t>)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National </a:t>
            </a:r>
            <a:r>
              <a:rPr lang="en-US" dirty="0"/>
              <a:t>PTA-Secretary </a:t>
            </a:r>
            <a:r>
              <a:rPr lang="en-US" dirty="0" smtClean="0"/>
              <a:t>eLearning course </a:t>
            </a:r>
            <a:r>
              <a:rPr lang="en-US" dirty="0"/>
              <a:t>and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Parliamentary procedure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105400"/>
            <a:ext cx="940435" cy="89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5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Procedure Book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Job </a:t>
            </a:r>
            <a:r>
              <a:rPr lang="en-US" dirty="0"/>
              <a:t>Description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Plan </a:t>
            </a:r>
            <a:r>
              <a:rPr lang="en-US" dirty="0"/>
              <a:t>of Work (if applicable)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Budget</a:t>
            </a:r>
            <a:endParaRPr lang="en-US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Bylaws </a:t>
            </a:r>
            <a:r>
              <a:rPr lang="en-US" dirty="0"/>
              <a:t>&amp; Standing Rules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Events</a:t>
            </a:r>
            <a:r>
              <a:rPr lang="en-US" dirty="0"/>
              <a:t>, Projects, Programs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Reports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PTA </a:t>
            </a:r>
            <a:r>
              <a:rPr lang="en-US" dirty="0"/>
              <a:t>Materials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029200"/>
            <a:ext cx="940435" cy="97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5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What are Minutes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The permanent, legal, official documents of the 	association recording what action was taken.</a:t>
            </a:r>
          </a:p>
          <a:p>
            <a:pPr marL="0" indent="0">
              <a:buNone/>
            </a:pPr>
            <a:endParaRPr lang="en-US" sz="2400" dirty="0"/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700" dirty="0"/>
              <a:t>	</a:t>
            </a:r>
            <a:r>
              <a:rPr lang="en-US" dirty="0" smtClean="0"/>
              <a:t>Minutes should never reflect the opinion of the secretary – 	favorable or otherwise – on anything said or done.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The secretary is not expected to summarize the discussions 		of others.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	Report briefly, in the order that business occurred.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/>
              <a:t>	</a:t>
            </a:r>
            <a:r>
              <a:rPr lang="en-US" sz="2400" dirty="0"/>
              <a:t>	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105400"/>
            <a:ext cx="940435" cy="97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52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Suggested Outline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Call the meeting to order / Time meeting started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Invocation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Pledge of Allegiance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Inspiration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Quorum established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Minutes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Treasurer’s report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Communications reading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Report of board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Report of officers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Report of committees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Unfinished business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New business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Program topic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Time of adjournment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Signature of Secretary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841" y="5105400"/>
            <a:ext cx="940435" cy="89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Content Guidelines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Section </a:t>
            </a:r>
            <a:r>
              <a:rPr lang="en-US" b="1" dirty="0"/>
              <a:t>One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Type </a:t>
            </a:r>
            <a:r>
              <a:rPr lang="en-US" dirty="0"/>
              <a:t>of meeting: regular, special, adjourned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Name </a:t>
            </a:r>
            <a:r>
              <a:rPr lang="en-US" dirty="0"/>
              <a:t>of the organization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Date</a:t>
            </a:r>
            <a:r>
              <a:rPr lang="en-US" dirty="0"/>
              <a:t>, time, and place of the meeting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Record </a:t>
            </a:r>
            <a:r>
              <a:rPr lang="en-US" dirty="0"/>
              <a:t>if a quorum was established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fact that the regular presiding officer </a:t>
            </a:r>
            <a:r>
              <a:rPr lang="en-US" dirty="0" smtClean="0"/>
              <a:t>and secretary/recorder </a:t>
            </a:r>
            <a:r>
              <a:rPr lang="en-US" dirty="0"/>
              <a:t>were present, or in their absence, </a:t>
            </a:r>
            <a:r>
              <a:rPr lang="en-US" dirty="0" smtClean="0"/>
              <a:t>the names </a:t>
            </a:r>
            <a:r>
              <a:rPr lang="en-US" dirty="0"/>
              <a:t>of the persons who substituted for them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How </a:t>
            </a:r>
            <a:r>
              <a:rPr lang="en-US" dirty="0"/>
              <a:t>the minutes of the previous meeting were approved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065" y="3161804"/>
            <a:ext cx="940435" cy="9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>
                <a:latin typeface="Lucida Handwriting" panose="03010101010101010101" pitchFamily="66" charset="0"/>
              </a:rPr>
              <a:t>Content Guidelines</a:t>
            </a:r>
            <a:endParaRPr lang="en-US" sz="44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dirty="0" smtClean="0"/>
              <a:t>Section </a:t>
            </a:r>
            <a:r>
              <a:rPr lang="en-US" b="1" dirty="0"/>
              <a:t>Two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Treasurer’s </a:t>
            </a:r>
            <a:r>
              <a:rPr lang="en-US" dirty="0"/>
              <a:t>report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Beginning </a:t>
            </a:r>
            <a:r>
              <a:rPr lang="en-US" dirty="0"/>
              <a:t>balance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Receipts</a:t>
            </a:r>
            <a:endParaRPr lang="en-US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Disbursements</a:t>
            </a:r>
            <a:endParaRPr lang="en-US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Ending balance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876800"/>
            <a:ext cx="940434" cy="104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78102AF60B04ABA205E3EF065642E" ma:contentTypeVersion="3" ma:contentTypeDescription="Create a new document." ma:contentTypeScope="" ma:versionID="ebedaa5e39435eca6cae133c7b111621">
  <xsd:schema xmlns:xsd="http://www.w3.org/2001/XMLSchema" xmlns:xs="http://www.w3.org/2001/XMLSchema" xmlns:p="http://schemas.microsoft.com/office/2006/metadata/properties" xmlns:ns2="c3a6e9ef-a1f6-4766-94ca-80364285655b" targetNamespace="http://schemas.microsoft.com/office/2006/metadata/properties" ma:root="true" ma:fieldsID="8e931a62d9d662a530870840701150fe" ns2:_="">
    <xsd:import namespace="c3a6e9ef-a1f6-4766-94ca-8036428565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6e9ef-a1f6-4766-94ca-8036428565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39FA5D-443E-4A7F-8195-56675C069AF5}"/>
</file>

<file path=customXml/itemProps2.xml><?xml version="1.0" encoding="utf-8"?>
<ds:datastoreItem xmlns:ds="http://schemas.openxmlformats.org/officeDocument/2006/customXml" ds:itemID="{E9C1F575-0184-4970-AE39-2DFA0304A100}"/>
</file>

<file path=customXml/itemProps3.xml><?xml version="1.0" encoding="utf-8"?>
<ds:datastoreItem xmlns:ds="http://schemas.openxmlformats.org/officeDocument/2006/customXml" ds:itemID="{A4B260EF-6527-4374-AD6E-F1012E76625A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279</TotalTime>
  <Words>608</Words>
  <Application>Microsoft Office PowerPoint</Application>
  <PresentationFormat>On-screen Show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Secretary </vt:lpstr>
      <vt:lpstr>Not Just the Secretary!!</vt:lpstr>
      <vt:lpstr>Basic Responsibilities</vt:lpstr>
      <vt:lpstr>Resources</vt:lpstr>
      <vt:lpstr>Procedure Book</vt:lpstr>
      <vt:lpstr>What are Minutes</vt:lpstr>
      <vt:lpstr>Suggested Outline</vt:lpstr>
      <vt:lpstr>Content Guidelines</vt:lpstr>
      <vt:lpstr>  Content Guidelines</vt:lpstr>
      <vt:lpstr>Content Guidelines</vt:lpstr>
      <vt:lpstr>Content Guidelines</vt:lpstr>
      <vt:lpstr>Content Guidelines</vt:lpstr>
      <vt:lpstr>Content Guidelines</vt:lpstr>
      <vt:lpstr>Motions</vt:lpstr>
      <vt:lpstr>Approving Minutes</vt:lpstr>
      <vt:lpstr>Approving Minutes</vt:lpstr>
      <vt:lpstr>Helpful Hints</vt:lpstr>
      <vt:lpstr>In Review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</dc:title>
  <dc:creator>Norvel</dc:creator>
  <cp:lastModifiedBy>Reed, Michele</cp:lastModifiedBy>
  <cp:revision>22</cp:revision>
  <dcterms:created xsi:type="dcterms:W3CDTF">2014-09-01T04:05:07Z</dcterms:created>
  <dcterms:modified xsi:type="dcterms:W3CDTF">2014-10-07T00:30:32Z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0x01010045B78102AF60B04ABA205E3EF065642E</vt:lpwstr>
  </property>
</Properties>
</file>