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56" r:id="rId2"/>
    <p:sldId id="257" r:id="rId3"/>
    <p:sldId id="258" r:id="rId4"/>
    <p:sldId id="284" r:id="rId5"/>
    <p:sldId id="286" r:id="rId6"/>
    <p:sldId id="282" r:id="rId7"/>
    <p:sldId id="287" r:id="rId8"/>
    <p:sldId id="259" r:id="rId9"/>
    <p:sldId id="261" r:id="rId10"/>
    <p:sldId id="264" r:id="rId11"/>
    <p:sldId id="295" r:id="rId12"/>
    <p:sldId id="268" r:id="rId13"/>
    <p:sldId id="269" r:id="rId14"/>
    <p:sldId id="271" r:id="rId15"/>
    <p:sldId id="274" r:id="rId16"/>
    <p:sldId id="276" r:id="rId17"/>
    <p:sldId id="277" r:id="rId18"/>
    <p:sldId id="275" r:id="rId19"/>
    <p:sldId id="270" r:id="rId20"/>
    <p:sldId id="288" r:id="rId21"/>
    <p:sldId id="273" r:id="rId22"/>
    <p:sldId id="278" r:id="rId23"/>
    <p:sldId id="279" r:id="rId24"/>
    <p:sldId id="281" r:id="rId25"/>
    <p:sldId id="290" r:id="rId26"/>
    <p:sldId id="291" r:id="rId27"/>
    <p:sldId id="292" r:id="rId28"/>
    <p:sldId id="294" r:id="rId29"/>
    <p:sldId id="293" r:id="rId30"/>
    <p:sldId id="263" r:id="rId31"/>
  </p:sldIdLst>
  <p:sldSz cx="9144000" cy="6858000" type="screen4x3"/>
  <p:notesSz cx="9296400" cy="6858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guide id="3" orient="horz" pos="2160">
          <p15:clr>
            <a:srgbClr val="A4A3A4"/>
          </p15:clr>
        </p15:guide>
        <p15:guide id="4"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78500" autoAdjust="0"/>
  </p:normalViewPr>
  <p:slideViewPr>
    <p:cSldViewPr>
      <p:cViewPr>
        <p:scale>
          <a:sx n="79" d="100"/>
          <a:sy n="79" d="100"/>
        </p:scale>
        <p:origin x="-13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342" y="3090"/>
      </p:cViewPr>
      <p:guideLst>
        <p:guide orient="horz" pos="2928"/>
        <p:guide pos="2160"/>
        <p:guide orient="horz" pos="2160"/>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313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3" name="Date Placeholder 2"/>
          <p:cNvSpPr>
            <a:spLocks noGrp="1"/>
          </p:cNvSpPr>
          <p:nvPr>
            <p:ph type="dt" sz="quarter" idx="1"/>
          </p:nvPr>
        </p:nvSpPr>
        <p:spPr>
          <a:xfrm>
            <a:off x="5265809" y="0"/>
            <a:ext cx="4028440" cy="34313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AAD4906-E0F1-47A1-AE56-C5BBCE7CC93E}" type="datetimeFigureOut">
              <a:rPr lang="en-US"/>
              <a:pPr/>
              <a:t>3/30/2014</a:t>
            </a:fld>
            <a:endParaRPr lang="en-US"/>
          </a:p>
        </p:txBody>
      </p:sp>
      <p:sp>
        <p:nvSpPr>
          <p:cNvPr id="4" name="Footer Placeholder 3"/>
          <p:cNvSpPr>
            <a:spLocks noGrp="1"/>
          </p:cNvSpPr>
          <p:nvPr>
            <p:ph type="ftr" sz="quarter" idx="2"/>
          </p:nvPr>
        </p:nvSpPr>
        <p:spPr>
          <a:xfrm>
            <a:off x="0" y="6513694"/>
            <a:ext cx="4028440" cy="343135"/>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5" name="Slide Number Placeholder 4"/>
          <p:cNvSpPr>
            <a:spLocks noGrp="1"/>
          </p:cNvSpPr>
          <p:nvPr>
            <p:ph type="sldNum" sz="quarter" idx="3"/>
          </p:nvPr>
        </p:nvSpPr>
        <p:spPr>
          <a:xfrm>
            <a:off x="5265809" y="6513694"/>
            <a:ext cx="4028440" cy="34313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BF1812D-52F1-4F9A-A96F-7FF7F77E9ACB}" type="slidenum">
              <a:rPr lang="en-US"/>
              <a:pPr/>
              <a:t>0</a:t>
            </a:fld>
            <a:endParaRPr lang="en-US"/>
          </a:p>
        </p:txBody>
      </p:sp>
    </p:spTree>
    <p:extLst>
      <p:ext uri="{BB962C8B-B14F-4D97-AF65-F5344CB8AC3E}">
        <p14:creationId xmlns:p14="http://schemas.microsoft.com/office/powerpoint/2010/main" val="3567181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3135"/>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s-ES"/>
          </a:p>
        </p:txBody>
      </p:sp>
      <p:sp>
        <p:nvSpPr>
          <p:cNvPr id="3" name="Date Placeholder 2"/>
          <p:cNvSpPr>
            <a:spLocks noGrp="1"/>
          </p:cNvSpPr>
          <p:nvPr>
            <p:ph type="dt" idx="1"/>
          </p:nvPr>
        </p:nvSpPr>
        <p:spPr>
          <a:xfrm>
            <a:off x="5265809" y="0"/>
            <a:ext cx="4028440" cy="34313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0ABE49C-4065-4ED0-9887-23B49E93148E}" type="datetimeFigureOut">
              <a:rPr lang="en-US"/>
              <a:pPr/>
              <a:t>3/30/2014</a:t>
            </a:fld>
            <a:endParaRPr lang="en-US"/>
          </a:p>
        </p:txBody>
      </p:sp>
      <p:sp>
        <p:nvSpPr>
          <p:cNvPr id="4" name="Slide Image Placeholder 3"/>
          <p:cNvSpPr>
            <a:spLocks noGrp="1" noRot="1" noChangeAspect="1"/>
          </p:cNvSpPr>
          <p:nvPr>
            <p:ph type="sldImg" idx="2"/>
          </p:nvPr>
        </p:nvSpPr>
        <p:spPr>
          <a:xfrm>
            <a:off x="29337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29640" y="3258019"/>
            <a:ext cx="7437120" cy="3085866"/>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694"/>
            <a:ext cx="4028440" cy="343135"/>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s-ES"/>
          </a:p>
        </p:txBody>
      </p:sp>
      <p:sp>
        <p:nvSpPr>
          <p:cNvPr id="7" name="Slide Number Placeholder 6"/>
          <p:cNvSpPr>
            <a:spLocks noGrp="1"/>
          </p:cNvSpPr>
          <p:nvPr>
            <p:ph type="sldNum" sz="quarter" idx="5"/>
          </p:nvPr>
        </p:nvSpPr>
        <p:spPr>
          <a:xfrm>
            <a:off x="5265809" y="6513694"/>
            <a:ext cx="4028440" cy="34313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CCC1D2F-EC94-4CAD-AB1F-DCA8FE8AEEC9}" type="slidenum">
              <a:rPr lang="en-US"/>
              <a:pPr/>
              <a:t>‹#›</a:t>
            </a:fld>
            <a:endParaRPr lang="en-US"/>
          </a:p>
        </p:txBody>
      </p:sp>
    </p:spTree>
    <p:extLst>
      <p:ext uri="{BB962C8B-B14F-4D97-AF65-F5344CB8AC3E}">
        <p14:creationId xmlns:p14="http://schemas.microsoft.com/office/powerpoint/2010/main" val="4023169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mn-lt"/>
              </a:rPr>
              <a:t>The workshop today is designed to be a guide for membership officers or chairs of</a:t>
            </a:r>
            <a:r>
              <a:rPr lang="en-US" baseline="0" dirty="0" smtClean="0">
                <a:latin typeface="+mn-lt"/>
              </a:rPr>
              <a:t> PTA units, </a:t>
            </a:r>
            <a:r>
              <a:rPr lang="en-US" dirty="0" smtClean="0">
                <a:latin typeface="+mn-lt"/>
              </a:rPr>
              <a:t>as they plan and implement their membership campaign.</a:t>
            </a:r>
          </a:p>
          <a:p>
            <a:pPr eaLnBrk="1" hangingPunct="1">
              <a:spcBef>
                <a:spcPct val="0"/>
              </a:spcBef>
            </a:pPr>
            <a:endParaRPr lang="en-US" dirty="0" smtClean="0">
              <a:latin typeface="+mn-lt"/>
            </a:endParaRPr>
          </a:p>
          <a:p>
            <a:pPr eaLnBrk="1" hangingPunct="1">
              <a:spcBef>
                <a:spcPct val="0"/>
              </a:spcBef>
            </a:pPr>
            <a:r>
              <a:rPr lang="en-US" dirty="0" smtClean="0">
                <a:latin typeface="+mn-lt"/>
              </a:rPr>
              <a:t>The goal is to provide the basic information you will need to have a successful membership year, in a format that is easy to follow, helps you stay on track, and is flexible enough to “</a:t>
            </a:r>
            <a:r>
              <a:rPr lang="en-US" dirty="0" err="1" smtClean="0">
                <a:latin typeface="+mn-lt"/>
              </a:rPr>
              <a:t>tweek</a:t>
            </a:r>
            <a:r>
              <a:rPr lang="en-US" dirty="0" smtClean="0">
                <a:latin typeface="+mn-lt"/>
              </a:rPr>
              <a:t>”, in order to meet the individual needs of the unit.</a:t>
            </a:r>
          </a:p>
          <a:p>
            <a:pPr eaLnBrk="1" hangingPunct="1">
              <a:spcBef>
                <a:spcPct val="0"/>
              </a:spcBef>
            </a:pPr>
            <a:endParaRPr lang="en-US" dirty="0" smtClean="0">
              <a:latin typeface="+mn-lt"/>
            </a:endParaRPr>
          </a:p>
          <a:p>
            <a:pPr eaLnBrk="1" hangingPunct="1">
              <a:spcBef>
                <a:spcPct val="0"/>
              </a:spcBef>
            </a:pPr>
            <a:r>
              <a:rPr lang="en-US" dirty="0" smtClean="0">
                <a:latin typeface="+mn-lt"/>
              </a:rPr>
              <a:t>The great thing about</a:t>
            </a:r>
            <a:r>
              <a:rPr lang="en-US" baseline="0" dirty="0" smtClean="0">
                <a:latin typeface="+mn-lt"/>
              </a:rPr>
              <a:t> membership is that it allows for creativity!</a:t>
            </a:r>
            <a:endParaRPr lang="en-US" dirty="0" smtClean="0">
              <a:latin typeface="+mn-lt"/>
            </a:endParaRPr>
          </a:p>
          <a:p>
            <a:pPr eaLnBrk="1" hangingPunct="1">
              <a:spcBef>
                <a:spcPct val="0"/>
              </a:spcBef>
            </a:pPr>
            <a:r>
              <a:rPr lang="en-US" dirty="0" smtClean="0">
                <a:latin typeface="+mn-lt"/>
              </a:rPr>
              <a:t>Sometimes,</a:t>
            </a:r>
            <a:r>
              <a:rPr lang="en-US" baseline="0" dirty="0" smtClean="0">
                <a:latin typeface="+mn-lt"/>
              </a:rPr>
              <a:t> </a:t>
            </a:r>
            <a:r>
              <a:rPr lang="en-US" dirty="0" smtClean="0">
                <a:latin typeface="+mn-lt"/>
              </a:rPr>
              <a:t>“thinking outside of the box” develops a wonderfully</a:t>
            </a:r>
            <a:r>
              <a:rPr lang="en-US" baseline="0" dirty="0" smtClean="0">
                <a:latin typeface="+mn-lt"/>
              </a:rPr>
              <a:t> </a:t>
            </a:r>
            <a:r>
              <a:rPr lang="en-US" dirty="0" smtClean="0">
                <a:latin typeface="+mn-lt"/>
              </a:rPr>
              <a:t>crazy, off-the-wall idea, that makes everything else fall into place. </a:t>
            </a:r>
          </a:p>
          <a:p>
            <a:pPr eaLnBrk="1" hangingPunct="1">
              <a:spcBef>
                <a:spcPct val="0"/>
              </a:spcBef>
            </a:pPr>
            <a:r>
              <a:rPr lang="en-US" dirty="0" smtClean="0">
                <a:latin typeface="+mn-lt"/>
              </a:rPr>
              <a:t> </a:t>
            </a:r>
          </a:p>
          <a:p>
            <a:pPr eaLnBrk="1" hangingPunct="1">
              <a:spcBef>
                <a:spcPct val="0"/>
              </a:spcBef>
            </a:pPr>
            <a:r>
              <a:rPr lang="en-US" dirty="0" smtClean="0">
                <a:latin typeface="+mn-lt"/>
              </a:rPr>
              <a:t>To be successful in membership, you need to be committed to the task, have good planning, and be organized.  You also need to stay current and informed.  </a:t>
            </a:r>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9D6DDF-77CE-4A0B-A244-7023B1E86B98}" type="slidenum">
              <a:rPr lang="en-US">
                <a:latin typeface="Calibri" panose="020F0502020204030204" pitchFamily="34" charset="0"/>
              </a:rPr>
              <a:pPr eaLnBrk="1" hangingPunct="1"/>
              <a:t>1</a:t>
            </a:fld>
            <a:endParaRPr lang="en-US">
              <a:latin typeface="Calibri" panose="020F0502020204030204" pitchFamily="34" charset="0"/>
            </a:endParaRPr>
          </a:p>
        </p:txBody>
      </p:sp>
    </p:spTree>
    <p:extLst>
      <p:ext uri="{BB962C8B-B14F-4D97-AF65-F5344CB8AC3E}">
        <p14:creationId xmlns:p14="http://schemas.microsoft.com/office/powerpoint/2010/main" val="2051046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As you are developing your membership plan it is important to keep two things in mind.</a:t>
            </a:r>
          </a:p>
          <a:p>
            <a:pPr eaLnBrk="1" hangingPunct="1">
              <a:spcBef>
                <a:spcPct val="0"/>
              </a:spcBef>
            </a:pPr>
            <a:endParaRPr lang="en-US" dirty="0" smtClean="0"/>
          </a:p>
          <a:p>
            <a:pPr eaLnBrk="1" hangingPunct="1">
              <a:spcBef>
                <a:spcPct val="0"/>
              </a:spcBef>
              <a:buFont typeface="Wingdings" panose="05000000000000000000" pitchFamily="2" charset="2"/>
              <a:buChar char="Ø"/>
            </a:pPr>
            <a:r>
              <a:rPr lang="en-US" dirty="0" smtClean="0"/>
              <a:t>1</a:t>
            </a:r>
            <a:r>
              <a:rPr lang="en-US" baseline="30000" dirty="0" smtClean="0"/>
              <a:t>st</a:t>
            </a:r>
            <a:r>
              <a:rPr lang="en-US" dirty="0" smtClean="0"/>
              <a:t> – remember that membership is a year–round activity.  </a:t>
            </a:r>
          </a:p>
          <a:p>
            <a:pPr eaLnBrk="1" hangingPunct="1">
              <a:spcBef>
                <a:spcPct val="0"/>
              </a:spcBef>
              <a:buFontTx/>
              <a:buChar char="•"/>
            </a:pPr>
            <a:r>
              <a:rPr lang="en-US" dirty="0" smtClean="0"/>
              <a:t>It isn’t just at Back-to-School time, and it doesn’t stop in October.  </a:t>
            </a:r>
          </a:p>
          <a:p>
            <a:pPr eaLnBrk="1" hangingPunct="1">
              <a:spcBef>
                <a:spcPct val="0"/>
              </a:spcBef>
              <a:buFontTx/>
              <a:buChar char="•"/>
            </a:pPr>
            <a:r>
              <a:rPr lang="en-US" dirty="0" smtClean="0"/>
              <a:t>A successful membership plan keeps membership in the forefront all year long .  </a:t>
            </a:r>
          </a:p>
          <a:p>
            <a:pPr eaLnBrk="1" hangingPunct="1">
              <a:spcBef>
                <a:spcPct val="0"/>
              </a:spcBef>
              <a:buFontTx/>
              <a:buChar char="•"/>
            </a:pPr>
            <a:r>
              <a:rPr lang="en-US" dirty="0" smtClean="0"/>
              <a:t>Units that continue their membership efforts  on the average will have 20% more members.  Nationwide, 18% of PTA members join in January &amp; February.  This is second only to the traditional, Back-to-School campaign period.</a:t>
            </a:r>
          </a:p>
          <a:p>
            <a:pPr eaLnBrk="1" hangingPunct="1">
              <a:spcBef>
                <a:spcPct val="0"/>
              </a:spcBef>
              <a:buFont typeface="Wingdings" panose="05000000000000000000" pitchFamily="2" charset="2"/>
              <a:buChar char="Ø"/>
            </a:pPr>
            <a:endParaRPr lang="en-US" dirty="0" smtClean="0"/>
          </a:p>
          <a:p>
            <a:pPr eaLnBrk="1" hangingPunct="1">
              <a:spcBef>
                <a:spcPct val="0"/>
              </a:spcBef>
              <a:buFont typeface="Wingdings" panose="05000000000000000000" pitchFamily="2" charset="2"/>
              <a:buChar char="Ø"/>
            </a:pPr>
            <a:r>
              <a:rPr lang="en-US" dirty="0" smtClean="0"/>
              <a:t>2</a:t>
            </a:r>
            <a:r>
              <a:rPr lang="en-US" baseline="30000" dirty="0" smtClean="0"/>
              <a:t>nd</a:t>
            </a:r>
            <a:r>
              <a:rPr lang="en-US" dirty="0" smtClean="0"/>
              <a:t> – treat membership like you are marketing &amp; selling a product that your customers do not realize they can’t live without.</a:t>
            </a:r>
          </a:p>
          <a:p>
            <a:pPr eaLnBrk="1" hangingPunct="1">
              <a:spcBef>
                <a:spcPct val="0"/>
              </a:spcBef>
              <a:buFont typeface="Wingdings" panose="05000000000000000000" pitchFamily="2" charset="2"/>
              <a:buChar char="Ø"/>
            </a:pPr>
            <a:r>
              <a:rPr lang="en-US" dirty="0" smtClean="0"/>
              <a:t>There are two ways to accomplish this</a:t>
            </a:r>
          </a:p>
          <a:p>
            <a:pPr eaLnBrk="1" hangingPunct="1">
              <a:spcBef>
                <a:spcPct val="0"/>
              </a:spcBef>
              <a:buFontTx/>
              <a:buChar char="•"/>
            </a:pPr>
            <a:r>
              <a:rPr lang="en-US" dirty="0" smtClean="0"/>
              <a:t> One is thru what is referred to as the “60 second elevator speech”</a:t>
            </a:r>
          </a:p>
          <a:p>
            <a:pPr eaLnBrk="1" hangingPunct="1">
              <a:spcBef>
                <a:spcPct val="0"/>
              </a:spcBef>
              <a:buFontTx/>
              <a:buChar char="•"/>
            </a:pPr>
            <a:r>
              <a:rPr lang="en-US" dirty="0" smtClean="0"/>
              <a:t>Everyone on the membership committee &amp; board should have one </a:t>
            </a:r>
          </a:p>
          <a:p>
            <a:pPr eaLnBrk="1" hangingPunct="1">
              <a:spcBef>
                <a:spcPct val="0"/>
              </a:spcBef>
            </a:pPr>
            <a:r>
              <a:rPr lang="en-US" dirty="0" smtClean="0"/>
              <a:t>	It is a consistent message with specific talking points</a:t>
            </a:r>
          </a:p>
          <a:p>
            <a:pPr eaLnBrk="1" hangingPunct="1">
              <a:spcBef>
                <a:spcPct val="0"/>
              </a:spcBef>
            </a:pPr>
            <a:r>
              <a:rPr lang="en-US" dirty="0" smtClean="0"/>
              <a:t>	2-3 successes from last year</a:t>
            </a:r>
          </a:p>
          <a:p>
            <a:pPr eaLnBrk="1" hangingPunct="1">
              <a:spcBef>
                <a:spcPct val="0"/>
              </a:spcBef>
            </a:pPr>
            <a:r>
              <a:rPr lang="en-US" dirty="0" smtClean="0"/>
              <a:t>	2-3 goals that can be achieved with more members</a:t>
            </a:r>
          </a:p>
          <a:p>
            <a:pPr eaLnBrk="1" hangingPunct="1">
              <a:spcBef>
                <a:spcPct val="0"/>
              </a:spcBef>
            </a:pPr>
            <a:r>
              <a:rPr lang="en-US" dirty="0" smtClean="0"/>
              <a:t>	Practice &amp; role play</a:t>
            </a:r>
          </a:p>
          <a:p>
            <a:pPr eaLnBrk="1" hangingPunct="1">
              <a:spcBef>
                <a:spcPct val="0"/>
              </a:spcBef>
            </a:pPr>
            <a:endParaRPr lang="en-US" dirty="0" smtClean="0"/>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C625D5-B14D-4CD8-8DA5-0CD36DF3401E}" type="slidenum">
              <a:rPr lang="en-US">
                <a:latin typeface="Calibri" panose="020F0502020204030204" pitchFamily="34" charset="0"/>
              </a:rPr>
              <a:pPr eaLnBrk="1" hangingPunct="1"/>
              <a:t>10</a:t>
            </a:fld>
            <a:endParaRPr lang="en-US">
              <a:latin typeface="Calibri" panose="020F0502020204030204" pitchFamily="34" charset="0"/>
            </a:endParaRPr>
          </a:p>
        </p:txBody>
      </p:sp>
    </p:spTree>
    <p:extLst>
      <p:ext uri="{BB962C8B-B14F-4D97-AF65-F5344CB8AC3E}">
        <p14:creationId xmlns:p14="http://schemas.microsoft.com/office/powerpoint/2010/main" val="494439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The other method is to climb up on your “soap box”</a:t>
            </a:r>
          </a:p>
          <a:p>
            <a:pPr eaLnBrk="1" hangingPunct="1">
              <a:spcBef>
                <a:spcPct val="0"/>
              </a:spcBef>
              <a:buFont typeface="Arial" pitchFamily="34" charset="0"/>
              <a:buChar char="•"/>
            </a:pPr>
            <a:r>
              <a:rPr lang="en-US" dirty="0" smtClean="0"/>
              <a:t>In either case it is important to communicate facts not “feelings”</a:t>
            </a:r>
          </a:p>
          <a:p>
            <a:pPr eaLnBrk="1" hangingPunct="1">
              <a:spcBef>
                <a:spcPct val="0"/>
              </a:spcBef>
              <a:buFont typeface="Arial" pitchFamily="34" charset="0"/>
              <a:buChar char="•"/>
            </a:pPr>
            <a:r>
              <a:rPr lang="en-US" dirty="0" smtClean="0"/>
              <a:t>Make the statements about how they or their children will benefits.</a:t>
            </a:r>
          </a:p>
          <a:p>
            <a:pPr eaLnBrk="1" hangingPunct="1">
              <a:spcBef>
                <a:spcPct val="0"/>
              </a:spcBef>
              <a:buFont typeface="Arial" pitchFamily="34" charset="0"/>
              <a:buChar char="•"/>
            </a:pPr>
            <a:r>
              <a:rPr lang="en-US" dirty="0" smtClean="0"/>
              <a:t>It is not about you</a:t>
            </a:r>
          </a:p>
          <a:p>
            <a:pPr eaLnBrk="1" hangingPunct="1">
              <a:spcBef>
                <a:spcPct val="0"/>
              </a:spcBef>
              <a:buFont typeface="Arial" pitchFamily="34" charset="0"/>
              <a:buChar char="•"/>
            </a:pPr>
            <a:r>
              <a:rPr lang="en-US" dirty="0" smtClean="0"/>
              <a:t>The method you pick will depend on your personality and your passion.</a:t>
            </a:r>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EC3163-E951-4A68-93C2-2501AA1950D5}" type="slidenum">
              <a:rPr lang="en-US">
                <a:latin typeface="Calibri" panose="020F0502020204030204" pitchFamily="34" charset="0"/>
              </a:rPr>
              <a:pPr eaLnBrk="1" hangingPunct="1"/>
              <a:t>11</a:t>
            </a:fld>
            <a:endParaRPr lang="en-US">
              <a:latin typeface="Calibri" panose="020F0502020204030204" pitchFamily="34" charset="0"/>
            </a:endParaRPr>
          </a:p>
        </p:txBody>
      </p:sp>
    </p:spTree>
    <p:extLst>
      <p:ext uri="{BB962C8B-B14F-4D97-AF65-F5344CB8AC3E}">
        <p14:creationId xmlns:p14="http://schemas.microsoft.com/office/powerpoint/2010/main" val="282453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sz="1100" dirty="0" smtClean="0"/>
              <a:t>Setting goals is a good way to channel your membership efforts.  </a:t>
            </a:r>
          </a:p>
          <a:p>
            <a:pPr eaLnBrk="1" hangingPunct="1">
              <a:spcBef>
                <a:spcPct val="0"/>
              </a:spcBef>
              <a:buFontTx/>
              <a:buChar char="•"/>
            </a:pPr>
            <a:r>
              <a:rPr lang="en-US" sz="1100" dirty="0" smtClean="0"/>
              <a:t>Setting an overall goal, as well as a specific goal, works well .</a:t>
            </a:r>
          </a:p>
          <a:p>
            <a:pPr eaLnBrk="1" hangingPunct="1">
              <a:spcBef>
                <a:spcPct val="0"/>
              </a:spcBef>
              <a:buFontTx/>
              <a:buChar char="•"/>
            </a:pPr>
            <a:r>
              <a:rPr lang="en-US" sz="1100" dirty="0" smtClean="0"/>
              <a:t>15-20% growth is a good target.  </a:t>
            </a:r>
          </a:p>
          <a:p>
            <a:pPr eaLnBrk="1" hangingPunct="1">
              <a:spcBef>
                <a:spcPct val="0"/>
              </a:spcBef>
            </a:pPr>
            <a:r>
              <a:rPr lang="en-US" sz="1100" dirty="0" smtClean="0"/>
              <a:t>	- So if you had 125 members last year, a 15% growth would be about 20 more this year or a total of 145</a:t>
            </a:r>
          </a:p>
          <a:p>
            <a:pPr eaLnBrk="1" hangingPunct="1">
              <a:spcBef>
                <a:spcPct val="0"/>
              </a:spcBef>
            </a:pPr>
            <a:r>
              <a:rPr lang="en-US" sz="1100" dirty="0" smtClean="0"/>
              <a:t>	members.  A 20% growth would be an increase of about 25 members.</a:t>
            </a:r>
          </a:p>
          <a:p>
            <a:pPr eaLnBrk="1" hangingPunct="1">
              <a:spcBef>
                <a:spcPct val="0"/>
              </a:spcBef>
              <a:buFontTx/>
              <a:buChar char="•"/>
            </a:pPr>
            <a:r>
              <a:rPr lang="en-US" sz="1100" dirty="0" smtClean="0"/>
              <a:t>Maybe you want to focus on a particular segment of potential members</a:t>
            </a:r>
          </a:p>
          <a:p>
            <a:pPr eaLnBrk="1" hangingPunct="1">
              <a:spcBef>
                <a:spcPct val="0"/>
              </a:spcBef>
            </a:pPr>
            <a:r>
              <a:rPr lang="en-US" sz="1100" dirty="0" smtClean="0"/>
              <a:t>	-Increase male membership by 10 members/ Grow student membership by 20 members</a:t>
            </a:r>
          </a:p>
          <a:p>
            <a:pPr eaLnBrk="1" hangingPunct="1">
              <a:spcBef>
                <a:spcPct val="0"/>
              </a:spcBef>
            </a:pPr>
            <a:r>
              <a:rPr lang="en-US" sz="1100" dirty="0" smtClean="0"/>
              <a:t>	-100% of all K thru 5</a:t>
            </a:r>
            <a:r>
              <a:rPr lang="en-US" sz="1100" baseline="30000" dirty="0" smtClean="0"/>
              <a:t>th</a:t>
            </a:r>
            <a:r>
              <a:rPr lang="en-US" sz="1100" dirty="0" smtClean="0"/>
              <a:t> grade classroom teachers / All school board members</a:t>
            </a:r>
          </a:p>
          <a:p>
            <a:pPr eaLnBrk="1" hangingPunct="1">
              <a:spcBef>
                <a:spcPct val="0"/>
              </a:spcBef>
              <a:buFontTx/>
              <a:buChar char="•"/>
            </a:pPr>
            <a:r>
              <a:rPr lang="en-US" sz="1100" dirty="0" smtClean="0"/>
              <a:t>Your goal could be to have all your unit’s membership cards activated</a:t>
            </a:r>
          </a:p>
          <a:p>
            <a:pPr eaLnBrk="1" hangingPunct="1">
              <a:spcBef>
                <a:spcPct val="0"/>
              </a:spcBef>
              <a:buFontTx/>
              <a:buChar char="•"/>
            </a:pPr>
            <a:r>
              <a:rPr lang="en-US" sz="1100" dirty="0" smtClean="0"/>
              <a:t>Pick an award to work towards to help</a:t>
            </a:r>
            <a:r>
              <a:rPr lang="en-US" sz="1100" baseline="0" dirty="0" smtClean="0"/>
              <a:t> you set your goals; the Early Bird, Honor Roll, the Blue or Gold Seal Awards.</a:t>
            </a:r>
            <a:r>
              <a:rPr lang="en-US" sz="1100" dirty="0" smtClean="0"/>
              <a:t>  </a:t>
            </a:r>
          </a:p>
          <a:p>
            <a:pPr eaLnBrk="1" hangingPunct="1">
              <a:spcBef>
                <a:spcPct val="0"/>
              </a:spcBef>
            </a:pPr>
            <a:r>
              <a:rPr lang="en-US" sz="1100" dirty="0" smtClean="0"/>
              <a:t>There are several to choose from and they are all listed on the MO PTA website</a:t>
            </a:r>
          </a:p>
          <a:p>
            <a:pPr eaLnBrk="1" hangingPunct="1">
              <a:spcBef>
                <a:spcPct val="0"/>
              </a:spcBef>
              <a:buFontTx/>
              <a:buChar char="•"/>
            </a:pPr>
            <a:endParaRPr lang="en-US" sz="1100" dirty="0" smtClean="0"/>
          </a:p>
          <a:p>
            <a:pPr eaLnBrk="1" hangingPunct="1">
              <a:spcBef>
                <a:spcPct val="0"/>
              </a:spcBef>
              <a:buFont typeface="Wingdings" panose="05000000000000000000" pitchFamily="2" charset="2"/>
              <a:buChar char="Ø"/>
            </a:pPr>
            <a:r>
              <a:rPr lang="en-US" sz="1100" dirty="0" smtClean="0"/>
              <a:t>Create a marketing plan that uses strategies to promote your PTA’s value &amp; relevance. </a:t>
            </a:r>
          </a:p>
          <a:p>
            <a:pPr eaLnBrk="1" hangingPunct="1">
              <a:spcBef>
                <a:spcPct val="0"/>
              </a:spcBef>
              <a:buFontTx/>
              <a:buChar char="•"/>
            </a:pPr>
            <a:r>
              <a:rPr lang="en-US" sz="1100" dirty="0" smtClean="0"/>
              <a:t>Maybe create a “Top 10 Reasons to Join ABC PTA”, that highlights accomplishments of your unit as well as MO PTA and National PTA.  </a:t>
            </a:r>
          </a:p>
          <a:p>
            <a:pPr eaLnBrk="1" hangingPunct="1">
              <a:spcBef>
                <a:spcPct val="0"/>
              </a:spcBef>
              <a:buFontTx/>
              <a:buChar char="•"/>
            </a:pPr>
            <a:r>
              <a:rPr lang="en-US" sz="1100" dirty="0" smtClean="0"/>
              <a:t>Attract new members and motivate current members to renew by reminding them about the impact PTA has on the community, school and families </a:t>
            </a:r>
          </a:p>
          <a:p>
            <a:pPr eaLnBrk="1" hangingPunct="1">
              <a:spcBef>
                <a:spcPct val="0"/>
              </a:spcBef>
              <a:buFontTx/>
              <a:buChar char="•"/>
            </a:pPr>
            <a:r>
              <a:rPr lang="en-US" sz="1100" dirty="0" smtClean="0"/>
              <a:t>People will join your PTA if they find value in what you do </a:t>
            </a:r>
          </a:p>
          <a:p>
            <a:pPr eaLnBrk="1" hangingPunct="1">
              <a:spcBef>
                <a:spcPct val="0"/>
              </a:spcBef>
              <a:buFontTx/>
              <a:buChar char="•"/>
            </a:pPr>
            <a:r>
              <a:rPr lang="en-US" sz="1100" dirty="0" smtClean="0"/>
              <a:t>Always promote the member benefit providers</a:t>
            </a:r>
          </a:p>
          <a:p>
            <a:pPr eaLnBrk="1" hangingPunct="1">
              <a:spcBef>
                <a:spcPct val="0"/>
              </a:spcBef>
              <a:buFontTx/>
              <a:buChar char="•"/>
            </a:pPr>
            <a:endParaRPr lang="en-US" sz="1100" dirty="0" smtClean="0"/>
          </a:p>
          <a:p>
            <a:pPr eaLnBrk="1" hangingPunct="1">
              <a:spcBef>
                <a:spcPct val="0"/>
              </a:spcBef>
              <a:buFont typeface="Wingdings" pitchFamily="2" charset="2"/>
              <a:buChar char="Ø"/>
            </a:pPr>
            <a:r>
              <a:rPr lang="en-US" sz="1100" dirty="0" smtClean="0"/>
              <a:t>Having a membership theme can</a:t>
            </a:r>
            <a:r>
              <a:rPr lang="en-US" sz="1100" baseline="0" dirty="0" smtClean="0"/>
              <a:t> </a:t>
            </a:r>
            <a:r>
              <a:rPr lang="en-US" sz="1100" dirty="0" smtClean="0"/>
              <a:t>help put creativity and life in the campaign. </a:t>
            </a:r>
          </a:p>
          <a:p>
            <a:pPr eaLnBrk="1" hangingPunct="1">
              <a:spcBef>
                <a:spcPct val="0"/>
              </a:spcBef>
              <a:buFontTx/>
              <a:buChar char="•"/>
            </a:pPr>
            <a:r>
              <a:rPr lang="en-US" sz="1100" dirty="0" smtClean="0"/>
              <a:t>Your unit can develop one of it’s own.  Maybe it goes along with an event that is happening in the building or district.  It could center around the school’s mascot.  </a:t>
            </a:r>
          </a:p>
          <a:p>
            <a:pPr eaLnBrk="1" hangingPunct="1">
              <a:spcBef>
                <a:spcPct val="0"/>
              </a:spcBef>
              <a:buFontTx/>
              <a:buChar char="•"/>
            </a:pPr>
            <a:r>
              <a:rPr lang="en-US" sz="1100" dirty="0" smtClean="0"/>
              <a:t>You could choose to use the state membership theme </a:t>
            </a:r>
          </a:p>
          <a:p>
            <a:pPr eaLnBrk="1" hangingPunct="1">
              <a:spcBef>
                <a:spcPct val="0"/>
              </a:spcBef>
              <a:buFontTx/>
              <a:buChar char="•"/>
            </a:pPr>
            <a:endParaRPr lang="en-US" sz="1100" dirty="0" smtClean="0"/>
          </a:p>
          <a:p>
            <a:pPr eaLnBrk="1" hangingPunct="1">
              <a:spcBef>
                <a:spcPct val="0"/>
              </a:spcBef>
            </a:pPr>
            <a:endParaRPr lang="en-US" sz="1100" dirty="0" smtClean="0"/>
          </a:p>
          <a:p>
            <a:pPr eaLnBrk="1" hangingPunct="1">
              <a:spcBef>
                <a:spcPct val="0"/>
              </a:spcBef>
            </a:pPr>
            <a:endParaRPr lang="en-US" sz="1100" dirty="0" smtClean="0"/>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1AE212-DDDE-4C26-949B-FCE61DD7D5C4}" type="slidenum">
              <a:rPr lang="en-US">
                <a:latin typeface="Calibri" panose="020F0502020204030204" pitchFamily="34" charset="0"/>
              </a:rPr>
              <a:pPr eaLnBrk="1" hangingPunct="1"/>
              <a:t>12</a:t>
            </a:fld>
            <a:endParaRPr lang="en-US">
              <a:latin typeface="Calibri" panose="020F0502020204030204" pitchFamily="34" charset="0"/>
            </a:endParaRPr>
          </a:p>
        </p:txBody>
      </p:sp>
    </p:spTree>
    <p:extLst>
      <p:ext uri="{BB962C8B-B14F-4D97-AF65-F5344CB8AC3E}">
        <p14:creationId xmlns:p14="http://schemas.microsoft.com/office/powerpoint/2010/main" val="1432362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TNT – “Today Not Tomorrow” is the new state membership theme for 2014-2015!</a:t>
            </a:r>
          </a:p>
          <a:p>
            <a:pPr eaLnBrk="1" hangingPunct="1">
              <a:spcBef>
                <a:spcPct val="0"/>
              </a:spcBef>
              <a:buFont typeface="Wingdings" panose="05000000000000000000" pitchFamily="2" charset="2"/>
              <a:buChar char="Ø"/>
            </a:pPr>
            <a:r>
              <a:rPr lang="en-US" i="1" dirty="0" smtClean="0"/>
              <a:t>Today</a:t>
            </a:r>
            <a:r>
              <a:rPr lang="en-US" i="1" baseline="0" dirty="0" smtClean="0"/>
              <a:t> not Tomorrow</a:t>
            </a:r>
            <a:r>
              <a:rPr lang="en-US" baseline="0" dirty="0" smtClean="0"/>
              <a:t> encourages units and members to be a part of things TODAY!  </a:t>
            </a:r>
            <a:r>
              <a:rPr lang="en-US" i="1" baseline="0" dirty="0" smtClean="0"/>
              <a:t>Today</a:t>
            </a:r>
            <a:r>
              <a:rPr lang="en-US" baseline="0" dirty="0" smtClean="0"/>
              <a:t> is the time to speak up for our children, </a:t>
            </a:r>
            <a:r>
              <a:rPr lang="en-US" i="1" baseline="0" dirty="0" smtClean="0"/>
              <a:t>Today</a:t>
            </a:r>
            <a:r>
              <a:rPr lang="en-US" baseline="0" dirty="0" smtClean="0"/>
              <a:t> is the time to advocate for their well-being, health and education.  </a:t>
            </a:r>
            <a:r>
              <a:rPr lang="en-US" i="1" baseline="0" dirty="0" smtClean="0"/>
              <a:t>Today</a:t>
            </a:r>
            <a:r>
              <a:rPr lang="en-US" baseline="0" dirty="0" smtClean="0"/>
              <a:t> is the day to make things happen in your school and community.</a:t>
            </a:r>
          </a:p>
          <a:p>
            <a:pPr eaLnBrk="1" hangingPunct="1">
              <a:spcBef>
                <a:spcPct val="0"/>
              </a:spcBef>
              <a:buFont typeface="Wingdings" panose="05000000000000000000" pitchFamily="2" charset="2"/>
              <a:buChar char="Ø"/>
            </a:pPr>
            <a:r>
              <a:rPr lang="en-US" baseline="0" dirty="0" smtClean="0"/>
              <a:t>Think about the goals you set for your unit, and how you can tie that into your TODAY campaign!</a:t>
            </a:r>
          </a:p>
          <a:p>
            <a:pPr eaLnBrk="1" hangingPunct="1">
              <a:spcBef>
                <a:spcPct val="0"/>
              </a:spcBef>
              <a:buFont typeface="Wingdings" panose="05000000000000000000" pitchFamily="2" charset="2"/>
              <a:buChar char="Ø"/>
            </a:pPr>
            <a:r>
              <a:rPr lang="en-US" baseline="0" dirty="0" smtClean="0"/>
              <a:t>Keep it simple…TODAY….or…..Come up with a catchy slogan to go along with TNT….”Don’t wait, or procrastinate, TODAY’S the day, to join PTA!”….or….be a little more serious….”Why wait to speak up for your child? Join PTA TODAY!”</a:t>
            </a:r>
          </a:p>
        </p:txBody>
      </p:sp>
      <p:sp>
        <p:nvSpPr>
          <p:cNvPr id="481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B8D026-EDCA-4AC5-8C57-CE1C4E060126}" type="slidenum">
              <a:rPr lang="en-US">
                <a:latin typeface="Calibri" panose="020F0502020204030204" pitchFamily="34" charset="0"/>
              </a:rPr>
              <a:pPr eaLnBrk="1" hangingPunct="1"/>
              <a:t>13</a:t>
            </a:fld>
            <a:endParaRPr lang="en-US">
              <a:latin typeface="Calibri" panose="020F0502020204030204" pitchFamily="34" charset="0"/>
            </a:endParaRPr>
          </a:p>
        </p:txBody>
      </p:sp>
    </p:spTree>
    <p:extLst>
      <p:ext uri="{BB962C8B-B14F-4D97-AF65-F5344CB8AC3E}">
        <p14:creationId xmlns:p14="http://schemas.microsoft.com/office/powerpoint/2010/main" val="589831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spcBef>
                <a:spcPct val="0"/>
              </a:spcBef>
              <a:buFont typeface="Wingdings" panose="05000000000000000000" pitchFamily="2" charset="2"/>
              <a:buChar char="Ø"/>
            </a:pPr>
            <a:r>
              <a:rPr lang="en-US" sz="1000" dirty="0" smtClean="0"/>
              <a:t>Think of your Plan of Work as an agenda, or a timeline, that tells the what, when, where &amp; who of a membership activity.</a:t>
            </a:r>
          </a:p>
          <a:p>
            <a:pPr eaLnBrk="1" hangingPunct="1">
              <a:lnSpc>
                <a:spcPct val="80000"/>
              </a:lnSpc>
              <a:spcBef>
                <a:spcPct val="0"/>
              </a:spcBef>
              <a:buFontTx/>
              <a:buChar char="•"/>
            </a:pPr>
            <a:r>
              <a:rPr lang="en-US" sz="1000" dirty="0" smtClean="0"/>
              <a:t>For example: Membership Table </a:t>
            </a:r>
          </a:p>
          <a:p>
            <a:pPr eaLnBrk="1" hangingPunct="1">
              <a:lnSpc>
                <a:spcPct val="80000"/>
              </a:lnSpc>
              <a:spcBef>
                <a:spcPct val="0"/>
              </a:spcBef>
            </a:pPr>
            <a:r>
              <a:rPr lang="en-US" sz="1000" dirty="0" smtClean="0"/>
              <a:t>	Varsity Home Football Game, October 4</a:t>
            </a:r>
            <a:r>
              <a:rPr lang="en-US" sz="1000" baseline="30000" dirty="0" smtClean="0"/>
              <a:t>th</a:t>
            </a:r>
            <a:r>
              <a:rPr lang="en-US" sz="1000" dirty="0" smtClean="0"/>
              <a:t>, 6:30 p.m., Dragon’s stadium</a:t>
            </a:r>
          </a:p>
          <a:p>
            <a:pPr eaLnBrk="1" hangingPunct="1">
              <a:lnSpc>
                <a:spcPct val="80000"/>
              </a:lnSpc>
              <a:spcBef>
                <a:spcPct val="0"/>
              </a:spcBef>
            </a:pPr>
            <a:r>
              <a:rPr lang="en-US" sz="1000" dirty="0" smtClean="0"/>
              <a:t>	 Beth &amp; Susan</a:t>
            </a:r>
          </a:p>
          <a:p>
            <a:pPr eaLnBrk="1" hangingPunct="1">
              <a:lnSpc>
                <a:spcPct val="80000"/>
              </a:lnSpc>
              <a:spcBef>
                <a:spcPct val="0"/>
              </a:spcBef>
            </a:pPr>
            <a:r>
              <a:rPr lang="en-US" sz="1000" dirty="0" smtClean="0"/>
              <a:t>	supplies -  take banner, pens, membership forms &amp; cards, money bag  </a:t>
            </a:r>
          </a:p>
          <a:p>
            <a:pPr eaLnBrk="1" hangingPunct="1">
              <a:lnSpc>
                <a:spcPct val="80000"/>
              </a:lnSpc>
              <a:spcBef>
                <a:spcPct val="0"/>
              </a:spcBef>
              <a:buFontTx/>
              <a:buChar char="•"/>
            </a:pPr>
            <a:r>
              <a:rPr lang="en-US" sz="1000" dirty="0" smtClean="0"/>
              <a:t>Have a membership table at all school functions.  Be sure to include information about PTA’s programs, activities, legislative positions, advocacy efforts and members benefits.</a:t>
            </a:r>
          </a:p>
          <a:p>
            <a:pPr eaLnBrk="1" hangingPunct="1">
              <a:lnSpc>
                <a:spcPct val="80000"/>
              </a:lnSpc>
              <a:spcBef>
                <a:spcPct val="0"/>
              </a:spcBef>
              <a:buFontTx/>
              <a:buChar char="•"/>
            </a:pPr>
            <a:r>
              <a:rPr lang="en-US" sz="1000" dirty="0" smtClean="0"/>
              <a:t>Utilize the school calendar to help plan these events &amp; remember to get permission from the school administration to set up.  Don’t forget to</a:t>
            </a:r>
            <a:r>
              <a:rPr lang="en-US" sz="1000" baseline="0" dirty="0" smtClean="0"/>
              <a:t> find out if you need to talk with the janitorial crew or if administration will</a:t>
            </a:r>
            <a:r>
              <a:rPr lang="en-US" sz="1000" dirty="0" smtClean="0"/>
              <a:t> handle</a:t>
            </a:r>
            <a:r>
              <a:rPr lang="en-US" sz="1000" baseline="0" dirty="0" smtClean="0"/>
              <a:t> that.</a:t>
            </a:r>
            <a:r>
              <a:rPr lang="en-US" sz="1000" dirty="0" smtClean="0"/>
              <a:t> </a:t>
            </a:r>
          </a:p>
          <a:p>
            <a:pPr eaLnBrk="1" hangingPunct="1">
              <a:lnSpc>
                <a:spcPct val="80000"/>
              </a:lnSpc>
              <a:spcBef>
                <a:spcPct val="0"/>
              </a:spcBef>
              <a:buFontTx/>
              <a:buChar char="•"/>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When you prepare the budget request, it is important to make sure you are requesting enough funds to cover the expenses you may have to run your membership campaign.  This may include copy paper or printing fees, supplies for posters or banners, prizes for incentives and contests.  </a:t>
            </a:r>
          </a:p>
          <a:p>
            <a:pPr eaLnBrk="1" hangingPunct="1">
              <a:lnSpc>
                <a:spcPct val="80000"/>
              </a:lnSpc>
              <a:spcBef>
                <a:spcPct val="0"/>
              </a:spcBef>
              <a:buFontTx/>
              <a:buChar char="•"/>
            </a:pPr>
            <a:r>
              <a:rPr lang="en-US" sz="1000" dirty="0" smtClean="0"/>
              <a:t>Check with your Treasurer or President about any guidelines (i.e. in the standing rules) that might be in place regarding budget requests.  </a:t>
            </a:r>
          </a:p>
          <a:p>
            <a:pPr eaLnBrk="1" hangingPunct="1">
              <a:lnSpc>
                <a:spcPct val="80000"/>
              </a:lnSpc>
              <a:spcBef>
                <a:spcPct val="0"/>
              </a:spcBef>
              <a:buFontTx/>
              <a:buChar char="•"/>
            </a:pPr>
            <a:r>
              <a:rPr lang="en-US" sz="1000" dirty="0" smtClean="0"/>
              <a:t>This would also be a good time to ask about expense reimbursement procedures. </a:t>
            </a:r>
          </a:p>
          <a:p>
            <a:pPr eaLnBrk="1" hangingPunct="1">
              <a:lnSpc>
                <a:spcPct val="80000"/>
              </a:lnSpc>
              <a:spcBef>
                <a:spcPct val="0"/>
              </a:spcBef>
              <a:buFont typeface="Wingdings" panose="05000000000000000000" pitchFamily="2" charset="2"/>
              <a:buChar char="Ø"/>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Your membership form can be plain &amp; simple </a:t>
            </a:r>
          </a:p>
          <a:p>
            <a:pPr eaLnBrk="1" hangingPunct="1">
              <a:lnSpc>
                <a:spcPct val="80000"/>
              </a:lnSpc>
              <a:spcBef>
                <a:spcPct val="0"/>
              </a:spcBef>
              <a:buFontTx/>
              <a:buChar char="•"/>
            </a:pPr>
            <a:r>
              <a:rPr lang="en-US" sz="1000" dirty="0" smtClean="0"/>
              <a:t> It can be fancy with lots of graphics that highlight your membership theme.  </a:t>
            </a:r>
          </a:p>
          <a:p>
            <a:pPr eaLnBrk="1" hangingPunct="1">
              <a:lnSpc>
                <a:spcPct val="80000"/>
              </a:lnSpc>
              <a:spcBef>
                <a:spcPct val="0"/>
              </a:spcBef>
              <a:buFontTx/>
              <a:buChar char="•"/>
            </a:pPr>
            <a:r>
              <a:rPr lang="en-US" sz="1000" dirty="0" smtClean="0"/>
              <a:t>It needs to fit your unit’s needs and include basic information like name, address, phone number, email address and their student(s) name(s).  </a:t>
            </a:r>
          </a:p>
          <a:p>
            <a:pPr eaLnBrk="1" hangingPunct="1">
              <a:lnSpc>
                <a:spcPct val="80000"/>
              </a:lnSpc>
              <a:spcBef>
                <a:spcPct val="0"/>
              </a:spcBef>
              <a:buFontTx/>
              <a:buChar char="•"/>
            </a:pPr>
            <a:r>
              <a:rPr lang="en-US" sz="1000" dirty="0" smtClean="0"/>
              <a:t>You can design your own or “borrow” one and change it.</a:t>
            </a:r>
          </a:p>
          <a:p>
            <a:pPr eaLnBrk="1" hangingPunct="1">
              <a:lnSpc>
                <a:spcPct val="80000"/>
              </a:lnSpc>
              <a:spcBef>
                <a:spcPct val="0"/>
              </a:spcBef>
              <a:buFont typeface="Wingdings" panose="05000000000000000000" pitchFamily="2" charset="2"/>
              <a:buChar char="Ø"/>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Start approaching local businesses to join as PTA Business Members.  Sometimes this is the beginning of a partnership that leads to further support of other activities.  </a:t>
            </a:r>
          </a:p>
          <a:p>
            <a:pPr eaLnBrk="1" hangingPunct="1">
              <a:lnSpc>
                <a:spcPct val="80000"/>
              </a:lnSpc>
              <a:spcBef>
                <a:spcPct val="0"/>
              </a:spcBef>
              <a:buFont typeface="Wingdings" panose="05000000000000000000" pitchFamily="2" charset="2"/>
              <a:buChar char="Ø"/>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Contact the Secretary to find out what format (electronic or paper), and when, he/she would like to receive the membership list, to ensure it is ready for meetings.</a:t>
            </a:r>
          </a:p>
          <a:p>
            <a:pPr eaLnBrk="1" hangingPunct="1">
              <a:lnSpc>
                <a:spcPct val="80000"/>
              </a:lnSpc>
              <a:spcBef>
                <a:spcPct val="0"/>
              </a:spcBef>
              <a:buFont typeface="Wingdings" panose="05000000000000000000" pitchFamily="2" charset="2"/>
              <a:buChar char="Ø"/>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There are a lot of resources available with information and ideas about membership.  Let’s</a:t>
            </a:r>
            <a:r>
              <a:rPr lang="en-US" sz="1000" baseline="0" dirty="0" smtClean="0"/>
              <a:t> take a look at a few…(next slide)</a:t>
            </a:r>
            <a:r>
              <a:rPr lang="en-US" sz="1000" dirty="0" smtClean="0"/>
              <a:t> </a:t>
            </a:r>
          </a:p>
          <a:p>
            <a:pPr lvl="2" eaLnBrk="1" hangingPunct="1">
              <a:lnSpc>
                <a:spcPct val="80000"/>
              </a:lnSpc>
              <a:spcBef>
                <a:spcPct val="0"/>
              </a:spcBef>
            </a:pPr>
            <a:endParaRPr lang="en-US" sz="1000" dirty="0" smtClean="0"/>
          </a:p>
          <a:p>
            <a:pPr lvl="2" eaLnBrk="1" hangingPunct="1">
              <a:lnSpc>
                <a:spcPct val="80000"/>
              </a:lnSpc>
              <a:spcBef>
                <a:spcPct val="0"/>
              </a:spcBef>
            </a:pPr>
            <a:endParaRPr lang="en-US" sz="1000" dirty="0" smtClean="0"/>
          </a:p>
        </p:txBody>
      </p:sp>
      <p:sp>
        <p:nvSpPr>
          <p:cNvPr id="491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9C602E-F748-467A-A21E-C82169E3999C}" type="slidenum">
              <a:rPr lang="en-US">
                <a:latin typeface="Calibri" panose="020F0502020204030204" pitchFamily="34" charset="0"/>
              </a:rPr>
              <a:pPr eaLnBrk="1" hangingPunct="1"/>
              <a:t>14</a:t>
            </a:fld>
            <a:endParaRPr lang="en-US">
              <a:latin typeface="Calibri" panose="020F0502020204030204" pitchFamily="34" charset="0"/>
            </a:endParaRPr>
          </a:p>
        </p:txBody>
      </p:sp>
    </p:spTree>
    <p:extLst>
      <p:ext uri="{BB962C8B-B14F-4D97-AF65-F5344CB8AC3E}">
        <p14:creationId xmlns:p14="http://schemas.microsoft.com/office/powerpoint/2010/main" val="2606100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8386AA-C130-460B-85C9-94B036CEC3A4}" type="slidenum">
              <a:rPr lang="en-US">
                <a:latin typeface="Calibri" panose="020F0502020204030204" pitchFamily="34" charset="0"/>
              </a:rPr>
              <a:pPr eaLnBrk="1" hangingPunct="1"/>
              <a:t>15</a:t>
            </a:fld>
            <a:endParaRPr lang="en-US">
              <a:latin typeface="Calibri" panose="020F050202020403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You do not have to reinvent the wheel.</a:t>
            </a:r>
          </a:p>
          <a:p>
            <a:pPr eaLnBrk="1" hangingPunct="1">
              <a:spcBef>
                <a:spcPct val="0"/>
              </a:spcBef>
            </a:pPr>
            <a:r>
              <a:rPr lang="en-US" dirty="0" smtClean="0"/>
              <a:t>It is ok to borrow an idea.</a:t>
            </a:r>
          </a:p>
          <a:p>
            <a:pPr eaLnBrk="1" hangingPunct="1">
              <a:spcBef>
                <a:spcPct val="0"/>
              </a:spcBef>
            </a:pPr>
            <a:r>
              <a:rPr lang="en-US" dirty="0" smtClean="0"/>
              <a:t>If it wasn’t, it wouldn’t be available for you to see.</a:t>
            </a:r>
          </a:p>
          <a:p>
            <a:pPr eaLnBrk="1" hangingPunct="1">
              <a:spcBef>
                <a:spcPct val="0"/>
              </a:spcBef>
            </a:pPr>
            <a:r>
              <a:rPr lang="en-US" dirty="0" smtClean="0"/>
              <a:t>That is the benefit of networking or “internetworking” – the sharing of ideas!</a:t>
            </a:r>
          </a:p>
        </p:txBody>
      </p:sp>
    </p:spTree>
    <p:extLst>
      <p:ext uri="{BB962C8B-B14F-4D97-AF65-F5344CB8AC3E}">
        <p14:creationId xmlns:p14="http://schemas.microsoft.com/office/powerpoint/2010/main" val="973566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There are many resources also available from National PTA to help guide you and promote your membership campaign.  </a:t>
            </a:r>
          </a:p>
          <a:p>
            <a:pPr eaLnBrk="1" hangingPunct="1">
              <a:spcBef>
                <a:spcPct val="0"/>
              </a:spcBef>
              <a:buFontTx/>
              <a:buChar char="•"/>
            </a:pPr>
            <a:r>
              <a:rPr lang="en-US" dirty="0" smtClean="0"/>
              <a:t>The Official Back to School kit from NPTA, includes a membership quick reference guide.  The unit President will be sent a USB drive</a:t>
            </a:r>
            <a:r>
              <a:rPr lang="en-US" baseline="0" dirty="0" smtClean="0"/>
              <a:t> via postal mail, starting June 28</a:t>
            </a:r>
            <a:r>
              <a:rPr lang="en-US" baseline="30000" dirty="0" smtClean="0"/>
              <a:t>th</a:t>
            </a:r>
            <a:r>
              <a:rPr lang="en-US" baseline="0" dirty="0" smtClean="0"/>
              <a:t> – Aug. 23</a:t>
            </a:r>
            <a:r>
              <a:rPr lang="en-US" baseline="30000" dirty="0" smtClean="0"/>
              <a:t>rd</a:t>
            </a:r>
            <a:r>
              <a:rPr lang="en-US" baseline="0" dirty="0" smtClean="0"/>
              <a:t> </a:t>
            </a:r>
            <a:r>
              <a:rPr lang="en-US" dirty="0" smtClean="0"/>
              <a:t>.  You will need to be sure and ask for the USB drive to pull your information from.  (It’s very important to make sure your units updated officer information is on</a:t>
            </a:r>
            <a:r>
              <a:rPr lang="en-US" baseline="0" dirty="0" smtClean="0"/>
              <a:t> file with MO PTA, to ensure your unit receives its USB drive.)  If your kit was damaged or lost in officer transition, you can also go to </a:t>
            </a:r>
            <a:r>
              <a:rPr lang="en-US" u="sng" baseline="0" dirty="0" smtClean="0"/>
              <a:t>www.PTA.org/BacktoSchool</a:t>
            </a:r>
            <a:r>
              <a:rPr lang="en-US" baseline="0" dirty="0" smtClean="0"/>
              <a:t> and access the entire kit.</a:t>
            </a:r>
            <a:endParaRPr lang="en-US" dirty="0" smtClean="0"/>
          </a:p>
          <a:p>
            <a:pPr eaLnBrk="1" hangingPunct="1">
              <a:spcBef>
                <a:spcPct val="0"/>
              </a:spcBef>
              <a:buFontTx/>
              <a:buChar char="•"/>
            </a:pPr>
            <a:r>
              <a:rPr lang="en-US" dirty="0" smtClean="0"/>
              <a:t>This information as well as customizable marketing tools like banners, flyers, door hangers, press releases, postcards are available on the national website</a:t>
            </a:r>
          </a:p>
          <a:p>
            <a:pPr eaLnBrk="1" hangingPunct="1">
              <a:lnSpc>
                <a:spcPct val="80000"/>
              </a:lnSpc>
              <a:spcBef>
                <a:spcPts val="400"/>
              </a:spcBef>
            </a:pPr>
            <a:endParaRPr lang="en-US"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1D46E9-38F9-4707-A240-4F69164DC644}" type="slidenum">
              <a:rPr lang="en-US">
                <a:latin typeface="Calibri" panose="020F0502020204030204" pitchFamily="34" charset="0"/>
              </a:rPr>
              <a:pPr eaLnBrk="1" hangingPunct="1"/>
              <a:t>16</a:t>
            </a:fld>
            <a:endParaRPr lang="en-US">
              <a:latin typeface="Calibri" panose="020F0502020204030204" pitchFamily="34" charset="0"/>
            </a:endParaRPr>
          </a:p>
        </p:txBody>
      </p:sp>
    </p:spTree>
    <p:extLst>
      <p:ext uri="{BB962C8B-B14F-4D97-AF65-F5344CB8AC3E}">
        <p14:creationId xmlns:p14="http://schemas.microsoft.com/office/powerpoint/2010/main" val="223891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Here are some examples of the promotional items that are available.</a:t>
            </a:r>
          </a:p>
        </p:txBody>
      </p:sp>
      <p:sp>
        <p:nvSpPr>
          <p:cNvPr id="522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443FF1-C39D-4199-B03B-0C64318324CF}" type="slidenum">
              <a:rPr lang="en-US">
                <a:latin typeface="Calibri" panose="020F0502020204030204" pitchFamily="34" charset="0"/>
              </a:rPr>
              <a:pPr eaLnBrk="1" hangingPunct="1"/>
              <a:t>17</a:t>
            </a:fld>
            <a:endParaRPr lang="en-US">
              <a:latin typeface="Calibri" panose="020F0502020204030204" pitchFamily="34" charset="0"/>
            </a:endParaRPr>
          </a:p>
        </p:txBody>
      </p:sp>
    </p:spTree>
    <p:extLst>
      <p:ext uri="{BB962C8B-B14F-4D97-AF65-F5344CB8AC3E}">
        <p14:creationId xmlns:p14="http://schemas.microsoft.com/office/powerpoint/2010/main" val="1706160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There are also social media tip sheets available about blogging, Facebook, Twitter,  and YouTube.</a:t>
            </a:r>
          </a:p>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0D896F-FD50-4631-8B99-303C58330D8C}" type="slidenum">
              <a:rPr lang="en-US">
                <a:latin typeface="Calibri" panose="020F0502020204030204" pitchFamily="34" charset="0"/>
              </a:rPr>
              <a:pPr eaLnBrk="1" hangingPunct="1"/>
              <a:t>18</a:t>
            </a:fld>
            <a:endParaRPr lang="en-US">
              <a:latin typeface="Calibri" panose="020F0502020204030204" pitchFamily="34" charset="0"/>
            </a:endParaRPr>
          </a:p>
        </p:txBody>
      </p:sp>
    </p:spTree>
    <p:extLst>
      <p:ext uri="{BB962C8B-B14F-4D97-AF65-F5344CB8AC3E}">
        <p14:creationId xmlns:p14="http://schemas.microsoft.com/office/powerpoint/2010/main" val="1961773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fontScale="92500"/>
          </a:bodyPr>
          <a:lstStyle/>
          <a:p>
            <a:pPr eaLnBrk="1" hangingPunct="1">
              <a:lnSpc>
                <a:spcPct val="80000"/>
              </a:lnSpc>
              <a:spcBef>
                <a:spcPct val="0"/>
              </a:spcBef>
              <a:buFont typeface="Wingdings" panose="05000000000000000000" pitchFamily="2" charset="2"/>
              <a:buChar char="Ø"/>
            </a:pPr>
            <a:r>
              <a:rPr lang="en-US" sz="900" dirty="0" smtClean="0"/>
              <a:t>Make sure all officers and chairmen are members.  It is required by your bylaws.  This needs to be take care of before the board starts decision making/voting.  Can’t vote unless you are a member!</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Present the membership committee’s plan of work to the board for their approval.  This will help everyone take ownership and feel responsible to implement it.</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Get permission from the principal/superintendent about being a part of the building’s/district’s in-service for the staff.  Here your chance to get on your “soap box”  and let them know why joining PTA is the right thing to do.  If you are having a membership contest that involves competition between teachers – this is a great time to announce it, especially if it involves the principal &amp; maybe pies.  Have your membership cards ready!</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Also ask to have membership tables at all Back-to-School activities like open house, meet the teacher night, registrations, volunteer meetings.</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Make sure to have the membership table supplies ready to go; membership cards, copies of membership forms, money bag, other information to hand out. </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Order or make banners and posters that say “Join Today”</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Advertise on marquees at school and local businesses</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Plan an event for kindergarten parents for the first day of school.  Make sure this “Coffee &amp; Cry” get together is held off campus and has a lot of tissues.  Check into having it somewhere like McDonalds and ask them to donate the coffee.  This is a great opportunity to meet new parents and invite them to join PTA.  Might even find some volunteers.  </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Make up “Welcome to Our School” packets that include items like a local map, merchant coupons, a school year calendar and of course, how to join PTA information.  Give these to your school secretary to have on hand for those families that move in after registration time or after school starts.  </a:t>
            </a:r>
          </a:p>
          <a:p>
            <a:pPr eaLnBrk="1" hangingPunct="1">
              <a:lnSpc>
                <a:spcPct val="80000"/>
              </a:lnSpc>
              <a:spcBef>
                <a:spcPct val="0"/>
              </a:spcBef>
              <a:buFont typeface="Wingdings" panose="05000000000000000000" pitchFamily="2" charset="2"/>
              <a:buChar char="Ø"/>
            </a:pPr>
            <a:endParaRPr lang="en-US" sz="900" dirty="0" smtClean="0"/>
          </a:p>
          <a:p>
            <a:pPr eaLnBrk="1" hangingPunct="1">
              <a:lnSpc>
                <a:spcPct val="80000"/>
              </a:lnSpc>
              <a:spcBef>
                <a:spcPct val="0"/>
              </a:spcBef>
              <a:buFont typeface="Wingdings" panose="05000000000000000000" pitchFamily="2" charset="2"/>
              <a:buChar char="Ø"/>
            </a:pPr>
            <a:r>
              <a:rPr lang="en-US" sz="900" dirty="0" smtClean="0"/>
              <a:t>Each month you need to take care of business.  That means getting with your BFFs, (Treasurer &amp; Secretary).  </a:t>
            </a:r>
          </a:p>
          <a:p>
            <a:pPr eaLnBrk="1" hangingPunct="1">
              <a:lnSpc>
                <a:spcPct val="80000"/>
              </a:lnSpc>
              <a:spcBef>
                <a:spcPct val="0"/>
              </a:spcBef>
              <a:buFontTx/>
              <a:buChar char="•"/>
            </a:pPr>
            <a:r>
              <a:rPr lang="en-US" sz="900" dirty="0" smtClean="0"/>
              <a:t>Record how many memberships have been sold.  </a:t>
            </a:r>
          </a:p>
          <a:p>
            <a:pPr eaLnBrk="1" hangingPunct="1">
              <a:lnSpc>
                <a:spcPct val="80000"/>
              </a:lnSpc>
              <a:spcBef>
                <a:spcPct val="0"/>
              </a:spcBef>
              <a:buFontTx/>
              <a:buChar char="•"/>
            </a:pPr>
            <a:r>
              <a:rPr lang="en-US" sz="900" dirty="0" smtClean="0"/>
              <a:t>Make sure this number agrees with the amount of money that has been collected.  </a:t>
            </a:r>
          </a:p>
          <a:p>
            <a:pPr eaLnBrk="1" hangingPunct="1">
              <a:lnSpc>
                <a:spcPct val="80000"/>
              </a:lnSpc>
              <a:spcBef>
                <a:spcPct val="0"/>
              </a:spcBef>
              <a:buFontTx/>
              <a:buChar char="•"/>
            </a:pPr>
            <a:r>
              <a:rPr lang="en-US" sz="900" dirty="0" smtClean="0"/>
              <a:t>Work with the Treasurer to complete the dues form and that it is mailed to the state office by the first of each month.  </a:t>
            </a:r>
          </a:p>
          <a:p>
            <a:pPr eaLnBrk="1" hangingPunct="1">
              <a:lnSpc>
                <a:spcPct val="80000"/>
              </a:lnSpc>
              <a:spcBef>
                <a:spcPct val="0"/>
              </a:spcBef>
              <a:buFontTx/>
              <a:buChar char="•"/>
            </a:pPr>
            <a:r>
              <a:rPr lang="en-US" sz="900" u="sng" dirty="0" smtClean="0"/>
              <a:t>Keep a copy </a:t>
            </a:r>
            <a:r>
              <a:rPr lang="en-US" sz="900" dirty="0" smtClean="0"/>
              <a:t>of the completed form in your procedure book</a:t>
            </a:r>
          </a:p>
          <a:p>
            <a:pPr eaLnBrk="1" hangingPunct="1">
              <a:lnSpc>
                <a:spcPct val="80000"/>
              </a:lnSpc>
              <a:spcBef>
                <a:spcPct val="0"/>
              </a:spcBef>
              <a:buFontTx/>
              <a:buChar char="•"/>
            </a:pPr>
            <a:r>
              <a:rPr lang="en-US" sz="900" dirty="0" smtClean="0"/>
              <a:t>Update the membership roster and give a new copy to the Secretary each month.</a:t>
            </a:r>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AB98BB-DE0B-47A5-9B1B-A8F3D37AF062}" type="slidenum">
              <a:rPr lang="en-US">
                <a:latin typeface="Calibri" panose="020F0502020204030204" pitchFamily="34" charset="0"/>
              </a:rPr>
              <a:pPr eaLnBrk="1" hangingPunct="1"/>
              <a:t>19</a:t>
            </a:fld>
            <a:endParaRPr lang="en-US">
              <a:latin typeface="Calibri" panose="020F0502020204030204" pitchFamily="34" charset="0"/>
            </a:endParaRPr>
          </a:p>
        </p:txBody>
      </p:sp>
    </p:spTree>
    <p:extLst>
      <p:ext uri="{BB962C8B-B14F-4D97-AF65-F5344CB8AC3E}">
        <p14:creationId xmlns:p14="http://schemas.microsoft.com/office/powerpoint/2010/main" val="242188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How many of you are returning membership officers or chairs?</a:t>
            </a:r>
          </a:p>
          <a:p>
            <a:pPr eaLnBrk="1" hangingPunct="1">
              <a:spcBef>
                <a:spcPct val="0"/>
              </a:spcBef>
            </a:pPr>
            <a:r>
              <a:rPr lang="en-US" dirty="0" smtClean="0"/>
              <a:t>We are so glad you are here and hope you will take away something new &amp; exciting today.</a:t>
            </a:r>
          </a:p>
          <a:p>
            <a:pPr eaLnBrk="1" hangingPunct="1">
              <a:spcBef>
                <a:spcPct val="0"/>
              </a:spcBef>
            </a:pPr>
            <a:endParaRPr lang="en-US" dirty="0" smtClean="0"/>
          </a:p>
          <a:p>
            <a:pPr eaLnBrk="1" hangingPunct="1">
              <a:spcBef>
                <a:spcPct val="0"/>
              </a:spcBef>
            </a:pPr>
            <a:r>
              <a:rPr lang="en-US" dirty="0" smtClean="0"/>
              <a:t>How many are brand new membership officers or chairs?</a:t>
            </a:r>
          </a:p>
          <a:p>
            <a:pPr eaLnBrk="1" hangingPunct="1">
              <a:spcBef>
                <a:spcPct val="0"/>
              </a:spcBef>
            </a:pPr>
            <a:r>
              <a:rPr lang="en-US" dirty="0" smtClean="0"/>
              <a:t>Welcome to one of </a:t>
            </a:r>
            <a:r>
              <a:rPr lang="en-US" i="1" dirty="0" smtClean="0"/>
              <a:t>the</a:t>
            </a:r>
            <a:r>
              <a:rPr lang="en-US" dirty="0" smtClean="0"/>
              <a:t> most important, challenging, and rewarding PTA positions.</a:t>
            </a:r>
          </a:p>
          <a:p>
            <a:pPr eaLnBrk="1" hangingPunct="1">
              <a:spcBef>
                <a:spcPct val="0"/>
              </a:spcBef>
            </a:pPr>
            <a:endParaRPr lang="en-US" dirty="0" smtClean="0"/>
          </a:p>
          <a:p>
            <a:pPr eaLnBrk="1" hangingPunct="1">
              <a:spcBef>
                <a:spcPct val="0"/>
              </a:spcBef>
            </a:pPr>
            <a:r>
              <a:rPr lang="en-US" dirty="0" smtClean="0"/>
              <a:t>Membership is the key that unlocks the door to all the possibilities that PTA holds.</a:t>
            </a:r>
          </a:p>
          <a:p>
            <a:pPr eaLnBrk="1" hangingPunct="1">
              <a:spcBef>
                <a:spcPct val="0"/>
              </a:spcBef>
            </a:pPr>
            <a:r>
              <a:rPr lang="en-US" dirty="0" smtClean="0"/>
              <a:t>Membership</a:t>
            </a:r>
            <a:r>
              <a:rPr lang="en-US" baseline="0" dirty="0" smtClean="0"/>
              <a:t> is the core of PTA, providing the leadership and passion that allows us to fulfill our Mission!</a:t>
            </a:r>
            <a:endParaRPr lang="en-US" dirty="0" smtClean="0"/>
          </a:p>
          <a:p>
            <a:pPr eaLnBrk="1" hangingPunct="1">
              <a:spcBef>
                <a:spcPct val="0"/>
              </a:spcBef>
            </a:pPr>
            <a:endParaRPr lang="en-US" dirty="0" smtClean="0"/>
          </a:p>
          <a:p>
            <a:pPr eaLnBrk="1" hangingPunct="1">
              <a:spcBef>
                <a:spcPct val="0"/>
              </a:spcBef>
            </a:pPr>
            <a:r>
              <a:rPr lang="en-US" dirty="0" smtClean="0"/>
              <a:t>Membership is what makes it happen!</a:t>
            </a: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42BBDF-EC24-4726-B7CC-F466B48B4692}" type="slidenum">
              <a:rPr lang="en-US">
                <a:latin typeface="Calibri" panose="020F0502020204030204" pitchFamily="34" charset="0"/>
              </a:rPr>
              <a:pPr eaLnBrk="1" hangingPunct="1"/>
              <a:t>2</a:t>
            </a:fld>
            <a:endParaRPr lang="en-US">
              <a:latin typeface="Calibri" panose="020F0502020204030204" pitchFamily="34" charset="0"/>
            </a:endParaRPr>
          </a:p>
        </p:txBody>
      </p:sp>
    </p:spTree>
    <p:extLst>
      <p:ext uri="{BB962C8B-B14F-4D97-AF65-F5344CB8AC3E}">
        <p14:creationId xmlns:p14="http://schemas.microsoft.com/office/powerpoint/2010/main" val="2087611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Each month you need to take care of business.  </a:t>
            </a:r>
          </a:p>
          <a:p>
            <a:pPr eaLnBrk="1" hangingPunct="1">
              <a:spcBef>
                <a:spcPct val="0"/>
              </a:spcBef>
              <a:buFont typeface="Wingdings" panose="05000000000000000000" pitchFamily="2" charset="2"/>
              <a:buChar char="Ø"/>
            </a:pPr>
            <a:r>
              <a:rPr lang="en-US" dirty="0" smtClean="0"/>
              <a:t>This means getting with your BFFs, (Treasurer &amp; Secretary).  </a:t>
            </a:r>
          </a:p>
          <a:p>
            <a:pPr eaLnBrk="1" hangingPunct="1">
              <a:spcBef>
                <a:spcPct val="0"/>
              </a:spcBef>
              <a:buFontTx/>
              <a:buChar char="•"/>
            </a:pPr>
            <a:r>
              <a:rPr lang="en-US" dirty="0" smtClean="0"/>
              <a:t>Record how many memberships have been sold.  </a:t>
            </a:r>
          </a:p>
          <a:p>
            <a:pPr eaLnBrk="1" hangingPunct="1">
              <a:spcBef>
                <a:spcPct val="0"/>
              </a:spcBef>
              <a:buFontTx/>
              <a:buChar char="•"/>
            </a:pPr>
            <a:r>
              <a:rPr lang="en-US" dirty="0" smtClean="0"/>
              <a:t>Make sure this number agrees with the amount of money that has been collected.  </a:t>
            </a:r>
          </a:p>
          <a:p>
            <a:pPr eaLnBrk="1" hangingPunct="1">
              <a:spcBef>
                <a:spcPct val="0"/>
              </a:spcBef>
              <a:buFontTx/>
              <a:buChar char="•"/>
            </a:pPr>
            <a:r>
              <a:rPr lang="en-US" dirty="0" smtClean="0"/>
              <a:t>Work with the Treasurer to complete the dues form and it is mailed to the state office by the first of each month.  </a:t>
            </a:r>
          </a:p>
          <a:p>
            <a:pPr eaLnBrk="1" hangingPunct="1">
              <a:spcBef>
                <a:spcPct val="0"/>
              </a:spcBef>
              <a:buFontTx/>
              <a:buChar char="•"/>
            </a:pPr>
            <a:r>
              <a:rPr lang="en-US" dirty="0" smtClean="0"/>
              <a:t>Keep a copy of the completed form in your procedure book</a:t>
            </a:r>
          </a:p>
          <a:p>
            <a:pPr eaLnBrk="1" hangingPunct="1">
              <a:spcBef>
                <a:spcPct val="0"/>
              </a:spcBef>
              <a:buFontTx/>
              <a:buChar char="•"/>
            </a:pPr>
            <a:r>
              <a:rPr lang="en-US" dirty="0" smtClean="0"/>
              <a:t>Update the membership roster and give a new copy to the Secretary each month.</a:t>
            </a:r>
          </a:p>
        </p:txBody>
      </p:sp>
      <p:sp>
        <p:nvSpPr>
          <p:cNvPr id="553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0DB1D6-0026-425B-A0A2-733FE6BF2040}" type="slidenum">
              <a:rPr lang="en-US">
                <a:latin typeface="Calibri" panose="020F0502020204030204" pitchFamily="34" charset="0"/>
              </a:rPr>
              <a:pPr eaLnBrk="1" hangingPunct="1"/>
              <a:t>20</a:t>
            </a:fld>
            <a:endParaRPr lang="en-US">
              <a:latin typeface="Calibri" panose="020F0502020204030204" pitchFamily="34" charset="0"/>
            </a:endParaRPr>
          </a:p>
        </p:txBody>
      </p:sp>
    </p:spTree>
    <p:extLst>
      <p:ext uri="{BB962C8B-B14F-4D97-AF65-F5344CB8AC3E}">
        <p14:creationId xmlns:p14="http://schemas.microsoft.com/office/powerpoint/2010/main" val="818347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September is considered PTA Membership Month</a:t>
            </a:r>
          </a:p>
          <a:p>
            <a:pPr eaLnBrk="1" hangingPunct="1">
              <a:spcBef>
                <a:spcPct val="0"/>
              </a:spcBef>
              <a:buFont typeface="Wingdings" panose="05000000000000000000" pitchFamily="2" charset="2"/>
              <a:buChar char="Ø"/>
            </a:pPr>
            <a:r>
              <a:rPr lang="en-US" dirty="0" smtClean="0"/>
              <a:t>The excitement of going back to school is a great opportunity to encourage parents to get involved.</a:t>
            </a:r>
          </a:p>
          <a:p>
            <a:pPr eaLnBrk="1" hangingPunct="1">
              <a:spcBef>
                <a:spcPct val="0"/>
              </a:spcBef>
              <a:buFont typeface="Wingdings" panose="05000000000000000000" pitchFamily="2" charset="2"/>
              <a:buChar char="Ø"/>
            </a:pPr>
            <a:r>
              <a:rPr lang="en-US" dirty="0" smtClean="0"/>
              <a:t>It also sets the stage for the kick off to your membership campaign and for being highly visible to parents and the public.  </a:t>
            </a:r>
          </a:p>
          <a:p>
            <a:pPr eaLnBrk="1" hangingPunct="1">
              <a:spcBef>
                <a:spcPct val="0"/>
              </a:spcBef>
              <a:buFont typeface="Wingdings" panose="05000000000000000000" pitchFamily="2" charset="2"/>
              <a:buChar char="Ø"/>
            </a:pPr>
            <a:r>
              <a:rPr lang="en-US" dirty="0" smtClean="0"/>
              <a:t>September is a very busy time for the membership committee.  Make sure you have enough volunteers to cover all the events</a:t>
            </a:r>
          </a:p>
          <a:p>
            <a:pPr eaLnBrk="1" hangingPunct="1">
              <a:spcBef>
                <a:spcPct val="0"/>
              </a:spcBef>
              <a:buFontTx/>
              <a:buChar char="•"/>
            </a:pPr>
            <a:r>
              <a:rPr lang="en-US" dirty="0" smtClean="0"/>
              <a:t>Be “Up &amp; Out” at Membership tables at all PTA &amp; school events – no sitting behind tables!</a:t>
            </a:r>
          </a:p>
          <a:p>
            <a:pPr eaLnBrk="1" hangingPunct="1">
              <a:spcBef>
                <a:spcPct val="0"/>
              </a:spcBef>
              <a:buFontTx/>
              <a:buChar char="•"/>
            </a:pPr>
            <a:r>
              <a:rPr lang="en-US" dirty="0" smtClean="0"/>
              <a:t>Be the “Door Greeter” or “Welcome Wagon”</a:t>
            </a:r>
          </a:p>
          <a:p>
            <a:pPr eaLnBrk="1" hangingPunct="1">
              <a:spcBef>
                <a:spcPct val="0"/>
              </a:spcBef>
              <a:buFontTx/>
              <a:buChar char="•"/>
            </a:pPr>
            <a:r>
              <a:rPr lang="en-US" dirty="0" smtClean="0"/>
              <a:t> Welcome table at the first general meeting</a:t>
            </a:r>
          </a:p>
          <a:p>
            <a:pPr eaLnBrk="1" hangingPunct="1">
              <a:spcBef>
                <a:spcPct val="0"/>
              </a:spcBef>
              <a:buFontTx/>
              <a:buChar char="•"/>
            </a:pPr>
            <a:r>
              <a:rPr lang="en-US" dirty="0" smtClean="0"/>
              <a:t>Back to School/Meet Your Teacher Night</a:t>
            </a:r>
          </a:p>
        </p:txBody>
      </p:sp>
      <p:sp>
        <p:nvSpPr>
          <p:cNvPr id="563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474F74-DCDA-4F3F-A5FF-25F48DE1CC6B}" type="slidenum">
              <a:rPr lang="en-US">
                <a:latin typeface="Calibri" panose="020F0502020204030204" pitchFamily="34" charset="0"/>
              </a:rPr>
              <a:pPr eaLnBrk="1" hangingPunct="1"/>
              <a:t>21</a:t>
            </a:fld>
            <a:endParaRPr lang="en-US">
              <a:latin typeface="Calibri" panose="020F0502020204030204" pitchFamily="34" charset="0"/>
            </a:endParaRPr>
          </a:p>
        </p:txBody>
      </p:sp>
    </p:spTree>
    <p:extLst>
      <p:ext uri="{BB962C8B-B14F-4D97-AF65-F5344CB8AC3E}">
        <p14:creationId xmlns:p14="http://schemas.microsoft.com/office/powerpoint/2010/main" val="3534504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noFill/>
        </p:spPr>
        <p:txBody>
          <a:bodyPr wrap="square" numCol="1" anchor="t" anchorCtr="0" compatLnSpc="1">
            <a:prstTxWarp prst="textNoShape">
              <a:avLst/>
            </a:prstTxWarp>
            <a:normAutofit lnSpcReduction="10000"/>
          </a:bodyPr>
          <a:lstStyle/>
          <a:p>
            <a:pPr eaLnBrk="1" hangingPunct="1">
              <a:lnSpc>
                <a:spcPct val="90000"/>
              </a:lnSpc>
              <a:spcBef>
                <a:spcPct val="0"/>
              </a:spcBef>
              <a:buFont typeface="Wingdings" panose="05000000000000000000" pitchFamily="2" charset="2"/>
              <a:buChar char="Ø"/>
            </a:pPr>
            <a:r>
              <a:rPr lang="en-US" dirty="0" smtClean="0"/>
              <a:t>Work with your local newspaper and other media to publicize it is time to join PTA.  Include information about accomplishments, goals, members benefits.  Always included details about how to join.</a:t>
            </a:r>
          </a:p>
          <a:p>
            <a:pPr eaLnBrk="1" hangingPunct="1">
              <a:lnSpc>
                <a:spcPct val="90000"/>
              </a:lnSpc>
              <a:spcBef>
                <a:spcPct val="0"/>
              </a:spcBef>
              <a:buFont typeface="Wingdings" panose="05000000000000000000" pitchFamily="2" charset="2"/>
              <a:buChar char="Ø"/>
            </a:pPr>
            <a:endParaRPr lang="en-US" dirty="0" smtClean="0"/>
          </a:p>
          <a:p>
            <a:pPr eaLnBrk="1" hangingPunct="1">
              <a:lnSpc>
                <a:spcPct val="90000"/>
              </a:lnSpc>
              <a:spcBef>
                <a:spcPct val="0"/>
              </a:spcBef>
              <a:buFont typeface="Wingdings" panose="05000000000000000000" pitchFamily="2" charset="2"/>
              <a:buChar char="Ø"/>
            </a:pPr>
            <a:r>
              <a:rPr lang="en-US" dirty="0" smtClean="0"/>
              <a:t>Share membership opportunities with local businesses.  </a:t>
            </a:r>
          </a:p>
          <a:p>
            <a:pPr eaLnBrk="1" hangingPunct="1">
              <a:lnSpc>
                <a:spcPct val="90000"/>
              </a:lnSpc>
              <a:spcBef>
                <a:spcPct val="0"/>
              </a:spcBef>
              <a:buFontTx/>
              <a:buChar char="•"/>
            </a:pPr>
            <a:r>
              <a:rPr lang="en-US" dirty="0" smtClean="0"/>
              <a:t>Maybe they would like to offer a member benefit, i.e. “Show your membership card and receive $1 off of a movie rental.”    “$3.50 discount off of a hammer when you show your membership card”.  “BOGO free admission at the movie theater with your membership card”.</a:t>
            </a:r>
          </a:p>
          <a:p>
            <a:pPr eaLnBrk="1" hangingPunct="1">
              <a:lnSpc>
                <a:spcPct val="90000"/>
              </a:lnSpc>
              <a:spcBef>
                <a:spcPct val="0"/>
              </a:spcBef>
              <a:buFontTx/>
              <a:buChar char="•"/>
            </a:pPr>
            <a:endParaRPr lang="en-US" dirty="0" smtClean="0"/>
          </a:p>
          <a:p>
            <a:pPr eaLnBrk="1" hangingPunct="1">
              <a:lnSpc>
                <a:spcPct val="90000"/>
              </a:lnSpc>
              <a:spcBef>
                <a:spcPct val="0"/>
              </a:spcBef>
              <a:buFont typeface="Wingdings" panose="05000000000000000000" pitchFamily="2" charset="2"/>
              <a:buChar char="Ø"/>
            </a:pPr>
            <a:r>
              <a:rPr lang="en-US" dirty="0" smtClean="0"/>
              <a:t>A great way to bring in the memberships is to have a friendly competition between classrooms.  One very successful contest allowed  the teacher of the class with the most PTA memberships gets to “slime” the principal.  Highly visible posters were hung in the hallway to track the progress of the contest.  The kids loved it, the teacher loved it and the principal did his part in promoting PTA membership.</a:t>
            </a:r>
          </a:p>
          <a:p>
            <a:pPr eaLnBrk="1" hangingPunct="1">
              <a:lnSpc>
                <a:spcPct val="90000"/>
              </a:lnSpc>
              <a:spcBef>
                <a:spcPct val="0"/>
              </a:spcBef>
              <a:buFont typeface="Wingdings" panose="05000000000000000000" pitchFamily="2" charset="2"/>
              <a:buChar char="Ø"/>
            </a:pPr>
            <a:endParaRPr lang="en-US" dirty="0" smtClean="0"/>
          </a:p>
          <a:p>
            <a:pPr eaLnBrk="1" hangingPunct="1">
              <a:lnSpc>
                <a:spcPct val="90000"/>
              </a:lnSpc>
              <a:spcBef>
                <a:spcPct val="0"/>
              </a:spcBef>
              <a:buFont typeface="Wingdings" panose="05000000000000000000" pitchFamily="2" charset="2"/>
              <a:buChar char="Ø"/>
            </a:pPr>
            <a:r>
              <a:rPr lang="en-US" dirty="0" smtClean="0"/>
              <a:t>Turn in your membership dues by September</a:t>
            </a:r>
            <a:r>
              <a:rPr lang="en-US" dirty="0" smtClean="0">
                <a:solidFill>
                  <a:srgbClr val="C00000"/>
                </a:solidFill>
              </a:rPr>
              <a:t> ?,</a:t>
            </a:r>
            <a:r>
              <a:rPr lang="en-US" dirty="0" smtClean="0"/>
              <a:t> 2014 and you will have the opportunity to earn the Missouri PTA Early Bird award.  Details are in the tool kit or on the Missouri PTA website, www.mopta.org</a:t>
            </a:r>
          </a:p>
          <a:p>
            <a:pPr eaLnBrk="1" hangingPunct="1">
              <a:lnSpc>
                <a:spcPct val="90000"/>
              </a:lnSpc>
              <a:spcBef>
                <a:spcPct val="0"/>
              </a:spcBef>
              <a:buFont typeface="Wingdings" panose="05000000000000000000" pitchFamily="2" charset="2"/>
              <a:buChar char="Ø"/>
            </a:pPr>
            <a:endParaRPr lang="en-US" dirty="0" smtClean="0"/>
          </a:p>
          <a:p>
            <a:pPr eaLnBrk="1" hangingPunct="1">
              <a:lnSpc>
                <a:spcPct val="90000"/>
              </a:lnSpc>
              <a:spcBef>
                <a:spcPct val="0"/>
              </a:spcBef>
              <a:buFont typeface="Wingdings" panose="05000000000000000000" pitchFamily="2" charset="2"/>
              <a:buChar char="Ø"/>
            </a:pPr>
            <a:r>
              <a:rPr lang="en-US" dirty="0" smtClean="0"/>
              <a:t>Take care of business just like last month!</a:t>
            </a:r>
          </a:p>
          <a:p>
            <a:pPr eaLnBrk="1" hangingPunct="1">
              <a:lnSpc>
                <a:spcPct val="90000"/>
              </a:lnSpc>
              <a:spcBef>
                <a:spcPct val="0"/>
              </a:spcBef>
              <a:buFont typeface="Wingdings" panose="05000000000000000000" pitchFamily="2" charset="2"/>
              <a:buChar char="Ø"/>
            </a:pPr>
            <a:endParaRPr lang="en-US" dirty="0" smtClean="0"/>
          </a:p>
          <a:p>
            <a:pPr eaLnBrk="1" hangingPunct="1">
              <a:lnSpc>
                <a:spcPct val="90000"/>
              </a:lnSpc>
              <a:spcBef>
                <a:spcPct val="0"/>
              </a:spcBef>
              <a:buFont typeface="Wingdings" panose="05000000000000000000" pitchFamily="2" charset="2"/>
              <a:buChar char="Ø"/>
            </a:pPr>
            <a:r>
              <a:rPr lang="en-US" dirty="0" smtClean="0"/>
              <a:t>Be sure to register for State</a:t>
            </a:r>
            <a:r>
              <a:rPr lang="en-US" baseline="0" dirty="0" smtClean="0"/>
              <a:t> C</a:t>
            </a:r>
            <a:r>
              <a:rPr lang="en-US" dirty="0" smtClean="0"/>
              <a:t>onvention &amp; take advantage of further training and networking with PTA members from across the state!</a:t>
            </a:r>
            <a:r>
              <a:rPr lang="en-US" baseline="0" dirty="0" smtClean="0"/>
              <a:t>  (Yes, training dollars is money well-spent!!!)</a:t>
            </a:r>
            <a:endParaRPr lang="en-US" dirty="0" smtClean="0"/>
          </a:p>
        </p:txBody>
      </p:sp>
      <p:sp>
        <p:nvSpPr>
          <p:cNvPr id="573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E2EAEC-7B2C-46F3-AB9C-35E3FC0D3C44}" type="slidenum">
              <a:rPr lang="en-US">
                <a:latin typeface="Calibri" panose="020F0502020204030204" pitchFamily="34" charset="0"/>
              </a:rPr>
              <a:pPr eaLnBrk="1" hangingPunct="1"/>
              <a:t>22</a:t>
            </a:fld>
            <a:endParaRPr lang="en-US">
              <a:latin typeface="Calibri" panose="020F0502020204030204" pitchFamily="34" charset="0"/>
            </a:endParaRPr>
          </a:p>
        </p:txBody>
      </p:sp>
    </p:spTree>
    <p:extLst>
      <p:ext uri="{BB962C8B-B14F-4D97-AF65-F5344CB8AC3E}">
        <p14:creationId xmlns:p14="http://schemas.microsoft.com/office/powerpoint/2010/main" val="3091942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dirty="0" smtClean="0"/>
          </a:p>
        </p:txBody>
      </p:sp>
      <p:sp>
        <p:nvSpPr>
          <p:cNvPr id="583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26F6C9-88AC-4A21-9F1E-EF902608053D}" type="slidenum">
              <a:rPr lang="en-US">
                <a:latin typeface="Calibri" panose="020F0502020204030204" pitchFamily="34" charset="0"/>
              </a:rPr>
              <a:pPr eaLnBrk="1" hangingPunct="1"/>
              <a:t>23</a:t>
            </a:fld>
            <a:endParaRPr lang="en-US">
              <a:latin typeface="Calibri" panose="020F0502020204030204" pitchFamily="34" charset="0"/>
            </a:endParaRPr>
          </a:p>
        </p:txBody>
      </p:sp>
    </p:spTree>
    <p:extLst>
      <p:ext uri="{BB962C8B-B14F-4D97-AF65-F5344CB8AC3E}">
        <p14:creationId xmlns:p14="http://schemas.microsoft.com/office/powerpoint/2010/main" val="2769404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20000"/>
          </a:bodyPr>
          <a:lstStyle/>
          <a:p>
            <a:pPr eaLnBrk="1" hangingPunct="1">
              <a:lnSpc>
                <a:spcPct val="90000"/>
              </a:lnSpc>
              <a:spcBef>
                <a:spcPct val="0"/>
              </a:spcBef>
              <a:buFont typeface="Wingdings" panose="05000000000000000000" pitchFamily="2" charset="2"/>
              <a:buChar char="Ø"/>
            </a:pPr>
            <a:r>
              <a:rPr lang="en-US" dirty="0" smtClean="0"/>
              <a:t>Make sure membership tables are “manned” at all fall sporting events (not just football).  </a:t>
            </a:r>
          </a:p>
          <a:p>
            <a:pPr eaLnBrk="1" hangingPunct="1">
              <a:lnSpc>
                <a:spcPct val="90000"/>
              </a:lnSpc>
              <a:spcBef>
                <a:spcPct val="0"/>
              </a:spcBef>
              <a:buFontTx/>
              <a:buChar char="•"/>
            </a:pPr>
            <a:r>
              <a:rPr lang="en-US" dirty="0" smtClean="0"/>
              <a:t>It is a great opportunity to ask community members and extended family members to join.</a:t>
            </a:r>
          </a:p>
          <a:p>
            <a:pPr eaLnBrk="1" hangingPunct="1">
              <a:lnSpc>
                <a:spcPct val="90000"/>
              </a:lnSpc>
              <a:spcBef>
                <a:spcPct val="0"/>
              </a:spcBef>
              <a:buFontTx/>
              <a:buChar char="•"/>
            </a:pPr>
            <a:r>
              <a:rPr lang="en-US" dirty="0" smtClean="0"/>
              <a:t>Different crowds attend different sports.  Soccer fans are not necessarily at football or softball games.</a:t>
            </a:r>
          </a:p>
          <a:p>
            <a:pPr eaLnBrk="1" hangingPunct="1">
              <a:lnSpc>
                <a:spcPct val="90000"/>
              </a:lnSpc>
              <a:spcBef>
                <a:spcPct val="0"/>
              </a:spcBef>
              <a:buFontTx/>
              <a:buChar char="•"/>
            </a:pPr>
            <a:r>
              <a:rPr lang="en-US" u="sng" dirty="0" smtClean="0"/>
              <a:t>Coordinate membership sales with spirit wear sales.</a:t>
            </a:r>
          </a:p>
          <a:p>
            <a:pPr eaLnBrk="1" hangingPunct="1">
              <a:lnSpc>
                <a:spcPct val="90000"/>
              </a:lnSpc>
              <a:spcBef>
                <a:spcPct val="0"/>
              </a:spcBef>
              <a:buFont typeface="Wingdings" panose="05000000000000000000" pitchFamily="2" charset="2"/>
              <a:buChar char="Ø"/>
            </a:pPr>
            <a:endParaRPr lang="en-US" dirty="0" smtClean="0"/>
          </a:p>
          <a:p>
            <a:pPr eaLnBrk="1" hangingPunct="1">
              <a:lnSpc>
                <a:spcPct val="90000"/>
              </a:lnSpc>
              <a:spcBef>
                <a:spcPct val="0"/>
              </a:spcBef>
              <a:buFont typeface="Wingdings" panose="05000000000000000000" pitchFamily="2" charset="2"/>
              <a:buChar char="Ø"/>
            </a:pPr>
            <a:r>
              <a:rPr lang="en-US" dirty="0" smtClean="0"/>
              <a:t>Summing up the Kick-Off contest or campaign</a:t>
            </a:r>
          </a:p>
          <a:p>
            <a:pPr eaLnBrk="1" hangingPunct="1">
              <a:lnSpc>
                <a:spcPct val="90000"/>
              </a:lnSpc>
              <a:spcBef>
                <a:spcPct val="0"/>
              </a:spcBef>
              <a:buFontTx/>
              <a:buChar char="•"/>
            </a:pPr>
            <a:r>
              <a:rPr lang="en-US" dirty="0" smtClean="0"/>
              <a:t>Your initial membership drive/contest is probably about to end.  </a:t>
            </a:r>
          </a:p>
          <a:p>
            <a:pPr eaLnBrk="1" hangingPunct="1">
              <a:lnSpc>
                <a:spcPct val="90000"/>
              </a:lnSpc>
              <a:spcBef>
                <a:spcPct val="0"/>
              </a:spcBef>
              <a:buFontTx/>
              <a:buChar char="•"/>
            </a:pPr>
            <a:r>
              <a:rPr lang="en-US" dirty="0" smtClean="0"/>
              <a:t>Publicize the results (winners, memberships received, how close to overall goal).</a:t>
            </a:r>
          </a:p>
          <a:p>
            <a:pPr eaLnBrk="1" hangingPunct="1">
              <a:lnSpc>
                <a:spcPct val="90000"/>
              </a:lnSpc>
              <a:spcBef>
                <a:spcPct val="0"/>
              </a:spcBef>
              <a:buFontTx/>
              <a:buChar char="•"/>
            </a:pPr>
            <a:r>
              <a:rPr lang="en-US" dirty="0" smtClean="0"/>
              <a:t>Thank/acknowledge those who have joined/volunteered so far.  This can be done in a newsletter or a wall of fame in the school.</a:t>
            </a:r>
          </a:p>
          <a:p>
            <a:pPr eaLnBrk="1" hangingPunct="1">
              <a:lnSpc>
                <a:spcPct val="90000"/>
              </a:lnSpc>
              <a:spcBef>
                <a:spcPct val="0"/>
              </a:spcBef>
              <a:buFontTx/>
              <a:buChar char="•"/>
            </a:pPr>
            <a:r>
              <a:rPr lang="en-US" dirty="0" smtClean="0"/>
              <a:t>Plan to have another contest or membership drive during November &amp; December. (Ask how you can help to promote Reflections!)</a:t>
            </a:r>
          </a:p>
          <a:p>
            <a:pPr eaLnBrk="1" hangingPunct="1">
              <a:lnSpc>
                <a:spcPct val="90000"/>
              </a:lnSpc>
              <a:spcBef>
                <a:spcPct val="0"/>
              </a:spcBef>
              <a:buFontTx/>
              <a:buChar char="•"/>
            </a:pPr>
            <a:endParaRPr lang="en-US" dirty="0" smtClean="0"/>
          </a:p>
          <a:p>
            <a:pPr eaLnBrk="1" hangingPunct="1">
              <a:lnSpc>
                <a:spcPct val="90000"/>
              </a:lnSpc>
              <a:spcBef>
                <a:spcPct val="0"/>
              </a:spcBef>
              <a:buFont typeface="Wingdings" panose="05000000000000000000" pitchFamily="2" charset="2"/>
              <a:buChar char="Ø"/>
            </a:pPr>
            <a:r>
              <a:rPr lang="en-US" dirty="0" smtClean="0"/>
              <a:t>Check last year’s membership list and contact those who have not joined this year.</a:t>
            </a:r>
          </a:p>
          <a:p>
            <a:pPr eaLnBrk="1" hangingPunct="1">
              <a:lnSpc>
                <a:spcPct val="90000"/>
              </a:lnSpc>
              <a:spcBef>
                <a:spcPct val="0"/>
              </a:spcBef>
              <a:buFont typeface="Wingdings" panose="05000000000000000000" pitchFamily="2" charset="2"/>
              <a:buChar char="Ø"/>
            </a:pPr>
            <a:endParaRPr lang="en-US" dirty="0" smtClean="0"/>
          </a:p>
          <a:p>
            <a:pPr eaLnBrk="1" hangingPunct="1">
              <a:lnSpc>
                <a:spcPct val="90000"/>
              </a:lnSpc>
              <a:spcBef>
                <a:spcPct val="0"/>
              </a:spcBef>
              <a:buFont typeface="Wingdings" panose="05000000000000000000" pitchFamily="2" charset="2"/>
              <a:buChar char="Ø"/>
            </a:pPr>
            <a:r>
              <a:rPr lang="en-US" dirty="0" smtClean="0"/>
              <a:t>Have you been to a school board meeting?  </a:t>
            </a:r>
          </a:p>
          <a:p>
            <a:pPr eaLnBrk="1" hangingPunct="1">
              <a:lnSpc>
                <a:spcPct val="90000"/>
              </a:lnSpc>
              <a:spcBef>
                <a:spcPct val="0"/>
              </a:spcBef>
              <a:buFontTx/>
              <a:buChar char="•"/>
            </a:pPr>
            <a:r>
              <a:rPr lang="en-US" dirty="0" smtClean="0"/>
              <a:t>Check with the district office to find out when the next one is.</a:t>
            </a:r>
          </a:p>
          <a:p>
            <a:pPr eaLnBrk="1" hangingPunct="1">
              <a:lnSpc>
                <a:spcPct val="90000"/>
              </a:lnSpc>
              <a:spcBef>
                <a:spcPct val="0"/>
              </a:spcBef>
              <a:buFontTx/>
              <a:buChar char="•"/>
            </a:pPr>
            <a:r>
              <a:rPr lang="en-US" dirty="0" smtClean="0"/>
              <a:t>Ask if you could have a minute on the agenda or be a part of the public comment portion.</a:t>
            </a:r>
          </a:p>
          <a:p>
            <a:pPr eaLnBrk="1" hangingPunct="1">
              <a:lnSpc>
                <a:spcPct val="90000"/>
              </a:lnSpc>
              <a:spcBef>
                <a:spcPct val="0"/>
              </a:spcBef>
              <a:buFontTx/>
              <a:buChar char="•"/>
            </a:pPr>
            <a:r>
              <a:rPr lang="en-US" dirty="0" smtClean="0"/>
              <a:t>Take the unit president with you and share the wonderful things PTA is doing in your district and extend the invitation to join.  Have membership forms &amp; cards in hand.</a:t>
            </a:r>
          </a:p>
          <a:p>
            <a:pPr eaLnBrk="1" hangingPunct="1">
              <a:lnSpc>
                <a:spcPct val="90000"/>
              </a:lnSpc>
              <a:spcBef>
                <a:spcPct val="0"/>
              </a:spcBef>
              <a:buFont typeface="Wingdings" panose="05000000000000000000" pitchFamily="2" charset="2"/>
              <a:buChar char="Ø"/>
            </a:pPr>
            <a:endParaRPr lang="en-US" dirty="0" smtClean="0"/>
          </a:p>
          <a:p>
            <a:pPr eaLnBrk="1" hangingPunct="1">
              <a:lnSpc>
                <a:spcPct val="90000"/>
              </a:lnSpc>
              <a:spcBef>
                <a:spcPct val="0"/>
              </a:spcBef>
              <a:buFont typeface="Wingdings" panose="05000000000000000000" pitchFamily="2" charset="2"/>
              <a:buChar char="Ø"/>
            </a:pPr>
            <a:r>
              <a:rPr lang="en-US" dirty="0" smtClean="0"/>
              <a:t>Get ready for Convention.  Be ready to listen, learn and share ideas with PTA members from around MO.</a:t>
            </a:r>
          </a:p>
          <a:p>
            <a:pPr eaLnBrk="1" hangingPunct="1">
              <a:lnSpc>
                <a:spcPct val="90000"/>
              </a:lnSpc>
              <a:spcBef>
                <a:spcPct val="0"/>
              </a:spcBef>
              <a:buFontTx/>
              <a:buChar char="•"/>
            </a:pPr>
            <a:endParaRPr lang="en-US" dirty="0" smtClean="0"/>
          </a:p>
          <a:p>
            <a:pPr eaLnBrk="1" hangingPunct="1">
              <a:lnSpc>
                <a:spcPct val="90000"/>
              </a:lnSpc>
              <a:spcBef>
                <a:spcPct val="0"/>
              </a:spcBef>
              <a:buFont typeface="Wingdings" panose="05000000000000000000" pitchFamily="2" charset="2"/>
              <a:buChar char="Ø"/>
            </a:pPr>
            <a:r>
              <a:rPr lang="en-US" dirty="0" smtClean="0"/>
              <a:t>Do you know the song “Taking Care of Business”?  Remember to sing it every month.</a:t>
            </a:r>
          </a:p>
        </p:txBody>
      </p:sp>
      <p:sp>
        <p:nvSpPr>
          <p:cNvPr id="593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C66EA8-0482-4AF1-BEE9-7766DB5D0C95}" type="slidenum">
              <a:rPr lang="en-US">
                <a:latin typeface="Calibri" panose="020F0502020204030204" pitchFamily="34" charset="0"/>
              </a:rPr>
              <a:pPr eaLnBrk="1" hangingPunct="1"/>
              <a:t>24</a:t>
            </a:fld>
            <a:endParaRPr lang="en-US">
              <a:latin typeface="Calibri" panose="020F0502020204030204" pitchFamily="34" charset="0"/>
            </a:endParaRPr>
          </a:p>
        </p:txBody>
      </p:sp>
    </p:spTree>
    <p:extLst>
      <p:ext uri="{BB962C8B-B14F-4D97-AF65-F5344CB8AC3E}">
        <p14:creationId xmlns:p14="http://schemas.microsoft.com/office/powerpoint/2010/main" val="85299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lnSpcReduction="10000"/>
          </a:bodyPr>
          <a:lstStyle/>
          <a:p>
            <a:pPr eaLnBrk="1" hangingPunct="1">
              <a:lnSpc>
                <a:spcPct val="90000"/>
              </a:lnSpc>
              <a:spcBef>
                <a:spcPct val="0"/>
              </a:spcBef>
              <a:buFont typeface="Wingdings" panose="05000000000000000000" pitchFamily="2" charset="2"/>
              <a:buChar char="Ø"/>
            </a:pPr>
            <a:r>
              <a:rPr lang="en-US" sz="1100" dirty="0" smtClean="0"/>
              <a:t>Share the great training and ideas you gathered at the Missouri PTA Convention with your committee and board.    </a:t>
            </a:r>
          </a:p>
          <a:p>
            <a:pPr eaLnBrk="1" hangingPunct="1">
              <a:lnSpc>
                <a:spcPct val="90000"/>
              </a:lnSpc>
              <a:spcBef>
                <a:spcPct val="0"/>
              </a:spcBef>
              <a:buFont typeface="Wingdings" panose="05000000000000000000" pitchFamily="2" charset="2"/>
              <a:buChar char="Ø"/>
            </a:pPr>
            <a:endParaRPr lang="en-US" sz="1100" dirty="0" smtClean="0"/>
          </a:p>
          <a:p>
            <a:pPr eaLnBrk="1" hangingPunct="1">
              <a:lnSpc>
                <a:spcPct val="90000"/>
              </a:lnSpc>
              <a:spcBef>
                <a:spcPct val="0"/>
              </a:spcBef>
              <a:buFont typeface="Wingdings" panose="05000000000000000000" pitchFamily="2" charset="2"/>
              <a:buChar char="Ø"/>
            </a:pPr>
            <a:r>
              <a:rPr lang="en-US" sz="1100" dirty="0" smtClean="0"/>
              <a:t>Develop a gift membership </a:t>
            </a:r>
          </a:p>
          <a:p>
            <a:pPr eaLnBrk="1" hangingPunct="1">
              <a:lnSpc>
                <a:spcPct val="90000"/>
              </a:lnSpc>
              <a:spcBef>
                <a:spcPct val="0"/>
              </a:spcBef>
              <a:buFontTx/>
              <a:buChar char="•"/>
            </a:pPr>
            <a:r>
              <a:rPr lang="en-US" sz="1100" dirty="0" smtClean="0"/>
              <a:t>Use a “Give Thanks” theme.</a:t>
            </a:r>
          </a:p>
          <a:p>
            <a:pPr eaLnBrk="1" hangingPunct="1">
              <a:lnSpc>
                <a:spcPct val="90000"/>
              </a:lnSpc>
              <a:spcBef>
                <a:spcPct val="0"/>
              </a:spcBef>
              <a:buFontTx/>
              <a:buChar char="•"/>
            </a:pPr>
            <a:r>
              <a:rPr lang="en-US" sz="1100" dirty="0" smtClean="0"/>
              <a:t>“Thank someone who works hard for children – buy their PTA membership for them.”</a:t>
            </a:r>
          </a:p>
          <a:p>
            <a:pPr eaLnBrk="1" hangingPunct="1">
              <a:lnSpc>
                <a:spcPct val="90000"/>
              </a:lnSpc>
              <a:spcBef>
                <a:spcPct val="0"/>
              </a:spcBef>
              <a:buFontTx/>
              <a:buChar char="•"/>
            </a:pPr>
            <a:endParaRPr lang="en-US" sz="1100" dirty="0" smtClean="0"/>
          </a:p>
          <a:p>
            <a:pPr eaLnBrk="1" hangingPunct="1">
              <a:lnSpc>
                <a:spcPct val="90000"/>
              </a:lnSpc>
              <a:spcBef>
                <a:spcPct val="0"/>
              </a:spcBef>
              <a:buFont typeface="Wingdings" panose="05000000000000000000" pitchFamily="2" charset="2"/>
              <a:buChar char="Ø"/>
            </a:pPr>
            <a:r>
              <a:rPr lang="en-US" sz="1100" dirty="0" smtClean="0"/>
              <a:t>Make sure to have membership tables at special events like concerts and plays.</a:t>
            </a:r>
          </a:p>
          <a:p>
            <a:pPr eaLnBrk="1" hangingPunct="1">
              <a:lnSpc>
                <a:spcPct val="90000"/>
              </a:lnSpc>
              <a:spcBef>
                <a:spcPct val="0"/>
              </a:spcBef>
              <a:buFont typeface="Wingdings" panose="05000000000000000000" pitchFamily="2" charset="2"/>
              <a:buChar char="Ø"/>
            </a:pPr>
            <a:endParaRPr lang="en-US" sz="1100" dirty="0" smtClean="0"/>
          </a:p>
          <a:p>
            <a:pPr eaLnBrk="1" hangingPunct="1">
              <a:lnSpc>
                <a:spcPct val="90000"/>
              </a:lnSpc>
              <a:spcBef>
                <a:spcPct val="0"/>
              </a:spcBef>
              <a:buFont typeface="Wingdings" panose="05000000000000000000" pitchFamily="2" charset="2"/>
              <a:buChar char="Ø"/>
            </a:pPr>
            <a:r>
              <a:rPr lang="en-US" sz="1100" dirty="0" smtClean="0"/>
              <a:t>Sponsor a special event (like a patriotic concert) that promotes community service and PTA membership.  </a:t>
            </a:r>
          </a:p>
          <a:p>
            <a:pPr eaLnBrk="1" hangingPunct="1">
              <a:lnSpc>
                <a:spcPct val="90000"/>
              </a:lnSpc>
              <a:spcBef>
                <a:spcPct val="0"/>
              </a:spcBef>
              <a:buFontTx/>
              <a:buChar char="•"/>
            </a:pPr>
            <a:r>
              <a:rPr lang="en-US" sz="1100" dirty="0" smtClean="0"/>
              <a:t>Ask the band and/or choir to sing theme appropriate songs.</a:t>
            </a:r>
          </a:p>
          <a:p>
            <a:pPr eaLnBrk="1" hangingPunct="1">
              <a:lnSpc>
                <a:spcPct val="90000"/>
              </a:lnSpc>
              <a:spcBef>
                <a:spcPct val="0"/>
              </a:spcBef>
              <a:buFontTx/>
              <a:buChar char="•"/>
            </a:pPr>
            <a:r>
              <a:rPr lang="en-US" sz="1100" dirty="0" smtClean="0"/>
              <a:t>Ask the local paper and radio station to publicize it</a:t>
            </a:r>
          </a:p>
          <a:p>
            <a:pPr eaLnBrk="1" hangingPunct="1">
              <a:lnSpc>
                <a:spcPct val="90000"/>
              </a:lnSpc>
              <a:spcBef>
                <a:spcPct val="0"/>
              </a:spcBef>
              <a:buFontTx/>
              <a:buChar char="•"/>
            </a:pPr>
            <a:r>
              <a:rPr lang="en-US" sz="1100" dirty="0" smtClean="0"/>
              <a:t>Include a short video clip about PTA (&amp; why it is important to join).  One with children in it is always good!</a:t>
            </a:r>
          </a:p>
          <a:p>
            <a:pPr eaLnBrk="1" hangingPunct="1">
              <a:lnSpc>
                <a:spcPct val="90000"/>
              </a:lnSpc>
              <a:spcBef>
                <a:spcPct val="0"/>
              </a:spcBef>
              <a:buFontTx/>
              <a:buChar char="•"/>
            </a:pPr>
            <a:r>
              <a:rPr lang="en-US" sz="1100" dirty="0" smtClean="0"/>
              <a:t>Announce the Reflection Arts competition and display winning work from last year.</a:t>
            </a:r>
          </a:p>
          <a:p>
            <a:pPr eaLnBrk="1" hangingPunct="1">
              <a:lnSpc>
                <a:spcPct val="90000"/>
              </a:lnSpc>
              <a:spcBef>
                <a:spcPct val="0"/>
              </a:spcBef>
              <a:buFontTx/>
              <a:buChar char="•"/>
            </a:pPr>
            <a:r>
              <a:rPr lang="en-US" sz="1100" dirty="0" smtClean="0"/>
              <a:t>Invite the public and ask them to bring a canned good for the local food pantry</a:t>
            </a:r>
          </a:p>
          <a:p>
            <a:pPr eaLnBrk="1" hangingPunct="1">
              <a:lnSpc>
                <a:spcPct val="90000"/>
              </a:lnSpc>
              <a:spcBef>
                <a:spcPct val="0"/>
              </a:spcBef>
              <a:buFontTx/>
              <a:buChar char="•"/>
            </a:pPr>
            <a:r>
              <a:rPr lang="en-US" sz="1100" dirty="0" smtClean="0"/>
              <a:t>Have the membership table manned &amp; ready</a:t>
            </a:r>
          </a:p>
          <a:p>
            <a:pPr eaLnBrk="1" hangingPunct="1">
              <a:lnSpc>
                <a:spcPct val="90000"/>
              </a:lnSpc>
              <a:spcBef>
                <a:spcPct val="0"/>
              </a:spcBef>
              <a:buFont typeface="Wingdings" panose="05000000000000000000" pitchFamily="2" charset="2"/>
              <a:buChar char="Ø"/>
            </a:pPr>
            <a:endParaRPr lang="en-US" sz="1100" dirty="0" smtClean="0"/>
          </a:p>
          <a:p>
            <a:pPr eaLnBrk="1" hangingPunct="1">
              <a:lnSpc>
                <a:spcPct val="90000"/>
              </a:lnSpc>
              <a:spcBef>
                <a:spcPct val="0"/>
              </a:spcBef>
              <a:buFont typeface="Wingdings" panose="05000000000000000000" pitchFamily="2" charset="2"/>
              <a:buChar char="Ø"/>
            </a:pPr>
            <a:r>
              <a:rPr lang="en-US" sz="1100" dirty="0" smtClean="0"/>
              <a:t>There are several requirements that must be met by 12/1 for a unit to be in good standing.</a:t>
            </a:r>
          </a:p>
          <a:p>
            <a:pPr eaLnBrk="1" hangingPunct="1">
              <a:lnSpc>
                <a:spcPct val="90000"/>
              </a:lnSpc>
              <a:spcBef>
                <a:spcPct val="0"/>
              </a:spcBef>
              <a:buFont typeface="Wingdings" panose="05000000000000000000" pitchFamily="2" charset="2"/>
              <a:buChar char="Ø"/>
            </a:pPr>
            <a:r>
              <a:rPr lang="en-US" sz="1100" dirty="0" smtClean="0"/>
              <a:t>These are list in the Tool Kit and on the MO PTA website</a:t>
            </a:r>
          </a:p>
          <a:p>
            <a:pPr eaLnBrk="1" hangingPunct="1">
              <a:lnSpc>
                <a:spcPct val="90000"/>
              </a:lnSpc>
              <a:spcBef>
                <a:spcPct val="0"/>
              </a:spcBef>
              <a:buFont typeface="Wingdings" panose="05000000000000000000" pitchFamily="2" charset="2"/>
              <a:buChar char="Ø"/>
            </a:pPr>
            <a:r>
              <a:rPr lang="en-US" sz="1100" dirty="0" smtClean="0"/>
              <a:t>Double check with the President/Treasurer to make sure your unit is in compliance.  It will make a difference when applying for membership awards.</a:t>
            </a:r>
          </a:p>
          <a:p>
            <a:pPr eaLnBrk="1" hangingPunct="1">
              <a:lnSpc>
                <a:spcPct val="90000"/>
              </a:lnSpc>
              <a:spcBef>
                <a:spcPct val="0"/>
              </a:spcBef>
              <a:buFont typeface="Wingdings" panose="05000000000000000000" pitchFamily="2" charset="2"/>
              <a:buChar char="Ø"/>
            </a:pPr>
            <a:endParaRPr lang="en-US" sz="1100" dirty="0" smtClean="0"/>
          </a:p>
          <a:p>
            <a:pPr eaLnBrk="1" hangingPunct="1">
              <a:lnSpc>
                <a:spcPct val="90000"/>
              </a:lnSpc>
              <a:spcBef>
                <a:spcPct val="0"/>
              </a:spcBef>
              <a:buFont typeface="Wingdings" panose="05000000000000000000" pitchFamily="2" charset="2"/>
              <a:buChar char="Ø"/>
            </a:pPr>
            <a:r>
              <a:rPr lang="en-US" sz="1100" dirty="0" smtClean="0"/>
              <a:t>Sing your song!</a:t>
            </a:r>
          </a:p>
        </p:txBody>
      </p:sp>
      <p:sp>
        <p:nvSpPr>
          <p:cNvPr id="604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67308E-0E21-444D-9713-57E934B12BC7}" type="slidenum">
              <a:rPr lang="en-US">
                <a:latin typeface="Calibri" panose="020F0502020204030204" pitchFamily="34" charset="0"/>
              </a:rPr>
              <a:pPr eaLnBrk="1" hangingPunct="1"/>
              <a:t>25</a:t>
            </a:fld>
            <a:endParaRPr lang="en-US">
              <a:latin typeface="Calibri" panose="020F0502020204030204" pitchFamily="34" charset="0"/>
            </a:endParaRPr>
          </a:p>
        </p:txBody>
      </p:sp>
    </p:spTree>
    <p:extLst>
      <p:ext uri="{BB962C8B-B14F-4D97-AF65-F5344CB8AC3E}">
        <p14:creationId xmlns:p14="http://schemas.microsoft.com/office/powerpoint/2010/main" val="1850046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Develop a gift membership with the theme of </a:t>
            </a:r>
          </a:p>
          <a:p>
            <a:pPr eaLnBrk="1" hangingPunct="1">
              <a:spcBef>
                <a:spcPct val="0"/>
              </a:spcBef>
            </a:pPr>
            <a:r>
              <a:rPr lang="en-US" dirty="0" smtClean="0"/>
              <a:t>“Give the gift that keeps on giving, a PTA Membership”</a:t>
            </a:r>
          </a:p>
          <a:p>
            <a:pPr eaLnBrk="1" hangingPunct="1">
              <a:spcBef>
                <a:spcPct val="0"/>
              </a:spcBef>
              <a:buFontTx/>
              <a:buChar char="•"/>
            </a:pPr>
            <a:r>
              <a:rPr lang="en-US" dirty="0" smtClean="0"/>
              <a:t> Just right for those who are hard to buy for.  </a:t>
            </a:r>
          </a:p>
          <a:p>
            <a:pPr eaLnBrk="1" hangingPunct="1">
              <a:spcBef>
                <a:spcPct val="0"/>
              </a:spcBef>
              <a:buFontTx/>
              <a:buChar char="•"/>
            </a:pPr>
            <a:r>
              <a:rPr lang="en-US" dirty="0" smtClean="0"/>
              <a:t>Ideal for those who have everything they need.</a:t>
            </a:r>
          </a:p>
          <a:p>
            <a:pPr eaLnBrk="1" hangingPunct="1">
              <a:spcBef>
                <a:spcPct val="0"/>
              </a:spcBef>
              <a:buFontTx/>
              <a:buChar char="•"/>
            </a:pPr>
            <a:r>
              <a:rPr lang="en-US" dirty="0" smtClean="0"/>
              <a:t>Maybe they are in the service or work overseas and want to support their niece or nephew’s school. </a:t>
            </a:r>
          </a:p>
          <a:p>
            <a:pPr eaLnBrk="1" hangingPunct="1">
              <a:spcBef>
                <a:spcPct val="0"/>
              </a:spcBef>
              <a:buFontTx/>
              <a:buChar char="•"/>
            </a:pPr>
            <a:r>
              <a:rPr lang="en-US" dirty="0" smtClean="0"/>
              <a:t>Perfect for those who would like to help out by volunteering, but are unable to .</a:t>
            </a:r>
          </a:p>
          <a:p>
            <a:pPr eaLnBrk="1" hangingPunct="1">
              <a:spcBef>
                <a:spcPct val="0"/>
              </a:spcBef>
              <a:buFont typeface="Wingdings" panose="05000000000000000000" pitchFamily="2" charset="2"/>
              <a:buChar char="Ø"/>
            </a:pPr>
            <a:endParaRPr lang="en-US" dirty="0" smtClean="0"/>
          </a:p>
          <a:p>
            <a:pPr eaLnBrk="1" hangingPunct="1">
              <a:spcBef>
                <a:spcPct val="0"/>
              </a:spcBef>
              <a:buFont typeface="Wingdings" panose="05000000000000000000" pitchFamily="2" charset="2"/>
              <a:buChar char="Ø"/>
            </a:pPr>
            <a:r>
              <a:rPr lang="en-US" dirty="0" smtClean="0"/>
              <a:t>Remember membership isn’t over!</a:t>
            </a:r>
          </a:p>
          <a:p>
            <a:pPr eaLnBrk="1" hangingPunct="1">
              <a:spcBef>
                <a:spcPct val="0"/>
              </a:spcBef>
              <a:buFontTx/>
              <a:buChar char="•"/>
            </a:pPr>
            <a:r>
              <a:rPr lang="en-US" dirty="0" smtClean="0"/>
              <a:t>Plan an activity for January to kick off the second half of your membership drive.</a:t>
            </a:r>
          </a:p>
          <a:p>
            <a:pPr eaLnBrk="1" hangingPunct="1">
              <a:spcBef>
                <a:spcPct val="0"/>
              </a:spcBef>
              <a:buFontTx/>
              <a:buChar char="•"/>
            </a:pPr>
            <a:r>
              <a:rPr lang="en-US" dirty="0" smtClean="0"/>
              <a:t>Add a new member benefit from a local merchant </a:t>
            </a:r>
          </a:p>
          <a:p>
            <a:pPr eaLnBrk="1" hangingPunct="1">
              <a:spcBef>
                <a:spcPct val="0"/>
              </a:spcBef>
              <a:buFontTx/>
              <a:buChar char="•"/>
            </a:pPr>
            <a:r>
              <a:rPr lang="en-US" dirty="0" smtClean="0"/>
              <a:t>Watch for announcements about membership challenges from the state &amp; national PTA.  </a:t>
            </a:r>
          </a:p>
          <a:p>
            <a:pPr eaLnBrk="1" hangingPunct="1">
              <a:spcBef>
                <a:spcPct val="0"/>
              </a:spcBef>
              <a:buFontTx/>
              <a:buChar char="•"/>
            </a:pPr>
            <a:endParaRPr lang="en-US" dirty="0" smtClean="0"/>
          </a:p>
          <a:p>
            <a:pPr eaLnBrk="1" hangingPunct="1">
              <a:spcBef>
                <a:spcPct val="0"/>
              </a:spcBef>
              <a:buFont typeface="Wingdings" panose="05000000000000000000" pitchFamily="2" charset="2"/>
              <a:buChar char="Ø"/>
            </a:pPr>
            <a:r>
              <a:rPr lang="en-US" dirty="0" smtClean="0"/>
              <a:t>Sing your song with your BFFs then take a break for the holidays.  </a:t>
            </a:r>
          </a:p>
          <a:p>
            <a:pPr eaLnBrk="1" hangingPunct="1">
              <a:spcBef>
                <a:spcPct val="0"/>
              </a:spcBef>
              <a:buFontTx/>
              <a:buChar char="•"/>
            </a:pPr>
            <a:r>
              <a:rPr lang="en-US" dirty="0" smtClean="0"/>
              <a:t>You deserve it!  The membership committee has worked very hard this year.</a:t>
            </a:r>
          </a:p>
          <a:p>
            <a:pPr eaLnBrk="1" hangingPunct="1">
              <a:spcBef>
                <a:spcPct val="0"/>
              </a:spcBef>
              <a:buFontTx/>
              <a:buChar char="•"/>
            </a:pPr>
            <a:r>
              <a:rPr lang="en-US" dirty="0" smtClean="0"/>
              <a:t>Rest up and come back fresh for the New Year!</a:t>
            </a:r>
          </a:p>
        </p:txBody>
      </p:sp>
      <p:sp>
        <p:nvSpPr>
          <p:cNvPr id="614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BA8297-1CC4-4E50-9982-9846673F5821}" type="slidenum">
              <a:rPr lang="en-US">
                <a:latin typeface="Calibri" panose="020F0502020204030204" pitchFamily="34" charset="0"/>
              </a:rPr>
              <a:pPr eaLnBrk="1" hangingPunct="1"/>
              <a:t>26</a:t>
            </a:fld>
            <a:endParaRPr lang="en-US">
              <a:latin typeface="Calibri" panose="020F0502020204030204" pitchFamily="34" charset="0"/>
            </a:endParaRPr>
          </a:p>
        </p:txBody>
      </p:sp>
    </p:spTree>
    <p:extLst>
      <p:ext uri="{BB962C8B-B14F-4D97-AF65-F5344CB8AC3E}">
        <p14:creationId xmlns:p14="http://schemas.microsoft.com/office/powerpoint/2010/main" val="3832196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10000"/>
          </a:bodyPr>
          <a:lstStyle/>
          <a:p>
            <a:pPr eaLnBrk="1" hangingPunct="1">
              <a:lnSpc>
                <a:spcPct val="80000"/>
              </a:lnSpc>
              <a:spcBef>
                <a:spcPct val="0"/>
              </a:spcBef>
              <a:buFont typeface="Wingdings" panose="05000000000000000000" pitchFamily="2" charset="2"/>
              <a:buChar char="Ø"/>
            </a:pPr>
            <a:r>
              <a:rPr lang="en-US" sz="1100" dirty="0" smtClean="0"/>
              <a:t>There is a lot of change in enrollment after New Years.</a:t>
            </a:r>
          </a:p>
          <a:p>
            <a:pPr eaLnBrk="1" hangingPunct="1">
              <a:lnSpc>
                <a:spcPct val="80000"/>
              </a:lnSpc>
              <a:spcBef>
                <a:spcPct val="0"/>
              </a:spcBef>
            </a:pPr>
            <a:r>
              <a:rPr lang="en-US" sz="1100" dirty="0" smtClean="0"/>
              <a:t>Make sure to contact new families to your school</a:t>
            </a:r>
          </a:p>
          <a:p>
            <a:pPr eaLnBrk="1" hangingPunct="1">
              <a:lnSpc>
                <a:spcPct val="80000"/>
              </a:lnSpc>
              <a:spcBef>
                <a:spcPct val="0"/>
              </a:spcBef>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Issue a challenge to your members to bring a non-member friend to the January meeting.  </a:t>
            </a:r>
          </a:p>
          <a:p>
            <a:pPr eaLnBrk="1" hangingPunct="1">
              <a:lnSpc>
                <a:spcPct val="80000"/>
              </a:lnSpc>
              <a:spcBef>
                <a:spcPct val="0"/>
              </a:spcBef>
              <a:buFont typeface="Wingdings" panose="05000000000000000000" pitchFamily="2" charset="2"/>
              <a:buNone/>
            </a:pPr>
            <a:r>
              <a:rPr lang="en-US" sz="1100" dirty="0" smtClean="0"/>
              <a:t>When (not if) they join, both names are put into a prize drawing.</a:t>
            </a:r>
          </a:p>
          <a:p>
            <a:pPr eaLnBrk="1" hangingPunct="1">
              <a:lnSpc>
                <a:spcPct val="80000"/>
              </a:lnSpc>
              <a:spcBef>
                <a:spcPct val="0"/>
              </a:spcBef>
              <a:buFont typeface="Wingdings" panose="05000000000000000000" pitchFamily="2" charset="2"/>
              <a:buChar char="Ø"/>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Have a membership table at Kindergarten &amp; preschool enrollment events</a:t>
            </a:r>
          </a:p>
          <a:p>
            <a:pPr lvl="1" eaLnBrk="1" hangingPunct="1">
              <a:lnSpc>
                <a:spcPct val="80000"/>
              </a:lnSpc>
              <a:spcBef>
                <a:spcPct val="0"/>
              </a:spcBef>
              <a:buFont typeface="Arial" pitchFamily="34" charset="0"/>
              <a:buChar char="•"/>
            </a:pPr>
            <a:r>
              <a:rPr lang="en-US" sz="1100" dirty="0" smtClean="0"/>
              <a:t>Use this time to really promote</a:t>
            </a:r>
            <a:r>
              <a:rPr lang="en-US" sz="1100" baseline="0" dirty="0" smtClean="0"/>
              <a:t> your PTA and applaud your accomplishments</a:t>
            </a:r>
            <a:endParaRPr lang="en-US" sz="1100" dirty="0" smtClean="0"/>
          </a:p>
          <a:p>
            <a:pPr eaLnBrk="1" hangingPunct="1">
              <a:lnSpc>
                <a:spcPct val="80000"/>
              </a:lnSpc>
              <a:spcBef>
                <a:spcPct val="0"/>
              </a:spcBef>
              <a:buFont typeface="Wingdings" panose="05000000000000000000" pitchFamily="2" charset="2"/>
              <a:buChar char="Ø"/>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Winter brings a whole new set of sports and fans!</a:t>
            </a:r>
          </a:p>
          <a:p>
            <a:pPr eaLnBrk="1" hangingPunct="1">
              <a:lnSpc>
                <a:spcPct val="80000"/>
              </a:lnSpc>
              <a:spcBef>
                <a:spcPct val="0"/>
              </a:spcBef>
              <a:buFont typeface="Wingdings" panose="05000000000000000000" pitchFamily="2" charset="2"/>
              <a:buChar char="Ø"/>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Host a school board forum.  </a:t>
            </a:r>
          </a:p>
          <a:p>
            <a:pPr eaLnBrk="1" hangingPunct="1">
              <a:lnSpc>
                <a:spcPct val="80000"/>
              </a:lnSpc>
              <a:spcBef>
                <a:spcPct val="0"/>
              </a:spcBef>
              <a:buFontTx/>
              <a:buChar char="•"/>
            </a:pPr>
            <a:r>
              <a:rPr lang="en-US" sz="1100" dirty="0" smtClean="0"/>
              <a:t>Use the opportunity to educate the crowd about PTA’s advocacy history &amp; power</a:t>
            </a:r>
          </a:p>
          <a:p>
            <a:pPr eaLnBrk="1" hangingPunct="1">
              <a:lnSpc>
                <a:spcPct val="80000"/>
              </a:lnSpc>
              <a:spcBef>
                <a:spcPct val="0"/>
              </a:spcBef>
              <a:buFontTx/>
              <a:buChar char="•"/>
            </a:pPr>
            <a:r>
              <a:rPr lang="en-US" sz="1100" dirty="0" smtClean="0"/>
              <a:t>Have a membership table and make sure the candidates are members</a:t>
            </a:r>
          </a:p>
          <a:p>
            <a:pPr eaLnBrk="1" hangingPunct="1">
              <a:lnSpc>
                <a:spcPct val="80000"/>
              </a:lnSpc>
              <a:spcBef>
                <a:spcPct val="0"/>
              </a:spcBef>
              <a:buFontTx/>
              <a:buChar char="•"/>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Send a postcard to those parents that have not yet joined.  Maybe they forgot!</a:t>
            </a:r>
          </a:p>
          <a:p>
            <a:pPr eaLnBrk="1" hangingPunct="1">
              <a:lnSpc>
                <a:spcPct val="80000"/>
              </a:lnSpc>
              <a:spcBef>
                <a:spcPct val="0"/>
              </a:spcBef>
              <a:buFont typeface="Wingdings" panose="05000000000000000000" pitchFamily="2" charset="2"/>
              <a:buChar char="Ø"/>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Launch a “It’s Never Too Late to Join” campaign by utilizing yard signs, flyers and the local media.</a:t>
            </a:r>
          </a:p>
          <a:p>
            <a:pPr eaLnBrk="1" hangingPunct="1">
              <a:lnSpc>
                <a:spcPct val="80000"/>
              </a:lnSpc>
              <a:spcBef>
                <a:spcPct val="0"/>
              </a:spcBef>
              <a:buFont typeface="Wingdings" panose="05000000000000000000" pitchFamily="2" charset="2"/>
              <a:buChar char="Ø"/>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Founders Day is a great opportunity to reflect back on the accomplishments of PTA.  </a:t>
            </a:r>
          </a:p>
          <a:p>
            <a:pPr eaLnBrk="1" hangingPunct="1">
              <a:lnSpc>
                <a:spcPct val="80000"/>
              </a:lnSpc>
              <a:spcBef>
                <a:spcPct val="0"/>
              </a:spcBef>
              <a:buFontTx/>
              <a:buChar char="•"/>
            </a:pPr>
            <a:r>
              <a:rPr lang="en-US" sz="1100" dirty="0" smtClean="0"/>
              <a:t>Host a dessert night and invite past unit presidents, school staff, community leaders and parents.</a:t>
            </a:r>
          </a:p>
          <a:p>
            <a:pPr eaLnBrk="1" hangingPunct="1">
              <a:lnSpc>
                <a:spcPct val="80000"/>
              </a:lnSpc>
              <a:spcBef>
                <a:spcPct val="0"/>
              </a:spcBef>
              <a:buFontTx/>
              <a:buChar char="•"/>
            </a:pPr>
            <a:r>
              <a:rPr lang="en-US" sz="1100" dirty="0" smtClean="0"/>
              <a:t>Have a membership table and extend the invitation to join.  They won’t be able to resist when they see what all PTA does for the children.</a:t>
            </a:r>
          </a:p>
          <a:p>
            <a:pPr eaLnBrk="1" hangingPunct="1">
              <a:lnSpc>
                <a:spcPct val="80000"/>
              </a:lnSpc>
              <a:spcBef>
                <a:spcPct val="0"/>
              </a:spcBef>
              <a:buFontTx/>
              <a:buChar char="•"/>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Do a web search for new membership themes.  </a:t>
            </a:r>
          </a:p>
          <a:p>
            <a:pPr eaLnBrk="1" hangingPunct="1">
              <a:lnSpc>
                <a:spcPct val="80000"/>
              </a:lnSpc>
              <a:spcBef>
                <a:spcPct val="0"/>
              </a:spcBef>
              <a:buFont typeface="Wingdings" panose="05000000000000000000" pitchFamily="2" charset="2"/>
              <a:buChar char="Ø"/>
            </a:pPr>
            <a:r>
              <a:rPr lang="en-US" sz="1100" dirty="0" smtClean="0"/>
              <a:t>Dues must be postmarked by March 1</a:t>
            </a:r>
            <a:r>
              <a:rPr lang="en-US" sz="1100" baseline="30000" dirty="0" smtClean="0"/>
              <a:t>st</a:t>
            </a:r>
            <a:r>
              <a:rPr lang="en-US" sz="1100" dirty="0" smtClean="0"/>
              <a:t> to count toward awards</a:t>
            </a:r>
          </a:p>
          <a:p>
            <a:pPr eaLnBrk="1" hangingPunct="1">
              <a:lnSpc>
                <a:spcPct val="80000"/>
              </a:lnSpc>
              <a:spcBef>
                <a:spcPct val="0"/>
              </a:spcBef>
              <a:buFont typeface="Wingdings" panose="05000000000000000000" pitchFamily="2" charset="2"/>
              <a:buChar char="Ø"/>
            </a:pPr>
            <a:r>
              <a:rPr lang="en-US" sz="1100" dirty="0" smtClean="0"/>
              <a:t>Sing, Sing, Sing!</a:t>
            </a:r>
          </a:p>
          <a:p>
            <a:pPr eaLnBrk="1" hangingPunct="1">
              <a:lnSpc>
                <a:spcPct val="80000"/>
              </a:lnSpc>
              <a:spcBef>
                <a:spcPct val="0"/>
              </a:spcBef>
              <a:buFont typeface="Wingdings" panose="05000000000000000000" pitchFamily="2" charset="2"/>
              <a:buChar char="Ø"/>
            </a:pPr>
            <a:endParaRPr lang="en-US" sz="1100" dirty="0" smtClean="0"/>
          </a:p>
        </p:txBody>
      </p:sp>
      <p:sp>
        <p:nvSpPr>
          <p:cNvPr id="624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DC305D-BF4E-49B3-9D63-EEC5C40FBBFD}" type="slidenum">
              <a:rPr lang="en-US">
                <a:latin typeface="Calibri" panose="020F0502020204030204" pitchFamily="34" charset="0"/>
              </a:rPr>
              <a:pPr eaLnBrk="1" hangingPunct="1"/>
              <a:t>27</a:t>
            </a:fld>
            <a:endParaRPr lang="en-US">
              <a:latin typeface="Calibri" panose="020F0502020204030204" pitchFamily="34" charset="0"/>
            </a:endParaRPr>
          </a:p>
        </p:txBody>
      </p:sp>
    </p:spTree>
    <p:extLst>
      <p:ext uri="{BB962C8B-B14F-4D97-AF65-F5344CB8AC3E}">
        <p14:creationId xmlns:p14="http://schemas.microsoft.com/office/powerpoint/2010/main" val="956851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dirty="0" smtClean="0"/>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F22665-C139-45B4-A77B-E0FE8F8AE9F7}" type="slidenum">
              <a:rPr lang="en-US">
                <a:latin typeface="Calibri" panose="020F0502020204030204" pitchFamily="34" charset="0"/>
              </a:rPr>
              <a:pPr eaLnBrk="1" hangingPunct="1"/>
              <a:t>28</a:t>
            </a:fld>
            <a:endParaRPr lang="en-US">
              <a:latin typeface="Calibri" panose="020F0502020204030204" pitchFamily="34" charset="0"/>
            </a:endParaRPr>
          </a:p>
        </p:txBody>
      </p:sp>
    </p:spTree>
    <p:extLst>
      <p:ext uri="{BB962C8B-B14F-4D97-AF65-F5344CB8AC3E}">
        <p14:creationId xmlns:p14="http://schemas.microsoft.com/office/powerpoint/2010/main" val="2770937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Membership award applications must be filled out correctly and completely to be considered.</a:t>
            </a:r>
          </a:p>
          <a:p>
            <a:pPr eaLnBrk="1" hangingPunct="1">
              <a:spcBef>
                <a:spcPct val="0"/>
              </a:spcBef>
              <a:buFontTx/>
              <a:buChar char="•"/>
            </a:pPr>
            <a:r>
              <a:rPr lang="en-US" dirty="0" smtClean="0"/>
              <a:t>Applications must be postmarked on or before April 1</a:t>
            </a:r>
            <a:r>
              <a:rPr lang="en-US" baseline="30000" dirty="0" smtClean="0"/>
              <a:t>st</a:t>
            </a:r>
            <a:r>
              <a:rPr lang="en-US" dirty="0" smtClean="0"/>
              <a:t>.  </a:t>
            </a:r>
          </a:p>
          <a:p>
            <a:pPr eaLnBrk="1" hangingPunct="1">
              <a:spcBef>
                <a:spcPct val="0"/>
              </a:spcBef>
              <a:buFontTx/>
              <a:buChar char="•"/>
            </a:pPr>
            <a:r>
              <a:rPr lang="en-US" dirty="0" smtClean="0"/>
              <a:t>Check ahead to see what day of the week the deadline falls on.</a:t>
            </a:r>
          </a:p>
          <a:p>
            <a:pPr eaLnBrk="1" hangingPunct="1">
              <a:spcBef>
                <a:spcPct val="0"/>
              </a:spcBef>
              <a:buFontTx/>
              <a:buChar char="•"/>
            </a:pPr>
            <a:endParaRPr lang="en-US" dirty="0" smtClean="0"/>
          </a:p>
          <a:p>
            <a:pPr eaLnBrk="1" hangingPunct="1">
              <a:spcBef>
                <a:spcPct val="0"/>
              </a:spcBef>
              <a:buFont typeface="Wingdings" panose="05000000000000000000" pitchFamily="2" charset="2"/>
              <a:buChar char="Ø"/>
            </a:pPr>
            <a:r>
              <a:rPr lang="en-US" dirty="0" smtClean="0"/>
              <a:t>Do the final update on the membership records and procedure book.</a:t>
            </a:r>
          </a:p>
          <a:p>
            <a:pPr eaLnBrk="1" hangingPunct="1">
              <a:spcBef>
                <a:spcPct val="0"/>
              </a:spcBef>
              <a:buFont typeface="Wingdings" panose="05000000000000000000" pitchFamily="2" charset="2"/>
              <a:buChar char="Ø"/>
            </a:pPr>
            <a:r>
              <a:rPr lang="en-US" dirty="0" smtClean="0"/>
              <a:t>Have it in good shape for you or your successor to start the next year</a:t>
            </a:r>
          </a:p>
          <a:p>
            <a:pPr eaLnBrk="1" hangingPunct="1">
              <a:spcBef>
                <a:spcPct val="0"/>
              </a:spcBef>
              <a:buFontTx/>
              <a:buChar char="•"/>
            </a:pPr>
            <a:r>
              <a:rPr lang="en-US" dirty="0" smtClean="0"/>
              <a:t> Include your final membership roster and number, the original goal, awards applied for, roster of committee members, evaluation of the membership year, recommendations and important materials used/needed.</a:t>
            </a:r>
          </a:p>
          <a:p>
            <a:pPr eaLnBrk="1" hangingPunct="1">
              <a:spcBef>
                <a:spcPct val="0"/>
              </a:spcBef>
              <a:buFontTx/>
              <a:buChar char="•"/>
            </a:pPr>
            <a:endParaRPr lang="en-US" dirty="0" smtClean="0"/>
          </a:p>
          <a:p>
            <a:pPr eaLnBrk="1" hangingPunct="1">
              <a:spcBef>
                <a:spcPct val="0"/>
              </a:spcBef>
              <a:buFont typeface="Wingdings" panose="05000000000000000000" pitchFamily="2" charset="2"/>
              <a:buChar char="Ø"/>
            </a:pPr>
            <a:r>
              <a:rPr lang="en-US" dirty="0" smtClean="0"/>
              <a:t>Celebrate!  You and your committee did a great job.  Be sure to thank them personally and publicly for their hard work.</a:t>
            </a:r>
          </a:p>
          <a:p>
            <a:pPr eaLnBrk="1" hangingPunct="1">
              <a:spcBef>
                <a:spcPct val="0"/>
              </a:spcBef>
              <a:buFont typeface="Wingdings" panose="05000000000000000000" pitchFamily="2" charset="2"/>
              <a:buChar char="Ø"/>
            </a:pPr>
            <a:endParaRPr lang="en-US" dirty="0" smtClean="0"/>
          </a:p>
          <a:p>
            <a:pPr eaLnBrk="1" hangingPunct="1">
              <a:spcBef>
                <a:spcPct val="0"/>
              </a:spcBef>
              <a:buFont typeface="Wingdings" panose="05000000000000000000" pitchFamily="2" charset="2"/>
              <a:buChar char="Ø"/>
            </a:pPr>
            <a:r>
              <a:rPr lang="en-US" dirty="0" smtClean="0"/>
              <a:t>Your final membership report should summarize the year’s work and accomplishments.  This is usually read at the final (annual) meeting of the unit.  Provide a copy to the Secretary and keep a copy in the procedure book. </a:t>
            </a:r>
          </a:p>
        </p:txBody>
      </p:sp>
      <p:sp>
        <p:nvSpPr>
          <p:cNvPr id="645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7964E9-FA78-4F58-B16D-F99ECD50B4C5}" type="slidenum">
              <a:rPr lang="en-US">
                <a:latin typeface="Calibri" panose="020F0502020204030204" pitchFamily="34" charset="0"/>
              </a:rPr>
              <a:pPr eaLnBrk="1" hangingPunct="1"/>
              <a:t>29</a:t>
            </a:fld>
            <a:endParaRPr lang="en-US">
              <a:latin typeface="Calibri" panose="020F0502020204030204" pitchFamily="34" charset="0"/>
            </a:endParaRPr>
          </a:p>
        </p:txBody>
      </p:sp>
    </p:spTree>
    <p:extLst>
      <p:ext uri="{BB962C8B-B14F-4D97-AF65-F5344CB8AC3E}">
        <p14:creationId xmlns:p14="http://schemas.microsoft.com/office/powerpoint/2010/main" val="622650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29640" y="3204147"/>
            <a:ext cx="7437120" cy="3372787"/>
          </a:xfrm>
        </p:spPr>
        <p:txBody>
          <a:bodyPr wrap="square" numCol="1" anchor="t" anchorCtr="0" compatLnSpc="1">
            <a:prstTxWarp prst="textNoShape">
              <a:avLst/>
            </a:prstTxWarp>
            <a:noAutofit/>
          </a:bodyPr>
          <a:lstStyle/>
          <a:p>
            <a:pPr eaLnBrk="1" hangingPunct="1">
              <a:lnSpc>
                <a:spcPct val="80000"/>
              </a:lnSpc>
              <a:spcBef>
                <a:spcPct val="0"/>
              </a:spcBef>
              <a:buFont typeface="Wingdings" pitchFamily="2" charset="2"/>
              <a:buChar char="Ø"/>
            </a:pPr>
            <a:r>
              <a:rPr lang="en-US" sz="1050" dirty="0" smtClean="0"/>
              <a:t>Take advantage of any &amp; all leadership and </a:t>
            </a:r>
            <a:r>
              <a:rPr lang="en-US" sz="1050" b="1" dirty="0" smtClean="0"/>
              <a:t>membership training</a:t>
            </a:r>
            <a:r>
              <a:rPr lang="en-US" sz="1050" dirty="0" smtClean="0"/>
              <a:t> for your committee and yourself. </a:t>
            </a:r>
          </a:p>
          <a:p>
            <a:pPr eaLnBrk="1" hangingPunct="1">
              <a:lnSpc>
                <a:spcPct val="80000"/>
              </a:lnSpc>
              <a:spcBef>
                <a:spcPct val="0"/>
              </a:spcBef>
              <a:buFontTx/>
              <a:buChar char="•"/>
            </a:pPr>
            <a:r>
              <a:rPr lang="en-US" sz="1050" dirty="0" smtClean="0"/>
              <a:t>There is always something new &amp; different as well as the great networking opportunity.  </a:t>
            </a:r>
          </a:p>
          <a:p>
            <a:pPr eaLnBrk="1" hangingPunct="1">
              <a:lnSpc>
                <a:spcPct val="80000"/>
              </a:lnSpc>
              <a:spcBef>
                <a:spcPct val="0"/>
              </a:spcBef>
              <a:buFontTx/>
              <a:buChar char="•"/>
            </a:pPr>
            <a:r>
              <a:rPr lang="en-US" sz="1050" dirty="0" smtClean="0"/>
              <a:t>Committees work best when they meet often and each member has the information they need </a:t>
            </a:r>
          </a:p>
          <a:p>
            <a:pPr eaLnBrk="1" hangingPunct="1">
              <a:lnSpc>
                <a:spcPct val="80000"/>
              </a:lnSpc>
              <a:spcBef>
                <a:spcPct val="0"/>
              </a:spcBef>
            </a:pPr>
            <a:r>
              <a:rPr lang="en-US" sz="1050" dirty="0" smtClean="0"/>
              <a:t>to do their jobs and is trained. </a:t>
            </a:r>
          </a:p>
          <a:p>
            <a:pPr eaLnBrk="1" hangingPunct="1">
              <a:lnSpc>
                <a:spcPct val="80000"/>
              </a:lnSpc>
              <a:spcBef>
                <a:spcPct val="0"/>
              </a:spcBef>
              <a:buFont typeface="Wingdings" panose="05000000000000000000" pitchFamily="2" charset="2"/>
              <a:buChar char="Ø"/>
            </a:pPr>
            <a:endParaRPr lang="en-US" sz="600" dirty="0" smtClean="0"/>
          </a:p>
          <a:p>
            <a:pPr eaLnBrk="1" hangingPunct="1">
              <a:lnSpc>
                <a:spcPct val="80000"/>
              </a:lnSpc>
              <a:spcBef>
                <a:spcPct val="0"/>
              </a:spcBef>
              <a:buFont typeface="Wingdings" panose="05000000000000000000" pitchFamily="2" charset="2"/>
              <a:buChar char="Ø"/>
            </a:pPr>
            <a:r>
              <a:rPr lang="en-US" sz="1050" b="1" dirty="0" smtClean="0"/>
              <a:t>Know</a:t>
            </a:r>
            <a:r>
              <a:rPr lang="en-US" sz="1050" dirty="0" smtClean="0"/>
              <a:t> your role and expectations, as your unit’s membership officer/chair.  </a:t>
            </a:r>
          </a:p>
          <a:p>
            <a:pPr lvl="0" eaLnBrk="1" hangingPunct="1">
              <a:lnSpc>
                <a:spcPct val="80000"/>
              </a:lnSpc>
              <a:spcBef>
                <a:spcPct val="0"/>
              </a:spcBef>
              <a:buFont typeface="Arial" pitchFamily="34" charset="0"/>
              <a:buChar char="•"/>
            </a:pPr>
            <a:r>
              <a:rPr lang="en-US" sz="1050" dirty="0" smtClean="0"/>
              <a:t>Are there committees you are automatically a part of?  (</a:t>
            </a:r>
            <a:r>
              <a:rPr lang="en-US" sz="1050" dirty="0" err="1" smtClean="0"/>
              <a:t>ie</a:t>
            </a:r>
            <a:r>
              <a:rPr lang="en-US" sz="1050" dirty="0" smtClean="0"/>
              <a:t>…the back to school committee or the budget committee?)                                </a:t>
            </a:r>
          </a:p>
          <a:p>
            <a:pPr lvl="0" eaLnBrk="1" hangingPunct="1">
              <a:lnSpc>
                <a:spcPct val="80000"/>
              </a:lnSpc>
              <a:spcBef>
                <a:spcPct val="0"/>
              </a:spcBef>
              <a:buFont typeface="Arial" pitchFamily="34" charset="0"/>
              <a:buChar char="•"/>
            </a:pPr>
            <a:r>
              <a:rPr lang="en-US" sz="1050" dirty="0" smtClean="0"/>
              <a:t>What meetings are you expected to attend? (</a:t>
            </a:r>
            <a:r>
              <a:rPr lang="en-US" sz="1050" dirty="0" err="1" smtClean="0"/>
              <a:t>ie</a:t>
            </a:r>
            <a:r>
              <a:rPr lang="en-US" sz="1050" dirty="0" smtClean="0"/>
              <a:t>…officer/executive or just board meetings, in addition to general membership meetings?)  </a:t>
            </a:r>
          </a:p>
          <a:p>
            <a:pPr eaLnBrk="1" hangingPunct="1">
              <a:lnSpc>
                <a:spcPct val="80000"/>
              </a:lnSpc>
              <a:spcBef>
                <a:spcPct val="0"/>
              </a:spcBef>
              <a:buFont typeface="Wingdings" panose="05000000000000000000" pitchFamily="2" charset="2"/>
              <a:buChar char="Ø"/>
            </a:pPr>
            <a:endParaRPr lang="en-US" sz="600" dirty="0" smtClean="0"/>
          </a:p>
          <a:p>
            <a:pPr eaLnBrk="1" hangingPunct="1">
              <a:lnSpc>
                <a:spcPct val="80000"/>
              </a:lnSpc>
              <a:spcBef>
                <a:spcPct val="0"/>
              </a:spcBef>
              <a:buFont typeface="Wingdings" panose="05000000000000000000" pitchFamily="2" charset="2"/>
              <a:buChar char="Ø"/>
            </a:pPr>
            <a:r>
              <a:rPr lang="en-US" sz="1050" b="1" dirty="0" smtClean="0"/>
              <a:t>Attend </a:t>
            </a:r>
            <a:r>
              <a:rPr lang="en-US" sz="1050" dirty="0" smtClean="0"/>
              <a:t>meetings and be ready to give a report or give a “Membership Minute”  </a:t>
            </a:r>
          </a:p>
          <a:p>
            <a:pPr eaLnBrk="1" hangingPunct="1">
              <a:lnSpc>
                <a:spcPct val="80000"/>
              </a:lnSpc>
              <a:spcBef>
                <a:spcPct val="0"/>
              </a:spcBef>
              <a:buFontTx/>
              <a:buChar char="•"/>
            </a:pPr>
            <a:r>
              <a:rPr lang="en-US" sz="1050" dirty="0" smtClean="0"/>
              <a:t>What is the “Membership Minute”? – Give a brief summary of #members, introduce new member benefits, reminder to activate card, </a:t>
            </a:r>
            <a:r>
              <a:rPr lang="en-US" sz="1050" i="1" dirty="0" smtClean="0"/>
              <a:t>always</a:t>
            </a:r>
            <a:r>
              <a:rPr lang="en-US" sz="1050" dirty="0" smtClean="0"/>
              <a:t> the invitation to join</a:t>
            </a:r>
          </a:p>
          <a:p>
            <a:pPr eaLnBrk="1" hangingPunct="1">
              <a:lnSpc>
                <a:spcPct val="80000"/>
              </a:lnSpc>
              <a:spcBef>
                <a:spcPct val="0"/>
              </a:spcBef>
            </a:pPr>
            <a:endParaRPr lang="en-US" sz="600" b="1" dirty="0" smtClean="0"/>
          </a:p>
          <a:p>
            <a:pPr eaLnBrk="1" hangingPunct="1">
              <a:lnSpc>
                <a:spcPct val="80000"/>
              </a:lnSpc>
              <a:spcBef>
                <a:spcPct val="0"/>
              </a:spcBef>
              <a:buFont typeface="Wingdings" panose="05000000000000000000" pitchFamily="2" charset="2"/>
              <a:buChar char="Ø"/>
            </a:pPr>
            <a:r>
              <a:rPr lang="en-US" sz="1050" b="1" dirty="0" smtClean="0"/>
              <a:t>Remember </a:t>
            </a:r>
            <a:r>
              <a:rPr lang="en-US" sz="1050" dirty="0" smtClean="0"/>
              <a:t>the state membership department has the same goals as you do; recruiting &amp; retaining members </a:t>
            </a:r>
          </a:p>
          <a:p>
            <a:pPr eaLnBrk="1" hangingPunct="1">
              <a:lnSpc>
                <a:spcPct val="80000"/>
              </a:lnSpc>
              <a:spcBef>
                <a:spcPct val="0"/>
              </a:spcBef>
              <a:buFontTx/>
              <a:buChar char="•"/>
            </a:pPr>
            <a:r>
              <a:rPr lang="en-US" sz="1050" dirty="0" smtClean="0"/>
              <a:t>The more members you have on the local level, the more influence your PTA will have </a:t>
            </a:r>
          </a:p>
          <a:p>
            <a:pPr eaLnBrk="1" hangingPunct="1">
              <a:lnSpc>
                <a:spcPct val="80000"/>
              </a:lnSpc>
              <a:spcBef>
                <a:spcPct val="0"/>
              </a:spcBef>
            </a:pPr>
            <a:r>
              <a:rPr lang="en-US" sz="1050" dirty="0" smtClean="0"/>
              <a:t>within your school &amp; community.  </a:t>
            </a:r>
          </a:p>
          <a:p>
            <a:pPr eaLnBrk="1" hangingPunct="1">
              <a:lnSpc>
                <a:spcPct val="80000"/>
              </a:lnSpc>
              <a:spcBef>
                <a:spcPct val="0"/>
              </a:spcBef>
              <a:buFontTx/>
              <a:buChar char="•"/>
            </a:pPr>
            <a:r>
              <a:rPr lang="en-US" sz="1050" dirty="0" smtClean="0"/>
              <a:t>The more members we have within the state of Missouri, the more advocating power we have in Jefferson City, and the louder PTA’s voice will be in Washington D.C.</a:t>
            </a:r>
          </a:p>
          <a:p>
            <a:pPr eaLnBrk="1" hangingPunct="1">
              <a:lnSpc>
                <a:spcPct val="80000"/>
              </a:lnSpc>
              <a:spcBef>
                <a:spcPct val="0"/>
              </a:spcBef>
              <a:buFont typeface="Wingdings" panose="05000000000000000000" pitchFamily="2" charset="2"/>
              <a:buChar char="Ø"/>
            </a:pPr>
            <a:r>
              <a:rPr lang="en-US" sz="1050" b="1" dirty="0" smtClean="0"/>
              <a:t>Oversee </a:t>
            </a:r>
            <a:r>
              <a:rPr lang="en-US" sz="1050" dirty="0" smtClean="0"/>
              <a:t>the distribution of membership cards to your local members.</a:t>
            </a:r>
            <a:r>
              <a:rPr lang="en-US" sz="1050" baseline="0" dirty="0" smtClean="0"/>
              <a:t> The</a:t>
            </a:r>
            <a:r>
              <a:rPr lang="en-US" sz="1050" dirty="0" smtClean="0"/>
              <a:t> collection &amp; remittance of dues is a big part of the membership chair’s fudicial responsibilities .  </a:t>
            </a:r>
          </a:p>
          <a:p>
            <a:pPr eaLnBrk="1" hangingPunct="1">
              <a:lnSpc>
                <a:spcPct val="80000"/>
              </a:lnSpc>
              <a:spcBef>
                <a:spcPct val="0"/>
              </a:spcBef>
              <a:buFont typeface="Wingdings" panose="05000000000000000000" pitchFamily="2" charset="2"/>
              <a:buNone/>
            </a:pPr>
            <a:r>
              <a:rPr lang="en-US" sz="1050" dirty="0" smtClean="0"/>
              <a:t>We will go into more detail in just a moment. </a:t>
            </a:r>
          </a:p>
          <a:p>
            <a:pPr eaLnBrk="1" hangingPunct="1">
              <a:lnSpc>
                <a:spcPct val="80000"/>
              </a:lnSpc>
              <a:spcBef>
                <a:spcPct val="0"/>
              </a:spcBef>
            </a:pPr>
            <a:endParaRPr lang="en-US" sz="600" dirty="0" smtClean="0"/>
          </a:p>
          <a:p>
            <a:pPr eaLnBrk="1" hangingPunct="1">
              <a:lnSpc>
                <a:spcPct val="80000"/>
              </a:lnSpc>
              <a:spcBef>
                <a:spcPct val="0"/>
              </a:spcBef>
              <a:buFont typeface="Wingdings" panose="05000000000000000000" pitchFamily="2" charset="2"/>
              <a:buChar char="Ø"/>
            </a:pPr>
            <a:r>
              <a:rPr lang="en-US" sz="1050" dirty="0" smtClean="0"/>
              <a:t>It is important to </a:t>
            </a:r>
            <a:r>
              <a:rPr lang="en-US" sz="1050" b="1" dirty="0" smtClean="0"/>
              <a:t>keep</a:t>
            </a:r>
            <a:r>
              <a:rPr lang="en-US" sz="1050" dirty="0" smtClean="0"/>
              <a:t> an accurate list of your members.  </a:t>
            </a:r>
          </a:p>
          <a:p>
            <a:pPr eaLnBrk="1" hangingPunct="1">
              <a:lnSpc>
                <a:spcPct val="80000"/>
              </a:lnSpc>
              <a:spcBef>
                <a:spcPct val="0"/>
              </a:spcBef>
              <a:buFontTx/>
              <a:buChar char="•"/>
            </a:pPr>
            <a:r>
              <a:rPr lang="en-US" sz="1050" dirty="0" smtClean="0"/>
              <a:t>Updated lists need to be provided to the secretary on a regular basis.  </a:t>
            </a:r>
          </a:p>
          <a:p>
            <a:pPr eaLnBrk="1" hangingPunct="1">
              <a:lnSpc>
                <a:spcPct val="80000"/>
              </a:lnSpc>
              <a:spcBef>
                <a:spcPct val="0"/>
              </a:spcBef>
              <a:buFontTx/>
              <a:buChar char="•"/>
            </a:pPr>
            <a:r>
              <a:rPr lang="en-US" sz="1050" dirty="0" smtClean="0"/>
              <a:t>This membership roster is what will be referred to, if there is ever a question </a:t>
            </a:r>
          </a:p>
          <a:p>
            <a:pPr eaLnBrk="1" hangingPunct="1">
              <a:lnSpc>
                <a:spcPct val="80000"/>
              </a:lnSpc>
              <a:spcBef>
                <a:spcPct val="0"/>
              </a:spcBef>
            </a:pPr>
            <a:r>
              <a:rPr lang="en-US" sz="1050" dirty="0" smtClean="0"/>
              <a:t>regarding eligibility for voting or to hold an office.  	</a:t>
            </a:r>
          </a:p>
          <a:p>
            <a:pPr eaLnBrk="1" hangingPunct="1">
              <a:lnSpc>
                <a:spcPct val="80000"/>
              </a:lnSpc>
              <a:spcBef>
                <a:spcPct val="0"/>
              </a:spcBef>
              <a:buFont typeface="Wingdings" panose="05000000000000000000" pitchFamily="2" charset="2"/>
              <a:buChar char="Ø"/>
            </a:pPr>
            <a:r>
              <a:rPr lang="en-US" sz="1050" dirty="0" smtClean="0"/>
              <a:t>A good procedure book will help you stay </a:t>
            </a:r>
            <a:r>
              <a:rPr lang="en-US" sz="1050" b="1" dirty="0" smtClean="0"/>
              <a:t>organized</a:t>
            </a:r>
            <a:r>
              <a:rPr lang="en-US" sz="1050" dirty="0" smtClean="0"/>
              <a:t>. </a:t>
            </a:r>
          </a:p>
          <a:p>
            <a:pPr eaLnBrk="1" hangingPunct="1">
              <a:lnSpc>
                <a:spcPct val="80000"/>
              </a:lnSpc>
              <a:spcBef>
                <a:spcPct val="0"/>
              </a:spcBef>
              <a:buFontTx/>
              <a:buChar char="•"/>
            </a:pPr>
            <a:r>
              <a:rPr lang="en-US" sz="1050" dirty="0" smtClean="0"/>
              <a:t> It will also help those that follow you to start off on the right track.  </a:t>
            </a:r>
          </a:p>
          <a:p>
            <a:pPr eaLnBrk="1" hangingPunct="1">
              <a:lnSpc>
                <a:spcPct val="80000"/>
              </a:lnSpc>
              <a:spcBef>
                <a:spcPct val="0"/>
              </a:spcBef>
              <a:buFontTx/>
              <a:buChar char="•"/>
            </a:pPr>
            <a:r>
              <a:rPr lang="en-US" sz="1050" dirty="0" smtClean="0"/>
              <a:t>Recommendations about procedure books can be found in the Tool Kit in the Leadership section.  </a:t>
            </a:r>
          </a:p>
          <a:p>
            <a:pPr eaLnBrk="1" hangingPunct="1">
              <a:lnSpc>
                <a:spcPct val="80000"/>
              </a:lnSpc>
              <a:spcBef>
                <a:spcPct val="0"/>
              </a:spcBef>
              <a:buFontTx/>
              <a:buChar char="•"/>
            </a:pPr>
            <a:r>
              <a:rPr lang="en-US" sz="1050" dirty="0" smtClean="0"/>
              <a:t>Members can access the Tool Kit and many other resources on the MO PTA website at www.mopta.org</a:t>
            </a:r>
            <a:r>
              <a:rPr lang="en-US" sz="1100" dirty="0" smtClean="0"/>
              <a:t>	</a:t>
            </a: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823ADA-1AC2-4C24-A9F5-F8E12E8B64CB}" type="slidenum">
              <a:rPr lang="en-US">
                <a:latin typeface="Calibri" panose="020F0502020204030204" pitchFamily="34" charset="0"/>
              </a:rPr>
              <a:pPr eaLnBrk="1" hangingPunct="1"/>
              <a:t>3</a:t>
            </a:fld>
            <a:endParaRPr lang="en-US" dirty="0">
              <a:latin typeface="Calibri" panose="020F0502020204030204" pitchFamily="34" charset="0"/>
            </a:endParaRPr>
          </a:p>
        </p:txBody>
      </p:sp>
    </p:spTree>
    <p:extLst>
      <p:ext uri="{BB962C8B-B14F-4D97-AF65-F5344CB8AC3E}">
        <p14:creationId xmlns:p14="http://schemas.microsoft.com/office/powerpoint/2010/main" val="1467397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While a membership chair and committee are charged with developing recruitment and retention strategies, membership is the responsibility of the entire board. </a:t>
            </a:r>
          </a:p>
          <a:p>
            <a:pPr eaLnBrk="1" hangingPunct="1">
              <a:spcBef>
                <a:spcPct val="0"/>
              </a:spcBef>
              <a:buFont typeface="Wingdings" panose="05000000000000000000" pitchFamily="2" charset="2"/>
              <a:buChar char="Ø"/>
            </a:pPr>
            <a:r>
              <a:rPr lang="en-US" dirty="0" smtClean="0"/>
              <a:t>Without members, there is no PTA; and without the support of the entire board, membership plans and committees will not succeed. </a:t>
            </a:r>
          </a:p>
          <a:p>
            <a:pPr eaLnBrk="1" hangingPunct="1">
              <a:spcBef>
                <a:spcPct val="0"/>
              </a:spcBef>
              <a:buFont typeface="Wingdings" panose="05000000000000000000" pitchFamily="2" charset="2"/>
              <a:buChar char="Ø"/>
            </a:pPr>
            <a:r>
              <a:rPr lang="en-US" dirty="0" smtClean="0"/>
              <a:t>The entire board should play an active role in implementing membership recruitment and retention strategies. </a:t>
            </a:r>
          </a:p>
        </p:txBody>
      </p:sp>
      <p:sp>
        <p:nvSpPr>
          <p:cNvPr id="655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80316D-D2FE-40B5-84A6-790CD5602CA0}" type="slidenum">
              <a:rPr lang="en-US">
                <a:latin typeface="Calibri" panose="020F0502020204030204" pitchFamily="34" charset="0"/>
              </a:rPr>
              <a:pPr eaLnBrk="1" hangingPunct="1"/>
              <a:t>30</a:t>
            </a:fld>
            <a:endParaRPr lang="en-US">
              <a:latin typeface="Calibri" panose="020F0502020204030204" pitchFamily="34" charset="0"/>
            </a:endParaRPr>
          </a:p>
        </p:txBody>
      </p:sp>
    </p:spTree>
    <p:extLst>
      <p:ext uri="{BB962C8B-B14F-4D97-AF65-F5344CB8AC3E}">
        <p14:creationId xmlns:p14="http://schemas.microsoft.com/office/powerpoint/2010/main" val="213995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933700" y="571500"/>
            <a:ext cx="3429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lnSpcReduction="10000"/>
          </a:bodyPr>
          <a:lstStyle/>
          <a:p>
            <a:pPr eaLnBrk="1" hangingPunct="1">
              <a:lnSpc>
                <a:spcPct val="90000"/>
              </a:lnSpc>
              <a:spcBef>
                <a:spcPct val="0"/>
              </a:spcBef>
              <a:buFont typeface="Wingdings" panose="05000000000000000000" pitchFamily="2" charset="2"/>
              <a:buChar char="Ø"/>
            </a:pPr>
            <a:r>
              <a:rPr lang="en-US" b="1" dirty="0" smtClean="0"/>
              <a:t>Membership Cards </a:t>
            </a:r>
            <a:r>
              <a:rPr lang="en-US" dirty="0" smtClean="0"/>
              <a:t>are in the Summer Packet that is mailed to your unit’s president.</a:t>
            </a:r>
          </a:p>
          <a:p>
            <a:pPr eaLnBrk="1" hangingPunct="1">
              <a:lnSpc>
                <a:spcPct val="90000"/>
              </a:lnSpc>
              <a:spcBef>
                <a:spcPct val="0"/>
              </a:spcBef>
              <a:buFontTx/>
              <a:buChar char="•"/>
            </a:pPr>
            <a:r>
              <a:rPr lang="en-US" dirty="0" smtClean="0"/>
              <a:t>The number of cards sent is based on last year’s membership total.</a:t>
            </a:r>
          </a:p>
          <a:p>
            <a:pPr eaLnBrk="1" hangingPunct="1">
              <a:lnSpc>
                <a:spcPct val="90000"/>
              </a:lnSpc>
              <a:spcBef>
                <a:spcPct val="0"/>
              </a:spcBef>
              <a:buFontTx/>
              <a:buChar char="•"/>
            </a:pPr>
            <a:r>
              <a:rPr lang="en-US" dirty="0" smtClean="0"/>
              <a:t>Additional cards can be requested on the dues remittance form.</a:t>
            </a:r>
          </a:p>
          <a:p>
            <a:pPr eaLnBrk="1" hangingPunct="1">
              <a:lnSpc>
                <a:spcPct val="90000"/>
              </a:lnSpc>
              <a:spcBef>
                <a:spcPct val="0"/>
              </a:spcBef>
              <a:buFontTx/>
              <a:buChar char="•"/>
            </a:pPr>
            <a:r>
              <a:rPr lang="en-US" dirty="0" smtClean="0"/>
              <a:t>Telephone and email requests are not preferred, but ok in emergencies  </a:t>
            </a:r>
          </a:p>
          <a:p>
            <a:pPr eaLnBrk="1" hangingPunct="1">
              <a:lnSpc>
                <a:spcPct val="90000"/>
              </a:lnSpc>
              <a:spcBef>
                <a:spcPct val="0"/>
              </a:spcBef>
            </a:pPr>
            <a:endParaRPr lang="en-US" dirty="0" smtClean="0"/>
          </a:p>
          <a:p>
            <a:pPr eaLnBrk="1" hangingPunct="1">
              <a:lnSpc>
                <a:spcPct val="90000"/>
              </a:lnSpc>
              <a:spcBef>
                <a:spcPct val="0"/>
              </a:spcBef>
              <a:buFont typeface="Wingdings" panose="05000000000000000000" pitchFamily="2" charset="2"/>
              <a:buChar char="Ø"/>
            </a:pPr>
            <a:r>
              <a:rPr lang="en-US" dirty="0" smtClean="0"/>
              <a:t>Each PTA unit has an ID number.  </a:t>
            </a:r>
          </a:p>
          <a:p>
            <a:pPr eaLnBrk="1" hangingPunct="1">
              <a:lnSpc>
                <a:spcPct val="90000"/>
              </a:lnSpc>
              <a:spcBef>
                <a:spcPct val="0"/>
              </a:spcBef>
              <a:buFontTx/>
              <a:buChar char="•"/>
            </a:pPr>
            <a:r>
              <a:rPr lang="en-US" dirty="0" smtClean="0"/>
              <a:t>It can be found on the unit mailing label from Nat. PTA or can be obtained from State office.  </a:t>
            </a:r>
          </a:p>
          <a:p>
            <a:pPr eaLnBrk="1" hangingPunct="1">
              <a:lnSpc>
                <a:spcPct val="90000"/>
              </a:lnSpc>
              <a:spcBef>
                <a:spcPct val="0"/>
              </a:spcBef>
              <a:buFontTx/>
              <a:buChar char="•"/>
            </a:pPr>
            <a:r>
              <a:rPr lang="en-US" dirty="0" smtClean="0"/>
              <a:t>This number needs to be filled in on the membership card </a:t>
            </a:r>
          </a:p>
          <a:p>
            <a:pPr eaLnBrk="1" hangingPunct="1">
              <a:lnSpc>
                <a:spcPct val="90000"/>
              </a:lnSpc>
              <a:spcBef>
                <a:spcPct val="0"/>
              </a:spcBef>
              <a:buFontTx/>
              <a:buChar char="•"/>
            </a:pPr>
            <a:r>
              <a:rPr lang="en-US" dirty="0" smtClean="0"/>
              <a:t>PTA Name (the Unit’s Name) and the members’ name also need to be completed</a:t>
            </a:r>
          </a:p>
          <a:p>
            <a:pPr eaLnBrk="1" hangingPunct="1">
              <a:lnSpc>
                <a:spcPct val="90000"/>
              </a:lnSpc>
              <a:spcBef>
                <a:spcPct val="0"/>
              </a:spcBef>
              <a:buFontTx/>
              <a:buChar char="•"/>
            </a:pPr>
            <a:r>
              <a:rPr lang="en-US" dirty="0" smtClean="0"/>
              <a:t>On National’s website there is a template that can be used to print this information on cards.</a:t>
            </a:r>
          </a:p>
          <a:p>
            <a:pPr eaLnBrk="1" hangingPunct="1">
              <a:lnSpc>
                <a:spcPct val="90000"/>
              </a:lnSpc>
              <a:spcBef>
                <a:spcPct val="0"/>
              </a:spcBef>
              <a:buFontTx/>
              <a:buChar char="•"/>
            </a:pPr>
            <a:endParaRPr lang="en-US" dirty="0" smtClean="0"/>
          </a:p>
          <a:p>
            <a:pPr eaLnBrk="1" hangingPunct="1">
              <a:lnSpc>
                <a:spcPct val="90000"/>
              </a:lnSpc>
              <a:spcBef>
                <a:spcPct val="0"/>
              </a:spcBef>
              <a:buFont typeface="Wingdings" panose="05000000000000000000" pitchFamily="2" charset="2"/>
              <a:buChar char="Ø"/>
            </a:pPr>
            <a:r>
              <a:rPr lang="en-US" dirty="0" smtClean="0"/>
              <a:t>Everyone gets a card because it represents their voting privileges and their ability to benefit from the National Providers.  Membership cards are issued to individuals only, never Mr. &amp; Mrs.   </a:t>
            </a:r>
          </a:p>
          <a:p>
            <a:pPr eaLnBrk="1" hangingPunct="1">
              <a:lnSpc>
                <a:spcPct val="90000"/>
              </a:lnSpc>
              <a:spcBef>
                <a:spcPct val="0"/>
              </a:spcBef>
              <a:buFont typeface="Arial" pitchFamily="34" charset="0"/>
              <a:buChar char="•"/>
            </a:pPr>
            <a:r>
              <a:rPr lang="en-US" dirty="0" smtClean="0"/>
              <a:t>A person becomes an official PTA member when they pay their dues locally, and the unit remits the dues to the state office.  Their membership is not dependent upon card activation.  All memberships expire June 30</a:t>
            </a:r>
            <a:r>
              <a:rPr lang="en-US" baseline="30000" dirty="0" smtClean="0"/>
              <a:t>th</a:t>
            </a:r>
            <a:r>
              <a:rPr lang="en-US" dirty="0" smtClean="0"/>
              <a:t>. </a:t>
            </a:r>
          </a:p>
          <a:p>
            <a:pPr eaLnBrk="1" hangingPunct="1">
              <a:lnSpc>
                <a:spcPct val="90000"/>
              </a:lnSpc>
              <a:spcBef>
                <a:spcPct val="0"/>
              </a:spcBef>
            </a:pPr>
            <a:endParaRPr lang="en-US" dirty="0" smtClean="0"/>
          </a:p>
          <a:p>
            <a:pPr eaLnBrk="1" hangingPunct="1">
              <a:lnSpc>
                <a:spcPct val="90000"/>
              </a:lnSpc>
              <a:spcBef>
                <a:spcPct val="0"/>
              </a:spcBef>
              <a:buFont typeface="Wingdings" panose="05000000000000000000" pitchFamily="2" charset="2"/>
              <a:buChar char="Ø"/>
            </a:pPr>
            <a:r>
              <a:rPr lang="en-US" dirty="0" smtClean="0"/>
              <a:t>Business memberships are issued in the name of the business and receive a certificate &amp; emblem, these are mailed to the unit president.  That</a:t>
            </a:r>
            <a:r>
              <a:rPr lang="en-US" baseline="0" dirty="0" smtClean="0"/>
              <a:t> business gets one vote.</a:t>
            </a:r>
            <a:r>
              <a:rPr lang="en-US" dirty="0" smtClean="0"/>
              <a:t> </a:t>
            </a:r>
          </a:p>
          <a:p>
            <a:pPr eaLnBrk="1" hangingPunct="1">
              <a:lnSpc>
                <a:spcPct val="90000"/>
              </a:lnSpc>
              <a:spcBef>
                <a:spcPct val="0"/>
              </a:spcBef>
            </a:pPr>
            <a:endParaRPr lang="en-US" dirty="0" smtClean="0"/>
          </a:p>
          <a:p>
            <a:pPr eaLnBrk="1" hangingPunct="1">
              <a:lnSpc>
                <a:spcPct val="90000"/>
              </a:lnSpc>
              <a:spcBef>
                <a:spcPct val="0"/>
              </a:spcBef>
              <a:buFont typeface="Wingdings" panose="05000000000000000000" pitchFamily="2" charset="2"/>
              <a:buChar char="Ø"/>
            </a:pPr>
            <a:r>
              <a:rPr lang="en-US" dirty="0" smtClean="0"/>
              <a:t>Only local PTA units join a PTA council, not businesses or individuals.</a:t>
            </a:r>
          </a:p>
          <a:p>
            <a:pPr eaLnBrk="1" hangingPunct="1">
              <a:lnSpc>
                <a:spcPct val="90000"/>
              </a:lnSpc>
              <a:spcBef>
                <a:spcPct val="0"/>
              </a:spcBef>
            </a:pPr>
            <a:endParaRPr lang="en-US" dirty="0" smtClean="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DCFFB8-AE96-4347-BC1B-252BDA861799}" type="slidenum">
              <a:rPr lang="en-US">
                <a:latin typeface="Calibri" panose="020F0502020204030204" pitchFamily="34" charset="0"/>
              </a:rPr>
              <a:pPr eaLnBrk="1" hangingPunct="1"/>
              <a:t>4</a:t>
            </a:fld>
            <a:endParaRPr lang="en-US" dirty="0">
              <a:latin typeface="Calibri" panose="020F0502020204030204" pitchFamily="34" charset="0"/>
            </a:endParaRPr>
          </a:p>
        </p:txBody>
      </p:sp>
    </p:spTree>
    <p:extLst>
      <p:ext uri="{BB962C8B-B14F-4D97-AF65-F5344CB8AC3E}">
        <p14:creationId xmlns:p14="http://schemas.microsoft.com/office/powerpoint/2010/main" val="332243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The new PTA membership card was launched two years ago.</a:t>
            </a:r>
          </a:p>
          <a:p>
            <a:pPr eaLnBrk="1" hangingPunct="1">
              <a:spcBef>
                <a:spcPct val="0"/>
              </a:spcBef>
              <a:buFontTx/>
              <a:buChar char="•"/>
            </a:pPr>
            <a:r>
              <a:rPr lang="en-US" dirty="0" smtClean="0"/>
              <a:t>It feels &amp; looks different.  More professional &amp; durable.</a:t>
            </a:r>
          </a:p>
          <a:p>
            <a:pPr eaLnBrk="1" hangingPunct="1">
              <a:spcBef>
                <a:spcPct val="0"/>
              </a:spcBef>
            </a:pPr>
            <a:endParaRPr lang="en-US" dirty="0" smtClean="0"/>
          </a:p>
          <a:p>
            <a:pPr eaLnBrk="1" hangingPunct="1">
              <a:spcBef>
                <a:spcPct val="0"/>
              </a:spcBef>
              <a:buFont typeface="Wingdings" panose="05000000000000000000" pitchFamily="2" charset="2"/>
              <a:buChar char="Ø"/>
            </a:pPr>
            <a:r>
              <a:rPr lang="en-US" dirty="0" smtClean="0"/>
              <a:t>Activation is requested but not mandatory.</a:t>
            </a:r>
          </a:p>
          <a:p>
            <a:pPr eaLnBrk="1" hangingPunct="1">
              <a:spcBef>
                <a:spcPct val="0"/>
              </a:spcBef>
              <a:buFont typeface="Arial" pitchFamily="34" charset="0"/>
              <a:buChar char="•"/>
            </a:pPr>
            <a:r>
              <a:rPr lang="en-US" dirty="0" smtClean="0"/>
              <a:t>By</a:t>
            </a:r>
            <a:r>
              <a:rPr lang="en-US" baseline="0" dirty="0" smtClean="0"/>
              <a:t> activating your membership card, you can take advantage of the great member benefits offered through PTA!</a:t>
            </a:r>
            <a:endParaRPr lang="en-US" dirty="0" smtClean="0"/>
          </a:p>
          <a:p>
            <a:pPr eaLnBrk="1" hangingPunct="1">
              <a:spcBef>
                <a:spcPct val="0"/>
              </a:spcBef>
              <a:buFontTx/>
              <a:buChar char="•"/>
            </a:pPr>
            <a:r>
              <a:rPr lang="en-US" dirty="0" smtClean="0"/>
              <a:t>Activating</a:t>
            </a:r>
            <a:r>
              <a:rPr lang="en-US" baseline="0" dirty="0" smtClean="0"/>
              <a:t> your card </a:t>
            </a:r>
            <a:r>
              <a:rPr lang="en-US" dirty="0" smtClean="0"/>
              <a:t>provides “proof” to our sponsors &amp; legislators the size of our membership</a:t>
            </a:r>
          </a:p>
          <a:p>
            <a:pPr eaLnBrk="1" hangingPunct="1">
              <a:spcBef>
                <a:spcPct val="0"/>
              </a:spcBef>
            </a:pPr>
            <a:endParaRPr lang="en-US" dirty="0" smtClean="0"/>
          </a:p>
          <a:p>
            <a:pPr eaLnBrk="1" hangingPunct="1">
              <a:spcBef>
                <a:spcPct val="0"/>
              </a:spcBef>
              <a:buFont typeface="Wingdings" panose="05000000000000000000" pitchFamily="2" charset="2"/>
              <a:buChar char="Ø"/>
            </a:pPr>
            <a:r>
              <a:rPr lang="en-US" dirty="0" smtClean="0"/>
              <a:t>Activation without aggravation!  </a:t>
            </a:r>
          </a:p>
          <a:p>
            <a:pPr eaLnBrk="1" hangingPunct="1">
              <a:spcBef>
                <a:spcPct val="0"/>
              </a:spcBef>
              <a:buFontTx/>
              <a:buChar char="•"/>
            </a:pPr>
            <a:r>
              <a:rPr lang="en-US" dirty="0" smtClean="0"/>
              <a:t>The whole process is painless and takes about 3 minutes.</a:t>
            </a:r>
          </a:p>
          <a:p>
            <a:pPr eaLnBrk="1" hangingPunct="1">
              <a:spcBef>
                <a:spcPct val="0"/>
              </a:spcBef>
              <a:buFontTx/>
              <a:buChar char="•"/>
            </a:pPr>
            <a:r>
              <a:rPr lang="en-US" dirty="0" smtClean="0"/>
              <a:t>You will need your new PTA membership card,</a:t>
            </a:r>
            <a:r>
              <a:rPr lang="en-US" baseline="0" dirty="0" smtClean="0"/>
              <a:t> a</a:t>
            </a:r>
            <a:r>
              <a:rPr lang="en-US" dirty="0" smtClean="0"/>
              <a:t>ccess to the internet, and the website address</a:t>
            </a:r>
            <a:r>
              <a:rPr lang="en-US" baseline="0" dirty="0" smtClean="0"/>
              <a:t> </a:t>
            </a:r>
            <a:r>
              <a:rPr lang="en-US" dirty="0" smtClean="0"/>
              <a:t>on the card</a:t>
            </a:r>
          </a:p>
          <a:p>
            <a:pPr eaLnBrk="1" hangingPunct="1">
              <a:spcBef>
                <a:spcPct val="0"/>
              </a:spcBef>
              <a:buFontTx/>
              <a:buChar char="•"/>
            </a:pPr>
            <a:r>
              <a:rPr lang="en-US" dirty="0" smtClean="0"/>
              <a:t>If you don’t have access to the internet, an 800# is also printed on the card. </a:t>
            </a:r>
          </a:p>
          <a:p>
            <a:pPr eaLnBrk="1" hangingPunct="1">
              <a:spcBef>
                <a:spcPct val="0"/>
              </a:spcBef>
            </a:pPr>
            <a:endParaRPr lang="en-US" dirty="0" smtClean="0"/>
          </a:p>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7DBD13-8C65-4BB6-93F9-F49DA5F44322}" type="slidenum">
              <a:rPr lang="en-US">
                <a:solidFill>
                  <a:srgbClr val="000000"/>
                </a:solidFill>
                <a:latin typeface="Calibri" panose="020F0502020204030204" pitchFamily="34" charset="0"/>
                <a:ea typeface="MS PGothic" panose="020B0600070205080204" pitchFamily="34" charset="-128"/>
              </a:rPr>
              <a:pPr eaLnBrk="1" hangingPunct="1"/>
              <a:t>5</a:t>
            </a:fld>
            <a:endParaRPr lang="en-US" dirty="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50957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spcBef>
                <a:spcPct val="0"/>
              </a:spcBef>
              <a:buFont typeface="Wingdings" panose="05000000000000000000" pitchFamily="2" charset="2"/>
              <a:buChar char="Ø"/>
            </a:pPr>
            <a:r>
              <a:rPr lang="en-US" sz="1100" dirty="0" smtClean="0"/>
              <a:t>It is important to keep track of the membership cards your unit has received and sells. </a:t>
            </a:r>
          </a:p>
          <a:p>
            <a:pPr eaLnBrk="1" hangingPunct="1">
              <a:lnSpc>
                <a:spcPct val="80000"/>
              </a:lnSpc>
              <a:spcBef>
                <a:spcPct val="0"/>
              </a:spcBef>
              <a:buFontTx/>
              <a:buChar char="•"/>
            </a:pPr>
            <a:r>
              <a:rPr lang="en-US" sz="1100" dirty="0" smtClean="0"/>
              <a:t>If your unit receives 100 cards and sells 100 memberships, then cards need to be issued to those 100 members and dues for 100 memberships turned into the state office.</a:t>
            </a:r>
          </a:p>
          <a:p>
            <a:pPr eaLnBrk="1" hangingPunct="1">
              <a:lnSpc>
                <a:spcPct val="80000"/>
              </a:lnSpc>
              <a:spcBef>
                <a:spcPct val="0"/>
              </a:spcBef>
              <a:buFontTx/>
              <a:buChar char="•"/>
            </a:pPr>
            <a:r>
              <a:rPr lang="en-US" sz="1100" dirty="0" smtClean="0"/>
              <a:t>Mistakes happen – let us know about any damaged or unusable cards.</a:t>
            </a:r>
          </a:p>
          <a:p>
            <a:pPr eaLnBrk="1" hangingPunct="1">
              <a:lnSpc>
                <a:spcPct val="80000"/>
              </a:lnSpc>
              <a:spcBef>
                <a:spcPct val="0"/>
              </a:spcBef>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Work closely with the treasurer to set up a process to turn in money when memberships are sold and to ensure dues are mailed to the state office each month.</a:t>
            </a:r>
          </a:p>
          <a:p>
            <a:pPr eaLnBrk="1" hangingPunct="1">
              <a:lnSpc>
                <a:spcPct val="80000"/>
              </a:lnSpc>
              <a:spcBef>
                <a:spcPct val="0"/>
              </a:spcBef>
              <a:buFontTx/>
              <a:buChar char="•"/>
            </a:pPr>
            <a:r>
              <a:rPr lang="en-US" sz="1100" dirty="0" smtClean="0"/>
              <a:t>This is part of being an unit in good standing and could affect your unit’s eligibility for awards or Reflections.</a:t>
            </a:r>
          </a:p>
          <a:p>
            <a:pPr eaLnBrk="1" hangingPunct="1">
              <a:lnSpc>
                <a:spcPct val="80000"/>
              </a:lnSpc>
              <a:spcBef>
                <a:spcPct val="0"/>
              </a:spcBef>
              <a:buFont typeface="Wingdings" panose="05000000000000000000" pitchFamily="2" charset="2"/>
              <a:buNone/>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What you charge for memberships is set in your unit’s bylaws.</a:t>
            </a:r>
          </a:p>
          <a:p>
            <a:pPr eaLnBrk="1" hangingPunct="1">
              <a:lnSpc>
                <a:spcPct val="80000"/>
              </a:lnSpc>
              <a:spcBef>
                <a:spcPct val="0"/>
              </a:spcBef>
              <a:buFontTx/>
              <a:buChar char="•"/>
            </a:pPr>
            <a:r>
              <a:rPr lang="en-US" sz="1100" dirty="0" smtClean="0"/>
              <a:t>$4.25  for individual memberships and $5.50 for business memberships must be sent to the MO PTA office .  This covers the State &amp; National part of the dues.</a:t>
            </a:r>
          </a:p>
          <a:p>
            <a:pPr eaLnBrk="1" hangingPunct="1">
              <a:lnSpc>
                <a:spcPct val="80000"/>
              </a:lnSpc>
              <a:spcBef>
                <a:spcPct val="0"/>
              </a:spcBef>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Use the Dues Remittance form when sending dues in.   </a:t>
            </a:r>
          </a:p>
          <a:p>
            <a:pPr eaLnBrk="1" hangingPunct="1">
              <a:lnSpc>
                <a:spcPct val="80000"/>
              </a:lnSpc>
              <a:spcBef>
                <a:spcPct val="0"/>
              </a:spcBef>
              <a:buFontTx/>
              <a:buChar char="•"/>
            </a:pPr>
            <a:r>
              <a:rPr lang="en-US" sz="1100" dirty="0" smtClean="0"/>
              <a:t>Make sure it is filled out completely &amp; accurately</a:t>
            </a:r>
          </a:p>
          <a:p>
            <a:pPr eaLnBrk="1" hangingPunct="1">
              <a:lnSpc>
                <a:spcPct val="80000"/>
              </a:lnSpc>
              <a:spcBef>
                <a:spcPct val="0"/>
              </a:spcBef>
              <a:buFontTx/>
              <a:buChar char="•"/>
            </a:pPr>
            <a:r>
              <a:rPr lang="en-US" sz="1100" dirty="0" smtClean="0"/>
              <a:t>Many local units have similar names and it is important that the proper unit gets the credit.  </a:t>
            </a:r>
          </a:p>
          <a:p>
            <a:pPr eaLnBrk="1" hangingPunct="1">
              <a:lnSpc>
                <a:spcPct val="80000"/>
              </a:lnSpc>
              <a:spcBef>
                <a:spcPct val="0"/>
              </a:spcBef>
              <a:buFontTx/>
              <a:buChar char="•"/>
            </a:pPr>
            <a:r>
              <a:rPr lang="en-US" sz="1100" dirty="0" smtClean="0"/>
              <a:t>Accuracy can be ensured when the information in the state office is current and it matches information on the form.  (correct officer information)</a:t>
            </a:r>
          </a:p>
          <a:p>
            <a:pPr eaLnBrk="1" hangingPunct="1">
              <a:lnSpc>
                <a:spcPct val="80000"/>
              </a:lnSpc>
              <a:spcBef>
                <a:spcPct val="0"/>
              </a:spcBef>
              <a:buFontTx/>
              <a:buChar char="•"/>
            </a:pPr>
            <a:r>
              <a:rPr lang="en-US" sz="1100" dirty="0" smtClean="0"/>
              <a:t>Include a check from the Treasurer made out to MO PTA – do not send cash</a:t>
            </a:r>
          </a:p>
          <a:p>
            <a:pPr eaLnBrk="1" hangingPunct="1">
              <a:lnSpc>
                <a:spcPct val="80000"/>
              </a:lnSpc>
              <a:spcBef>
                <a:spcPct val="0"/>
              </a:spcBef>
              <a:buFontTx/>
              <a:buChar char="•"/>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When sending in business memberships, remember to fill out the requested information on the form regarding the business.  </a:t>
            </a:r>
          </a:p>
          <a:p>
            <a:pPr eaLnBrk="1" hangingPunct="1">
              <a:lnSpc>
                <a:spcPct val="80000"/>
              </a:lnSpc>
              <a:spcBef>
                <a:spcPct val="0"/>
              </a:spcBef>
              <a:buFontTx/>
              <a:buChar char="•"/>
            </a:pPr>
            <a:r>
              <a:rPr lang="en-US" sz="1100" dirty="0" smtClean="0"/>
              <a:t>The state office will mail the business certificates and emblems to the unit’s President.  </a:t>
            </a:r>
          </a:p>
          <a:p>
            <a:pPr eaLnBrk="1" hangingPunct="1">
              <a:lnSpc>
                <a:spcPct val="80000"/>
              </a:lnSpc>
              <a:spcBef>
                <a:spcPct val="0"/>
              </a:spcBef>
              <a:buFontTx/>
              <a:buChar char="•"/>
            </a:pPr>
            <a:r>
              <a:rPr lang="en-US" sz="1100" dirty="0" smtClean="0"/>
              <a:t>It is important to make sure these get distributed to your business members.  </a:t>
            </a:r>
          </a:p>
          <a:p>
            <a:pPr eaLnBrk="1" hangingPunct="1">
              <a:lnSpc>
                <a:spcPct val="80000"/>
              </a:lnSpc>
              <a:spcBef>
                <a:spcPct val="0"/>
              </a:spcBef>
              <a:buFontTx/>
              <a:buNone/>
            </a:pPr>
            <a:r>
              <a:rPr lang="en-US" sz="1100" dirty="0" smtClean="0"/>
              <a:t>DO NOT let them get lost in a stack of papers in someone’s kitchen!</a:t>
            </a:r>
          </a:p>
          <a:p>
            <a:pPr eaLnBrk="1" hangingPunct="1">
              <a:lnSpc>
                <a:spcPct val="80000"/>
              </a:lnSpc>
              <a:spcBef>
                <a:spcPct val="0"/>
              </a:spcBef>
            </a:pPr>
            <a:endParaRPr lang="en-US" sz="1100" dirty="0" smtClean="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5F62CF-5BBC-4151-A6FF-E1539B342757}" type="slidenum">
              <a:rPr lang="en-US">
                <a:latin typeface="Calibri" panose="020F0502020204030204" pitchFamily="34" charset="0"/>
              </a:rPr>
              <a:pPr eaLnBrk="1" hangingPunct="1"/>
              <a:t>6</a:t>
            </a:fld>
            <a:endParaRPr lang="en-US" dirty="0">
              <a:latin typeface="Calibri" panose="020F0502020204030204" pitchFamily="34" charset="0"/>
            </a:endParaRPr>
          </a:p>
        </p:txBody>
      </p:sp>
    </p:spTree>
    <p:extLst>
      <p:ext uri="{BB962C8B-B14F-4D97-AF65-F5344CB8AC3E}">
        <p14:creationId xmlns:p14="http://schemas.microsoft.com/office/powerpoint/2010/main" val="3701167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So far we have covered the very basics of membership so you can hit the ground running.</a:t>
            </a:r>
          </a:p>
          <a:p>
            <a:pPr eaLnBrk="1" hangingPunct="1">
              <a:spcBef>
                <a:spcPct val="0"/>
              </a:spcBef>
              <a:buFont typeface="Wingdings" panose="05000000000000000000" pitchFamily="2" charset="2"/>
              <a:buChar char="Ø"/>
            </a:pPr>
            <a:endParaRPr lang="en-US" dirty="0" smtClean="0"/>
          </a:p>
          <a:p>
            <a:pPr eaLnBrk="1" hangingPunct="1">
              <a:spcBef>
                <a:spcPct val="0"/>
              </a:spcBef>
              <a:buFont typeface="Wingdings" panose="05000000000000000000" pitchFamily="2" charset="2"/>
              <a:buChar char="Ø"/>
            </a:pPr>
            <a:r>
              <a:rPr lang="en-US" dirty="0" smtClean="0"/>
              <a:t>The remainder of our workshop &amp; material will break down the planning &amp; implementing of a year long membership campaign by month.</a:t>
            </a:r>
          </a:p>
          <a:p>
            <a:pPr eaLnBrk="1" hangingPunct="1">
              <a:spcBef>
                <a:spcPct val="0"/>
              </a:spcBef>
              <a:buFontTx/>
              <a:buChar char="•"/>
            </a:pPr>
            <a:r>
              <a:rPr lang="en-US" dirty="0" smtClean="0"/>
              <a:t>Membership can be very involved, stressful and time consuming.</a:t>
            </a:r>
          </a:p>
          <a:p>
            <a:pPr eaLnBrk="1" hangingPunct="1">
              <a:spcBef>
                <a:spcPct val="0"/>
              </a:spcBef>
              <a:buFontTx/>
              <a:buChar char="•"/>
            </a:pPr>
            <a:r>
              <a:rPr lang="en-US" dirty="0" smtClean="0"/>
              <a:t>Dividing the process up by month, and delegating tasks it will help make the membership position much more meaningful, successful</a:t>
            </a:r>
            <a:r>
              <a:rPr lang="en-US" baseline="0" dirty="0" smtClean="0"/>
              <a:t> </a:t>
            </a:r>
            <a:r>
              <a:rPr lang="en-US" dirty="0" smtClean="0"/>
              <a:t>and rewarding for you.</a:t>
            </a:r>
          </a:p>
          <a:p>
            <a:pPr eaLnBrk="1" hangingPunct="1">
              <a:spcBef>
                <a:spcPct val="0"/>
              </a:spcBef>
              <a:buFontTx/>
              <a:buChar char="•"/>
            </a:pPr>
            <a:r>
              <a:rPr lang="en-US" dirty="0" smtClean="0"/>
              <a:t>This is only an hour long workshop, so please remember these are only highlights, tips and hints to help you get started in creating your own “To Do List”. </a:t>
            </a:r>
          </a:p>
          <a:p>
            <a:pPr eaLnBrk="1" hangingPunct="1">
              <a:spcBef>
                <a:spcPct val="0"/>
              </a:spcBef>
              <a:buFont typeface="Wingdings" panose="05000000000000000000" pitchFamily="2" charset="2"/>
              <a:buNone/>
            </a:pPr>
            <a:endParaRPr lang="en-US" dirty="0" smtClean="0"/>
          </a:p>
          <a:p>
            <a:pPr eaLnBrk="1" hangingPunct="1">
              <a:spcBef>
                <a:spcPct val="0"/>
              </a:spcBef>
              <a:buFont typeface="Wingdings" panose="05000000000000000000" pitchFamily="2" charset="2"/>
              <a:buNone/>
            </a:pPr>
            <a:endParaRPr lang="en-US" dirty="0" smtClean="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D5B5BF-B3BD-4D5A-8ECB-54925D168845}" type="slidenum">
              <a:rPr lang="en-US">
                <a:latin typeface="Calibri" panose="020F0502020204030204" pitchFamily="34" charset="0"/>
              </a:rPr>
              <a:pPr eaLnBrk="1" hangingPunct="1"/>
              <a:t>7</a:t>
            </a:fld>
            <a:endParaRPr lang="en-US">
              <a:latin typeface="Calibri" panose="020F0502020204030204" pitchFamily="34" charset="0"/>
            </a:endParaRPr>
          </a:p>
        </p:txBody>
      </p:sp>
    </p:spTree>
    <p:extLst>
      <p:ext uri="{BB962C8B-B14F-4D97-AF65-F5344CB8AC3E}">
        <p14:creationId xmlns:p14="http://schemas.microsoft.com/office/powerpoint/2010/main" val="3334880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spcBef>
                <a:spcPct val="0"/>
              </a:spcBef>
              <a:buFont typeface="Wingdings" panose="05000000000000000000" pitchFamily="2" charset="2"/>
              <a:buChar char="Ø"/>
            </a:pPr>
            <a:r>
              <a:rPr lang="en-US" sz="1000" dirty="0" smtClean="0"/>
              <a:t>If you are the new membership chair, ask the previous chair for their procedure book, as well as any membership information they may have received from MO PTA or National PTA.</a:t>
            </a:r>
          </a:p>
          <a:p>
            <a:pPr eaLnBrk="1" hangingPunct="1">
              <a:lnSpc>
                <a:spcPct val="80000"/>
              </a:lnSpc>
              <a:spcBef>
                <a:spcPct val="0"/>
              </a:spcBef>
              <a:buFont typeface="Wingdings" panose="05000000000000000000" pitchFamily="2" charset="2"/>
              <a:buChar char="Ø"/>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There should be a copy of the unit’s bylaws in the procedure book.  </a:t>
            </a:r>
          </a:p>
          <a:p>
            <a:pPr eaLnBrk="1" hangingPunct="1">
              <a:lnSpc>
                <a:spcPct val="80000"/>
              </a:lnSpc>
              <a:spcBef>
                <a:spcPct val="0"/>
              </a:spcBef>
            </a:pPr>
            <a:r>
              <a:rPr lang="en-US" sz="1000" dirty="0" smtClean="0"/>
              <a:t>If there is not, ask your president for a copy.  </a:t>
            </a:r>
          </a:p>
          <a:p>
            <a:pPr eaLnBrk="1" hangingPunct="1">
              <a:lnSpc>
                <a:spcPct val="80000"/>
              </a:lnSpc>
              <a:spcBef>
                <a:spcPct val="0"/>
              </a:spcBef>
              <a:buFontTx/>
              <a:buChar char="•"/>
            </a:pPr>
            <a:r>
              <a:rPr lang="en-US" sz="1000" dirty="0" smtClean="0"/>
              <a:t>Your bylaws are going to provide valuable information about membership for your unit including when your membership year begins &amp; ends, cost of individual memberships, and cost of business memberships. If you are a PTSA, there will be details about student membership.  </a:t>
            </a:r>
          </a:p>
          <a:p>
            <a:pPr eaLnBrk="1" hangingPunct="1">
              <a:lnSpc>
                <a:spcPct val="80000"/>
              </a:lnSpc>
              <a:spcBef>
                <a:spcPct val="0"/>
              </a:spcBef>
              <a:buFontTx/>
              <a:buChar char="•"/>
            </a:pPr>
            <a:r>
              <a:rPr lang="en-US" sz="1000" dirty="0" smtClean="0"/>
              <a:t>Your bylaws need to be followed.  For example, if it states the cost of an individual membership is $5, you can not charge $7.  This would require a bylaws amendment and those procedures need to be followed.</a:t>
            </a:r>
          </a:p>
          <a:p>
            <a:pPr eaLnBrk="1" hangingPunct="1">
              <a:lnSpc>
                <a:spcPct val="80000"/>
              </a:lnSpc>
              <a:spcBef>
                <a:spcPct val="0"/>
              </a:spcBef>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Attend training when ever possible.  Schools of information, regional trainings, &amp; State</a:t>
            </a:r>
            <a:r>
              <a:rPr lang="en-US" sz="1000" baseline="0" dirty="0" smtClean="0"/>
              <a:t> C</a:t>
            </a:r>
            <a:r>
              <a:rPr lang="en-US" sz="1000" dirty="0" smtClean="0"/>
              <a:t>onvention provide the opportunity to receive details about membership and to network with other PTA leaders.</a:t>
            </a:r>
          </a:p>
          <a:p>
            <a:pPr eaLnBrk="1" hangingPunct="1">
              <a:lnSpc>
                <a:spcPct val="80000"/>
              </a:lnSpc>
              <a:spcBef>
                <a:spcPct val="0"/>
              </a:spcBef>
              <a:buFont typeface="Wingdings" panose="05000000000000000000" pitchFamily="2" charset="2"/>
              <a:buChar char="Ø"/>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Whether you are a membership chair</a:t>
            </a:r>
            <a:r>
              <a:rPr lang="en-US" sz="1000" baseline="0" dirty="0" smtClean="0"/>
              <a:t> or an officer, you should have a Plan of Work.  Your plan may not be 100%  complete, but you should have an outline of your plan laid out. </a:t>
            </a:r>
            <a:r>
              <a:rPr lang="en-US" sz="1000" dirty="0" smtClean="0"/>
              <a:t>Share your outline plan with the incoming President.</a:t>
            </a:r>
            <a:r>
              <a:rPr lang="en-US" sz="1000" baseline="0" dirty="0" smtClean="0"/>
              <a:t>  You may want to “partner up” when you meet with the Principal regarding membership for the upcoming school year.</a:t>
            </a:r>
            <a:endParaRPr lang="en-US" sz="1000" dirty="0" smtClean="0"/>
          </a:p>
          <a:p>
            <a:pPr eaLnBrk="1" hangingPunct="1">
              <a:lnSpc>
                <a:spcPct val="80000"/>
              </a:lnSpc>
              <a:spcBef>
                <a:spcPct val="0"/>
              </a:spcBef>
              <a:buFont typeface="Wingdings" panose="05000000000000000000" pitchFamily="2" charset="2"/>
              <a:buChar char="Ø"/>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Contact your principal before school is out and before they are out of the office for the summer</a:t>
            </a:r>
            <a:r>
              <a:rPr lang="en-US" sz="1000" baseline="0" dirty="0" smtClean="0"/>
              <a:t>.</a:t>
            </a:r>
            <a:endParaRPr lang="en-US" sz="1000" dirty="0" smtClean="0"/>
          </a:p>
          <a:p>
            <a:pPr eaLnBrk="1" hangingPunct="1">
              <a:lnSpc>
                <a:spcPct val="80000"/>
              </a:lnSpc>
              <a:spcBef>
                <a:spcPct val="0"/>
              </a:spcBef>
              <a:buFontTx/>
              <a:buChar char="•"/>
            </a:pPr>
            <a:r>
              <a:rPr lang="en-US" sz="1000" dirty="0" smtClean="0"/>
              <a:t>  Introduce yourself and form a partnership.  Administrators are already making plans for next year. </a:t>
            </a:r>
          </a:p>
          <a:p>
            <a:pPr eaLnBrk="1" hangingPunct="1">
              <a:lnSpc>
                <a:spcPct val="80000"/>
              </a:lnSpc>
              <a:spcBef>
                <a:spcPct val="0"/>
              </a:spcBef>
              <a:buFontTx/>
              <a:buChar char="•"/>
            </a:pPr>
            <a:r>
              <a:rPr lang="en-US" sz="1000" dirty="0" smtClean="0"/>
              <a:t> Get his/her commitment to support PTA.  </a:t>
            </a:r>
          </a:p>
          <a:p>
            <a:pPr eaLnBrk="1" hangingPunct="1">
              <a:lnSpc>
                <a:spcPct val="80000"/>
              </a:lnSpc>
              <a:spcBef>
                <a:spcPct val="0"/>
              </a:spcBef>
            </a:pPr>
            <a:r>
              <a:rPr lang="en-US" sz="1000" dirty="0" smtClean="0"/>
              <a:t>(Sometimes the principal will be willing to participate in contests.)  </a:t>
            </a:r>
          </a:p>
          <a:p>
            <a:pPr eaLnBrk="1" hangingPunct="1">
              <a:lnSpc>
                <a:spcPct val="80000"/>
              </a:lnSpc>
              <a:spcBef>
                <a:spcPct val="0"/>
              </a:spcBef>
              <a:buFontTx/>
              <a:buChar char="•"/>
            </a:pPr>
            <a:r>
              <a:rPr lang="en-US" sz="1000" dirty="0" smtClean="0"/>
              <a:t>It is important to communicate frequently with the principal and obtain support/approval when planning activities. (think about</a:t>
            </a:r>
            <a:r>
              <a:rPr lang="en-US" sz="1000" baseline="0" dirty="0" smtClean="0"/>
              <a:t> space used, technology equipment needed, janitorial services, etc.)</a:t>
            </a:r>
            <a:r>
              <a:rPr lang="en-US" sz="1000" dirty="0" smtClean="0"/>
              <a:t> </a:t>
            </a:r>
          </a:p>
          <a:p>
            <a:pPr eaLnBrk="1" hangingPunct="1">
              <a:lnSpc>
                <a:spcPct val="80000"/>
              </a:lnSpc>
              <a:spcBef>
                <a:spcPct val="0"/>
              </a:spcBef>
              <a:buFontTx/>
              <a:buChar char="•"/>
            </a:pPr>
            <a:r>
              <a:rPr lang="en-US" sz="1000" dirty="0" smtClean="0"/>
              <a:t>A good working relationship will be very beneficial to your membership efforts and your unit.</a:t>
            </a:r>
          </a:p>
          <a:p>
            <a:pPr eaLnBrk="1" hangingPunct="1">
              <a:lnSpc>
                <a:spcPct val="80000"/>
              </a:lnSpc>
              <a:spcBef>
                <a:spcPct val="0"/>
              </a:spcBef>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Meet with the Treasurer, a new BFF – “Best Friend Forever” (at least for the next 12 months!)</a:t>
            </a:r>
          </a:p>
          <a:p>
            <a:pPr eaLnBrk="1" hangingPunct="1">
              <a:lnSpc>
                <a:spcPct val="80000"/>
              </a:lnSpc>
              <a:spcBef>
                <a:spcPct val="0"/>
              </a:spcBef>
              <a:buFontTx/>
              <a:buChar char="•"/>
            </a:pPr>
            <a:r>
              <a:rPr lang="en-US" sz="1000" dirty="0" smtClean="0"/>
              <a:t>Work out a process with the Treasurer for the collection and deposit of dues.  </a:t>
            </a:r>
          </a:p>
          <a:p>
            <a:pPr eaLnBrk="1" hangingPunct="1">
              <a:lnSpc>
                <a:spcPct val="80000"/>
              </a:lnSpc>
              <a:spcBef>
                <a:spcPct val="0"/>
              </a:spcBef>
              <a:buFontTx/>
              <a:buChar char="•"/>
            </a:pPr>
            <a:r>
              <a:rPr lang="en-US" sz="1000" dirty="0" smtClean="0"/>
              <a:t>Have a clear understanding between the two of you about who is going to mail dues to the state office each month.  </a:t>
            </a:r>
          </a:p>
          <a:p>
            <a:pPr eaLnBrk="1" hangingPunct="1">
              <a:lnSpc>
                <a:spcPct val="80000"/>
              </a:lnSpc>
              <a:spcBef>
                <a:spcPct val="0"/>
              </a:spcBef>
              <a:buFont typeface="Wingdings" panose="05000000000000000000" pitchFamily="2" charset="2"/>
              <a:buChar char="Ø"/>
            </a:pPr>
            <a:endParaRPr lang="en-US" sz="1000" dirty="0" smtClean="0"/>
          </a:p>
          <a:p>
            <a:pPr eaLnBrk="1" hangingPunct="1">
              <a:lnSpc>
                <a:spcPct val="80000"/>
              </a:lnSpc>
              <a:spcBef>
                <a:spcPct val="0"/>
              </a:spcBef>
              <a:buFont typeface="Wingdings" panose="05000000000000000000" pitchFamily="2" charset="2"/>
              <a:buChar char="Ø"/>
            </a:pPr>
            <a:r>
              <a:rPr lang="en-US" sz="1000" dirty="0" smtClean="0"/>
              <a:t>Before school is out and vacations begin, determine who is willing to be on the membership committee.  Have a meeting to start planning for next year.   </a:t>
            </a:r>
          </a:p>
          <a:p>
            <a:pPr eaLnBrk="1" hangingPunct="1">
              <a:lnSpc>
                <a:spcPct val="80000"/>
              </a:lnSpc>
              <a:spcBef>
                <a:spcPct val="0"/>
              </a:spcBef>
            </a:pPr>
            <a:endParaRPr lang="en-US" sz="1000" dirty="0" smtClean="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394CD7-0060-4F21-9045-7E33E5DF5078}" type="slidenum">
              <a:rPr lang="en-US">
                <a:latin typeface="Calibri" panose="020F0502020204030204" pitchFamily="34" charset="0"/>
              </a:rPr>
              <a:pPr eaLnBrk="1" hangingPunct="1"/>
              <a:t>8</a:t>
            </a:fld>
            <a:endParaRPr lang="en-US">
              <a:latin typeface="Calibri" panose="020F0502020204030204" pitchFamily="34" charset="0"/>
            </a:endParaRPr>
          </a:p>
        </p:txBody>
      </p:sp>
    </p:spTree>
    <p:extLst>
      <p:ext uri="{BB962C8B-B14F-4D97-AF65-F5344CB8AC3E}">
        <p14:creationId xmlns:p14="http://schemas.microsoft.com/office/powerpoint/2010/main" val="104029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spcBef>
                <a:spcPct val="0"/>
              </a:spcBef>
              <a:buFont typeface="Wingdings" panose="05000000000000000000" pitchFamily="2" charset="2"/>
              <a:buChar char="Ø"/>
            </a:pPr>
            <a:r>
              <a:rPr lang="en-US" sz="1100" dirty="0" smtClean="0"/>
              <a:t>The membership committee is like a band.</a:t>
            </a:r>
          </a:p>
          <a:p>
            <a:pPr eaLnBrk="1" hangingPunct="1">
              <a:lnSpc>
                <a:spcPct val="80000"/>
              </a:lnSpc>
              <a:spcBef>
                <a:spcPct val="0"/>
              </a:spcBef>
              <a:buFontTx/>
              <a:buChar char="•"/>
            </a:pPr>
            <a:r>
              <a:rPr lang="en-US" sz="1100" dirty="0" smtClean="0"/>
              <a:t>It is made up of a group of individuals that have their own talents.</a:t>
            </a:r>
          </a:p>
          <a:p>
            <a:pPr eaLnBrk="1" hangingPunct="1">
              <a:lnSpc>
                <a:spcPct val="80000"/>
              </a:lnSpc>
              <a:spcBef>
                <a:spcPct val="0"/>
              </a:spcBef>
              <a:buFontTx/>
              <a:buChar char="•"/>
            </a:pPr>
            <a:r>
              <a:rPr lang="en-US" sz="1100" dirty="0" smtClean="0"/>
              <a:t>They are well rehearsed (trained) and know their part (responsibilities).</a:t>
            </a:r>
          </a:p>
          <a:p>
            <a:pPr eaLnBrk="1" hangingPunct="1">
              <a:lnSpc>
                <a:spcPct val="80000"/>
              </a:lnSpc>
              <a:spcBef>
                <a:spcPct val="0"/>
              </a:spcBef>
              <a:buFontTx/>
              <a:buChar char="•"/>
            </a:pPr>
            <a:r>
              <a:rPr lang="en-US" sz="1100" dirty="0" smtClean="0"/>
              <a:t>With the leadership of the director (the membership chair), they are able to come together in unison and perform in harmony.  </a:t>
            </a:r>
          </a:p>
          <a:p>
            <a:pPr eaLnBrk="1" hangingPunct="1">
              <a:lnSpc>
                <a:spcPct val="80000"/>
              </a:lnSpc>
              <a:spcBef>
                <a:spcPct val="0"/>
              </a:spcBef>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When building your membership committee, look to recruit individuals who: </a:t>
            </a:r>
          </a:p>
          <a:p>
            <a:pPr eaLnBrk="1" hangingPunct="1">
              <a:lnSpc>
                <a:spcPct val="80000"/>
              </a:lnSpc>
              <a:spcBef>
                <a:spcPct val="0"/>
              </a:spcBef>
              <a:buFontTx/>
              <a:buChar char="•"/>
            </a:pPr>
            <a:r>
              <a:rPr lang="en-US" sz="1100" dirty="0" smtClean="0"/>
              <a:t>Are creative </a:t>
            </a:r>
          </a:p>
          <a:p>
            <a:pPr eaLnBrk="1" hangingPunct="1">
              <a:lnSpc>
                <a:spcPct val="80000"/>
              </a:lnSpc>
              <a:spcBef>
                <a:spcPct val="0"/>
              </a:spcBef>
              <a:buFontTx/>
              <a:buChar char="•"/>
            </a:pPr>
            <a:r>
              <a:rPr lang="en-US" sz="1100" dirty="0" smtClean="0"/>
              <a:t>Connected to the community</a:t>
            </a:r>
          </a:p>
          <a:p>
            <a:pPr eaLnBrk="1" hangingPunct="1">
              <a:lnSpc>
                <a:spcPct val="80000"/>
              </a:lnSpc>
              <a:spcBef>
                <a:spcPct val="0"/>
              </a:spcBef>
              <a:buFontTx/>
              <a:buChar char="•"/>
            </a:pPr>
            <a:r>
              <a:rPr lang="en-US" sz="1100" dirty="0" smtClean="0"/>
              <a:t>Have experience in marketing, public relations, sales, recruitment, or statistics </a:t>
            </a:r>
          </a:p>
          <a:p>
            <a:pPr eaLnBrk="1" hangingPunct="1">
              <a:lnSpc>
                <a:spcPct val="80000"/>
              </a:lnSpc>
              <a:spcBef>
                <a:spcPct val="0"/>
              </a:spcBef>
              <a:buFontTx/>
              <a:buChar char="•"/>
            </a:pPr>
            <a:r>
              <a:rPr lang="en-US" sz="1100" dirty="0" smtClean="0"/>
              <a:t>Are excited about PTA and willing to share their excitement </a:t>
            </a:r>
          </a:p>
          <a:p>
            <a:pPr eaLnBrk="1" hangingPunct="1">
              <a:lnSpc>
                <a:spcPct val="80000"/>
              </a:lnSpc>
              <a:spcBef>
                <a:spcPct val="0"/>
              </a:spcBef>
              <a:buFontTx/>
              <a:buChar char="•"/>
            </a:pPr>
            <a:r>
              <a:rPr lang="en-US" sz="1100" dirty="0" smtClean="0"/>
              <a:t>May be past unit officers who know your unit’s history and successes </a:t>
            </a:r>
          </a:p>
          <a:p>
            <a:pPr eaLnBrk="1" hangingPunct="1">
              <a:lnSpc>
                <a:spcPct val="80000"/>
              </a:lnSpc>
              <a:spcBef>
                <a:spcPct val="0"/>
              </a:spcBef>
              <a:buFontTx/>
              <a:buChar char="•"/>
            </a:pPr>
            <a:r>
              <a:rPr lang="en-US" sz="1100" dirty="0" smtClean="0"/>
              <a:t>May be new members who are enthusiastic about the work your PTA does </a:t>
            </a:r>
          </a:p>
          <a:p>
            <a:pPr eaLnBrk="1" hangingPunct="1">
              <a:lnSpc>
                <a:spcPct val="80000"/>
              </a:lnSpc>
              <a:spcBef>
                <a:spcPct val="0"/>
              </a:spcBef>
              <a:buFontTx/>
              <a:buChar char="•"/>
            </a:pPr>
            <a:r>
              <a:rPr lang="en-US" sz="1100" dirty="0" smtClean="0"/>
              <a:t>Try to also include parents, teachers, the principal, representatives from underrepresented areas of the community, and at least one student when your bylaws permit it. </a:t>
            </a:r>
          </a:p>
          <a:p>
            <a:pPr eaLnBrk="1" hangingPunct="1">
              <a:lnSpc>
                <a:spcPct val="80000"/>
              </a:lnSpc>
              <a:spcBef>
                <a:spcPct val="0"/>
              </a:spcBef>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How big should the membership committee be?</a:t>
            </a:r>
          </a:p>
          <a:p>
            <a:pPr eaLnBrk="1" hangingPunct="1">
              <a:lnSpc>
                <a:spcPct val="80000"/>
              </a:lnSpc>
              <a:spcBef>
                <a:spcPct val="0"/>
              </a:spcBef>
            </a:pPr>
            <a:r>
              <a:rPr lang="en-US" sz="1100" dirty="0" smtClean="0"/>
              <a:t>Most have 5-10 members but that is going to depend on the needs of the unit.</a:t>
            </a:r>
          </a:p>
          <a:p>
            <a:pPr eaLnBrk="1" hangingPunct="1">
              <a:lnSpc>
                <a:spcPct val="80000"/>
              </a:lnSpc>
              <a:spcBef>
                <a:spcPct val="0"/>
              </a:spcBef>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The membership chair is responsible for leading us on our march </a:t>
            </a:r>
          </a:p>
          <a:p>
            <a:pPr eaLnBrk="1" hangingPunct="1">
              <a:lnSpc>
                <a:spcPct val="80000"/>
              </a:lnSpc>
              <a:spcBef>
                <a:spcPct val="0"/>
              </a:spcBef>
            </a:pPr>
            <a:r>
              <a:rPr lang="en-US" sz="1100" dirty="0" smtClean="0"/>
              <a:t>as we recruit new members and retain our current ones.</a:t>
            </a:r>
          </a:p>
          <a:p>
            <a:pPr eaLnBrk="1" hangingPunct="1">
              <a:lnSpc>
                <a:spcPct val="80000"/>
              </a:lnSpc>
              <a:spcBef>
                <a:spcPct val="0"/>
              </a:spcBef>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Remember the membership committee is just that – a committee.  </a:t>
            </a:r>
          </a:p>
          <a:p>
            <a:pPr eaLnBrk="1" hangingPunct="1">
              <a:lnSpc>
                <a:spcPct val="80000"/>
              </a:lnSpc>
              <a:spcBef>
                <a:spcPct val="0"/>
              </a:spcBef>
              <a:buFontTx/>
              <a:buChar char="•"/>
            </a:pPr>
            <a:r>
              <a:rPr lang="en-US" sz="1100" dirty="0" smtClean="0"/>
              <a:t>Get one!</a:t>
            </a:r>
          </a:p>
          <a:p>
            <a:pPr eaLnBrk="1" hangingPunct="1">
              <a:lnSpc>
                <a:spcPct val="80000"/>
              </a:lnSpc>
              <a:spcBef>
                <a:spcPct val="0"/>
              </a:spcBef>
              <a:buFontTx/>
              <a:buChar char="•"/>
            </a:pPr>
            <a:r>
              <a:rPr lang="en-US" sz="1100" b="1" dirty="0" smtClean="0"/>
              <a:t>Don’t</a:t>
            </a:r>
            <a:r>
              <a:rPr lang="en-US" sz="1100" dirty="0" smtClean="0"/>
              <a:t> try to do the work alone.</a:t>
            </a:r>
          </a:p>
          <a:p>
            <a:pPr eaLnBrk="1" hangingPunct="1">
              <a:lnSpc>
                <a:spcPct val="80000"/>
              </a:lnSpc>
              <a:spcBef>
                <a:spcPct val="0"/>
              </a:spcBef>
              <a:buFontTx/>
              <a:buChar char="•"/>
            </a:pPr>
            <a:r>
              <a:rPr lang="en-US" sz="1100" b="1" dirty="0" smtClean="0"/>
              <a:t>Don’t be a one man band</a:t>
            </a:r>
            <a:r>
              <a:rPr lang="en-US" sz="1100" b="0" dirty="0" smtClean="0"/>
              <a:t>!</a:t>
            </a:r>
            <a:endParaRPr lang="en-US" sz="1100" dirty="0" smtClean="0"/>
          </a:p>
          <a:p>
            <a:pPr eaLnBrk="1" hangingPunct="1">
              <a:lnSpc>
                <a:spcPct val="80000"/>
              </a:lnSpc>
              <a:spcBef>
                <a:spcPct val="0"/>
              </a:spcBef>
            </a:pPr>
            <a:endParaRPr lang="en-US" sz="1100" dirty="0" smtClean="0"/>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731EC7-0DEE-4BD2-A57E-8B50D78DB18C}" type="slidenum">
              <a:rPr lang="en-US">
                <a:latin typeface="Calibri" panose="020F0502020204030204" pitchFamily="34" charset="0"/>
              </a:rPr>
              <a:pPr eaLnBrk="1" hangingPunct="1"/>
              <a:t>9</a:t>
            </a:fld>
            <a:endParaRPr lang="en-US">
              <a:latin typeface="Calibri" panose="020F0502020204030204" pitchFamily="34" charset="0"/>
            </a:endParaRPr>
          </a:p>
        </p:txBody>
      </p:sp>
    </p:spTree>
    <p:extLst>
      <p:ext uri="{BB962C8B-B14F-4D97-AF65-F5344CB8AC3E}">
        <p14:creationId xmlns:p14="http://schemas.microsoft.com/office/powerpoint/2010/main" val="159053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A4CE35-E7C1-4163-A2CD-8C6438CCC451}" type="datetimeFigureOut">
              <a:rPr lang="en-US" smtClean="0"/>
              <a:pPr/>
              <a:t>3/30/2014</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857356-F46E-47AE-B737-4B826C9D9A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21674-8A39-40DE-AFB4-F26875D49A5A}" type="datetimeFigureOut">
              <a:rPr lang="en-US" smtClean="0"/>
              <a:pPr/>
              <a:t>3/30/2014</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F626913-8877-42BE-8EDB-757F67618C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C62BE6-87A0-4DE6-923D-CB12773C0A67}" type="datetimeFigureOut">
              <a:rPr lang="en-US" smtClean="0"/>
              <a:pPr/>
              <a:t>3/30/2014</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48E1FA3-EDA4-4B43-A47D-E965818F08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6238D-0FD4-4AF8-9F65-30EC5B418185}" type="datetimeFigureOut">
              <a:rPr lang="en-US" smtClean="0"/>
              <a:pPr/>
              <a:t>3/30/2014</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3527E6-AAAF-4016-96C7-D6FFE471E0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74F97-A838-401E-A4BA-B5030098C2F0}" type="datetimeFigureOut">
              <a:rPr lang="en-US" smtClean="0"/>
              <a:pPr/>
              <a:t>3/30/2014</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6C630F-8D89-4BD5-87FE-D146041EAC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D6C98A-48DC-4988-A34B-3EEC1C1FA742}" type="datetimeFigureOut">
              <a:rPr lang="en-US" smtClean="0"/>
              <a:pPr/>
              <a:t>3/30/2014</a:t>
            </a:fld>
            <a:endParaRPr lang="en-U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C586803-552A-4B51-BD92-13B137C22D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6D601C-903E-486B-9CE4-DA62823CE424}" type="datetimeFigureOut">
              <a:rPr lang="en-US" smtClean="0"/>
              <a:pPr/>
              <a:t>3/30/2014</a:t>
            </a:fld>
            <a:endParaRPr lang="en-U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CB7EEBC-2297-4541-9B82-03EB4DC178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2B8201-9D2A-45A8-94C3-266634029250}" type="datetimeFigureOut">
              <a:rPr lang="en-US" smtClean="0"/>
              <a:pPr/>
              <a:t>3/30/2014</a:t>
            </a:fld>
            <a:endParaRPr lang="en-U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CC8BF3E-334E-4209-8F4F-69F56B16AB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39BB3-F73F-44BD-A224-7F8AA8F2DB05}" type="datetimeFigureOut">
              <a:rPr lang="en-US" smtClean="0"/>
              <a:pPr/>
              <a:t>3/30/2014</a:t>
            </a:fld>
            <a:endParaRPr lang="en-U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02A1B6F-5137-4EB4-9142-C53DBEFEF2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DF919D-E00F-4B0B-81EE-277304C33718}" type="datetimeFigureOut">
              <a:rPr lang="en-US" smtClean="0"/>
              <a:pPr/>
              <a:t>3/30/2014</a:t>
            </a:fld>
            <a:endParaRPr lang="en-U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450A99-7E92-44AE-9566-0910903941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A4713-8D5B-4CDD-96D6-D50859DC9232}" type="datetimeFigureOut">
              <a:rPr lang="en-US" smtClean="0"/>
              <a:pPr/>
              <a:t>3/30/2014</a:t>
            </a:fld>
            <a:endParaRPr lang="en-U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B5D3392-AF7F-46FD-AA8A-11BA31610D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340CD-F4E1-4A31-8DF3-649C350F63A9}" type="datetimeFigureOut">
              <a:rPr lang="en-US" smtClean="0"/>
              <a:pPr/>
              <a:t>3/30/2014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E4C85-12BB-4C8D-9691-9C47AA1AC7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pta.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pta.org/Officialkit"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18.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1.bin"/><Relationship Id="rId10" Type="http://schemas.openxmlformats.org/officeDocument/2006/relationships/image" Target="../media/image18.emf"/><Relationship Id="rId4" Type="http://schemas.openxmlformats.org/officeDocument/2006/relationships/image" Target="../media/image19.png"/><Relationship Id="rId9"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clker.com/clipart-11217.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1905000" y="4800600"/>
            <a:ext cx="5562600" cy="566738"/>
          </a:xfrm>
        </p:spPr>
        <p:txBody>
          <a:bodyPr/>
          <a:lstStyle/>
          <a:p>
            <a:pPr eaLnBrk="1" hangingPunct="1"/>
            <a:r>
              <a:rPr lang="en-US" sz="2800" dirty="0" smtClean="0">
                <a:latin typeface="Bookman Old Style" pitchFamily="18" charset="0"/>
              </a:rPr>
              <a:t>Membership Workshop 2014</a:t>
            </a:r>
          </a:p>
        </p:txBody>
      </p:sp>
      <p:sp>
        <p:nvSpPr>
          <p:cNvPr id="3075" name="Text Placeholder 5"/>
          <p:cNvSpPr>
            <a:spLocks noGrp="1"/>
          </p:cNvSpPr>
          <p:nvPr>
            <p:ph type="body" sz="half" idx="2"/>
          </p:nvPr>
        </p:nvSpPr>
        <p:spPr>
          <a:xfrm>
            <a:off x="990600" y="5334000"/>
            <a:ext cx="7467600" cy="804862"/>
          </a:xfrm>
        </p:spPr>
        <p:txBody>
          <a:bodyPr>
            <a:normAutofit/>
          </a:bodyPr>
          <a:lstStyle/>
          <a:p>
            <a:pPr algn="ctr" eaLnBrk="1" hangingPunct="1"/>
            <a:r>
              <a:rPr lang="en-US" sz="4400" b="1" dirty="0" smtClean="0">
                <a:latin typeface="Bookman Old Style" pitchFamily="18" charset="0"/>
              </a:rPr>
              <a:t>“A Guide for Success!”</a:t>
            </a:r>
          </a:p>
        </p:txBody>
      </p:sp>
      <p:sp>
        <p:nvSpPr>
          <p:cNvPr id="3076" name="WordArt 2"/>
          <p:cNvSpPr>
            <a:spLocks noChangeArrowheads="1" noChangeShapeType="1" noTextEdit="1"/>
          </p:cNvSpPr>
          <p:nvPr/>
        </p:nvSpPr>
        <p:spPr bwMode="auto">
          <a:xfrm>
            <a:off x="0" y="457200"/>
            <a:ext cx="2562225" cy="2790825"/>
          </a:xfrm>
          <a:prstGeom prst="rect">
            <a:avLst/>
          </a:prstGeom>
        </p:spPr>
        <p:txBody>
          <a:bodyPr wrap="none" fromWordArt="1">
            <a:prstTxWarp prst="textDeflate">
              <a:avLst>
                <a:gd name="adj" fmla="val 18750"/>
              </a:avLst>
            </a:prstTxWarp>
          </a:bodyPr>
          <a:lstStyle/>
          <a:p>
            <a:pPr algn="ctr"/>
            <a:endParaRPr lang="es-ES" sz="3600" b="1" kern="10" dirty="0">
              <a:ln w="9525">
                <a:solidFill>
                  <a:srgbClr val="000000"/>
                </a:solidFill>
                <a:round/>
                <a:headEnd/>
                <a:tailEnd/>
              </a:ln>
              <a:solidFill>
                <a:srgbClr val="040910"/>
              </a:solidFill>
              <a:latin typeface="Angsana New" panose="02020603050405020304" pitchFamily="18" charset="-34"/>
              <a:cs typeface="Angsana New" panose="02020603050405020304" pitchFamily="18" charset="-34"/>
            </a:endParaRPr>
          </a:p>
        </p:txBody>
      </p:sp>
      <p:pic>
        <p:nvPicPr>
          <p:cNvPr id="8" name="Picture 7" descr="C:\Users\susan laptop\AppData\Local\Microsoft\Windows\Temporary Internet Files\Content.IE5\SWYXTHX9\MC900189606[1].jpg"/>
          <p:cNvPicPr>
            <a:picLocks noChangeAspect="1"/>
          </p:cNvPicPr>
          <p:nvPr/>
        </p:nvPicPr>
        <p:blipFill>
          <a:blip r:embed="rId3" cstate="print">
            <a:duotone>
              <a:prstClr val="black"/>
              <a:schemeClr val="accent1">
                <a:tint val="45000"/>
                <a:satMod val="400000"/>
              </a:schemeClr>
            </a:duotone>
            <a:lum bright="17000" contrast="37000"/>
          </a:blip>
          <a:stretch>
            <a:fillRect/>
          </a:stretch>
        </p:blipFill>
        <p:spPr bwMode="auto">
          <a:xfrm>
            <a:off x="1828800" y="990600"/>
            <a:ext cx="5486400" cy="3819525"/>
          </a:xfrm>
          <a:prstGeom prst="rect">
            <a:avLst/>
          </a:prstGeom>
          <a:ln>
            <a:noFill/>
          </a:ln>
          <a:effectLst>
            <a:softEdge rad="317500"/>
          </a:effectLst>
        </p:spPr>
      </p:pic>
      <p:sp>
        <p:nvSpPr>
          <p:cNvPr id="3078"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dirty="0"/>
          </a:p>
        </p:txBody>
      </p:sp>
      <p:sp>
        <p:nvSpPr>
          <p:cNvPr id="10" name="Rectangle 9"/>
          <p:cNvSpPr/>
          <p:nvPr/>
        </p:nvSpPr>
        <p:spPr>
          <a:xfrm>
            <a:off x="2209800" y="2133600"/>
            <a:ext cx="4876800" cy="1569660"/>
          </a:xfrm>
          <a:prstGeom prst="rect">
            <a:avLst/>
          </a:prstGeom>
        </p:spPr>
        <p:txBody>
          <a:bodyPr wrap="square">
            <a:spAutoFit/>
          </a:bodyPr>
          <a:lstStyle/>
          <a:p>
            <a:pPr algn="ctr" fontAlgn="auto">
              <a:spcBef>
                <a:spcPts val="0"/>
              </a:spcBef>
              <a:spcAft>
                <a:spcPts val="0"/>
              </a:spcAft>
              <a:defRPr/>
            </a:pPr>
            <a:r>
              <a:rPr lang="en-US" sz="3200" b="1" kern="10" dirty="0">
                <a:ln w="9525">
                  <a:solidFill>
                    <a:srgbClr val="000000"/>
                  </a:solidFill>
                  <a:round/>
                  <a:headEnd/>
                  <a:tailEnd/>
                </a:ln>
                <a:solidFill>
                  <a:srgbClr val="040910"/>
                </a:solidFill>
                <a:latin typeface="Calisto MT" pitchFamily="18" charset="0"/>
                <a:cs typeface="+mn-cs"/>
              </a:rPr>
              <a:t>MO PTA</a:t>
            </a:r>
          </a:p>
          <a:p>
            <a:pPr algn="ctr" fontAlgn="auto">
              <a:spcBef>
                <a:spcPts val="0"/>
              </a:spcBef>
              <a:spcAft>
                <a:spcPts val="0"/>
              </a:spcAft>
              <a:defRPr/>
            </a:pPr>
            <a:r>
              <a:rPr lang="en-US" sz="3200" b="1" kern="10" dirty="0">
                <a:ln w="9525">
                  <a:solidFill>
                    <a:srgbClr val="000000"/>
                  </a:solidFill>
                  <a:round/>
                  <a:headEnd/>
                  <a:tailEnd/>
                </a:ln>
                <a:solidFill>
                  <a:srgbClr val="040910"/>
                </a:solidFill>
                <a:latin typeface="Calisto MT" pitchFamily="18" charset="0"/>
                <a:cs typeface="+mn-cs"/>
              </a:rPr>
              <a:t>Basic Training Camp</a:t>
            </a:r>
          </a:p>
          <a:p>
            <a:pPr algn="ctr" fontAlgn="auto">
              <a:spcBef>
                <a:spcPts val="0"/>
              </a:spcBef>
              <a:spcAft>
                <a:spcPts val="0"/>
              </a:spcAft>
              <a:defRPr/>
            </a:pPr>
            <a:r>
              <a:rPr lang="en-US" sz="3200" b="1" kern="10" dirty="0" smtClean="0">
                <a:ln w="9525">
                  <a:solidFill>
                    <a:srgbClr val="000000"/>
                  </a:solidFill>
                  <a:round/>
                  <a:headEnd/>
                  <a:tailEnd/>
                </a:ln>
                <a:solidFill>
                  <a:srgbClr val="040910"/>
                </a:solidFill>
                <a:latin typeface="Calisto MT" pitchFamily="18" charset="0"/>
                <a:cs typeface="+mn-cs"/>
              </a:rPr>
              <a:t>2014</a:t>
            </a:r>
            <a:endParaRPr lang="en-US" sz="3200" dirty="0">
              <a:latin typeface="Calisto MT" pitchFamily="18"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pPr eaLnBrk="1" hangingPunct="1"/>
            <a:r>
              <a:rPr lang="en-US" sz="4000" b="1" dirty="0" smtClean="0"/>
              <a:t/>
            </a:r>
            <a:br>
              <a:rPr lang="en-US" sz="4000" b="1" dirty="0" smtClean="0"/>
            </a:br>
            <a:r>
              <a:rPr lang="en-US" sz="4900" b="1" dirty="0" smtClean="0">
                <a:solidFill>
                  <a:schemeClr val="tx2">
                    <a:lumMod val="50000"/>
                  </a:schemeClr>
                </a:solidFill>
                <a:latin typeface="Rockwell Extra Bold" pitchFamily="18" charset="0"/>
                <a:cs typeface="Tahoma" panose="020B0604030504040204" pitchFamily="34" charset="0"/>
              </a:rPr>
              <a:t>Your Membership Plan</a:t>
            </a:r>
            <a:r>
              <a:rPr lang="en-US" sz="4900" dirty="0" smtClean="0">
                <a:solidFill>
                  <a:schemeClr val="tx2">
                    <a:lumMod val="50000"/>
                  </a:schemeClr>
                </a:solidFill>
                <a:latin typeface="Rockwell Extra Bold" pitchFamily="18" charset="0"/>
                <a:cs typeface="Tahoma" panose="020B0604030504040204" pitchFamily="34" charset="0"/>
              </a:rPr>
              <a:t/>
            </a:r>
            <a:br>
              <a:rPr lang="en-US" sz="4900" dirty="0" smtClean="0">
                <a:solidFill>
                  <a:schemeClr val="tx2">
                    <a:lumMod val="50000"/>
                  </a:schemeClr>
                </a:solidFill>
                <a:latin typeface="Rockwell Extra Bold" pitchFamily="18" charset="0"/>
                <a:cs typeface="Tahoma" panose="020B0604030504040204" pitchFamily="34" charset="0"/>
              </a:rPr>
            </a:br>
            <a:endParaRPr lang="en-US" sz="4900" dirty="0" smtClean="0">
              <a:solidFill>
                <a:schemeClr val="tx2">
                  <a:lumMod val="50000"/>
                </a:schemeClr>
              </a:solidFill>
              <a:latin typeface="Rockwell Extra Bold" pitchFamily="18" charset="0"/>
              <a:cs typeface="Tahoma" panose="020B0604030504040204" pitchFamily="34" charset="0"/>
            </a:endParaRPr>
          </a:p>
        </p:txBody>
      </p:sp>
      <p:sp>
        <p:nvSpPr>
          <p:cNvPr id="13315" name="Content Placeholder 2"/>
          <p:cNvSpPr>
            <a:spLocks noGrp="1"/>
          </p:cNvSpPr>
          <p:nvPr>
            <p:ph sz="half" idx="1"/>
          </p:nvPr>
        </p:nvSpPr>
        <p:spPr>
          <a:xfrm>
            <a:off x="457200" y="2057400"/>
            <a:ext cx="5029200" cy="4068763"/>
          </a:xfrm>
        </p:spPr>
        <p:txBody>
          <a:bodyPr/>
          <a:lstStyle/>
          <a:p>
            <a:pPr eaLnBrk="1" hangingPunct="1">
              <a:buFont typeface="Arial" panose="020B0604020202020204" pitchFamily="34" charset="0"/>
              <a:buNone/>
            </a:pPr>
            <a:r>
              <a:rPr lang="en-US" sz="4000" b="1" dirty="0" smtClean="0">
                <a:latin typeface="Bookman Old Style" pitchFamily="18" charset="0"/>
              </a:rPr>
              <a:t> Membership</a:t>
            </a:r>
          </a:p>
          <a:p>
            <a:pPr eaLnBrk="1" hangingPunct="1">
              <a:buNone/>
            </a:pPr>
            <a:r>
              <a:rPr lang="en-US" sz="3200" dirty="0" smtClean="0">
                <a:latin typeface="Bookman Old Style" pitchFamily="18" charset="0"/>
              </a:rPr>
              <a:t>	- It is a year round</a:t>
            </a:r>
          </a:p>
          <a:p>
            <a:pPr eaLnBrk="1" hangingPunct="1">
              <a:buNone/>
            </a:pPr>
            <a:r>
              <a:rPr lang="en-US" sz="3200" dirty="0" smtClean="0">
                <a:latin typeface="Bookman Old Style" pitchFamily="18" charset="0"/>
              </a:rPr>
              <a:t>		activity</a:t>
            </a:r>
          </a:p>
          <a:p>
            <a:pPr eaLnBrk="1" hangingPunct="1">
              <a:buNone/>
            </a:pPr>
            <a:r>
              <a:rPr lang="en-US" sz="3200" dirty="0" smtClean="0">
                <a:latin typeface="Bookman Old Style" pitchFamily="18" charset="0"/>
              </a:rPr>
              <a:t>	- You are marketing </a:t>
            </a:r>
          </a:p>
          <a:p>
            <a:pPr eaLnBrk="1" hangingPunct="1">
              <a:buNone/>
            </a:pPr>
            <a:r>
              <a:rPr lang="en-US" sz="3200" dirty="0" smtClean="0">
                <a:latin typeface="Bookman Old Style" pitchFamily="18" charset="0"/>
              </a:rPr>
              <a:t>		&amp; selling a product</a:t>
            </a:r>
          </a:p>
        </p:txBody>
      </p:sp>
      <p:pic>
        <p:nvPicPr>
          <p:cNvPr id="13317" name="Picture 4" descr="C:\Documents and Settings\Susan\Local Settings\Temporary Internet Files\Content.IE5\OWZ97ZKY\MC9001047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3622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a:xfrm>
            <a:off x="457200" y="274638"/>
            <a:ext cx="5791200" cy="1401762"/>
          </a:xfrm>
        </p:spPr>
        <p:txBody>
          <a:bodyPr>
            <a:normAutofit fontScale="90000"/>
          </a:bodyPr>
          <a:lstStyle/>
          <a:p>
            <a:pPr algn="l" eaLnBrk="1" hangingPunct="1"/>
            <a:r>
              <a:rPr lang="en-US" b="1" dirty="0" smtClean="0">
                <a:solidFill>
                  <a:schemeClr val="tx2">
                    <a:lumMod val="50000"/>
                  </a:schemeClr>
                </a:solidFill>
                <a:latin typeface="Rockwell Extra Bold" pitchFamily="18" charset="0"/>
                <a:cs typeface="Tahoma" panose="020B0604030504040204" pitchFamily="34" charset="0"/>
              </a:rPr>
              <a:t>Get up on your </a:t>
            </a:r>
            <a:br>
              <a:rPr lang="en-US" b="1" dirty="0" smtClean="0">
                <a:solidFill>
                  <a:schemeClr val="tx2">
                    <a:lumMod val="50000"/>
                  </a:schemeClr>
                </a:solidFill>
                <a:latin typeface="Rockwell Extra Bold" pitchFamily="18" charset="0"/>
                <a:cs typeface="Tahoma" panose="020B0604030504040204" pitchFamily="34" charset="0"/>
              </a:rPr>
            </a:br>
            <a:r>
              <a:rPr lang="en-US" b="1" dirty="0" smtClean="0">
                <a:solidFill>
                  <a:schemeClr val="tx2">
                    <a:lumMod val="50000"/>
                  </a:schemeClr>
                </a:solidFill>
                <a:latin typeface="Rockwell Extra Bold" pitchFamily="18" charset="0"/>
                <a:cs typeface="Tahoma" panose="020B0604030504040204" pitchFamily="34" charset="0"/>
              </a:rPr>
              <a:t>“soap box”!</a:t>
            </a:r>
          </a:p>
        </p:txBody>
      </p:sp>
      <p:sp>
        <p:nvSpPr>
          <p:cNvPr id="14340" name="Content Placeholder 8"/>
          <p:cNvSpPr>
            <a:spLocks noGrp="1"/>
          </p:cNvSpPr>
          <p:nvPr>
            <p:ph sz="half" idx="1"/>
          </p:nvPr>
        </p:nvSpPr>
        <p:spPr>
          <a:xfrm>
            <a:off x="3657600" y="1828800"/>
            <a:ext cx="5181600" cy="4297363"/>
          </a:xfrm>
        </p:spPr>
        <p:txBody>
          <a:bodyPr/>
          <a:lstStyle/>
          <a:p>
            <a:pPr eaLnBrk="1" hangingPunct="1"/>
            <a:r>
              <a:rPr lang="en-US" dirty="0">
                <a:latin typeface="Bookman Old Style" pitchFamily="18" charset="0"/>
              </a:rPr>
              <a:t>“We are about advocacy not fundraising”</a:t>
            </a:r>
          </a:p>
          <a:p>
            <a:pPr eaLnBrk="1" hangingPunct="1"/>
            <a:r>
              <a:rPr lang="en-US" dirty="0">
                <a:latin typeface="Bookman Old Style" pitchFamily="18" charset="0"/>
              </a:rPr>
              <a:t>“Your membership helps make our voice stronger as  we speak for the wellness &amp;  education for all children”</a:t>
            </a:r>
          </a:p>
          <a:p>
            <a:pPr eaLnBrk="1" hangingPunct="1"/>
            <a:r>
              <a:rPr lang="en-US" dirty="0">
                <a:latin typeface="Bookman Old Style" pitchFamily="18" charset="0"/>
              </a:rPr>
              <a:t>“We are all advocates for our own children.”</a:t>
            </a:r>
          </a:p>
        </p:txBody>
      </p:sp>
      <p:pic>
        <p:nvPicPr>
          <p:cNvPr id="15363" name="Picture 3" descr="C:\Users\rjcahill\AppData\Local\Microsoft\Windows\Temporary Internet Files\Content.IE5\9CYZGRRO\MC900363474[1].wmf"/>
          <p:cNvPicPr>
            <a:picLocks noChangeAspect="1" noChangeArrowheads="1"/>
          </p:cNvPicPr>
          <p:nvPr/>
        </p:nvPicPr>
        <p:blipFill>
          <a:blip r:embed="rId3" cstate="print"/>
          <a:srcRect/>
          <a:stretch>
            <a:fillRect/>
          </a:stretch>
        </p:blipFill>
        <p:spPr bwMode="auto">
          <a:xfrm>
            <a:off x="228600" y="2514600"/>
            <a:ext cx="3225527" cy="318698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8"/>
          <p:cNvSpPr>
            <a:spLocks noGrp="1"/>
          </p:cNvSpPr>
          <p:nvPr>
            <p:ph type="title"/>
          </p:nvPr>
        </p:nvSpPr>
        <p:spPr>
          <a:xfrm>
            <a:off x="609600" y="762000"/>
            <a:ext cx="2819400" cy="1676400"/>
          </a:xfrm>
        </p:spPr>
        <p:txBody>
          <a:bodyPr/>
          <a:lstStyle/>
          <a:p>
            <a:pPr eaLnBrk="1" hangingPunct="1"/>
            <a:r>
              <a:rPr lang="en-US" sz="4800" dirty="0" smtClean="0">
                <a:solidFill>
                  <a:schemeClr val="tx2">
                    <a:lumMod val="50000"/>
                  </a:schemeClr>
                </a:solidFill>
                <a:latin typeface="Rockwell Extra Bold" pitchFamily="18" charset="0"/>
              </a:rPr>
              <a:t>To Do List: </a:t>
            </a:r>
            <a:endParaRPr lang="en-US" sz="3200" dirty="0" smtClean="0"/>
          </a:p>
        </p:txBody>
      </p:sp>
      <p:sp>
        <p:nvSpPr>
          <p:cNvPr id="6" name="Content Placeholder 5"/>
          <p:cNvSpPr>
            <a:spLocks noGrp="1"/>
          </p:cNvSpPr>
          <p:nvPr>
            <p:ph idx="1"/>
          </p:nvPr>
        </p:nvSpPr>
        <p:spPr>
          <a:xfrm>
            <a:off x="3581400" y="609600"/>
            <a:ext cx="5334000" cy="5943600"/>
          </a:xfrm>
        </p:spPr>
        <p:txBody>
          <a:bodyPr>
            <a:normAutofit fontScale="92500" lnSpcReduction="10000"/>
          </a:bodyPr>
          <a:lstStyle/>
          <a:p>
            <a:pPr eaLnBrk="1" hangingPunct="1">
              <a:lnSpc>
                <a:spcPct val="80000"/>
              </a:lnSpc>
            </a:pPr>
            <a:endParaRPr lang="en-US" dirty="0" smtClean="0">
              <a:cs typeface="Tahoma" panose="020B0604030504040204" pitchFamily="34" charset="0"/>
            </a:endParaRPr>
          </a:p>
          <a:p>
            <a:pPr eaLnBrk="1" hangingPunct="1">
              <a:lnSpc>
                <a:spcPct val="80000"/>
              </a:lnSpc>
            </a:pPr>
            <a:endParaRPr lang="en-US" dirty="0" smtClean="0">
              <a:cs typeface="Tahoma" panose="020B0604030504040204" pitchFamily="34" charset="0"/>
            </a:endParaRPr>
          </a:p>
          <a:p>
            <a:pPr eaLnBrk="1" hangingPunct="1">
              <a:lnSpc>
                <a:spcPct val="80000"/>
              </a:lnSpc>
            </a:pPr>
            <a:r>
              <a:rPr lang="en-US" sz="3500" dirty="0" smtClean="0">
                <a:latin typeface="Bookman Old Style" pitchFamily="18" charset="0"/>
                <a:cs typeface="Tahoma" panose="020B0604030504040204" pitchFamily="34" charset="0"/>
              </a:rPr>
              <a:t>Work with your committee</a:t>
            </a:r>
          </a:p>
          <a:p>
            <a:pPr eaLnBrk="1" hangingPunct="1">
              <a:lnSpc>
                <a:spcPct val="80000"/>
              </a:lnSpc>
            </a:pPr>
            <a:r>
              <a:rPr lang="en-US" sz="3500" dirty="0" smtClean="0">
                <a:latin typeface="Bookman Old Style" pitchFamily="18" charset="0"/>
              </a:rPr>
              <a:t>Set realistic &amp; measurable goals</a:t>
            </a:r>
          </a:p>
          <a:p>
            <a:pPr eaLnBrk="1" hangingPunct="1">
              <a:lnSpc>
                <a:spcPct val="80000"/>
              </a:lnSpc>
            </a:pPr>
            <a:r>
              <a:rPr lang="en-US" sz="3500" dirty="0" smtClean="0">
                <a:latin typeface="Bookman Old Style" pitchFamily="18" charset="0"/>
              </a:rPr>
              <a:t>Select marketing strategies that promote relevance.</a:t>
            </a:r>
          </a:p>
          <a:p>
            <a:pPr eaLnBrk="1" hangingPunct="1">
              <a:lnSpc>
                <a:spcPct val="80000"/>
              </a:lnSpc>
            </a:pPr>
            <a:r>
              <a:rPr lang="en-US" sz="3500" dirty="0" smtClean="0">
                <a:latin typeface="Bookman Old Style" pitchFamily="18" charset="0"/>
              </a:rPr>
              <a:t>Create marketing plan </a:t>
            </a:r>
          </a:p>
          <a:p>
            <a:pPr eaLnBrk="1" hangingPunct="1">
              <a:lnSpc>
                <a:spcPct val="80000"/>
              </a:lnSpc>
            </a:pPr>
            <a:r>
              <a:rPr lang="en-US" sz="3500" dirty="0" smtClean="0">
                <a:latin typeface="Bookman Old Style" pitchFamily="18" charset="0"/>
              </a:rPr>
              <a:t>Adopt a membership theme</a:t>
            </a:r>
          </a:p>
          <a:p>
            <a:pPr eaLnBrk="1" hangingPunct="1">
              <a:lnSpc>
                <a:spcPct val="80000"/>
              </a:lnSpc>
            </a:pPr>
            <a:endParaRPr lang="en-US" dirty="0" smtClean="0">
              <a:latin typeface="Bookman Old Style" pitchFamily="18" charset="0"/>
            </a:endParaRPr>
          </a:p>
          <a:p>
            <a:pPr eaLnBrk="1" hangingPunct="1">
              <a:lnSpc>
                <a:spcPct val="80000"/>
              </a:lnSpc>
              <a:buFont typeface="Arial" panose="020B0604020202020204" pitchFamily="34" charset="0"/>
              <a:buNone/>
            </a:pPr>
            <a:r>
              <a:rPr lang="en-US" sz="3000" dirty="0" smtClean="0">
                <a:latin typeface="Bookman Old Style" pitchFamily="18" charset="0"/>
              </a:rPr>
              <a:t>		</a:t>
            </a:r>
          </a:p>
          <a:p>
            <a:pPr eaLnBrk="1" hangingPunct="1">
              <a:lnSpc>
                <a:spcPct val="80000"/>
              </a:lnSpc>
              <a:buFont typeface="Arial" panose="020B0604020202020204" pitchFamily="34" charset="0"/>
              <a:buNone/>
            </a:pPr>
            <a:r>
              <a:rPr lang="en-US" sz="3000" dirty="0" smtClean="0"/>
              <a:t>		</a:t>
            </a:r>
          </a:p>
          <a:p>
            <a:pPr eaLnBrk="1" hangingPunct="1">
              <a:lnSpc>
                <a:spcPct val="80000"/>
              </a:lnSpc>
            </a:pPr>
            <a:endParaRPr lang="en-US" sz="3000" dirty="0" smtClean="0"/>
          </a:p>
        </p:txBody>
      </p:sp>
      <p:grpSp>
        <p:nvGrpSpPr>
          <p:cNvPr id="13" name="Group 12"/>
          <p:cNvGrpSpPr/>
          <p:nvPr/>
        </p:nvGrpSpPr>
        <p:grpSpPr>
          <a:xfrm>
            <a:off x="457200" y="2667000"/>
            <a:ext cx="3276372" cy="3429000"/>
            <a:chOff x="9144000" y="1600200"/>
            <a:chExt cx="2819172" cy="2819172"/>
          </a:xfrm>
        </p:grpSpPr>
        <p:pic>
          <p:nvPicPr>
            <p:cNvPr id="14" name="Picture 1" descr="C:\Users\rjcahill\AppData\Local\Microsoft\Windows\Temporary Internet Files\Content.IE5\VKPW32VD\MC900434791[1].png"/>
            <p:cNvPicPr>
              <a:picLocks noChangeAspect="1" noChangeArrowheads="1"/>
            </p:cNvPicPr>
            <p:nvPr/>
          </p:nvPicPr>
          <p:blipFill>
            <a:blip r:embed="rId3" cstate="print"/>
            <a:srcRect/>
            <a:stretch>
              <a:fillRect/>
            </a:stretch>
          </p:blipFill>
          <p:spPr bwMode="auto">
            <a:xfrm>
              <a:off x="9144000" y="1600200"/>
              <a:ext cx="2819172" cy="2819172"/>
            </a:xfrm>
            <a:prstGeom prst="rect">
              <a:avLst/>
            </a:prstGeom>
            <a:noFill/>
          </p:spPr>
        </p:pic>
        <p:sp>
          <p:nvSpPr>
            <p:cNvPr id="15" name="TextBox 14"/>
            <p:cNvSpPr txBox="1">
              <a:spLocks noChangeAspect="1"/>
            </p:cNvSpPr>
            <p:nvPr/>
          </p:nvSpPr>
          <p:spPr>
            <a:xfrm rot="20100000">
              <a:off x="10088161" y="2194560"/>
              <a:ext cx="914400" cy="381000"/>
            </a:xfrm>
            <a:prstGeom prst="rect">
              <a:avLst/>
            </a:prstGeom>
            <a:solidFill>
              <a:schemeClr val="bg2">
                <a:lumMod val="90000"/>
              </a:schemeClr>
            </a:solidFill>
          </p:spPr>
          <p:txBody>
            <a:bodyPr wrap="square" rtlCol="0">
              <a:spAutoFit/>
            </a:bodyPr>
            <a:lstStyle/>
            <a:p>
              <a:pPr algn="ctr"/>
              <a:r>
                <a:rPr lang="en-US" sz="2400" b="1" dirty="0" smtClean="0"/>
                <a:t>JUNE</a:t>
              </a:r>
              <a:endParaRPr lang="en-US" sz="2400" b="1"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9421" y="457200"/>
            <a:ext cx="8355171" cy="83099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800" b="1" cap="all" spc="0" dirty="0" smtClean="0">
                <a:ln/>
                <a:solidFill>
                  <a:schemeClr val="accent1">
                    <a:lumMod val="75000"/>
                  </a:schemeClr>
                </a:solidFill>
                <a:effectLst>
                  <a:outerShdw blurRad="50800" dist="38100" algn="l" rotWithShape="0">
                    <a:prstClr val="black">
                      <a:alpha val="40000"/>
                    </a:prstClr>
                  </a:outerShdw>
                  <a:reflection blurRad="6350" stA="55000" endA="300" endPos="45500" dir="5400000" sy="-100000" algn="bl" rotWithShape="0"/>
                </a:effectLst>
                <a:latin typeface="Segoe Print" pitchFamily="2" charset="0"/>
              </a:rPr>
              <a:t>TODAY NOT TOMORROW</a:t>
            </a:r>
            <a:endParaRPr lang="en-US" sz="4800" b="1" cap="all" spc="0" dirty="0">
              <a:ln/>
              <a:solidFill>
                <a:schemeClr val="accent1">
                  <a:lumMod val="75000"/>
                </a:schemeClr>
              </a:solidFill>
              <a:effectLst>
                <a:outerShdw blurRad="50800" dist="38100" algn="l" rotWithShape="0">
                  <a:prstClr val="black">
                    <a:alpha val="40000"/>
                  </a:prstClr>
                </a:outerShdw>
                <a:reflection blurRad="6350" stA="55000" endA="300" endPos="45500" dir="5400000" sy="-100000" algn="bl" rotWithShape="0"/>
              </a:effectLst>
              <a:latin typeface="Segoe Print" pitchFamily="2" charset="0"/>
            </a:endParaRPr>
          </a:p>
        </p:txBody>
      </p:sp>
      <p:sp>
        <p:nvSpPr>
          <p:cNvPr id="4" name="TextBox 3"/>
          <p:cNvSpPr txBox="1"/>
          <p:nvPr/>
        </p:nvSpPr>
        <p:spPr>
          <a:xfrm>
            <a:off x="609600" y="1676400"/>
            <a:ext cx="7696200" cy="4708981"/>
          </a:xfrm>
          <a:prstGeom prst="rect">
            <a:avLst/>
          </a:prstGeom>
          <a:noFill/>
        </p:spPr>
        <p:txBody>
          <a:bodyPr wrap="square" rtlCol="0">
            <a:spAutoFit/>
          </a:bodyPr>
          <a:lstStyle/>
          <a:p>
            <a:r>
              <a:rPr lang="en-US" sz="3000" dirty="0" smtClean="0">
                <a:latin typeface="Bookman Old Style" pitchFamily="18" charset="0"/>
              </a:rPr>
              <a:t>Use this year’s theme and adjust it to your own needs:</a:t>
            </a:r>
          </a:p>
          <a:p>
            <a:pPr lvl="1">
              <a:buFont typeface="Arial" pitchFamily="34" charset="0"/>
              <a:buChar char="•"/>
            </a:pPr>
            <a:r>
              <a:rPr lang="en-US" sz="3000" dirty="0" smtClean="0">
                <a:latin typeface="Bookman Old Style" pitchFamily="18" charset="0"/>
              </a:rPr>
              <a:t>Focus on the aspect of joining TODAY, and not waiting for another time.</a:t>
            </a:r>
          </a:p>
          <a:p>
            <a:pPr lvl="1">
              <a:buFont typeface="Arial" pitchFamily="34" charset="0"/>
              <a:buChar char="•"/>
            </a:pPr>
            <a:r>
              <a:rPr lang="en-US" sz="3000" dirty="0" smtClean="0">
                <a:latin typeface="Bookman Old Style" pitchFamily="18" charset="0"/>
              </a:rPr>
              <a:t>Focus on what your unit can do TODAY with involved members.</a:t>
            </a:r>
          </a:p>
          <a:p>
            <a:pPr lvl="1">
              <a:buFont typeface="Arial" pitchFamily="34" charset="0"/>
              <a:buChar char="•"/>
            </a:pPr>
            <a:r>
              <a:rPr lang="en-US" sz="3000" dirty="0" smtClean="0">
                <a:latin typeface="Bookman Old Style" pitchFamily="18" charset="0"/>
              </a:rPr>
              <a:t>Use this year’s goals to encourage membership TODAY</a:t>
            </a:r>
          </a:p>
          <a:p>
            <a:pPr lvl="1">
              <a:buFont typeface="Arial" pitchFamily="34" charset="0"/>
              <a:buChar char="•"/>
            </a:pPr>
            <a:r>
              <a:rPr lang="en-US" sz="3000" dirty="0" smtClean="0">
                <a:latin typeface="Bookman Old Style" pitchFamily="18" charset="0"/>
              </a:rPr>
              <a:t>Come up with a ‘catchy’ slogan!</a:t>
            </a:r>
          </a:p>
        </p:txBody>
      </p:sp>
      <p:sp>
        <p:nvSpPr>
          <p:cNvPr id="5" name="Rectangle 4"/>
          <p:cNvSpPr/>
          <p:nvPr/>
        </p:nvSpPr>
        <p:spPr>
          <a:xfrm>
            <a:off x="5257800" y="1143000"/>
            <a:ext cx="3326423" cy="646331"/>
          </a:xfrm>
          <a:prstGeom prst="rect">
            <a:avLst/>
          </a:prstGeom>
          <a:noFill/>
        </p:spPr>
        <p:txBody>
          <a:bodyPr wrap="square" lIns="91440" tIns="45720" rIns="91440" bIns="45720">
            <a:spAutoFit/>
          </a:bodyPr>
          <a:lstStyle/>
          <a:p>
            <a:pPr algn="ctr"/>
            <a:r>
              <a:rPr lang="en-US" sz="3600" b="1" cap="none" spc="0" dirty="0" smtClean="0">
                <a:ln w="10541" cmpd="sng">
                  <a:solidFill>
                    <a:schemeClr val="accent1">
                      <a:shade val="88000"/>
                      <a:satMod val="110000"/>
                    </a:schemeClr>
                  </a:solidFill>
                  <a:prstDash val="solid"/>
                </a:ln>
                <a:solidFill>
                  <a:schemeClr val="tx2">
                    <a:lumMod val="75000"/>
                  </a:schemeClr>
                </a:solidFill>
                <a:effectLst/>
                <a:latin typeface="Segoe Print" pitchFamily="2" charset="0"/>
              </a:rPr>
              <a:t>JOIN PTA</a:t>
            </a:r>
            <a:endParaRPr lang="en-US" sz="3600" b="1" cap="none" spc="0" dirty="0">
              <a:ln w="10541" cmpd="sng">
                <a:solidFill>
                  <a:schemeClr val="accent1">
                    <a:shade val="88000"/>
                    <a:satMod val="110000"/>
                  </a:schemeClr>
                </a:solidFill>
                <a:prstDash val="solid"/>
              </a:ln>
              <a:solidFill>
                <a:schemeClr val="tx2">
                  <a:lumMod val="75000"/>
                </a:schemeClr>
              </a:solidFill>
              <a:effectLst/>
              <a:latin typeface="Segoe Print"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8"/>
          <p:cNvSpPr>
            <a:spLocks noGrp="1"/>
          </p:cNvSpPr>
          <p:nvPr>
            <p:ph type="title"/>
          </p:nvPr>
        </p:nvSpPr>
        <p:spPr>
          <a:xfrm>
            <a:off x="762001" y="914400"/>
            <a:ext cx="2514600" cy="1447800"/>
          </a:xfrm>
        </p:spPr>
        <p:txBody>
          <a:bodyPr>
            <a:normAutofit fontScale="90000"/>
          </a:bodyPr>
          <a:lstStyle/>
          <a:p>
            <a:pPr eaLnBrk="1" hangingPunct="1"/>
            <a:r>
              <a:rPr lang="en-US" sz="4800" dirty="0" smtClean="0">
                <a:solidFill>
                  <a:schemeClr val="tx2">
                    <a:lumMod val="50000"/>
                  </a:schemeClr>
                </a:solidFill>
                <a:latin typeface="Rockwell Extra Bold" pitchFamily="18" charset="0"/>
              </a:rPr>
              <a:t>To Do List: </a:t>
            </a:r>
            <a:endParaRPr lang="en-US" sz="3200" dirty="0" smtClean="0"/>
          </a:p>
        </p:txBody>
      </p:sp>
      <p:sp>
        <p:nvSpPr>
          <p:cNvPr id="17411" name="Content Placeholder 5"/>
          <p:cNvSpPr>
            <a:spLocks noGrp="1"/>
          </p:cNvSpPr>
          <p:nvPr>
            <p:ph idx="1"/>
          </p:nvPr>
        </p:nvSpPr>
        <p:spPr>
          <a:xfrm>
            <a:off x="3962400" y="1143000"/>
            <a:ext cx="4876800" cy="4876800"/>
          </a:xfrm>
        </p:spPr>
        <p:txBody>
          <a:bodyPr>
            <a:normAutofit lnSpcReduction="10000"/>
          </a:bodyPr>
          <a:lstStyle/>
          <a:p>
            <a:pPr eaLnBrk="1" hangingPunct="1"/>
            <a:r>
              <a:rPr lang="en-US" dirty="0" smtClean="0">
                <a:latin typeface="Bookman Old Style" pitchFamily="18" charset="0"/>
              </a:rPr>
              <a:t>Plan of Work</a:t>
            </a:r>
          </a:p>
          <a:p>
            <a:pPr eaLnBrk="1" hangingPunct="1"/>
            <a:r>
              <a:rPr lang="en-US" dirty="0" smtClean="0">
                <a:latin typeface="Bookman Old Style" pitchFamily="18" charset="0"/>
              </a:rPr>
              <a:t>Prepare budget request</a:t>
            </a:r>
          </a:p>
          <a:p>
            <a:pPr eaLnBrk="1" hangingPunct="1"/>
            <a:r>
              <a:rPr lang="en-US" dirty="0" smtClean="0">
                <a:latin typeface="Bookman Old Style" pitchFamily="18" charset="0"/>
              </a:rPr>
              <a:t>Membership Form </a:t>
            </a:r>
          </a:p>
          <a:p>
            <a:pPr eaLnBrk="1" hangingPunct="1"/>
            <a:r>
              <a:rPr lang="en-US" dirty="0" smtClean="0">
                <a:latin typeface="Bookman Old Style" pitchFamily="18" charset="0"/>
              </a:rPr>
              <a:t>Visiting Businesses</a:t>
            </a:r>
          </a:p>
          <a:p>
            <a:pPr eaLnBrk="1" hangingPunct="1"/>
            <a:r>
              <a:rPr lang="en-US" dirty="0" smtClean="0">
                <a:latin typeface="Bookman Old Style" pitchFamily="18" charset="0"/>
              </a:rPr>
              <a:t>The Secretary – a “BFF”</a:t>
            </a:r>
          </a:p>
          <a:p>
            <a:pPr eaLnBrk="1" hangingPunct="1"/>
            <a:r>
              <a:rPr lang="en-US" dirty="0" smtClean="0">
                <a:latin typeface="Bookman Old Style" pitchFamily="18" charset="0"/>
              </a:rPr>
              <a:t>Check out resources</a:t>
            </a:r>
          </a:p>
          <a:p>
            <a:pPr eaLnBrk="1" hangingPunct="1">
              <a:buFont typeface="Arial" panose="020B0604020202020204" pitchFamily="34" charset="0"/>
              <a:buNone/>
            </a:pPr>
            <a:r>
              <a:rPr lang="en-US" dirty="0" smtClean="0"/>
              <a:t>		</a:t>
            </a:r>
          </a:p>
          <a:p>
            <a:pPr eaLnBrk="1" hangingPunct="1"/>
            <a:endParaRPr lang="en-US" dirty="0" smtClean="0"/>
          </a:p>
        </p:txBody>
      </p:sp>
      <p:grpSp>
        <p:nvGrpSpPr>
          <p:cNvPr id="6" name="Group 5"/>
          <p:cNvGrpSpPr/>
          <p:nvPr/>
        </p:nvGrpSpPr>
        <p:grpSpPr>
          <a:xfrm>
            <a:off x="533400" y="2743200"/>
            <a:ext cx="3276372" cy="3429000"/>
            <a:chOff x="9144000" y="1600200"/>
            <a:chExt cx="2819172" cy="2819172"/>
          </a:xfrm>
        </p:grpSpPr>
        <p:pic>
          <p:nvPicPr>
            <p:cNvPr id="7" name="Picture 1" descr="C:\Users\rjcahill\AppData\Local\Microsoft\Windows\Temporary Internet Files\Content.IE5\VKPW32VD\MC900434791[1].png"/>
            <p:cNvPicPr>
              <a:picLocks noChangeAspect="1" noChangeArrowheads="1"/>
            </p:cNvPicPr>
            <p:nvPr/>
          </p:nvPicPr>
          <p:blipFill>
            <a:blip r:embed="rId3" cstate="print"/>
            <a:srcRect/>
            <a:stretch>
              <a:fillRect/>
            </a:stretch>
          </p:blipFill>
          <p:spPr bwMode="auto">
            <a:xfrm>
              <a:off x="9144000" y="1600200"/>
              <a:ext cx="2819172" cy="2819172"/>
            </a:xfrm>
            <a:prstGeom prst="rect">
              <a:avLst/>
            </a:prstGeom>
            <a:noFill/>
          </p:spPr>
        </p:pic>
        <p:sp>
          <p:nvSpPr>
            <p:cNvPr id="8" name="TextBox 7"/>
            <p:cNvSpPr txBox="1">
              <a:spLocks noChangeAspect="1"/>
            </p:cNvSpPr>
            <p:nvPr/>
          </p:nvSpPr>
          <p:spPr>
            <a:xfrm rot="20100000">
              <a:off x="10088161" y="2194560"/>
              <a:ext cx="914400" cy="381000"/>
            </a:xfrm>
            <a:prstGeom prst="rect">
              <a:avLst/>
            </a:prstGeom>
            <a:solidFill>
              <a:schemeClr val="bg2">
                <a:lumMod val="90000"/>
              </a:schemeClr>
            </a:solidFill>
          </p:spPr>
          <p:txBody>
            <a:bodyPr wrap="square" rtlCol="0">
              <a:spAutoFit/>
            </a:bodyPr>
            <a:lstStyle/>
            <a:p>
              <a:pPr algn="ctr"/>
              <a:r>
                <a:rPr lang="en-US" sz="2400" b="1" dirty="0" smtClean="0"/>
                <a:t>JULY</a:t>
              </a:r>
              <a:endParaRPr lang="en-US" sz="2400" b="1"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76400" y="457200"/>
            <a:ext cx="6096000" cy="838200"/>
          </a:xfrm>
        </p:spPr>
        <p:txBody>
          <a:bodyPr>
            <a:normAutofit fontScale="90000"/>
          </a:bodyPr>
          <a:lstStyle/>
          <a:p>
            <a:pPr eaLnBrk="1" hangingPunct="1"/>
            <a:r>
              <a:rPr lang="en-US" sz="4000" b="1" dirty="0" smtClean="0">
                <a:latin typeface="Tahoma" panose="020B0604030504040204" pitchFamily="34" charset="0"/>
                <a:cs typeface="Tahoma" panose="020B0604030504040204" pitchFamily="34" charset="0"/>
              </a:rPr>
              <a:t/>
            </a:r>
            <a:br>
              <a:rPr lang="en-US" sz="4000" b="1" dirty="0" smtClean="0">
                <a:latin typeface="Tahoma" panose="020B0604030504040204" pitchFamily="34" charset="0"/>
                <a:cs typeface="Tahoma" panose="020B0604030504040204" pitchFamily="34" charset="0"/>
              </a:rPr>
            </a:br>
            <a:r>
              <a:rPr lang="en-US" sz="4900" b="1" dirty="0" smtClean="0">
                <a:solidFill>
                  <a:schemeClr val="tx2">
                    <a:lumMod val="50000"/>
                  </a:schemeClr>
                </a:solidFill>
                <a:latin typeface="Rockwell Extra Bold" pitchFamily="18" charset="0"/>
                <a:cs typeface="Tahoma" panose="020B0604030504040204" pitchFamily="34" charset="0"/>
              </a:rPr>
              <a:t>Resources</a:t>
            </a:r>
            <a:br>
              <a:rPr lang="en-US" sz="4900" b="1" dirty="0" smtClean="0">
                <a:solidFill>
                  <a:schemeClr val="tx2">
                    <a:lumMod val="50000"/>
                  </a:schemeClr>
                </a:solidFill>
                <a:latin typeface="Rockwell Extra Bold" pitchFamily="18" charset="0"/>
                <a:cs typeface="Tahoma" panose="020B0604030504040204" pitchFamily="34" charset="0"/>
              </a:rPr>
            </a:br>
            <a:endParaRPr lang="en-US" sz="4900" b="1" dirty="0" smtClean="0">
              <a:solidFill>
                <a:schemeClr val="tx2">
                  <a:lumMod val="50000"/>
                </a:schemeClr>
              </a:solidFill>
              <a:latin typeface="Rockwell Extra Bold" pitchFamily="18" charset="0"/>
              <a:cs typeface="Tahoma" panose="020B0604030504040204" pitchFamily="34" charset="0"/>
            </a:endParaRPr>
          </a:p>
        </p:txBody>
      </p:sp>
      <p:sp>
        <p:nvSpPr>
          <p:cNvPr id="18435" name="Rectangle 3"/>
          <p:cNvSpPr>
            <a:spLocks noGrp="1" noChangeArrowheads="1"/>
          </p:cNvSpPr>
          <p:nvPr>
            <p:ph idx="1"/>
          </p:nvPr>
        </p:nvSpPr>
        <p:spPr>
          <a:xfrm>
            <a:off x="484188" y="1524000"/>
            <a:ext cx="8201025" cy="4876800"/>
          </a:xfrm>
        </p:spPr>
        <p:txBody>
          <a:bodyPr/>
          <a:lstStyle/>
          <a:p>
            <a:pPr marL="365125" indent="-255588" eaLnBrk="1" hangingPunct="1">
              <a:lnSpc>
                <a:spcPct val="80000"/>
              </a:lnSpc>
              <a:spcBef>
                <a:spcPts val="400"/>
              </a:spcBef>
            </a:pPr>
            <a:r>
              <a:rPr lang="en-US" dirty="0" smtClean="0">
                <a:latin typeface="Bookman Old Style" pitchFamily="18" charset="0"/>
              </a:rPr>
              <a:t>Utilize the MO PTA State Board members</a:t>
            </a:r>
          </a:p>
          <a:p>
            <a:pPr marL="365125" indent="-255588" eaLnBrk="1" hangingPunct="1">
              <a:lnSpc>
                <a:spcPct val="80000"/>
              </a:lnSpc>
              <a:spcBef>
                <a:spcPts val="400"/>
              </a:spcBef>
            </a:pPr>
            <a:r>
              <a:rPr lang="en-US" dirty="0" smtClean="0">
                <a:latin typeface="Bookman Old Style" pitchFamily="18" charset="0"/>
              </a:rPr>
              <a:t>Missouri PTA Website: </a:t>
            </a:r>
            <a:r>
              <a:rPr lang="en-US" u="sng" dirty="0" smtClean="0">
                <a:solidFill>
                  <a:srgbClr val="FF0000"/>
                </a:solidFill>
                <a:latin typeface="Bookman Old Style" pitchFamily="18" charset="0"/>
                <a:hlinkClick r:id="rId3"/>
              </a:rPr>
              <a:t>www.mopta.org</a:t>
            </a:r>
            <a:r>
              <a:rPr lang="en-US" u="sng" dirty="0" smtClean="0">
                <a:solidFill>
                  <a:srgbClr val="FF0000"/>
                </a:solidFill>
                <a:latin typeface="Bookman Old Style" pitchFamily="18" charset="0"/>
              </a:rPr>
              <a:t> </a:t>
            </a:r>
            <a:endParaRPr lang="en-US" dirty="0" smtClean="0">
              <a:solidFill>
                <a:srgbClr val="FF0000"/>
              </a:solidFill>
              <a:latin typeface="Bookman Old Style" pitchFamily="18" charset="0"/>
            </a:endParaRPr>
          </a:p>
          <a:p>
            <a:pPr marL="365125" indent="-255588" eaLnBrk="1" hangingPunct="1">
              <a:lnSpc>
                <a:spcPct val="80000"/>
              </a:lnSpc>
              <a:spcBef>
                <a:spcPts val="400"/>
              </a:spcBef>
            </a:pPr>
            <a:r>
              <a:rPr lang="en-US" dirty="0" smtClean="0">
                <a:latin typeface="Bookman Old Style" pitchFamily="18" charset="0"/>
              </a:rPr>
              <a:t>Back to School Tool Kit</a:t>
            </a:r>
          </a:p>
          <a:p>
            <a:pPr marL="365125" indent="-255588" eaLnBrk="1" hangingPunct="1">
              <a:lnSpc>
                <a:spcPct val="80000"/>
              </a:lnSpc>
              <a:spcBef>
                <a:spcPts val="400"/>
              </a:spcBef>
            </a:pPr>
            <a:r>
              <a:rPr lang="en-US" dirty="0" smtClean="0">
                <a:latin typeface="Bookman Old Style" pitchFamily="18" charset="0"/>
              </a:rPr>
              <a:t>National PTA Website: </a:t>
            </a:r>
            <a:r>
              <a:rPr lang="en-US" u="sng" dirty="0" smtClean="0">
                <a:solidFill>
                  <a:schemeClr val="tx2"/>
                </a:solidFill>
                <a:latin typeface="Bookman Old Style" pitchFamily="18" charset="0"/>
                <a:hlinkClick r:id="rId4"/>
              </a:rPr>
              <a:t>www.pta.org</a:t>
            </a:r>
            <a:r>
              <a:rPr lang="en-US" dirty="0" smtClean="0">
                <a:latin typeface="Bookman Old Style" pitchFamily="18" charset="0"/>
              </a:rPr>
              <a:t> </a:t>
            </a:r>
          </a:p>
          <a:p>
            <a:pPr marL="365125" indent="-255588" eaLnBrk="1" hangingPunct="1">
              <a:lnSpc>
                <a:spcPct val="80000"/>
              </a:lnSpc>
              <a:spcBef>
                <a:spcPts val="400"/>
              </a:spcBef>
              <a:buFont typeface="Arial" panose="020B0604020202020204" pitchFamily="34" charset="0"/>
              <a:buNone/>
            </a:pPr>
            <a:r>
              <a:rPr lang="en-US" dirty="0" smtClean="0">
                <a:latin typeface="Bookman Old Style" pitchFamily="18" charset="0"/>
              </a:rPr>
              <a:t>    Running a PTA/Marketing Tools</a:t>
            </a:r>
          </a:p>
          <a:p>
            <a:pPr marL="365125" indent="-255588" eaLnBrk="1" hangingPunct="1">
              <a:lnSpc>
                <a:spcPct val="80000"/>
              </a:lnSpc>
              <a:spcBef>
                <a:spcPts val="400"/>
              </a:spcBef>
            </a:pPr>
            <a:r>
              <a:rPr lang="en-US" dirty="0" smtClean="0">
                <a:latin typeface="Bookman Old Style" pitchFamily="18" charset="0"/>
              </a:rPr>
              <a:t>Search Internet:  </a:t>
            </a:r>
            <a:r>
              <a:rPr lang="en-US" sz="2800" dirty="0" smtClean="0">
                <a:latin typeface="Bookman Old Style" pitchFamily="18" charset="0"/>
              </a:rPr>
              <a:t>PTA Membership, PTA Membership Campaigns, PTA Membership Ideas, etc. Look at other State or unit PTA Websites and newsletters on-line, PTA blogs and </a:t>
            </a:r>
            <a:r>
              <a:rPr lang="en-US" sz="2800" dirty="0" err="1" smtClean="0">
                <a:latin typeface="Bookman Old Style" pitchFamily="18" charset="0"/>
              </a:rPr>
              <a:t>Pinterest</a:t>
            </a:r>
            <a:endParaRPr lang="en-US" sz="2800" dirty="0" smtClean="0">
              <a:latin typeface="Bookman Old Style" pitchFamily="18" charset="0"/>
            </a:endParaRPr>
          </a:p>
          <a:p>
            <a:pPr marL="365125" indent="-255588" eaLnBrk="1" hangingPunct="1">
              <a:lnSpc>
                <a:spcPct val="80000"/>
              </a:lnSpc>
              <a:spcBef>
                <a:spcPts val="400"/>
              </a:spcBef>
              <a:buFont typeface="Wingdings 3" panose="05040102010807070707" pitchFamily="18" charset="2"/>
              <a:buChar char=""/>
            </a:pPr>
            <a:endParaRPr lang="en-US" sz="1000" dirty="0" smtClean="0">
              <a:latin typeface="Bookman Old Style"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Placeholder 6"/>
          <p:cNvSpPr>
            <a:spLocks noGrp="1"/>
          </p:cNvSpPr>
          <p:nvPr>
            <p:ph type="body" idx="1"/>
          </p:nvPr>
        </p:nvSpPr>
        <p:spPr>
          <a:xfrm>
            <a:off x="228600" y="304800"/>
            <a:ext cx="4419600" cy="1295400"/>
          </a:xfrm>
        </p:spPr>
        <p:txBody>
          <a:bodyPr/>
          <a:lstStyle/>
          <a:p>
            <a:pPr algn="ctr" eaLnBrk="1" hangingPunct="1"/>
            <a:r>
              <a:rPr lang="en-US" sz="3000" dirty="0" smtClean="0">
                <a:solidFill>
                  <a:schemeClr val="tx2">
                    <a:lumMod val="50000"/>
                  </a:schemeClr>
                </a:solidFill>
                <a:latin typeface="Rockwell Extra Bold" pitchFamily="18" charset="0"/>
              </a:rPr>
              <a:t>Official </a:t>
            </a:r>
          </a:p>
          <a:p>
            <a:pPr algn="ctr" eaLnBrk="1" hangingPunct="1"/>
            <a:r>
              <a:rPr lang="en-US" sz="3000" dirty="0" smtClean="0">
                <a:solidFill>
                  <a:schemeClr val="tx2">
                    <a:lumMod val="50000"/>
                  </a:schemeClr>
                </a:solidFill>
                <a:latin typeface="Rockwell Extra Bold" pitchFamily="18" charset="0"/>
              </a:rPr>
              <a:t>Back to School Kit</a:t>
            </a:r>
          </a:p>
        </p:txBody>
      </p:sp>
      <p:sp>
        <p:nvSpPr>
          <p:cNvPr id="19462" name="Content Placeholder 4"/>
          <p:cNvSpPr>
            <a:spLocks noGrp="1"/>
          </p:cNvSpPr>
          <p:nvPr>
            <p:ph sz="half" idx="2"/>
          </p:nvPr>
        </p:nvSpPr>
        <p:spPr>
          <a:xfrm>
            <a:off x="4800600" y="2057400"/>
            <a:ext cx="4041775" cy="3763963"/>
          </a:xfrm>
        </p:spPr>
        <p:txBody>
          <a:bodyPr/>
          <a:lstStyle/>
          <a:p>
            <a:pPr eaLnBrk="1" hangingPunct="1"/>
            <a:r>
              <a:rPr lang="en-US" sz="2800" dirty="0" smtClean="0">
                <a:latin typeface="Bookman Old Style" pitchFamily="18" charset="0"/>
              </a:rPr>
              <a:t>Banners, posters,     yard signs</a:t>
            </a:r>
          </a:p>
          <a:p>
            <a:pPr eaLnBrk="1" hangingPunct="1"/>
            <a:r>
              <a:rPr lang="en-US" sz="2800" dirty="0" smtClean="0">
                <a:latin typeface="Bookman Old Style" pitchFamily="18" charset="0"/>
              </a:rPr>
              <a:t>Letters, fliers, brochures</a:t>
            </a:r>
          </a:p>
          <a:p>
            <a:pPr eaLnBrk="1" hangingPunct="1"/>
            <a:r>
              <a:rPr lang="en-US" sz="2800" dirty="0" smtClean="0">
                <a:latin typeface="Bookman Old Style" pitchFamily="18" charset="0"/>
              </a:rPr>
              <a:t>Press releases, ads, surveys</a:t>
            </a:r>
          </a:p>
          <a:p>
            <a:pPr eaLnBrk="1" hangingPunct="1"/>
            <a:r>
              <a:rPr lang="en-US" sz="2800" dirty="0" smtClean="0">
                <a:latin typeface="Bookman Old Style" pitchFamily="18" charset="0"/>
              </a:rPr>
              <a:t>Door hangers, post cards</a:t>
            </a:r>
          </a:p>
        </p:txBody>
      </p:sp>
      <p:sp>
        <p:nvSpPr>
          <p:cNvPr id="19461" name="Text Placeholder 7"/>
          <p:cNvSpPr>
            <a:spLocks noGrp="1"/>
          </p:cNvSpPr>
          <p:nvPr>
            <p:ph type="body" sz="quarter" idx="3"/>
          </p:nvPr>
        </p:nvSpPr>
        <p:spPr>
          <a:xfrm>
            <a:off x="4724400" y="457200"/>
            <a:ext cx="4419600" cy="1600200"/>
          </a:xfrm>
        </p:spPr>
        <p:txBody>
          <a:bodyPr/>
          <a:lstStyle/>
          <a:p>
            <a:pPr eaLnBrk="1" hangingPunct="1"/>
            <a:endParaRPr lang="en-US" dirty="0" smtClean="0"/>
          </a:p>
          <a:p>
            <a:pPr algn="ctr" eaLnBrk="1" hangingPunct="1"/>
            <a:r>
              <a:rPr lang="en-US" sz="3000" dirty="0" smtClean="0">
                <a:solidFill>
                  <a:schemeClr val="tx2">
                    <a:lumMod val="50000"/>
                  </a:schemeClr>
                </a:solidFill>
                <a:latin typeface="Rockwell Extra Bold" pitchFamily="18" charset="0"/>
              </a:rPr>
              <a:t>Customizable </a:t>
            </a:r>
          </a:p>
          <a:p>
            <a:pPr algn="ctr" eaLnBrk="1" hangingPunct="1"/>
            <a:r>
              <a:rPr lang="en-US" sz="3000" dirty="0" smtClean="0">
                <a:solidFill>
                  <a:schemeClr val="tx2">
                    <a:lumMod val="50000"/>
                  </a:schemeClr>
                </a:solidFill>
                <a:latin typeface="Rockwell Extra Bold" pitchFamily="18" charset="0"/>
              </a:rPr>
              <a:t>Marketing Tools</a:t>
            </a:r>
          </a:p>
          <a:p>
            <a:pPr eaLnBrk="1" hangingPunct="1"/>
            <a:endParaRPr lang="en-US" dirty="0" smtClean="0"/>
          </a:p>
        </p:txBody>
      </p:sp>
      <p:sp>
        <p:nvSpPr>
          <p:cNvPr id="8" name="TextBox 7"/>
          <p:cNvSpPr txBox="1"/>
          <p:nvPr/>
        </p:nvSpPr>
        <p:spPr>
          <a:xfrm>
            <a:off x="685800" y="4724400"/>
            <a:ext cx="3581400" cy="769441"/>
          </a:xfrm>
          <a:prstGeom prst="rect">
            <a:avLst/>
          </a:prstGeom>
          <a:noFill/>
        </p:spPr>
        <p:txBody>
          <a:bodyPr wrap="square" rtlCol="0">
            <a:spAutoFit/>
          </a:bodyPr>
          <a:lstStyle/>
          <a:p>
            <a:r>
              <a:rPr lang="en-US" sz="2200" dirty="0" smtClean="0">
                <a:latin typeface="Bookman Old Style" pitchFamily="18" charset="0"/>
                <a:hlinkClick r:id="rId3"/>
              </a:rPr>
              <a:t>www.PTA.org/Officialkit</a:t>
            </a:r>
            <a:r>
              <a:rPr lang="en-US" sz="2200" dirty="0" smtClean="0">
                <a:latin typeface="Bookman Old Style" pitchFamily="18" charset="0"/>
              </a:rPr>
              <a:t> </a:t>
            </a:r>
          </a:p>
          <a:p>
            <a:r>
              <a:rPr lang="en-US" sz="2200" dirty="0" smtClean="0">
                <a:latin typeface="Bookman Old Style" pitchFamily="18" charset="0"/>
              </a:rPr>
              <a:t>for more information  </a:t>
            </a:r>
            <a:endParaRPr lang="en-US" sz="2200" dirty="0">
              <a:latin typeface="Bookman Old Style" pitchFamily="18" charset="0"/>
            </a:endParaRPr>
          </a:p>
        </p:txBody>
      </p:sp>
      <p:pic>
        <p:nvPicPr>
          <p:cNvPr id="5122" name="Picture 2" descr="National Parent Teacher Association"/>
          <p:cNvPicPr>
            <a:picLocks noChangeAspect="1" noChangeArrowheads="1"/>
          </p:cNvPicPr>
          <p:nvPr/>
        </p:nvPicPr>
        <p:blipFill>
          <a:blip r:embed="rId4" cstate="print"/>
          <a:srcRect r="75651"/>
          <a:stretch>
            <a:fillRect/>
          </a:stretch>
        </p:blipFill>
        <p:spPr bwMode="auto">
          <a:xfrm>
            <a:off x="1143000" y="1981200"/>
            <a:ext cx="2590800" cy="2421835"/>
          </a:xfrm>
          <a:prstGeom prst="rect">
            <a:avLst/>
          </a:prstGeom>
          <a:noFill/>
        </p:spPr>
      </p:pic>
      <p:pic>
        <p:nvPicPr>
          <p:cNvPr id="5124" name="Picture 4" descr="National Parent Teacher Association"/>
          <p:cNvPicPr>
            <a:picLocks noChangeAspect="1" noChangeArrowheads="1"/>
          </p:cNvPicPr>
          <p:nvPr/>
        </p:nvPicPr>
        <p:blipFill>
          <a:blip r:embed="rId4" cstate="print"/>
          <a:srcRect l="23881" b="54098"/>
          <a:stretch>
            <a:fillRect/>
          </a:stretch>
        </p:blipFill>
        <p:spPr bwMode="auto">
          <a:xfrm>
            <a:off x="914400" y="5562600"/>
            <a:ext cx="7217229" cy="990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2013 Membership Card_Front"/>
          <p:cNvPicPr>
            <a:picLocks noChangeAspect="1" noChangeArrowheads="1"/>
          </p:cNvPicPr>
          <p:nvPr/>
        </p:nvPicPr>
        <p:blipFill>
          <a:blip r:embed="rId3" cstate="print"/>
          <a:srcRect/>
          <a:stretch>
            <a:fillRect/>
          </a:stretch>
        </p:blipFill>
        <p:spPr bwMode="auto">
          <a:xfrm>
            <a:off x="5715000" y="2438400"/>
            <a:ext cx="3124200" cy="2050592"/>
          </a:xfrm>
          <a:prstGeom prst="rect">
            <a:avLst/>
          </a:prstGeom>
          <a:noFill/>
          <a:ln>
            <a:noFill/>
          </a:ln>
          <a:scene3d>
            <a:camera prst="perspective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Content Placeholder 6" descr="2012_Join_Todays_PTA-flyer_LoRes-1.png"/>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457200" y="381000"/>
            <a:ext cx="4038600" cy="5715000"/>
          </a:xfrm>
        </p:spPr>
      </p:pic>
      <p:pic>
        <p:nvPicPr>
          <p:cNvPr id="20484" name="Content Placeholder 7" descr="2012_Todays_PTA-Poster_LoRes-1.png"/>
          <p:cNvPicPr>
            <a:picLocks noGrp="1" noChangeAspect="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a:xfrm>
            <a:off x="2438400" y="2667000"/>
            <a:ext cx="3302000" cy="4191000"/>
          </a:xfrm>
        </p:spPr>
      </p:pic>
      <p:pic>
        <p:nvPicPr>
          <p:cNvPr id="20486" name="Picture 3" descr="C:\Documents and Settings\Susan\My Documents\My Pictures\Today's PTA\ima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533400"/>
            <a:ext cx="35052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descr="C:\Documents and Settings\Susan\My Documents\My Pictures\Today's PTA\TodaysPTAShowcaseA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4495800"/>
            <a:ext cx="33432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3"/>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457200" y="381000"/>
            <a:ext cx="3497263" cy="4525963"/>
          </a:xfrm>
        </p:spPr>
      </p:pic>
      <p:graphicFrame>
        <p:nvGraphicFramePr>
          <p:cNvPr id="1026" name="Object 2"/>
          <p:cNvGraphicFramePr>
            <a:graphicFrameLocks noChangeAspect="1"/>
          </p:cNvGraphicFramePr>
          <p:nvPr/>
        </p:nvGraphicFramePr>
        <p:xfrm>
          <a:off x="1600200" y="1371600"/>
          <a:ext cx="3140075" cy="4800600"/>
        </p:xfrm>
        <a:graphic>
          <a:graphicData uri="http://schemas.openxmlformats.org/presentationml/2006/ole">
            <mc:AlternateContent xmlns:mc="http://schemas.openxmlformats.org/markup-compatibility/2006">
              <mc:Choice xmlns:v="urn:schemas-microsoft-com:vml" Requires="v">
                <p:oleObj spid="_x0000_s1036" name="Acrobat Document" r:id="rId5" imgW="6454440" imgH="8353080" progId="AcroExch.Document.7">
                  <p:embed/>
                </p:oleObj>
              </mc:Choice>
              <mc:Fallback>
                <p:oleObj name="Acrobat Document" r:id="rId5" imgW="6454440" imgH="8353080" progId="AcroExch.Document.7">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371600"/>
                        <a:ext cx="31400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638800" y="533400"/>
          <a:ext cx="3140075" cy="4064000"/>
        </p:xfrm>
        <a:graphic>
          <a:graphicData uri="http://schemas.openxmlformats.org/presentationml/2006/ole">
            <mc:AlternateContent xmlns:mc="http://schemas.openxmlformats.org/markup-compatibility/2006">
              <mc:Choice xmlns:v="urn:schemas-microsoft-com:vml" Requires="v">
                <p:oleObj spid="_x0000_s1037" name="Acrobat Document" r:id="rId7" imgW="6454440" imgH="8353080" progId="AcroExch.Document.7">
                  <p:embed/>
                </p:oleObj>
              </mc:Choice>
              <mc:Fallback>
                <p:oleObj name="Acrobat Document" r:id="rId7" imgW="6454440" imgH="8353080" progId="AcroExch.Document.7">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533400"/>
                        <a:ext cx="31400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4572000" y="2133600"/>
          <a:ext cx="3140075" cy="4064000"/>
        </p:xfrm>
        <a:graphic>
          <a:graphicData uri="http://schemas.openxmlformats.org/presentationml/2006/ole">
            <mc:AlternateContent xmlns:mc="http://schemas.openxmlformats.org/markup-compatibility/2006">
              <mc:Choice xmlns:v="urn:schemas-microsoft-com:vml" Requires="v">
                <p:oleObj spid="_x0000_s1038" name="Acrobat Document" r:id="rId9" imgW="6454440" imgH="8353080" progId="AcroExch.Document.7">
                  <p:embed/>
                </p:oleObj>
              </mc:Choice>
              <mc:Fallback>
                <p:oleObj name="Acrobat Document" r:id="rId9" imgW="6454440" imgH="8353080" progId="AcroExch.Document.7">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133600"/>
                        <a:ext cx="31400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609600" y="609600"/>
            <a:ext cx="2667000" cy="1600200"/>
          </a:xfrm>
        </p:spPr>
        <p:txBody>
          <a:bodyPr/>
          <a:lstStyle/>
          <a:p>
            <a:pPr eaLnBrk="1" hangingPunct="1"/>
            <a:r>
              <a:rPr lang="en-US" sz="4800" dirty="0" smtClean="0">
                <a:solidFill>
                  <a:schemeClr val="tx2">
                    <a:lumMod val="50000"/>
                  </a:schemeClr>
                </a:solidFill>
                <a:latin typeface="Rockwell Extra Bold" pitchFamily="18" charset="0"/>
              </a:rPr>
              <a:t>To Do List: </a:t>
            </a:r>
            <a:endParaRPr lang="en-US" sz="3200" dirty="0" smtClean="0"/>
          </a:p>
        </p:txBody>
      </p:sp>
      <p:sp>
        <p:nvSpPr>
          <p:cNvPr id="6" name="Content Placeholder 5"/>
          <p:cNvSpPr>
            <a:spLocks noGrp="1"/>
          </p:cNvSpPr>
          <p:nvPr>
            <p:ph idx="1"/>
          </p:nvPr>
        </p:nvSpPr>
        <p:spPr>
          <a:xfrm>
            <a:off x="3962400" y="1066800"/>
            <a:ext cx="4876800" cy="5486400"/>
          </a:xfrm>
        </p:spPr>
        <p:txBody>
          <a:bodyPr>
            <a:normAutofit/>
          </a:bodyPr>
          <a:lstStyle/>
          <a:p>
            <a:pPr eaLnBrk="1" hangingPunct="1">
              <a:lnSpc>
                <a:spcPct val="80000"/>
              </a:lnSpc>
            </a:pPr>
            <a:r>
              <a:rPr lang="en-US" dirty="0" smtClean="0">
                <a:latin typeface="Bookman Old Style" pitchFamily="18" charset="0"/>
              </a:rPr>
              <a:t> PTA board members</a:t>
            </a:r>
          </a:p>
          <a:p>
            <a:pPr eaLnBrk="1" hangingPunct="1">
              <a:lnSpc>
                <a:spcPct val="80000"/>
              </a:lnSpc>
            </a:pPr>
            <a:r>
              <a:rPr lang="en-US" dirty="0" smtClean="0">
                <a:latin typeface="Bookman Old Style" pitchFamily="18" charset="0"/>
              </a:rPr>
              <a:t>Membership plan approved</a:t>
            </a:r>
          </a:p>
          <a:p>
            <a:pPr eaLnBrk="1" hangingPunct="1">
              <a:lnSpc>
                <a:spcPct val="80000"/>
              </a:lnSpc>
            </a:pPr>
            <a:r>
              <a:rPr lang="en-US" dirty="0" smtClean="0">
                <a:latin typeface="Bookman Old Style" pitchFamily="18" charset="0"/>
              </a:rPr>
              <a:t>Meet with the principal</a:t>
            </a:r>
          </a:p>
          <a:p>
            <a:pPr eaLnBrk="1" hangingPunct="1">
              <a:lnSpc>
                <a:spcPct val="80000"/>
              </a:lnSpc>
            </a:pPr>
            <a:r>
              <a:rPr lang="en-US" dirty="0" smtClean="0">
                <a:latin typeface="Bookman Old Style" pitchFamily="18" charset="0"/>
              </a:rPr>
              <a:t>Teacher In-services</a:t>
            </a:r>
          </a:p>
          <a:p>
            <a:pPr eaLnBrk="1" hangingPunct="1">
              <a:lnSpc>
                <a:spcPct val="80000"/>
              </a:lnSpc>
            </a:pPr>
            <a:r>
              <a:rPr lang="en-US" dirty="0" smtClean="0">
                <a:latin typeface="Bookman Old Style" pitchFamily="18" charset="0"/>
              </a:rPr>
              <a:t>“Coffee &amp; Cry”</a:t>
            </a:r>
          </a:p>
          <a:p>
            <a:pPr eaLnBrk="1" hangingPunct="1">
              <a:lnSpc>
                <a:spcPct val="80000"/>
              </a:lnSpc>
            </a:pPr>
            <a:r>
              <a:rPr lang="en-US" dirty="0" smtClean="0">
                <a:latin typeface="Bookman Old Style" pitchFamily="18" charset="0"/>
              </a:rPr>
              <a:t>Welcome packs</a:t>
            </a:r>
          </a:p>
          <a:p>
            <a:pPr eaLnBrk="1" hangingPunct="1">
              <a:lnSpc>
                <a:spcPct val="80000"/>
              </a:lnSpc>
            </a:pPr>
            <a:r>
              <a:rPr lang="en-US" dirty="0" smtClean="0">
                <a:latin typeface="Bookman Old Style" pitchFamily="18" charset="0"/>
              </a:rPr>
              <a:t>Take care of business with your BFFs</a:t>
            </a:r>
          </a:p>
          <a:p>
            <a:pPr eaLnBrk="1" hangingPunct="1">
              <a:lnSpc>
                <a:spcPct val="80000"/>
              </a:lnSpc>
              <a:buFont typeface="Arial" panose="020B0604020202020204" pitchFamily="34" charset="0"/>
              <a:buNone/>
            </a:pPr>
            <a:r>
              <a:rPr lang="en-US" sz="3000" dirty="0" smtClean="0"/>
              <a:t>		</a:t>
            </a:r>
          </a:p>
          <a:p>
            <a:pPr eaLnBrk="1" hangingPunct="1">
              <a:lnSpc>
                <a:spcPct val="80000"/>
              </a:lnSpc>
              <a:buFont typeface="Arial" panose="020B0604020202020204" pitchFamily="34" charset="0"/>
              <a:buNone/>
            </a:pPr>
            <a:r>
              <a:rPr lang="en-US" sz="2500" dirty="0" smtClean="0"/>
              <a:t>		</a:t>
            </a:r>
          </a:p>
          <a:p>
            <a:pPr eaLnBrk="1" hangingPunct="1">
              <a:lnSpc>
                <a:spcPct val="80000"/>
              </a:lnSpc>
            </a:pPr>
            <a:endParaRPr lang="en-US" sz="2500" dirty="0" smtClean="0"/>
          </a:p>
        </p:txBody>
      </p:sp>
      <p:grpSp>
        <p:nvGrpSpPr>
          <p:cNvPr id="7" name="Group 6"/>
          <p:cNvGrpSpPr/>
          <p:nvPr/>
        </p:nvGrpSpPr>
        <p:grpSpPr>
          <a:xfrm>
            <a:off x="457200" y="2819400"/>
            <a:ext cx="3276372" cy="3429000"/>
            <a:chOff x="9144000" y="1600200"/>
            <a:chExt cx="2819172" cy="2819172"/>
          </a:xfrm>
        </p:grpSpPr>
        <p:pic>
          <p:nvPicPr>
            <p:cNvPr id="8" name="Picture 1" descr="C:\Users\rjcahill\AppData\Local\Microsoft\Windows\Temporary Internet Files\Content.IE5\VKPW32VD\MC900434791[1].png"/>
            <p:cNvPicPr>
              <a:picLocks noChangeAspect="1" noChangeArrowheads="1"/>
            </p:cNvPicPr>
            <p:nvPr/>
          </p:nvPicPr>
          <p:blipFill>
            <a:blip r:embed="rId3" cstate="print"/>
            <a:srcRect/>
            <a:stretch>
              <a:fillRect/>
            </a:stretch>
          </p:blipFill>
          <p:spPr bwMode="auto">
            <a:xfrm>
              <a:off x="9144000" y="1600200"/>
              <a:ext cx="2819172" cy="2819172"/>
            </a:xfrm>
            <a:prstGeom prst="rect">
              <a:avLst/>
            </a:prstGeom>
            <a:noFill/>
          </p:spPr>
        </p:pic>
        <p:sp>
          <p:nvSpPr>
            <p:cNvPr id="9" name="TextBox 8"/>
            <p:cNvSpPr txBox="1">
              <a:spLocks noChangeAspect="1"/>
            </p:cNvSpPr>
            <p:nvPr/>
          </p:nvSpPr>
          <p:spPr>
            <a:xfrm rot="20100000">
              <a:off x="9935751" y="2249000"/>
              <a:ext cx="1204169" cy="328953"/>
            </a:xfrm>
            <a:prstGeom prst="rect">
              <a:avLst/>
            </a:prstGeom>
            <a:solidFill>
              <a:schemeClr val="bg2">
                <a:lumMod val="90000"/>
              </a:schemeClr>
            </a:solidFill>
          </p:spPr>
          <p:txBody>
            <a:bodyPr wrap="square" rtlCol="0">
              <a:spAutoFit/>
            </a:bodyPr>
            <a:lstStyle/>
            <a:p>
              <a:pPr algn="ctr"/>
              <a:r>
                <a:rPr lang="en-US" sz="2000" b="1" dirty="0" smtClean="0"/>
                <a:t>AUGUST</a:t>
              </a:r>
              <a:endParaRPr lang="en-US" sz="2000" b="1"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2590800" cy="1981200"/>
          </a:xfrm>
        </p:spPr>
        <p:txBody>
          <a:bodyPr rtlCol="0" anchor="ctr">
            <a:noAutofit/>
          </a:bodyPr>
          <a:lstStyle/>
          <a:p>
            <a:pPr algn="ctr" eaLnBrk="1" fontAlgn="auto" hangingPunct="1">
              <a:spcAft>
                <a:spcPts val="0"/>
              </a:spcAft>
              <a:defRPr/>
            </a:pPr>
            <a:r>
              <a:rPr lang="en-US" sz="3000" i="1" dirty="0" smtClean="0">
                <a:solidFill>
                  <a:schemeClr val="tx2">
                    <a:lumMod val="50000"/>
                  </a:schemeClr>
                </a:solidFill>
                <a:effectLst>
                  <a:outerShdw blurRad="38100" dist="38100" dir="2700000" algn="tl">
                    <a:srgbClr val="000000">
                      <a:alpha val="43137"/>
                    </a:srgbClr>
                  </a:outerShdw>
                </a:effectLst>
                <a:latin typeface="Cambria" pitchFamily="18" charset="0"/>
              </a:rPr>
              <a:t>Membership</a:t>
            </a:r>
            <a:br>
              <a:rPr lang="en-US" sz="3000" i="1" dirty="0" smtClean="0">
                <a:solidFill>
                  <a:schemeClr val="tx2">
                    <a:lumMod val="50000"/>
                  </a:schemeClr>
                </a:solidFill>
                <a:effectLst>
                  <a:outerShdw blurRad="38100" dist="38100" dir="2700000" algn="tl">
                    <a:srgbClr val="000000">
                      <a:alpha val="43137"/>
                    </a:srgbClr>
                  </a:outerShdw>
                </a:effectLst>
                <a:latin typeface="Cambria" pitchFamily="18" charset="0"/>
              </a:rPr>
            </a:br>
            <a:r>
              <a:rPr lang="en-US" sz="3000" i="1" dirty="0" smtClean="0">
                <a:solidFill>
                  <a:schemeClr val="tx2">
                    <a:lumMod val="50000"/>
                  </a:schemeClr>
                </a:solidFill>
                <a:effectLst>
                  <a:outerShdw blurRad="38100" dist="38100" dir="2700000" algn="tl">
                    <a:srgbClr val="000000">
                      <a:alpha val="43137"/>
                    </a:srgbClr>
                  </a:outerShdw>
                </a:effectLst>
                <a:latin typeface="Cambria" pitchFamily="18" charset="0"/>
              </a:rPr>
              <a:t>is the key to unlocking your unit’s potential!</a:t>
            </a:r>
            <a:endParaRPr lang="en-US" sz="3000" i="1" dirty="0">
              <a:solidFill>
                <a:schemeClr val="tx2">
                  <a:lumMod val="50000"/>
                </a:schemeClr>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3276600" y="273050"/>
            <a:ext cx="5638800" cy="6432550"/>
          </a:xfrm>
        </p:spPr>
        <p:txBody>
          <a:bodyPr>
            <a:normAutofit lnSpcReduction="10000"/>
          </a:bodyPr>
          <a:lstStyle/>
          <a:p>
            <a:pPr eaLnBrk="1" hangingPunct="1">
              <a:lnSpc>
                <a:spcPct val="80000"/>
              </a:lnSpc>
              <a:buFont typeface="Arial" panose="020B0604020202020204" pitchFamily="34" charset="0"/>
              <a:buNone/>
            </a:pPr>
            <a:endParaRPr lang="en-US" sz="1800" b="1" dirty="0" smtClean="0"/>
          </a:p>
          <a:p>
            <a:pPr eaLnBrk="1" hangingPunct="1">
              <a:lnSpc>
                <a:spcPct val="80000"/>
              </a:lnSpc>
              <a:buFont typeface="Arial" panose="020B0604020202020204" pitchFamily="34" charset="0"/>
              <a:buNone/>
            </a:pPr>
            <a:r>
              <a:rPr lang="en-US" sz="2000" b="1" dirty="0" smtClean="0">
                <a:latin typeface="Bookman Old Style" pitchFamily="18" charset="0"/>
              </a:rPr>
              <a:t>The</a:t>
            </a:r>
            <a:r>
              <a:rPr lang="en-US" sz="2000" dirty="0" smtClean="0">
                <a:latin typeface="Bookman Old Style" pitchFamily="18" charset="0"/>
              </a:rPr>
              <a:t> </a:t>
            </a:r>
            <a:r>
              <a:rPr lang="en-US" sz="2000" b="1" dirty="0" smtClean="0">
                <a:latin typeface="Bookman Old Style" pitchFamily="18" charset="0"/>
              </a:rPr>
              <a:t>PURPOSES </a:t>
            </a:r>
          </a:p>
          <a:p>
            <a:pPr eaLnBrk="1" hangingPunct="1">
              <a:lnSpc>
                <a:spcPct val="80000"/>
              </a:lnSpc>
              <a:buFont typeface="Arial" panose="020B0604020202020204" pitchFamily="34" charset="0"/>
              <a:buNone/>
            </a:pPr>
            <a:r>
              <a:rPr lang="en-US" sz="1800" dirty="0" smtClean="0">
                <a:latin typeface="Bookman Old Style" pitchFamily="18" charset="0"/>
              </a:rPr>
              <a:t>● To promote the welfare of children and youth in home, school, community and place of worship.</a:t>
            </a:r>
          </a:p>
          <a:p>
            <a:pPr eaLnBrk="1" hangingPunct="1">
              <a:lnSpc>
                <a:spcPct val="80000"/>
              </a:lnSpc>
              <a:buFont typeface="Arial" panose="020B0604020202020204" pitchFamily="34" charset="0"/>
              <a:buNone/>
            </a:pPr>
            <a:r>
              <a:rPr lang="en-US" sz="1800" dirty="0" smtClean="0">
                <a:latin typeface="Bookman Old Style" pitchFamily="18" charset="0"/>
              </a:rPr>
              <a:t>● To raise the standards of home life.</a:t>
            </a:r>
          </a:p>
          <a:p>
            <a:pPr eaLnBrk="1" hangingPunct="1">
              <a:lnSpc>
                <a:spcPct val="80000"/>
              </a:lnSpc>
              <a:buFont typeface="Arial" panose="020B0604020202020204" pitchFamily="34" charset="0"/>
              <a:buNone/>
            </a:pPr>
            <a:r>
              <a:rPr lang="en-US" sz="1800" dirty="0" smtClean="0">
                <a:latin typeface="Bookman Old Style" pitchFamily="18" charset="0"/>
              </a:rPr>
              <a:t>● To secure adequate laws for the care and protection of children and youth.</a:t>
            </a:r>
          </a:p>
          <a:p>
            <a:pPr eaLnBrk="1" hangingPunct="1">
              <a:lnSpc>
                <a:spcPct val="80000"/>
              </a:lnSpc>
              <a:buFont typeface="Arial" panose="020B0604020202020204" pitchFamily="34" charset="0"/>
              <a:buNone/>
            </a:pPr>
            <a:r>
              <a:rPr lang="en-US" sz="1800" dirty="0" smtClean="0">
                <a:latin typeface="Bookman Old Style" pitchFamily="18" charset="0"/>
              </a:rPr>
              <a:t>● To bring into closer relation the home and the school, that parents and teachers may cooperate intelligently in the education of children and youth.</a:t>
            </a:r>
          </a:p>
          <a:p>
            <a:pPr eaLnBrk="1" hangingPunct="1">
              <a:lnSpc>
                <a:spcPct val="80000"/>
              </a:lnSpc>
              <a:buFont typeface="Arial" panose="020B0604020202020204" pitchFamily="34" charset="0"/>
              <a:buNone/>
            </a:pPr>
            <a:r>
              <a:rPr lang="en-US" sz="1800" dirty="0" smtClean="0">
                <a:latin typeface="Bookman Old Style" pitchFamily="18" charset="0"/>
              </a:rPr>
              <a:t>● To develop between educators and the general public such united efforts as will secure for all children and youth the highest advantages in physical, mental, social and spiritual education.</a:t>
            </a:r>
          </a:p>
          <a:p>
            <a:pPr eaLnBrk="1" hangingPunct="1">
              <a:lnSpc>
                <a:spcPct val="80000"/>
              </a:lnSpc>
            </a:pPr>
            <a:endParaRPr lang="en-US" sz="1800" b="1" dirty="0" smtClean="0">
              <a:latin typeface="Bookman Old Style" pitchFamily="18" charset="0"/>
            </a:endParaRPr>
          </a:p>
          <a:p>
            <a:pPr eaLnBrk="1" hangingPunct="1">
              <a:lnSpc>
                <a:spcPct val="80000"/>
              </a:lnSpc>
              <a:buFont typeface="Arial" panose="020B0604020202020204" pitchFamily="34" charset="0"/>
              <a:buNone/>
            </a:pPr>
            <a:r>
              <a:rPr lang="en-US" sz="2000" b="1" dirty="0" smtClean="0">
                <a:latin typeface="Bookman Old Style" pitchFamily="18" charset="0"/>
              </a:rPr>
              <a:t>MISSION STATEMENT</a:t>
            </a:r>
          </a:p>
          <a:p>
            <a:pPr eaLnBrk="1" hangingPunct="1">
              <a:lnSpc>
                <a:spcPct val="80000"/>
              </a:lnSpc>
              <a:buFont typeface="Arial" panose="020B0604020202020204" pitchFamily="34" charset="0"/>
              <a:buNone/>
            </a:pPr>
            <a:r>
              <a:rPr lang="en-US" sz="1800" dirty="0" smtClean="0">
                <a:latin typeface="Bookman Old Style" pitchFamily="18" charset="0"/>
              </a:rPr>
              <a:t>● A powerful voice for all children,</a:t>
            </a:r>
          </a:p>
          <a:p>
            <a:pPr eaLnBrk="1" hangingPunct="1">
              <a:lnSpc>
                <a:spcPct val="80000"/>
              </a:lnSpc>
              <a:buFont typeface="Arial" panose="020B0604020202020204" pitchFamily="34" charset="0"/>
              <a:buNone/>
            </a:pPr>
            <a:r>
              <a:rPr lang="en-US" sz="1800" dirty="0" smtClean="0">
                <a:latin typeface="Bookman Old Style" pitchFamily="18" charset="0"/>
              </a:rPr>
              <a:t>● A relevant resource for families and communities, and</a:t>
            </a:r>
          </a:p>
          <a:p>
            <a:pPr eaLnBrk="1" hangingPunct="1">
              <a:lnSpc>
                <a:spcPct val="80000"/>
              </a:lnSpc>
              <a:buFont typeface="Arial" panose="020B0604020202020204" pitchFamily="34" charset="0"/>
              <a:buNone/>
            </a:pPr>
            <a:r>
              <a:rPr lang="en-US" sz="1800" dirty="0" smtClean="0">
                <a:latin typeface="Bookman Old Style" pitchFamily="18" charset="0"/>
              </a:rPr>
              <a:t>● A strong advocate for the education and well-being of every child.</a:t>
            </a:r>
          </a:p>
          <a:p>
            <a:pPr eaLnBrk="1" hangingPunct="1">
              <a:lnSpc>
                <a:spcPct val="80000"/>
              </a:lnSpc>
            </a:pPr>
            <a:endParaRPr lang="en-US" sz="1800" b="1" dirty="0" smtClean="0">
              <a:latin typeface="Bookman Old Style" pitchFamily="18" charset="0"/>
            </a:endParaRPr>
          </a:p>
          <a:p>
            <a:pPr eaLnBrk="1" hangingPunct="1">
              <a:lnSpc>
                <a:spcPct val="80000"/>
              </a:lnSpc>
              <a:buFont typeface="Arial" panose="020B0604020202020204" pitchFamily="34" charset="0"/>
              <a:buNone/>
            </a:pPr>
            <a:r>
              <a:rPr lang="en-US" sz="2000" b="1" dirty="0" smtClean="0">
                <a:latin typeface="Bookman Old Style" pitchFamily="18" charset="0"/>
              </a:rPr>
              <a:t>VISION</a:t>
            </a:r>
          </a:p>
          <a:p>
            <a:pPr eaLnBrk="1" hangingPunct="1">
              <a:lnSpc>
                <a:spcPct val="80000"/>
              </a:lnSpc>
              <a:buFont typeface="Arial" panose="020B0604020202020204" pitchFamily="34" charset="0"/>
              <a:buNone/>
            </a:pPr>
            <a:r>
              <a:rPr lang="en-US" sz="1800" dirty="0" smtClean="0">
                <a:latin typeface="Bookman Old Style" pitchFamily="18" charset="0"/>
              </a:rPr>
              <a:t>● Making every child’s potential a reality.</a:t>
            </a:r>
          </a:p>
        </p:txBody>
      </p:sp>
      <p:sp>
        <p:nvSpPr>
          <p:cNvPr id="4" name="Text Placeholder 3"/>
          <p:cNvSpPr>
            <a:spLocks noGrp="1"/>
          </p:cNvSpPr>
          <p:nvPr>
            <p:ph type="body" sz="half" idx="2"/>
          </p:nvPr>
        </p:nvSpPr>
        <p:spPr>
          <a:xfrm flipV="1">
            <a:off x="457200" y="6858000"/>
            <a:ext cx="1752600" cy="46038"/>
          </a:xfrm>
        </p:spPr>
        <p:txBody>
          <a:bodyPr>
            <a:normAutofit fontScale="25000" lnSpcReduction="20000"/>
          </a:bodyPr>
          <a:lstStyle/>
          <a:p>
            <a:pPr eaLnBrk="1" hangingPunct="1">
              <a:lnSpc>
                <a:spcPct val="80000"/>
              </a:lnSpc>
            </a:pPr>
            <a:endParaRPr lang="es-ES" sz="400" smtClean="0"/>
          </a:p>
        </p:txBody>
      </p:sp>
      <p:pic>
        <p:nvPicPr>
          <p:cNvPr id="35843" name="Picture 3" descr="C:\Users\rjcahill\AppData\Local\Microsoft\Windows\Temporary Internet Files\Content.IE5\9CYZGRRO\MC900254382[1].wmf"/>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533400" y="3276600"/>
            <a:ext cx="2438400" cy="29029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normAutofit fontScale="90000"/>
          </a:bodyPr>
          <a:lstStyle/>
          <a:p>
            <a:pPr eaLnBrk="1" hangingPunct="1"/>
            <a:r>
              <a:rPr lang="en-US" b="1" dirty="0" smtClean="0">
                <a:solidFill>
                  <a:schemeClr val="tx2">
                    <a:lumMod val="50000"/>
                  </a:schemeClr>
                </a:solidFill>
                <a:latin typeface="Rockwell Extra Bold" pitchFamily="18" charset="0"/>
                <a:cs typeface="Tahoma" panose="020B0604030504040204" pitchFamily="34" charset="0"/>
              </a:rPr>
              <a:t>“Taking Care of Business”</a:t>
            </a:r>
            <a:endParaRPr lang="en-US" b="1" dirty="0" smtClean="0">
              <a:solidFill>
                <a:schemeClr val="tx2">
                  <a:lumMod val="50000"/>
                </a:schemeClr>
              </a:solidFill>
              <a:latin typeface="Rockwell Extra Bold" pitchFamily="18" charset="0"/>
            </a:endParaRPr>
          </a:p>
        </p:txBody>
      </p:sp>
      <p:sp>
        <p:nvSpPr>
          <p:cNvPr id="22531" name="Content Placeholder 5"/>
          <p:cNvSpPr>
            <a:spLocks noGrp="1"/>
          </p:cNvSpPr>
          <p:nvPr>
            <p:ph idx="1"/>
          </p:nvPr>
        </p:nvSpPr>
        <p:spPr>
          <a:xfrm>
            <a:off x="457200" y="1828800"/>
            <a:ext cx="8229600" cy="4297363"/>
          </a:xfrm>
        </p:spPr>
        <p:txBody>
          <a:bodyPr/>
          <a:lstStyle/>
          <a:p>
            <a:pPr eaLnBrk="1" hangingPunct="1"/>
            <a:r>
              <a:rPr lang="en-US" dirty="0" smtClean="0">
                <a:latin typeface="Bookman Old Style" pitchFamily="18" charset="0"/>
              </a:rPr>
              <a:t>Update &amp; verify your records</a:t>
            </a:r>
          </a:p>
          <a:p>
            <a:pPr eaLnBrk="1" hangingPunct="1"/>
            <a:r>
              <a:rPr lang="en-US" dirty="0" smtClean="0">
                <a:latin typeface="Bookman Old Style" pitchFamily="18" charset="0"/>
              </a:rPr>
              <a:t>“BFF” time </a:t>
            </a:r>
          </a:p>
          <a:p>
            <a:pPr lvl="1" eaLnBrk="1" hangingPunct="1">
              <a:buFont typeface="Arial" panose="020B0604020202020204" pitchFamily="34" charset="0"/>
              <a:buNone/>
            </a:pPr>
            <a:r>
              <a:rPr lang="en-US" i="1" dirty="0" smtClean="0">
                <a:latin typeface="Bookman Old Style" pitchFamily="18" charset="0"/>
              </a:rPr>
              <a:t>Treasurer:  </a:t>
            </a:r>
          </a:p>
          <a:p>
            <a:pPr lvl="1" eaLnBrk="1" hangingPunct="1">
              <a:buFont typeface="Arial" panose="020B0604020202020204" pitchFamily="34" charset="0"/>
              <a:buNone/>
            </a:pPr>
            <a:r>
              <a:rPr lang="en-US" dirty="0" smtClean="0">
                <a:latin typeface="Bookman Old Style" pitchFamily="18" charset="0"/>
              </a:rPr>
              <a:t>		money collected = memberships sold                          </a:t>
            </a:r>
          </a:p>
          <a:p>
            <a:pPr lvl="1" eaLnBrk="1" hangingPunct="1">
              <a:buFont typeface="Arial" panose="020B0604020202020204" pitchFamily="34" charset="0"/>
              <a:buNone/>
            </a:pPr>
            <a:r>
              <a:rPr lang="en-US" dirty="0" smtClean="0">
                <a:latin typeface="Bookman Old Style" pitchFamily="18" charset="0"/>
              </a:rPr>
              <a:t>      dues mailed by the 1</a:t>
            </a:r>
            <a:r>
              <a:rPr lang="en-US" baseline="30000" dirty="0" smtClean="0">
                <a:latin typeface="Bookman Old Style" pitchFamily="18" charset="0"/>
              </a:rPr>
              <a:t>st</a:t>
            </a:r>
            <a:endParaRPr lang="en-US" dirty="0" smtClean="0">
              <a:latin typeface="Bookman Old Style" pitchFamily="18" charset="0"/>
            </a:endParaRPr>
          </a:p>
          <a:p>
            <a:pPr lvl="1" eaLnBrk="1" hangingPunct="1">
              <a:buFont typeface="Arial" panose="020B0604020202020204" pitchFamily="34" charset="0"/>
              <a:buNone/>
            </a:pPr>
            <a:endParaRPr lang="en-US" sz="800" dirty="0" smtClean="0">
              <a:latin typeface="Bookman Old Style" pitchFamily="18" charset="0"/>
            </a:endParaRPr>
          </a:p>
          <a:p>
            <a:pPr lvl="1" eaLnBrk="1" hangingPunct="1">
              <a:buFont typeface="Arial" panose="020B0604020202020204" pitchFamily="34" charset="0"/>
              <a:buNone/>
            </a:pPr>
            <a:r>
              <a:rPr lang="en-US" i="1" dirty="0" smtClean="0">
                <a:latin typeface="Bookman Old Style" pitchFamily="18" charset="0"/>
              </a:rPr>
              <a:t>Secretary:</a:t>
            </a:r>
          </a:p>
          <a:p>
            <a:pPr lvl="1" eaLnBrk="1" hangingPunct="1">
              <a:buFont typeface="Arial" panose="020B0604020202020204" pitchFamily="34" charset="0"/>
              <a:buNone/>
            </a:pPr>
            <a:r>
              <a:rPr lang="en-US" dirty="0" smtClean="0">
                <a:latin typeface="Bookman Old Style" pitchFamily="18" charset="0"/>
              </a:rPr>
              <a:t>		updated membership roster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371600"/>
          </a:xfrm>
        </p:spPr>
        <p:txBody>
          <a:bodyPr>
            <a:normAutofit fontScale="90000"/>
          </a:bodyPr>
          <a:lstStyle/>
          <a:p>
            <a:pPr eaLnBrk="1" hangingPunct="1"/>
            <a:r>
              <a:rPr lang="en-US" sz="4000" b="1" dirty="0" smtClean="0">
                <a:solidFill>
                  <a:schemeClr val="tx2">
                    <a:lumMod val="50000"/>
                  </a:schemeClr>
                </a:solidFill>
                <a:latin typeface="Rockwell Extra Bold" pitchFamily="18" charset="0"/>
              </a:rPr>
              <a:t>September  is </a:t>
            </a:r>
            <a:br>
              <a:rPr lang="en-US" sz="4000" b="1" dirty="0" smtClean="0">
                <a:solidFill>
                  <a:schemeClr val="tx2">
                    <a:lumMod val="50000"/>
                  </a:schemeClr>
                </a:solidFill>
                <a:latin typeface="Rockwell Extra Bold" pitchFamily="18" charset="0"/>
              </a:rPr>
            </a:br>
            <a:r>
              <a:rPr lang="en-US" sz="4000" b="1" dirty="0" smtClean="0">
                <a:solidFill>
                  <a:schemeClr val="tx2">
                    <a:lumMod val="50000"/>
                  </a:schemeClr>
                </a:solidFill>
                <a:latin typeface="Rockwell Extra Bold" pitchFamily="18" charset="0"/>
              </a:rPr>
              <a:t>PTA Membership Month</a:t>
            </a:r>
            <a:r>
              <a:rPr lang="en-US" sz="4000" dirty="0" smtClean="0">
                <a:solidFill>
                  <a:schemeClr val="tx2">
                    <a:lumMod val="50000"/>
                  </a:schemeClr>
                </a:solidFill>
                <a:latin typeface="Rockwell Extra Bold" pitchFamily="18" charset="0"/>
              </a:rPr>
              <a:t/>
            </a:r>
            <a:br>
              <a:rPr lang="en-US" sz="4000" dirty="0" smtClean="0">
                <a:solidFill>
                  <a:schemeClr val="tx2">
                    <a:lumMod val="50000"/>
                  </a:schemeClr>
                </a:solidFill>
                <a:latin typeface="Rockwell Extra Bold" pitchFamily="18" charset="0"/>
              </a:rPr>
            </a:br>
            <a:endParaRPr lang="en-US" sz="4000" dirty="0" smtClean="0">
              <a:solidFill>
                <a:schemeClr val="tx2">
                  <a:lumMod val="50000"/>
                </a:schemeClr>
              </a:solidFill>
              <a:latin typeface="Rockwell Extra Bold" pitchFamily="18" charset="0"/>
            </a:endParaRPr>
          </a:p>
        </p:txBody>
      </p:sp>
      <p:sp>
        <p:nvSpPr>
          <p:cNvPr id="23555" name="Content Placeholder 2"/>
          <p:cNvSpPr>
            <a:spLocks noGrp="1"/>
          </p:cNvSpPr>
          <p:nvPr>
            <p:ph sz="half" idx="1"/>
          </p:nvPr>
        </p:nvSpPr>
        <p:spPr>
          <a:xfrm>
            <a:off x="533400" y="1981200"/>
            <a:ext cx="3962400" cy="4419600"/>
          </a:xfrm>
        </p:spPr>
        <p:txBody>
          <a:bodyPr/>
          <a:lstStyle/>
          <a:p>
            <a:pPr algn="ctr" eaLnBrk="1" hangingPunct="1">
              <a:buFont typeface="Arial" panose="020B0604020202020204" pitchFamily="34" charset="0"/>
              <a:buNone/>
            </a:pPr>
            <a:r>
              <a:rPr lang="en-US" sz="5400" b="1" dirty="0" smtClean="0">
                <a:latin typeface="Comic Sans MS" panose="030F0702030302020204" pitchFamily="66" charset="0"/>
              </a:rPr>
              <a:t>Back </a:t>
            </a:r>
          </a:p>
          <a:p>
            <a:pPr algn="ctr" eaLnBrk="1" hangingPunct="1">
              <a:buFont typeface="Arial" panose="020B0604020202020204" pitchFamily="34" charset="0"/>
              <a:buNone/>
            </a:pPr>
            <a:r>
              <a:rPr lang="en-US" sz="5400" b="1" dirty="0" smtClean="0">
                <a:latin typeface="Comic Sans MS" panose="030F0702030302020204" pitchFamily="66" charset="0"/>
              </a:rPr>
              <a:t>to</a:t>
            </a:r>
          </a:p>
          <a:p>
            <a:pPr algn="ctr" eaLnBrk="1" hangingPunct="1">
              <a:buFont typeface="Arial" panose="020B0604020202020204" pitchFamily="34" charset="0"/>
              <a:buNone/>
            </a:pPr>
            <a:r>
              <a:rPr lang="en-US" sz="5400" b="1" dirty="0" smtClean="0">
                <a:latin typeface="Comic Sans MS" panose="030F0702030302020204" pitchFamily="66" charset="0"/>
              </a:rPr>
              <a:t>School </a:t>
            </a:r>
          </a:p>
          <a:p>
            <a:pPr algn="ctr" eaLnBrk="1" hangingPunct="1">
              <a:buFont typeface="Arial" panose="020B0604020202020204" pitchFamily="34" charset="0"/>
              <a:buNone/>
            </a:pPr>
            <a:r>
              <a:rPr lang="en-US" sz="5400" b="1" dirty="0" smtClean="0">
                <a:latin typeface="Comic Sans MS" panose="030F0702030302020204" pitchFamily="66" charset="0"/>
              </a:rPr>
              <a:t>with PTA</a:t>
            </a:r>
          </a:p>
        </p:txBody>
      </p:sp>
      <p:pic>
        <p:nvPicPr>
          <p:cNvPr id="23556" name="Picture 2" descr="September is PTA Membership Month"/>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53000" y="2286000"/>
            <a:ext cx="2924175" cy="29718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8"/>
          <p:cNvSpPr>
            <a:spLocks noGrp="1"/>
          </p:cNvSpPr>
          <p:nvPr>
            <p:ph type="title"/>
          </p:nvPr>
        </p:nvSpPr>
        <p:spPr>
          <a:xfrm>
            <a:off x="762000" y="914400"/>
            <a:ext cx="2667000" cy="1447800"/>
          </a:xfrm>
        </p:spPr>
        <p:txBody>
          <a:bodyPr>
            <a:normAutofit fontScale="90000"/>
          </a:bodyPr>
          <a:lstStyle/>
          <a:p>
            <a:pPr eaLnBrk="1" hangingPunct="1"/>
            <a:r>
              <a:rPr lang="en-US" sz="4800" dirty="0" smtClean="0">
                <a:solidFill>
                  <a:schemeClr val="tx2">
                    <a:lumMod val="50000"/>
                  </a:schemeClr>
                </a:solidFill>
                <a:latin typeface="Rockwell Extra Bold" pitchFamily="18" charset="0"/>
              </a:rPr>
              <a:t>To Do List: </a:t>
            </a:r>
            <a:endParaRPr lang="en-US" sz="3200" dirty="0" smtClean="0"/>
          </a:p>
        </p:txBody>
      </p:sp>
      <p:sp>
        <p:nvSpPr>
          <p:cNvPr id="6" name="Content Placeholder 5"/>
          <p:cNvSpPr>
            <a:spLocks noGrp="1"/>
          </p:cNvSpPr>
          <p:nvPr>
            <p:ph idx="1"/>
          </p:nvPr>
        </p:nvSpPr>
        <p:spPr>
          <a:xfrm>
            <a:off x="3962400" y="990600"/>
            <a:ext cx="4876800" cy="5334000"/>
          </a:xfrm>
        </p:spPr>
        <p:txBody>
          <a:bodyPr>
            <a:normAutofit fontScale="92500"/>
          </a:bodyPr>
          <a:lstStyle/>
          <a:p>
            <a:pPr eaLnBrk="1" hangingPunct="1">
              <a:lnSpc>
                <a:spcPct val="80000"/>
              </a:lnSpc>
            </a:pPr>
            <a:r>
              <a:rPr lang="en-US" sz="3500" dirty="0" smtClean="0">
                <a:latin typeface="Bookman Old Style" pitchFamily="18" charset="0"/>
              </a:rPr>
              <a:t>Utilize local media</a:t>
            </a:r>
          </a:p>
          <a:p>
            <a:pPr eaLnBrk="1" hangingPunct="1">
              <a:lnSpc>
                <a:spcPct val="80000"/>
              </a:lnSpc>
            </a:pPr>
            <a:r>
              <a:rPr lang="en-US" sz="3500" dirty="0" smtClean="0">
                <a:latin typeface="Bookman Old Style" pitchFamily="18" charset="0"/>
              </a:rPr>
              <a:t>Continue to contact local businesses</a:t>
            </a:r>
          </a:p>
          <a:p>
            <a:pPr eaLnBrk="1" hangingPunct="1">
              <a:lnSpc>
                <a:spcPct val="80000"/>
              </a:lnSpc>
            </a:pPr>
            <a:r>
              <a:rPr lang="en-US" sz="3500" dirty="0" smtClean="0">
                <a:latin typeface="Bookman Old Style" pitchFamily="18" charset="0"/>
              </a:rPr>
              <a:t>Kick off membership contests </a:t>
            </a:r>
          </a:p>
          <a:p>
            <a:pPr eaLnBrk="1" hangingPunct="1">
              <a:lnSpc>
                <a:spcPct val="80000"/>
              </a:lnSpc>
            </a:pPr>
            <a:r>
              <a:rPr lang="en-US" sz="3500" dirty="0" smtClean="0">
                <a:latin typeface="Bookman Old Style" pitchFamily="18" charset="0"/>
              </a:rPr>
              <a:t>Are you an Early Bird?</a:t>
            </a:r>
          </a:p>
          <a:p>
            <a:pPr eaLnBrk="1" hangingPunct="1">
              <a:lnSpc>
                <a:spcPct val="80000"/>
              </a:lnSpc>
            </a:pPr>
            <a:r>
              <a:rPr lang="en-US" sz="3500" dirty="0" smtClean="0">
                <a:latin typeface="Bookman Old Style" pitchFamily="18" charset="0"/>
              </a:rPr>
              <a:t>Take care of business with your BFFs</a:t>
            </a:r>
          </a:p>
          <a:p>
            <a:pPr eaLnBrk="1" hangingPunct="1">
              <a:lnSpc>
                <a:spcPct val="80000"/>
              </a:lnSpc>
            </a:pPr>
            <a:r>
              <a:rPr lang="en-US" sz="3500" dirty="0" smtClean="0">
                <a:latin typeface="Bookman Old Style" pitchFamily="18" charset="0"/>
              </a:rPr>
              <a:t>Register for convention</a:t>
            </a:r>
          </a:p>
          <a:p>
            <a:pPr eaLnBrk="1" hangingPunct="1">
              <a:lnSpc>
                <a:spcPct val="80000"/>
              </a:lnSpc>
            </a:pPr>
            <a:endParaRPr lang="en-US" sz="2700" dirty="0" smtClean="0"/>
          </a:p>
        </p:txBody>
      </p:sp>
      <p:grpSp>
        <p:nvGrpSpPr>
          <p:cNvPr id="7" name="Group 6"/>
          <p:cNvGrpSpPr/>
          <p:nvPr/>
        </p:nvGrpSpPr>
        <p:grpSpPr>
          <a:xfrm>
            <a:off x="457200" y="2819400"/>
            <a:ext cx="3276372" cy="3429000"/>
            <a:chOff x="9144000" y="1600200"/>
            <a:chExt cx="2819172" cy="2819172"/>
          </a:xfrm>
        </p:grpSpPr>
        <p:pic>
          <p:nvPicPr>
            <p:cNvPr id="8" name="Picture 1" descr="C:\Users\rjcahill\AppData\Local\Microsoft\Windows\Temporary Internet Files\Content.IE5\VKPW32VD\MC900434791[1].png"/>
            <p:cNvPicPr>
              <a:picLocks noChangeAspect="1" noChangeArrowheads="1"/>
            </p:cNvPicPr>
            <p:nvPr/>
          </p:nvPicPr>
          <p:blipFill>
            <a:blip r:embed="rId3" cstate="print"/>
            <a:srcRect/>
            <a:stretch>
              <a:fillRect/>
            </a:stretch>
          </p:blipFill>
          <p:spPr bwMode="auto">
            <a:xfrm>
              <a:off x="9144000" y="1600200"/>
              <a:ext cx="2819172" cy="2819172"/>
            </a:xfrm>
            <a:prstGeom prst="rect">
              <a:avLst/>
            </a:prstGeom>
            <a:noFill/>
          </p:spPr>
        </p:pic>
        <p:sp>
          <p:nvSpPr>
            <p:cNvPr id="9" name="TextBox 8"/>
            <p:cNvSpPr txBox="1">
              <a:spLocks noChangeAspect="1"/>
            </p:cNvSpPr>
            <p:nvPr/>
          </p:nvSpPr>
          <p:spPr>
            <a:xfrm rot="20100000">
              <a:off x="9935751" y="2286956"/>
              <a:ext cx="1204169" cy="253041"/>
            </a:xfrm>
            <a:prstGeom prst="rect">
              <a:avLst/>
            </a:prstGeom>
            <a:solidFill>
              <a:schemeClr val="bg2">
                <a:lumMod val="90000"/>
              </a:schemeClr>
            </a:solidFill>
          </p:spPr>
          <p:txBody>
            <a:bodyPr wrap="square" rtlCol="0">
              <a:spAutoFit/>
            </a:bodyPr>
            <a:lstStyle/>
            <a:p>
              <a:pPr algn="ctr"/>
              <a:r>
                <a:rPr lang="en-US" sz="1400" b="1" dirty="0" smtClean="0"/>
                <a:t>SEPTEMBER</a:t>
              </a:r>
              <a:endParaRPr lang="en-US" sz="1400" b="1"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hangingPunct="1"/>
            <a:r>
              <a:rPr lang="en-US" sz="4000" dirty="0" smtClean="0"/>
              <a:t/>
            </a:r>
            <a:br>
              <a:rPr lang="en-US" sz="4000" dirty="0" smtClean="0"/>
            </a:br>
            <a:r>
              <a:rPr lang="en-US" sz="4000" dirty="0" smtClean="0"/>
              <a:t> </a:t>
            </a:r>
            <a:r>
              <a:rPr lang="en-US" sz="4000" b="1" dirty="0" smtClean="0"/>
              <a:t>Missouri PTA 99th Annual Convention in Chesterfield,  October 17-19</a:t>
            </a:r>
            <a:r>
              <a:rPr lang="en-US" sz="4000" b="1" baseline="30000" dirty="0" smtClean="0"/>
              <a:t>th</a:t>
            </a:r>
            <a:r>
              <a:rPr lang="en-US" sz="4000" b="1" dirty="0" smtClean="0"/>
              <a:t>, 2014. 	</a:t>
            </a:r>
            <a:br>
              <a:rPr lang="en-US" sz="4000" b="1" dirty="0" smtClean="0"/>
            </a:br>
            <a:endParaRPr lang="en-US" sz="4000" dirty="0" smtClean="0"/>
          </a:p>
        </p:txBody>
      </p:sp>
      <p:pic>
        <p:nvPicPr>
          <p:cNvPr id="68609" name="Picture 1" descr="C:\Users\rjcahill\AppData\Local\Microsoft\Windows\Temporary Internet Files\Content.IE5\06BCZ726\MC900045244[1].wmf"/>
          <p:cNvPicPr>
            <a:picLocks noChangeAspect="1" noChangeArrowheads="1"/>
          </p:cNvPicPr>
          <p:nvPr/>
        </p:nvPicPr>
        <p:blipFill>
          <a:blip r:embed="rId3" cstate="print"/>
          <a:srcRect/>
          <a:stretch>
            <a:fillRect/>
          </a:stretch>
        </p:blipFill>
        <p:spPr bwMode="auto">
          <a:xfrm>
            <a:off x="381000" y="1676400"/>
            <a:ext cx="4953000" cy="4919239"/>
          </a:xfrm>
          <a:prstGeom prst="rect">
            <a:avLst/>
          </a:prstGeom>
          <a:noFill/>
        </p:spPr>
      </p:pic>
      <p:sp>
        <p:nvSpPr>
          <p:cNvPr id="9" name="TextBox 8"/>
          <p:cNvSpPr txBox="1"/>
          <p:nvPr/>
        </p:nvSpPr>
        <p:spPr>
          <a:xfrm>
            <a:off x="5303520" y="1676400"/>
            <a:ext cx="3657600" cy="1446550"/>
          </a:xfrm>
          <a:prstGeom prst="rect">
            <a:avLst/>
          </a:prstGeom>
          <a:noFill/>
        </p:spPr>
        <p:txBody>
          <a:bodyPr wrap="square" rtlCol="0">
            <a:spAutoFit/>
          </a:bodyPr>
          <a:lstStyle/>
          <a:p>
            <a:pPr algn="ctr"/>
            <a:r>
              <a:rPr lang="en-US" sz="3200" b="1" dirty="0" smtClean="0">
                <a:latin typeface="Baskerville Old Face" pitchFamily="18" charset="0"/>
              </a:rPr>
              <a:t>SAVE THE DATE! </a:t>
            </a:r>
          </a:p>
          <a:p>
            <a:pPr algn="ctr"/>
            <a:r>
              <a:rPr lang="en-US" sz="2800" dirty="0" smtClean="0">
                <a:latin typeface="Baskerville Old Face" pitchFamily="18" charset="0"/>
              </a:rPr>
              <a:t>Double Tree by Hilton   </a:t>
            </a:r>
          </a:p>
          <a:p>
            <a:r>
              <a:rPr lang="en-US" sz="2800" dirty="0" smtClean="0">
                <a:latin typeface="Baskerville Old Face" pitchFamily="18" charset="0"/>
              </a:rPr>
              <a:t>St. Louis - Chesterfield</a:t>
            </a:r>
          </a:p>
        </p:txBody>
      </p:sp>
      <p:pic>
        <p:nvPicPr>
          <p:cNvPr id="10" name="Picture 9" descr="logo_tag.tif"/>
          <p:cNvPicPr>
            <a:picLocks noChangeAspect="1"/>
          </p:cNvPicPr>
          <p:nvPr/>
        </p:nvPicPr>
        <p:blipFill>
          <a:blip r:embed="rId4" cstate="print"/>
          <a:stretch>
            <a:fillRect/>
          </a:stretch>
        </p:blipFill>
        <p:spPr>
          <a:xfrm>
            <a:off x="5486400" y="3962400"/>
            <a:ext cx="3429000" cy="141577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8"/>
          <p:cNvSpPr>
            <a:spLocks noGrp="1"/>
          </p:cNvSpPr>
          <p:nvPr>
            <p:ph type="title"/>
          </p:nvPr>
        </p:nvSpPr>
        <p:spPr>
          <a:xfrm>
            <a:off x="838200" y="609600"/>
            <a:ext cx="2438400" cy="1600200"/>
          </a:xfrm>
        </p:spPr>
        <p:txBody>
          <a:bodyPr/>
          <a:lstStyle/>
          <a:p>
            <a:pPr eaLnBrk="1" hangingPunct="1"/>
            <a:r>
              <a:rPr lang="en-US" sz="4800" dirty="0" smtClean="0">
                <a:solidFill>
                  <a:schemeClr val="tx2">
                    <a:lumMod val="50000"/>
                  </a:schemeClr>
                </a:solidFill>
                <a:latin typeface="Rockwell Extra Bold" pitchFamily="18" charset="0"/>
              </a:rPr>
              <a:t>To Do List: </a:t>
            </a:r>
            <a:endParaRPr lang="en-US" sz="3200" dirty="0" smtClean="0"/>
          </a:p>
        </p:txBody>
      </p:sp>
      <p:sp>
        <p:nvSpPr>
          <p:cNvPr id="6" name="Content Placeholder 5"/>
          <p:cNvSpPr>
            <a:spLocks noGrp="1"/>
          </p:cNvSpPr>
          <p:nvPr>
            <p:ph idx="1"/>
          </p:nvPr>
        </p:nvSpPr>
        <p:spPr>
          <a:xfrm>
            <a:off x="3962400" y="1066800"/>
            <a:ext cx="4876800" cy="5486400"/>
          </a:xfrm>
        </p:spPr>
        <p:txBody>
          <a:bodyPr>
            <a:normAutofit lnSpcReduction="10000"/>
          </a:bodyPr>
          <a:lstStyle/>
          <a:p>
            <a:pPr eaLnBrk="1" hangingPunct="1">
              <a:lnSpc>
                <a:spcPct val="80000"/>
              </a:lnSpc>
            </a:pPr>
            <a:r>
              <a:rPr lang="en-US" sz="3700" dirty="0" smtClean="0">
                <a:latin typeface="Bookman Old Style" pitchFamily="18" charset="0"/>
              </a:rPr>
              <a:t>Fall Sports</a:t>
            </a:r>
          </a:p>
          <a:p>
            <a:pPr eaLnBrk="1" hangingPunct="1">
              <a:lnSpc>
                <a:spcPct val="80000"/>
              </a:lnSpc>
            </a:pPr>
            <a:r>
              <a:rPr lang="en-US" sz="3700" dirty="0" smtClean="0">
                <a:latin typeface="Bookman Old Style" pitchFamily="18" charset="0"/>
              </a:rPr>
              <a:t>The results are in!</a:t>
            </a:r>
          </a:p>
          <a:p>
            <a:pPr eaLnBrk="1" hangingPunct="1">
              <a:lnSpc>
                <a:spcPct val="80000"/>
              </a:lnSpc>
            </a:pPr>
            <a:r>
              <a:rPr lang="en-US" sz="3700" dirty="0" smtClean="0">
                <a:latin typeface="Bookman Old Style" pitchFamily="18" charset="0"/>
              </a:rPr>
              <a:t>Check last year’s list</a:t>
            </a:r>
          </a:p>
          <a:p>
            <a:pPr eaLnBrk="1" hangingPunct="1">
              <a:lnSpc>
                <a:spcPct val="80000"/>
              </a:lnSpc>
            </a:pPr>
            <a:r>
              <a:rPr lang="en-US" sz="3700" dirty="0" smtClean="0">
                <a:latin typeface="Bookman Old Style" pitchFamily="18" charset="0"/>
              </a:rPr>
              <a:t>Hello School Board Members</a:t>
            </a:r>
          </a:p>
          <a:p>
            <a:pPr eaLnBrk="1" hangingPunct="1">
              <a:lnSpc>
                <a:spcPct val="80000"/>
              </a:lnSpc>
            </a:pPr>
            <a:r>
              <a:rPr lang="en-US" sz="3700" dirty="0" smtClean="0">
                <a:latin typeface="Bookman Old Style" pitchFamily="18" charset="0"/>
              </a:rPr>
              <a:t>Pack for convention</a:t>
            </a:r>
          </a:p>
          <a:p>
            <a:pPr eaLnBrk="1" hangingPunct="1">
              <a:lnSpc>
                <a:spcPct val="80000"/>
              </a:lnSpc>
            </a:pPr>
            <a:r>
              <a:rPr lang="en-US" sz="3700" dirty="0" smtClean="0">
                <a:latin typeface="Bookman Old Style" pitchFamily="18" charset="0"/>
              </a:rPr>
              <a:t>Take care of business with your BFFs</a:t>
            </a:r>
          </a:p>
        </p:txBody>
      </p:sp>
      <p:grpSp>
        <p:nvGrpSpPr>
          <p:cNvPr id="8" name="Group 7"/>
          <p:cNvGrpSpPr/>
          <p:nvPr/>
        </p:nvGrpSpPr>
        <p:grpSpPr>
          <a:xfrm>
            <a:off x="685800" y="2590800"/>
            <a:ext cx="3276372" cy="3429000"/>
            <a:chOff x="9144000" y="1600200"/>
            <a:chExt cx="2819172" cy="2819172"/>
          </a:xfrm>
        </p:grpSpPr>
        <p:pic>
          <p:nvPicPr>
            <p:cNvPr id="9" name="Picture 1" descr="C:\Users\rjcahill\AppData\Local\Microsoft\Windows\Temporary Internet Files\Content.IE5\VKPW32VD\MC900434791[1].png"/>
            <p:cNvPicPr>
              <a:picLocks noChangeAspect="1" noChangeArrowheads="1"/>
            </p:cNvPicPr>
            <p:nvPr/>
          </p:nvPicPr>
          <p:blipFill>
            <a:blip r:embed="rId3" cstate="print"/>
            <a:srcRect/>
            <a:stretch>
              <a:fillRect/>
            </a:stretch>
          </p:blipFill>
          <p:spPr bwMode="auto">
            <a:xfrm>
              <a:off x="9144000" y="1600200"/>
              <a:ext cx="2819172" cy="2819172"/>
            </a:xfrm>
            <a:prstGeom prst="rect">
              <a:avLst/>
            </a:prstGeom>
            <a:noFill/>
          </p:spPr>
        </p:pic>
        <p:sp>
          <p:nvSpPr>
            <p:cNvPr id="10" name="TextBox 9"/>
            <p:cNvSpPr txBox="1">
              <a:spLocks noChangeAspect="1"/>
            </p:cNvSpPr>
            <p:nvPr/>
          </p:nvSpPr>
          <p:spPr>
            <a:xfrm rot="20100000">
              <a:off x="9935751" y="2286956"/>
              <a:ext cx="1204169" cy="253041"/>
            </a:xfrm>
            <a:prstGeom prst="rect">
              <a:avLst/>
            </a:prstGeom>
            <a:solidFill>
              <a:schemeClr val="bg2">
                <a:lumMod val="90000"/>
              </a:schemeClr>
            </a:solidFill>
          </p:spPr>
          <p:txBody>
            <a:bodyPr wrap="square" rtlCol="0">
              <a:spAutoFit/>
            </a:bodyPr>
            <a:lstStyle/>
            <a:p>
              <a:pPr algn="ctr"/>
              <a:r>
                <a:rPr lang="en-US" sz="1400" b="1" dirty="0" smtClean="0"/>
                <a:t>OCTOBER</a:t>
              </a:r>
              <a:endParaRPr lang="en-US" sz="1400" b="1"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8"/>
          <p:cNvSpPr>
            <a:spLocks noGrp="1"/>
          </p:cNvSpPr>
          <p:nvPr>
            <p:ph type="title"/>
          </p:nvPr>
        </p:nvSpPr>
        <p:spPr>
          <a:xfrm>
            <a:off x="762001" y="609600"/>
            <a:ext cx="2667000" cy="1600200"/>
          </a:xfrm>
        </p:spPr>
        <p:txBody>
          <a:bodyPr/>
          <a:lstStyle/>
          <a:p>
            <a:pPr eaLnBrk="1" hangingPunct="1"/>
            <a:r>
              <a:rPr lang="en-US" sz="4800" dirty="0" smtClean="0">
                <a:solidFill>
                  <a:schemeClr val="tx2">
                    <a:lumMod val="50000"/>
                  </a:schemeClr>
                </a:solidFill>
                <a:latin typeface="Rockwell Extra Bold" pitchFamily="18" charset="0"/>
              </a:rPr>
              <a:t>To Do List: </a:t>
            </a:r>
            <a:endParaRPr lang="en-US" sz="3200" dirty="0" smtClean="0"/>
          </a:p>
        </p:txBody>
      </p:sp>
      <p:sp>
        <p:nvSpPr>
          <p:cNvPr id="6" name="Content Placeholder 5"/>
          <p:cNvSpPr>
            <a:spLocks noGrp="1"/>
          </p:cNvSpPr>
          <p:nvPr>
            <p:ph idx="1"/>
          </p:nvPr>
        </p:nvSpPr>
        <p:spPr>
          <a:xfrm>
            <a:off x="3962400" y="914400"/>
            <a:ext cx="4876800" cy="5638800"/>
          </a:xfrm>
        </p:spPr>
        <p:txBody>
          <a:bodyPr>
            <a:normAutofit/>
          </a:bodyPr>
          <a:lstStyle/>
          <a:p>
            <a:pPr eaLnBrk="1" hangingPunct="1">
              <a:lnSpc>
                <a:spcPct val="80000"/>
              </a:lnSpc>
            </a:pPr>
            <a:r>
              <a:rPr lang="en-US" sz="3600" dirty="0" smtClean="0">
                <a:latin typeface="Bookman Old Style" pitchFamily="18" charset="0"/>
              </a:rPr>
              <a:t>Show &amp; Share</a:t>
            </a:r>
          </a:p>
          <a:p>
            <a:pPr eaLnBrk="1" hangingPunct="1">
              <a:lnSpc>
                <a:spcPct val="80000"/>
              </a:lnSpc>
            </a:pPr>
            <a:r>
              <a:rPr lang="en-US" sz="3600" dirty="0" smtClean="0">
                <a:latin typeface="Bookman Old Style" pitchFamily="18" charset="0"/>
              </a:rPr>
              <a:t>Say “thanks” with   the gift of PTA</a:t>
            </a:r>
          </a:p>
          <a:p>
            <a:pPr eaLnBrk="1" hangingPunct="1">
              <a:lnSpc>
                <a:spcPct val="80000"/>
              </a:lnSpc>
            </a:pPr>
            <a:r>
              <a:rPr lang="en-US" sz="3600" dirty="0" smtClean="0">
                <a:latin typeface="Bookman Old Style" pitchFamily="18" charset="0"/>
              </a:rPr>
              <a:t>Special Events</a:t>
            </a:r>
          </a:p>
          <a:p>
            <a:pPr eaLnBrk="1" hangingPunct="1">
              <a:lnSpc>
                <a:spcPct val="80000"/>
              </a:lnSpc>
            </a:pPr>
            <a:r>
              <a:rPr lang="en-US" sz="3600" dirty="0" smtClean="0">
                <a:latin typeface="Bookman Old Style" pitchFamily="18" charset="0"/>
              </a:rPr>
              <a:t>Promote Reflections</a:t>
            </a:r>
          </a:p>
          <a:p>
            <a:pPr eaLnBrk="1" hangingPunct="1">
              <a:lnSpc>
                <a:spcPct val="80000"/>
              </a:lnSpc>
            </a:pPr>
            <a:r>
              <a:rPr lang="en-US" sz="3600" dirty="0" smtClean="0">
                <a:latin typeface="Bookman Old Style" pitchFamily="18" charset="0"/>
              </a:rPr>
              <a:t>Are you in             “Good Standing”?</a:t>
            </a:r>
          </a:p>
          <a:p>
            <a:pPr eaLnBrk="1" hangingPunct="1">
              <a:lnSpc>
                <a:spcPct val="80000"/>
              </a:lnSpc>
            </a:pPr>
            <a:r>
              <a:rPr lang="en-US" sz="3600" dirty="0" smtClean="0">
                <a:latin typeface="Bookman Old Style" pitchFamily="18" charset="0"/>
              </a:rPr>
              <a:t>Take care of business with your BFFs</a:t>
            </a:r>
          </a:p>
          <a:p>
            <a:pPr eaLnBrk="1" hangingPunct="1">
              <a:lnSpc>
                <a:spcPct val="80000"/>
              </a:lnSpc>
              <a:buFont typeface="Arial" panose="020B0604020202020204" pitchFamily="34" charset="0"/>
              <a:buNone/>
            </a:pPr>
            <a:endParaRPr lang="en-US" sz="3300" dirty="0" smtClean="0"/>
          </a:p>
        </p:txBody>
      </p:sp>
      <p:sp>
        <p:nvSpPr>
          <p:cNvPr id="8" name="Text Placeholder 6"/>
          <p:cNvSpPr txBox="1">
            <a:spLocks/>
          </p:cNvSpPr>
          <p:nvPr/>
        </p:nvSpPr>
        <p:spPr>
          <a:xfrm flipV="1">
            <a:off x="990600" y="4114800"/>
            <a:ext cx="1905000" cy="228600"/>
          </a:xfrm>
          <a:prstGeom prst="rect">
            <a:avLst/>
          </a:prstGeom>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buFont typeface="Arial" panose="020B0604020202020204" pitchFamily="34" charset="0"/>
              <a:buNone/>
            </a:pPr>
            <a:endParaRPr lang="es-ES" sz="1000">
              <a:latin typeface="Calibri" panose="020F0502020204030204" pitchFamily="34" charset="0"/>
            </a:endParaRPr>
          </a:p>
        </p:txBody>
      </p:sp>
      <p:grpSp>
        <p:nvGrpSpPr>
          <p:cNvPr id="9" name="Group 8"/>
          <p:cNvGrpSpPr/>
          <p:nvPr/>
        </p:nvGrpSpPr>
        <p:grpSpPr>
          <a:xfrm>
            <a:off x="609600" y="2514600"/>
            <a:ext cx="3276372" cy="3429000"/>
            <a:chOff x="9144000" y="1600200"/>
            <a:chExt cx="2819172" cy="2819172"/>
          </a:xfrm>
        </p:grpSpPr>
        <p:pic>
          <p:nvPicPr>
            <p:cNvPr id="10" name="Picture 1" descr="C:\Users\rjcahill\AppData\Local\Microsoft\Windows\Temporary Internet Files\Content.IE5\VKPW32VD\MC900434791[1].png"/>
            <p:cNvPicPr>
              <a:picLocks noChangeAspect="1" noChangeArrowheads="1"/>
            </p:cNvPicPr>
            <p:nvPr/>
          </p:nvPicPr>
          <p:blipFill>
            <a:blip r:embed="rId3" cstate="print"/>
            <a:srcRect/>
            <a:stretch>
              <a:fillRect/>
            </a:stretch>
          </p:blipFill>
          <p:spPr bwMode="auto">
            <a:xfrm>
              <a:off x="9144000" y="1600200"/>
              <a:ext cx="2819172" cy="2819172"/>
            </a:xfrm>
            <a:prstGeom prst="rect">
              <a:avLst/>
            </a:prstGeom>
            <a:noFill/>
          </p:spPr>
        </p:pic>
        <p:sp>
          <p:nvSpPr>
            <p:cNvPr id="11" name="TextBox 10"/>
            <p:cNvSpPr txBox="1">
              <a:spLocks noChangeAspect="1"/>
            </p:cNvSpPr>
            <p:nvPr/>
          </p:nvSpPr>
          <p:spPr>
            <a:xfrm rot="20100000">
              <a:off x="9935751" y="2286956"/>
              <a:ext cx="1204169" cy="253041"/>
            </a:xfrm>
            <a:prstGeom prst="rect">
              <a:avLst/>
            </a:prstGeom>
            <a:solidFill>
              <a:schemeClr val="bg2">
                <a:lumMod val="90000"/>
              </a:schemeClr>
            </a:solidFill>
          </p:spPr>
          <p:txBody>
            <a:bodyPr wrap="square" rtlCol="0">
              <a:spAutoFit/>
            </a:bodyPr>
            <a:lstStyle/>
            <a:p>
              <a:pPr algn="ctr"/>
              <a:r>
                <a:rPr lang="en-US" sz="1400" b="1" dirty="0" smtClean="0"/>
                <a:t>NOVEMBER</a:t>
              </a:r>
              <a:endParaRPr lang="en-US" sz="1400" b="1"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8"/>
          <p:cNvSpPr>
            <a:spLocks noGrp="1"/>
          </p:cNvSpPr>
          <p:nvPr>
            <p:ph type="title"/>
          </p:nvPr>
        </p:nvSpPr>
        <p:spPr>
          <a:xfrm>
            <a:off x="762001" y="609600"/>
            <a:ext cx="2514600" cy="1524000"/>
          </a:xfrm>
        </p:spPr>
        <p:txBody>
          <a:bodyPr>
            <a:normAutofit fontScale="90000"/>
          </a:bodyPr>
          <a:lstStyle/>
          <a:p>
            <a:pPr eaLnBrk="1" hangingPunct="1"/>
            <a:r>
              <a:rPr lang="en-US" sz="4800" dirty="0" smtClean="0">
                <a:solidFill>
                  <a:schemeClr val="tx2">
                    <a:lumMod val="50000"/>
                  </a:schemeClr>
                </a:solidFill>
                <a:latin typeface="Rockwell Extra Bold" pitchFamily="18" charset="0"/>
              </a:rPr>
              <a:t>To Do List: </a:t>
            </a:r>
            <a:endParaRPr lang="en-US" sz="3200" dirty="0" smtClean="0"/>
          </a:p>
        </p:txBody>
      </p:sp>
      <p:sp>
        <p:nvSpPr>
          <p:cNvPr id="6" name="Content Placeholder 5"/>
          <p:cNvSpPr>
            <a:spLocks noGrp="1"/>
          </p:cNvSpPr>
          <p:nvPr>
            <p:ph idx="1"/>
          </p:nvPr>
        </p:nvSpPr>
        <p:spPr>
          <a:xfrm>
            <a:off x="3962400" y="1066800"/>
            <a:ext cx="4876800" cy="4648200"/>
          </a:xfrm>
        </p:spPr>
        <p:txBody>
          <a:bodyPr>
            <a:normAutofit/>
          </a:bodyPr>
          <a:lstStyle/>
          <a:p>
            <a:pPr eaLnBrk="1" hangingPunct="1">
              <a:lnSpc>
                <a:spcPct val="80000"/>
              </a:lnSpc>
            </a:pPr>
            <a:r>
              <a:rPr lang="en-US" sz="4200" dirty="0" smtClean="0">
                <a:latin typeface="Bookman Old Style" pitchFamily="18" charset="0"/>
              </a:rPr>
              <a:t>Who is on your shopping list?</a:t>
            </a:r>
          </a:p>
          <a:p>
            <a:pPr eaLnBrk="1" hangingPunct="1">
              <a:lnSpc>
                <a:spcPct val="80000"/>
              </a:lnSpc>
            </a:pPr>
            <a:r>
              <a:rPr lang="en-US" sz="4200" dirty="0" smtClean="0">
                <a:latin typeface="Bookman Old Style" pitchFamily="18" charset="0"/>
              </a:rPr>
              <a:t>Plan 2</a:t>
            </a:r>
            <a:r>
              <a:rPr lang="en-US" sz="4200" baseline="30000" dirty="0" smtClean="0">
                <a:latin typeface="Bookman Old Style" pitchFamily="18" charset="0"/>
              </a:rPr>
              <a:t>nd</a:t>
            </a:r>
            <a:r>
              <a:rPr lang="en-US" sz="4200" dirty="0" smtClean="0">
                <a:latin typeface="Bookman Old Style" pitchFamily="18" charset="0"/>
              </a:rPr>
              <a:t> push</a:t>
            </a:r>
          </a:p>
          <a:p>
            <a:pPr eaLnBrk="1" hangingPunct="1">
              <a:lnSpc>
                <a:spcPct val="80000"/>
              </a:lnSpc>
            </a:pPr>
            <a:r>
              <a:rPr lang="en-US" sz="4200" dirty="0" smtClean="0">
                <a:latin typeface="Bookman Old Style" pitchFamily="18" charset="0"/>
              </a:rPr>
              <a:t>Take care of business with your BFFs</a:t>
            </a:r>
          </a:p>
          <a:p>
            <a:pPr eaLnBrk="1" hangingPunct="1">
              <a:lnSpc>
                <a:spcPct val="80000"/>
              </a:lnSpc>
            </a:pPr>
            <a:r>
              <a:rPr lang="en-US" sz="4200" dirty="0" smtClean="0">
                <a:latin typeface="Bookman Old Style" pitchFamily="18" charset="0"/>
              </a:rPr>
              <a:t>Take a break!</a:t>
            </a:r>
          </a:p>
        </p:txBody>
      </p:sp>
      <p:sp>
        <p:nvSpPr>
          <p:cNvPr id="8" name="Text Placeholder 6"/>
          <p:cNvSpPr txBox="1">
            <a:spLocks/>
          </p:cNvSpPr>
          <p:nvPr/>
        </p:nvSpPr>
        <p:spPr>
          <a:xfrm flipV="1">
            <a:off x="990600" y="4114800"/>
            <a:ext cx="1905000" cy="228600"/>
          </a:xfrm>
          <a:prstGeom prst="rect">
            <a:avLst/>
          </a:prstGeom>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buFont typeface="Arial" panose="020B0604020202020204" pitchFamily="34" charset="0"/>
              <a:buNone/>
            </a:pPr>
            <a:endParaRPr lang="es-ES" sz="1000">
              <a:latin typeface="Calibri" panose="020F0502020204030204" pitchFamily="34" charset="0"/>
            </a:endParaRPr>
          </a:p>
        </p:txBody>
      </p:sp>
      <p:grpSp>
        <p:nvGrpSpPr>
          <p:cNvPr id="9" name="Group 8"/>
          <p:cNvGrpSpPr/>
          <p:nvPr/>
        </p:nvGrpSpPr>
        <p:grpSpPr>
          <a:xfrm>
            <a:off x="609600" y="2514600"/>
            <a:ext cx="3276372" cy="3429000"/>
            <a:chOff x="9144000" y="1600200"/>
            <a:chExt cx="2819172" cy="2819172"/>
          </a:xfrm>
        </p:grpSpPr>
        <p:pic>
          <p:nvPicPr>
            <p:cNvPr id="10" name="Picture 1" descr="C:\Users\rjcahill\AppData\Local\Microsoft\Windows\Temporary Internet Files\Content.IE5\VKPW32VD\MC900434791[1].png"/>
            <p:cNvPicPr>
              <a:picLocks noChangeAspect="1" noChangeArrowheads="1"/>
            </p:cNvPicPr>
            <p:nvPr/>
          </p:nvPicPr>
          <p:blipFill>
            <a:blip r:embed="rId3" cstate="print"/>
            <a:srcRect/>
            <a:stretch>
              <a:fillRect/>
            </a:stretch>
          </p:blipFill>
          <p:spPr bwMode="auto">
            <a:xfrm>
              <a:off x="9144000" y="1600200"/>
              <a:ext cx="2819172" cy="2819172"/>
            </a:xfrm>
            <a:prstGeom prst="rect">
              <a:avLst/>
            </a:prstGeom>
            <a:noFill/>
          </p:spPr>
        </p:pic>
        <p:sp>
          <p:nvSpPr>
            <p:cNvPr id="11" name="TextBox 10"/>
            <p:cNvSpPr txBox="1">
              <a:spLocks noChangeAspect="1"/>
            </p:cNvSpPr>
            <p:nvPr/>
          </p:nvSpPr>
          <p:spPr>
            <a:xfrm rot="20100000">
              <a:off x="9935751" y="2286956"/>
              <a:ext cx="1204169" cy="253041"/>
            </a:xfrm>
            <a:prstGeom prst="rect">
              <a:avLst/>
            </a:prstGeom>
            <a:solidFill>
              <a:schemeClr val="bg2">
                <a:lumMod val="90000"/>
              </a:schemeClr>
            </a:solidFill>
          </p:spPr>
          <p:txBody>
            <a:bodyPr wrap="square" rtlCol="0">
              <a:spAutoFit/>
            </a:bodyPr>
            <a:lstStyle/>
            <a:p>
              <a:pPr algn="ctr"/>
              <a:r>
                <a:rPr lang="en-US" sz="1400" b="1" dirty="0" smtClean="0"/>
                <a:t>DECEMBER</a:t>
              </a:r>
              <a:endParaRPr lang="en-US" sz="1400" b="1"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8"/>
          <p:cNvSpPr>
            <a:spLocks noGrp="1"/>
          </p:cNvSpPr>
          <p:nvPr>
            <p:ph type="title"/>
          </p:nvPr>
        </p:nvSpPr>
        <p:spPr>
          <a:xfrm>
            <a:off x="381000" y="457200"/>
            <a:ext cx="3008313" cy="2971800"/>
          </a:xfrm>
        </p:spPr>
        <p:txBody>
          <a:bodyPr/>
          <a:lstStyle/>
          <a:p>
            <a:pPr eaLnBrk="1" hangingPunct="1">
              <a:spcBef>
                <a:spcPts val="600"/>
              </a:spcBef>
              <a:spcAft>
                <a:spcPts val="600"/>
              </a:spcAft>
            </a:pPr>
            <a:r>
              <a:rPr lang="en-US" sz="4800" dirty="0" smtClean="0">
                <a:solidFill>
                  <a:schemeClr val="tx2">
                    <a:lumMod val="50000"/>
                  </a:schemeClr>
                </a:solidFill>
                <a:latin typeface="Rockwell Extra Bold" pitchFamily="18" charset="0"/>
              </a:rPr>
              <a:t>To Do List: </a:t>
            </a:r>
            <a:br>
              <a:rPr lang="en-US" sz="4800" dirty="0" smtClean="0">
                <a:solidFill>
                  <a:schemeClr val="tx2">
                    <a:lumMod val="50000"/>
                  </a:schemeClr>
                </a:solidFill>
                <a:latin typeface="Rockwell Extra Bold" pitchFamily="18" charset="0"/>
              </a:rPr>
            </a:br>
            <a:r>
              <a:rPr lang="en-US" sz="2800" dirty="0" smtClean="0">
                <a:latin typeface="Rockwell Extra Bold" pitchFamily="18" charset="0"/>
              </a:rPr>
              <a:t>(Besides taking care of business) </a:t>
            </a:r>
          </a:p>
        </p:txBody>
      </p:sp>
      <p:sp>
        <p:nvSpPr>
          <p:cNvPr id="6" name="Content Placeholder 5"/>
          <p:cNvSpPr>
            <a:spLocks noGrp="1"/>
          </p:cNvSpPr>
          <p:nvPr>
            <p:ph idx="1"/>
          </p:nvPr>
        </p:nvSpPr>
        <p:spPr>
          <a:xfrm>
            <a:off x="3505200" y="533400"/>
            <a:ext cx="5410200" cy="6019800"/>
          </a:xfrm>
        </p:spPr>
        <p:txBody>
          <a:bodyPr>
            <a:normAutofit lnSpcReduction="10000"/>
          </a:bodyPr>
          <a:lstStyle/>
          <a:p>
            <a:pPr eaLnBrk="1" hangingPunct="1">
              <a:lnSpc>
                <a:spcPct val="80000"/>
              </a:lnSpc>
            </a:pPr>
            <a:r>
              <a:rPr lang="en-US" sz="2800" dirty="0" smtClean="0">
                <a:latin typeface="Bookman Old Style" pitchFamily="18" charset="0"/>
              </a:rPr>
              <a:t>New families</a:t>
            </a:r>
          </a:p>
          <a:p>
            <a:pPr eaLnBrk="1" hangingPunct="1">
              <a:lnSpc>
                <a:spcPct val="80000"/>
              </a:lnSpc>
            </a:pPr>
            <a:r>
              <a:rPr lang="en-US" sz="2800" dirty="0" smtClean="0">
                <a:latin typeface="Bookman Old Style" pitchFamily="18" charset="0"/>
              </a:rPr>
              <a:t>Bring a friend</a:t>
            </a:r>
          </a:p>
          <a:p>
            <a:pPr eaLnBrk="1" hangingPunct="1">
              <a:lnSpc>
                <a:spcPct val="80000"/>
              </a:lnSpc>
            </a:pPr>
            <a:r>
              <a:rPr lang="en-US" sz="2800" dirty="0" smtClean="0">
                <a:latin typeface="Bookman Old Style" pitchFamily="18" charset="0"/>
              </a:rPr>
              <a:t>Kindergarten Round-Up</a:t>
            </a:r>
          </a:p>
          <a:p>
            <a:pPr eaLnBrk="1" hangingPunct="1">
              <a:lnSpc>
                <a:spcPct val="80000"/>
              </a:lnSpc>
            </a:pPr>
            <a:r>
              <a:rPr lang="en-US" sz="2800" dirty="0" smtClean="0">
                <a:latin typeface="Bookman Old Style" pitchFamily="18" charset="0"/>
              </a:rPr>
              <a:t>Preschool Screening</a:t>
            </a:r>
          </a:p>
          <a:p>
            <a:pPr eaLnBrk="1" hangingPunct="1">
              <a:lnSpc>
                <a:spcPct val="80000"/>
              </a:lnSpc>
            </a:pPr>
            <a:r>
              <a:rPr lang="en-US" sz="2800" dirty="0" smtClean="0">
                <a:latin typeface="Bookman Old Style" pitchFamily="18" charset="0"/>
              </a:rPr>
              <a:t>Winter Sports events</a:t>
            </a:r>
          </a:p>
          <a:p>
            <a:pPr eaLnBrk="1" hangingPunct="1">
              <a:lnSpc>
                <a:spcPct val="80000"/>
              </a:lnSpc>
            </a:pPr>
            <a:r>
              <a:rPr lang="en-US" sz="2800" dirty="0" smtClean="0">
                <a:latin typeface="Bookman Old Style" pitchFamily="18" charset="0"/>
              </a:rPr>
              <a:t>School Board Forum</a:t>
            </a:r>
          </a:p>
          <a:p>
            <a:pPr eaLnBrk="1" hangingPunct="1">
              <a:lnSpc>
                <a:spcPct val="80000"/>
              </a:lnSpc>
            </a:pPr>
            <a:r>
              <a:rPr lang="en-US" sz="2800" dirty="0" smtClean="0">
                <a:latin typeface="Bookman Old Style" pitchFamily="18" charset="0"/>
              </a:rPr>
              <a:t>Postcards to non-PTA parents</a:t>
            </a:r>
          </a:p>
          <a:p>
            <a:pPr eaLnBrk="1" hangingPunct="1">
              <a:lnSpc>
                <a:spcPct val="80000"/>
              </a:lnSpc>
            </a:pPr>
            <a:r>
              <a:rPr lang="en-US" sz="2800" dirty="0" smtClean="0">
                <a:latin typeface="Bookman Old Style" pitchFamily="18" charset="0"/>
              </a:rPr>
              <a:t>“Never too late to join” ads</a:t>
            </a:r>
          </a:p>
          <a:p>
            <a:pPr eaLnBrk="1" hangingPunct="1">
              <a:lnSpc>
                <a:spcPct val="80000"/>
              </a:lnSpc>
            </a:pPr>
            <a:r>
              <a:rPr lang="en-US" sz="2800" dirty="0" smtClean="0">
                <a:latin typeface="Bookman Old Style" pitchFamily="18" charset="0"/>
              </a:rPr>
              <a:t>Founders Day (Feb. 17</a:t>
            </a:r>
            <a:r>
              <a:rPr lang="en-US" sz="2800" baseline="30000" dirty="0" smtClean="0">
                <a:latin typeface="Bookman Old Style" pitchFamily="18" charset="0"/>
              </a:rPr>
              <a:t>th</a:t>
            </a:r>
            <a:r>
              <a:rPr lang="en-US" sz="2800" dirty="0" smtClean="0">
                <a:latin typeface="Bookman Old Style" pitchFamily="18" charset="0"/>
              </a:rPr>
              <a:t>)</a:t>
            </a:r>
          </a:p>
          <a:p>
            <a:pPr eaLnBrk="1" hangingPunct="1">
              <a:lnSpc>
                <a:spcPct val="80000"/>
              </a:lnSpc>
            </a:pPr>
            <a:r>
              <a:rPr lang="en-US" sz="2800" dirty="0" smtClean="0">
                <a:latin typeface="Bookman Old Style" pitchFamily="18" charset="0"/>
              </a:rPr>
              <a:t>Continue to search internet for new ideas</a:t>
            </a:r>
          </a:p>
          <a:p>
            <a:pPr eaLnBrk="1" hangingPunct="1">
              <a:lnSpc>
                <a:spcPct val="80000"/>
              </a:lnSpc>
            </a:pPr>
            <a:r>
              <a:rPr lang="en-US" sz="2800" dirty="0" smtClean="0">
                <a:latin typeface="Bookman Old Style" pitchFamily="18" charset="0"/>
              </a:rPr>
              <a:t>Final month for dues to count toward awards – 3/1 deadline</a:t>
            </a:r>
          </a:p>
          <a:p>
            <a:pPr eaLnBrk="1" hangingPunct="1">
              <a:lnSpc>
                <a:spcPct val="80000"/>
              </a:lnSpc>
              <a:buFont typeface="Arial" panose="020B0604020202020204" pitchFamily="34" charset="0"/>
              <a:buNone/>
            </a:pPr>
            <a:endParaRPr lang="en-US" sz="1900" dirty="0" smtClean="0"/>
          </a:p>
          <a:p>
            <a:pPr eaLnBrk="1" hangingPunct="1">
              <a:lnSpc>
                <a:spcPct val="80000"/>
              </a:lnSpc>
              <a:buFont typeface="Arial" panose="020B0604020202020204" pitchFamily="34" charset="0"/>
              <a:buNone/>
            </a:pPr>
            <a:r>
              <a:rPr lang="en-US" sz="1500" dirty="0" smtClean="0"/>
              <a:t>		</a:t>
            </a:r>
          </a:p>
        </p:txBody>
      </p:sp>
      <p:sp>
        <p:nvSpPr>
          <p:cNvPr id="29700" name="Text Placeholder 6"/>
          <p:cNvSpPr>
            <a:spLocks noGrp="1"/>
          </p:cNvSpPr>
          <p:nvPr>
            <p:ph type="body" sz="half" idx="2"/>
          </p:nvPr>
        </p:nvSpPr>
        <p:spPr>
          <a:xfrm>
            <a:off x="304800" y="3505200"/>
            <a:ext cx="3048000" cy="2743200"/>
          </a:xfrm>
        </p:spPr>
        <p:txBody>
          <a:bodyPr>
            <a:normAutofit/>
          </a:bodyPr>
          <a:lstStyle/>
          <a:p>
            <a:pPr eaLnBrk="1" hangingPunct="1"/>
            <a:r>
              <a:rPr lang="en-US" sz="4000" b="1" i="1" dirty="0" smtClean="0">
                <a:solidFill>
                  <a:schemeClr val="tx2">
                    <a:lumMod val="50000"/>
                  </a:schemeClr>
                </a:solidFill>
                <a:latin typeface="Rockwell Extra Bold" pitchFamily="18" charset="0"/>
              </a:rPr>
              <a:t>January</a:t>
            </a:r>
          </a:p>
          <a:p>
            <a:pPr eaLnBrk="1" hangingPunct="1"/>
            <a:r>
              <a:rPr lang="en-US" sz="4000" b="1" i="1" dirty="0" smtClean="0">
                <a:solidFill>
                  <a:schemeClr val="tx2">
                    <a:lumMod val="50000"/>
                  </a:schemeClr>
                </a:solidFill>
                <a:latin typeface="Rockwell Extra Bold" pitchFamily="18" charset="0"/>
              </a:rPr>
              <a:t>February</a:t>
            </a:r>
          </a:p>
          <a:p>
            <a:pPr eaLnBrk="1" hangingPunct="1"/>
            <a:r>
              <a:rPr lang="en-US" sz="4000" b="1" i="1" dirty="0" smtClean="0">
                <a:solidFill>
                  <a:schemeClr val="tx2">
                    <a:lumMod val="50000"/>
                  </a:schemeClr>
                </a:solidFill>
                <a:latin typeface="Rockwell Extra Bold" pitchFamily="18" charset="0"/>
              </a:rPr>
              <a:t>March</a:t>
            </a:r>
          </a:p>
        </p:txBody>
      </p:sp>
      <p:sp>
        <p:nvSpPr>
          <p:cNvPr id="29701" name="Text Placeholder 6"/>
          <p:cNvSpPr txBox="1">
            <a:spLocks/>
          </p:cNvSpPr>
          <p:nvPr/>
        </p:nvSpPr>
        <p:spPr bwMode="auto">
          <a:xfrm flipV="1">
            <a:off x="457200" y="2362200"/>
            <a:ext cx="2438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None/>
            </a:pPr>
            <a:endParaRPr lang="es-ES" sz="40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4"/>
          <p:cNvSpPr>
            <a:spLocks noGrp="1"/>
          </p:cNvSpPr>
          <p:nvPr>
            <p:ph type="title"/>
          </p:nvPr>
        </p:nvSpPr>
        <p:spPr/>
        <p:txBody>
          <a:bodyPr/>
          <a:lstStyle/>
          <a:p>
            <a:pPr eaLnBrk="1" hangingPunct="1"/>
            <a:r>
              <a:rPr lang="en-US" b="1" dirty="0" smtClean="0">
                <a:solidFill>
                  <a:schemeClr val="tx2">
                    <a:lumMod val="50000"/>
                  </a:schemeClr>
                </a:solidFill>
                <a:latin typeface="Rockwell Extra Bold" pitchFamily="18" charset="0"/>
                <a:cs typeface="Tahoma" panose="020B0604030504040204" pitchFamily="34" charset="0"/>
              </a:rPr>
              <a:t>Monthly Theme Ideas</a:t>
            </a:r>
          </a:p>
        </p:txBody>
      </p:sp>
      <p:sp>
        <p:nvSpPr>
          <p:cNvPr id="30724" name="Content Placeholder 7"/>
          <p:cNvSpPr>
            <a:spLocks noGrp="1"/>
          </p:cNvSpPr>
          <p:nvPr>
            <p:ph sz="half" idx="1"/>
          </p:nvPr>
        </p:nvSpPr>
        <p:spPr>
          <a:xfrm>
            <a:off x="457200" y="1752600"/>
            <a:ext cx="3352800" cy="4724400"/>
          </a:xfrm>
        </p:spPr>
        <p:txBody>
          <a:bodyPr/>
          <a:lstStyle/>
          <a:p>
            <a:pPr eaLnBrk="1" hangingPunct="1"/>
            <a:r>
              <a:rPr lang="en-US" dirty="0" smtClean="0">
                <a:latin typeface="Bookman Old Style" pitchFamily="18" charset="0"/>
              </a:rPr>
              <a:t>“New Year –New Opportunities”</a:t>
            </a:r>
          </a:p>
          <a:p>
            <a:pPr eaLnBrk="1" hangingPunct="1"/>
            <a:r>
              <a:rPr lang="en-US" dirty="0" smtClean="0">
                <a:latin typeface="Bookman Old Style" pitchFamily="18" charset="0"/>
              </a:rPr>
              <a:t>Valentines Day</a:t>
            </a:r>
          </a:p>
          <a:p>
            <a:pPr eaLnBrk="1" hangingPunct="1"/>
            <a:r>
              <a:rPr lang="en-US" dirty="0" smtClean="0">
                <a:latin typeface="Bookman Old Style" pitchFamily="18" charset="0"/>
              </a:rPr>
              <a:t>“Be Lucky”</a:t>
            </a:r>
          </a:p>
          <a:p>
            <a:pPr eaLnBrk="1" hangingPunct="1"/>
            <a:r>
              <a:rPr lang="en-US" dirty="0" smtClean="0">
                <a:latin typeface="Bookman Old Style" pitchFamily="18" charset="0"/>
              </a:rPr>
              <a:t>“March with</a:t>
            </a:r>
          </a:p>
          <a:p>
            <a:pPr eaLnBrk="1" hangingPunct="1">
              <a:buNone/>
            </a:pPr>
            <a:r>
              <a:rPr lang="en-US" dirty="0" smtClean="0">
                <a:latin typeface="Bookman Old Style" pitchFamily="18" charset="0"/>
              </a:rPr>
              <a:t>	  PTA”</a:t>
            </a:r>
          </a:p>
          <a:p>
            <a:pPr eaLnBrk="1" hangingPunct="1"/>
            <a:r>
              <a:rPr lang="en-US" dirty="0" smtClean="0">
                <a:latin typeface="Bookman Old Style" pitchFamily="18" charset="0"/>
              </a:rPr>
              <a:t>“Spring into</a:t>
            </a:r>
          </a:p>
          <a:p>
            <a:pPr eaLnBrk="1" hangingPunct="1">
              <a:buNone/>
            </a:pPr>
            <a:r>
              <a:rPr lang="en-US" dirty="0" smtClean="0">
                <a:latin typeface="Bookman Old Style" pitchFamily="18" charset="0"/>
              </a:rPr>
              <a:t>	  PTA”</a:t>
            </a:r>
          </a:p>
          <a:p>
            <a:pPr eaLnBrk="1" hangingPunct="1"/>
            <a:endParaRPr lang="en-US" dirty="0" smtClean="0"/>
          </a:p>
        </p:txBody>
      </p:sp>
      <p:sp>
        <p:nvSpPr>
          <p:cNvPr id="8" name="Rectangle 7"/>
          <p:cNvSpPr/>
          <p:nvPr/>
        </p:nvSpPr>
        <p:spPr>
          <a:xfrm>
            <a:off x="3810000" y="1600200"/>
            <a:ext cx="4953000" cy="48768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4114800" y="1828800"/>
            <a:ext cx="1730375" cy="1624012"/>
            <a:chOff x="4419600" y="1905000"/>
            <a:chExt cx="1730375" cy="1624012"/>
          </a:xfrm>
        </p:grpSpPr>
        <p:pic>
          <p:nvPicPr>
            <p:cNvPr id="58369" name="Picture 1" descr="C:\Users\rjcahill\AppData\Local\Microsoft\Windows\Temporary Internet Files\Content.IE5\4J4V5QQM\MC900027276[1].wmf"/>
            <p:cNvPicPr>
              <a:picLocks noChangeAspect="1" noChangeArrowheads="1"/>
            </p:cNvPicPr>
            <p:nvPr/>
          </p:nvPicPr>
          <p:blipFill>
            <a:blip r:embed="rId3" cstate="print"/>
            <a:srcRect/>
            <a:stretch>
              <a:fillRect/>
            </a:stretch>
          </p:blipFill>
          <p:spPr bwMode="auto">
            <a:xfrm>
              <a:off x="4419600" y="1905000"/>
              <a:ext cx="1730375" cy="1624012"/>
            </a:xfrm>
            <a:prstGeom prst="rect">
              <a:avLst/>
            </a:prstGeom>
            <a:noFill/>
          </p:spPr>
        </p:pic>
        <p:sp>
          <p:nvSpPr>
            <p:cNvPr id="6" name="Rectangle 5"/>
            <p:cNvSpPr/>
            <p:nvPr/>
          </p:nvSpPr>
          <p:spPr>
            <a:xfrm>
              <a:off x="4663440" y="2286000"/>
              <a:ext cx="1219200" cy="548640"/>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PTA</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pic>
        <p:nvPicPr>
          <p:cNvPr id="58371" name="Picture 3" descr="C:\Users\rjcahill\AppData\Local\Microsoft\Windows\Temporary Internet Files\Content.IE5\9CYZGRRO\MC900440265[1].jpg"/>
          <p:cNvPicPr>
            <a:picLocks noChangeAspect="1" noChangeArrowheads="1"/>
          </p:cNvPicPr>
          <p:nvPr/>
        </p:nvPicPr>
        <p:blipFill>
          <a:blip r:embed="rId4" cstate="print"/>
          <a:srcRect b="44828"/>
          <a:stretch>
            <a:fillRect/>
          </a:stretch>
        </p:blipFill>
        <p:spPr bwMode="auto">
          <a:xfrm>
            <a:off x="6248400" y="1752600"/>
            <a:ext cx="2209800" cy="1219200"/>
          </a:xfrm>
          <a:prstGeom prst="rect">
            <a:avLst/>
          </a:prstGeom>
          <a:noFill/>
        </p:spPr>
      </p:pic>
      <p:sp>
        <p:nvSpPr>
          <p:cNvPr id="12" name="Rectangle 11"/>
          <p:cNvSpPr/>
          <p:nvPr/>
        </p:nvSpPr>
        <p:spPr>
          <a:xfrm>
            <a:off x="6172200" y="2895600"/>
            <a:ext cx="2362200" cy="1077218"/>
          </a:xfrm>
          <a:prstGeom prst="rect">
            <a:avLst/>
          </a:prstGeom>
          <a:noFill/>
        </p:spPr>
        <p:txBody>
          <a:bodyPr wrap="squar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Happy PTA </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Year!</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8372" name="Picture 4" descr="C:\Users\rjcahill\AppData\Local\Microsoft\Windows\Temporary Internet Files\Content.IE5\9CYZGRRO\MC900343157[1].wmf"/>
          <p:cNvPicPr>
            <a:picLocks noChangeAspect="1" noChangeArrowheads="1"/>
          </p:cNvPicPr>
          <p:nvPr/>
        </p:nvPicPr>
        <p:blipFill>
          <a:blip r:embed="rId5" cstate="print"/>
          <a:srcRect/>
          <a:stretch>
            <a:fillRect/>
          </a:stretch>
        </p:blipFill>
        <p:spPr bwMode="auto">
          <a:xfrm>
            <a:off x="4114800" y="3962400"/>
            <a:ext cx="1584556" cy="1524000"/>
          </a:xfrm>
          <a:prstGeom prst="rect">
            <a:avLst/>
          </a:prstGeom>
          <a:noFill/>
        </p:spPr>
      </p:pic>
      <p:pic>
        <p:nvPicPr>
          <p:cNvPr id="58373" name="Picture 5" descr="C:\Users\rjcahill\AppData\Local\Microsoft\Windows\Temporary Internet Files\Content.IE5\06BCZ726\MC900434459[1].wmf"/>
          <p:cNvPicPr>
            <a:picLocks noChangeAspect="1" noChangeArrowheads="1"/>
          </p:cNvPicPr>
          <p:nvPr/>
        </p:nvPicPr>
        <p:blipFill>
          <a:blip r:embed="rId6" cstate="print"/>
          <a:srcRect/>
          <a:stretch>
            <a:fillRect/>
          </a:stretch>
        </p:blipFill>
        <p:spPr bwMode="auto">
          <a:xfrm>
            <a:off x="5715000" y="4343400"/>
            <a:ext cx="2906978" cy="158749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685800"/>
            <a:ext cx="2514600" cy="1543050"/>
          </a:xfrm>
        </p:spPr>
        <p:txBody>
          <a:bodyPr/>
          <a:lstStyle/>
          <a:p>
            <a:pPr eaLnBrk="1" hangingPunct="1"/>
            <a:r>
              <a:rPr lang="en-US" sz="4400" dirty="0" smtClean="0">
                <a:solidFill>
                  <a:schemeClr val="tx2">
                    <a:lumMod val="50000"/>
                  </a:schemeClr>
                </a:solidFill>
                <a:latin typeface="Rockwell Extra Bold" pitchFamily="18" charset="0"/>
              </a:rPr>
              <a:t>To Do List: </a:t>
            </a:r>
            <a:endParaRPr lang="en-US" sz="4400" dirty="0" smtClean="0"/>
          </a:p>
        </p:txBody>
      </p:sp>
      <p:sp>
        <p:nvSpPr>
          <p:cNvPr id="3" name="Content Placeholder 2"/>
          <p:cNvSpPr>
            <a:spLocks noGrp="1"/>
          </p:cNvSpPr>
          <p:nvPr>
            <p:ph idx="1"/>
          </p:nvPr>
        </p:nvSpPr>
        <p:spPr>
          <a:xfrm>
            <a:off x="3581400" y="609600"/>
            <a:ext cx="5111750" cy="5853113"/>
          </a:xfrm>
        </p:spPr>
        <p:txBody>
          <a:bodyPr>
            <a:normAutofit lnSpcReduction="10000"/>
          </a:bodyPr>
          <a:lstStyle/>
          <a:p>
            <a:pPr eaLnBrk="1" hangingPunct="1">
              <a:lnSpc>
                <a:spcPct val="90000"/>
              </a:lnSpc>
            </a:pPr>
            <a:r>
              <a:rPr lang="en-US" dirty="0" smtClean="0">
                <a:latin typeface="Bookman Old Style" pitchFamily="18" charset="0"/>
              </a:rPr>
              <a:t>Mail award applications  - 4/1 deadline</a:t>
            </a:r>
          </a:p>
          <a:p>
            <a:pPr eaLnBrk="1" hangingPunct="1">
              <a:lnSpc>
                <a:spcPct val="90000"/>
              </a:lnSpc>
            </a:pPr>
            <a:r>
              <a:rPr lang="en-US" dirty="0" smtClean="0">
                <a:latin typeface="Bookman Old Style" pitchFamily="18" charset="0"/>
              </a:rPr>
              <a:t>Update membership records &amp; procedure book for next year</a:t>
            </a:r>
          </a:p>
          <a:p>
            <a:pPr eaLnBrk="1" hangingPunct="1">
              <a:lnSpc>
                <a:spcPct val="90000"/>
              </a:lnSpc>
            </a:pPr>
            <a:r>
              <a:rPr lang="en-US" dirty="0" smtClean="0">
                <a:latin typeface="Bookman Old Style" pitchFamily="18" charset="0"/>
              </a:rPr>
              <a:t>Evaluate your successes</a:t>
            </a:r>
          </a:p>
          <a:p>
            <a:pPr eaLnBrk="1" hangingPunct="1">
              <a:lnSpc>
                <a:spcPct val="90000"/>
              </a:lnSpc>
            </a:pPr>
            <a:r>
              <a:rPr lang="en-US" dirty="0" smtClean="0">
                <a:latin typeface="Bookman Old Style" pitchFamily="18" charset="0"/>
              </a:rPr>
              <a:t>Celebrate the accomplishments</a:t>
            </a:r>
          </a:p>
          <a:p>
            <a:pPr eaLnBrk="1" hangingPunct="1">
              <a:lnSpc>
                <a:spcPct val="90000"/>
              </a:lnSpc>
            </a:pPr>
            <a:r>
              <a:rPr lang="en-US" dirty="0" smtClean="0">
                <a:latin typeface="Bookman Old Style" pitchFamily="18" charset="0"/>
              </a:rPr>
              <a:t>Thank your committee</a:t>
            </a:r>
          </a:p>
          <a:p>
            <a:pPr eaLnBrk="1" hangingPunct="1">
              <a:lnSpc>
                <a:spcPct val="90000"/>
              </a:lnSpc>
            </a:pPr>
            <a:r>
              <a:rPr lang="en-US" dirty="0" smtClean="0">
                <a:latin typeface="Bookman Old Style" pitchFamily="18" charset="0"/>
              </a:rPr>
              <a:t>Prepare &amp; give final membership report</a:t>
            </a:r>
          </a:p>
          <a:p>
            <a:pPr eaLnBrk="1" hangingPunct="1">
              <a:lnSpc>
                <a:spcPct val="90000"/>
              </a:lnSpc>
            </a:pPr>
            <a:endParaRPr lang="en-US" dirty="0" smtClean="0"/>
          </a:p>
        </p:txBody>
      </p:sp>
      <p:sp>
        <p:nvSpPr>
          <p:cNvPr id="31748" name="Text Placeholder 3"/>
          <p:cNvSpPr>
            <a:spLocks noGrp="1"/>
          </p:cNvSpPr>
          <p:nvPr>
            <p:ph type="body" sz="half" idx="2"/>
          </p:nvPr>
        </p:nvSpPr>
        <p:spPr>
          <a:xfrm>
            <a:off x="457200" y="2743200"/>
            <a:ext cx="3008313" cy="2438400"/>
          </a:xfrm>
        </p:spPr>
        <p:txBody>
          <a:bodyPr>
            <a:normAutofit/>
          </a:bodyPr>
          <a:lstStyle/>
          <a:p>
            <a:pPr eaLnBrk="1" hangingPunct="1"/>
            <a:r>
              <a:rPr lang="en-US" sz="4400" b="1" dirty="0" smtClean="0">
                <a:solidFill>
                  <a:schemeClr val="tx2">
                    <a:lumMod val="50000"/>
                  </a:schemeClr>
                </a:solidFill>
                <a:latin typeface="Rockwell Extra Bold" pitchFamily="18" charset="0"/>
                <a:cs typeface="Tahoma" panose="020B0604030504040204" pitchFamily="34" charset="0"/>
              </a:rPr>
              <a:t>April . . .</a:t>
            </a:r>
          </a:p>
          <a:p>
            <a:pPr eaLnBrk="1" hangingPunct="1"/>
            <a:r>
              <a:rPr lang="en-US" sz="3600" b="1" dirty="0" smtClean="0">
                <a:latin typeface="Rockwell Extra Bold" pitchFamily="18" charset="0"/>
                <a:cs typeface="Tahoma" panose="020B0604030504040204" pitchFamily="34" charset="0"/>
              </a:rPr>
              <a:t>The final month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b="1" dirty="0" smtClean="0">
                <a:solidFill>
                  <a:schemeClr val="tx2">
                    <a:lumMod val="50000"/>
                  </a:schemeClr>
                </a:solidFill>
                <a:latin typeface="Rockwell Extra Bold" pitchFamily="18" charset="0"/>
                <a:cs typeface="Tahoma" panose="020B0604030504040204" pitchFamily="34" charset="0"/>
              </a:rPr>
              <a:t>Responsibilities</a:t>
            </a:r>
          </a:p>
        </p:txBody>
      </p:sp>
      <p:sp>
        <p:nvSpPr>
          <p:cNvPr id="3" name="Content Placeholder 2"/>
          <p:cNvSpPr>
            <a:spLocks noGrp="1"/>
          </p:cNvSpPr>
          <p:nvPr>
            <p:ph idx="1"/>
          </p:nvPr>
        </p:nvSpPr>
        <p:spPr>
          <a:xfrm>
            <a:off x="533400" y="1371600"/>
            <a:ext cx="8153400" cy="5257800"/>
          </a:xfrm>
        </p:spPr>
        <p:txBody>
          <a:bodyPr>
            <a:normAutofit lnSpcReduction="10000"/>
          </a:bodyPr>
          <a:lstStyle/>
          <a:p>
            <a:pPr algn="r" eaLnBrk="1" hangingPunct="1">
              <a:lnSpc>
                <a:spcPct val="80000"/>
              </a:lnSpc>
              <a:buFont typeface="Arial" panose="020B0604020202020204" pitchFamily="34" charset="0"/>
              <a:buNone/>
            </a:pPr>
            <a:r>
              <a:rPr lang="en-US" sz="3700" b="1" dirty="0" smtClean="0">
                <a:solidFill>
                  <a:srgbClr val="C00000"/>
                </a:solidFill>
                <a:latin typeface="Cambria" pitchFamily="18" charset="0"/>
              </a:rPr>
              <a:t>Coordinate &amp; lead the unit’s membership program</a:t>
            </a:r>
          </a:p>
          <a:p>
            <a:pPr eaLnBrk="1" hangingPunct="1">
              <a:lnSpc>
                <a:spcPct val="80000"/>
              </a:lnSpc>
            </a:pPr>
            <a:r>
              <a:rPr lang="en-US" sz="2800" dirty="0" smtClean="0">
                <a:latin typeface="Bookman Old Style" pitchFamily="18" charset="0"/>
              </a:rPr>
              <a:t>Attend leadership and membership training </a:t>
            </a:r>
          </a:p>
          <a:p>
            <a:pPr eaLnBrk="1" hangingPunct="1">
              <a:lnSpc>
                <a:spcPct val="80000"/>
              </a:lnSpc>
            </a:pPr>
            <a:r>
              <a:rPr lang="en-US" sz="2800" dirty="0" smtClean="0">
                <a:latin typeface="Bookman Old Style" pitchFamily="18" charset="0"/>
              </a:rPr>
              <a:t>Define your role:</a:t>
            </a:r>
          </a:p>
          <a:p>
            <a:pPr lvl="1" eaLnBrk="1" hangingPunct="1">
              <a:lnSpc>
                <a:spcPct val="80000"/>
              </a:lnSpc>
            </a:pPr>
            <a:r>
              <a:rPr lang="en-US" dirty="0" smtClean="0">
                <a:latin typeface="Bookman Old Style" pitchFamily="18" charset="0"/>
              </a:rPr>
              <a:t>Attend scheduled meetings</a:t>
            </a:r>
          </a:p>
          <a:p>
            <a:pPr lvl="1" eaLnBrk="1" hangingPunct="1">
              <a:lnSpc>
                <a:spcPct val="80000"/>
              </a:lnSpc>
            </a:pPr>
            <a:r>
              <a:rPr lang="en-US" dirty="0" smtClean="0">
                <a:latin typeface="Bookman Old Style" pitchFamily="18" charset="0"/>
              </a:rPr>
              <a:t>Work with the state membership chair to reach membership goals</a:t>
            </a:r>
          </a:p>
          <a:p>
            <a:pPr lvl="1" eaLnBrk="1" hangingPunct="1">
              <a:lnSpc>
                <a:spcPct val="80000"/>
              </a:lnSpc>
            </a:pPr>
            <a:r>
              <a:rPr lang="en-US" dirty="0" smtClean="0">
                <a:latin typeface="Bookman Old Style" pitchFamily="18" charset="0"/>
              </a:rPr>
              <a:t>Distribution &amp; activation of membership cards</a:t>
            </a:r>
          </a:p>
          <a:p>
            <a:pPr lvl="1" eaLnBrk="1" hangingPunct="1">
              <a:lnSpc>
                <a:spcPct val="80000"/>
              </a:lnSpc>
            </a:pPr>
            <a:r>
              <a:rPr lang="en-US" dirty="0" smtClean="0">
                <a:latin typeface="Bookman Old Style" pitchFamily="18" charset="0"/>
              </a:rPr>
              <a:t>Collection, processing, and remittance of dues</a:t>
            </a:r>
          </a:p>
          <a:p>
            <a:pPr lvl="1" eaLnBrk="1" hangingPunct="1">
              <a:lnSpc>
                <a:spcPct val="80000"/>
              </a:lnSpc>
            </a:pPr>
            <a:r>
              <a:rPr lang="en-US" dirty="0" smtClean="0">
                <a:latin typeface="Bookman Old Style" pitchFamily="18" charset="0"/>
              </a:rPr>
              <a:t>Maintain accurate membership records including a procedure book.</a:t>
            </a:r>
          </a:p>
          <a:p>
            <a:pPr eaLnBrk="1" hangingPunct="1">
              <a:lnSpc>
                <a:spcPct val="80000"/>
              </a:lnSpc>
            </a:pPr>
            <a:endParaRPr lang="en-US" sz="3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2239962"/>
          </a:xfrm>
        </p:spPr>
        <p:txBody>
          <a:bodyPr/>
          <a:lstStyle/>
          <a:p>
            <a:pPr eaLnBrk="1" hangingPunct="1"/>
            <a:r>
              <a:rPr lang="en-US" b="1" dirty="0" smtClean="0">
                <a:solidFill>
                  <a:schemeClr val="tx2">
                    <a:lumMod val="50000"/>
                  </a:schemeClr>
                </a:solidFill>
                <a:latin typeface="Rockwell Extra Bold" pitchFamily="18" charset="0"/>
                <a:cs typeface="Tahoma" panose="020B0604030504040204" pitchFamily="34" charset="0"/>
              </a:rPr>
              <a:t>Membership …</a:t>
            </a:r>
            <a:br>
              <a:rPr lang="en-US" b="1" dirty="0" smtClean="0">
                <a:solidFill>
                  <a:schemeClr val="tx2">
                    <a:lumMod val="50000"/>
                  </a:schemeClr>
                </a:solidFill>
                <a:latin typeface="Rockwell Extra Bold" pitchFamily="18" charset="0"/>
                <a:cs typeface="Tahoma" panose="020B0604030504040204" pitchFamily="34" charset="0"/>
              </a:rPr>
            </a:br>
            <a:r>
              <a:rPr lang="en-US" b="1" dirty="0" smtClean="0">
                <a:solidFill>
                  <a:schemeClr val="tx2">
                    <a:lumMod val="50000"/>
                  </a:schemeClr>
                </a:solidFill>
                <a:latin typeface="Rockwell Extra Bold" pitchFamily="18" charset="0"/>
                <a:cs typeface="Tahoma" panose="020B0604030504040204" pitchFamily="34" charset="0"/>
              </a:rPr>
              <a:t>It’s Everyone’s Responsibility!</a:t>
            </a:r>
          </a:p>
        </p:txBody>
      </p:sp>
      <p:pic>
        <p:nvPicPr>
          <p:cNvPr id="54296" name="Picture 24" descr="C:\Users\rjcahill\AppData\Local\Microsoft\Windows\Temporary Internet Files\Content.IE5\VKPW32VD\MC900439612[1].png"/>
          <p:cNvPicPr>
            <a:picLocks noChangeAspect="1" noChangeArrowheads="1"/>
          </p:cNvPicPr>
          <p:nvPr/>
        </p:nvPicPr>
        <p:blipFill>
          <a:blip r:embed="rId3" cstate="print"/>
          <a:srcRect/>
          <a:stretch>
            <a:fillRect/>
          </a:stretch>
        </p:blipFill>
        <p:spPr bwMode="auto">
          <a:xfrm>
            <a:off x="-381000" y="2667000"/>
            <a:ext cx="9525000" cy="5791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dirty="0" smtClean="0">
                <a:latin typeface="Tahoma" panose="020B0604030504040204" pitchFamily="34" charset="0"/>
                <a:cs typeface="Tahoma" panose="020B0604030504040204" pitchFamily="34" charset="0"/>
              </a:rPr>
              <a:t/>
            </a:r>
            <a:br>
              <a:rPr lang="en-US" dirty="0" smtClean="0">
                <a:latin typeface="Tahoma" panose="020B0604030504040204" pitchFamily="34" charset="0"/>
                <a:cs typeface="Tahoma" panose="020B0604030504040204" pitchFamily="34" charset="0"/>
              </a:rPr>
            </a:br>
            <a:r>
              <a:rPr lang="en-US" b="1" dirty="0" smtClean="0">
                <a:solidFill>
                  <a:schemeClr val="tx2">
                    <a:lumMod val="50000"/>
                  </a:schemeClr>
                </a:solidFill>
                <a:latin typeface="Rockwell Extra Bold" pitchFamily="18" charset="0"/>
                <a:cs typeface="Tahoma" panose="020B0604030504040204" pitchFamily="34" charset="0"/>
              </a:rPr>
              <a:t>Membership Cards</a:t>
            </a:r>
            <a:br>
              <a:rPr lang="en-US" b="1" dirty="0" smtClean="0">
                <a:solidFill>
                  <a:schemeClr val="tx2">
                    <a:lumMod val="50000"/>
                  </a:schemeClr>
                </a:solidFill>
                <a:latin typeface="Rockwell Extra Bold" pitchFamily="18" charset="0"/>
                <a:cs typeface="Tahoma" panose="020B0604030504040204" pitchFamily="34" charset="0"/>
              </a:rPr>
            </a:br>
            <a:endParaRPr lang="en-US" sz="3600" dirty="0" smtClean="0">
              <a:solidFill>
                <a:schemeClr val="tx2">
                  <a:lumMod val="50000"/>
                </a:schemeClr>
              </a:solidFill>
              <a:latin typeface="Rockwell Extra Bold" pitchFamily="18" charset="0"/>
              <a:cs typeface="Tahoma" panose="020B0604030504040204" pitchFamily="34" charset="0"/>
            </a:endParaRPr>
          </a:p>
        </p:txBody>
      </p:sp>
      <p:sp>
        <p:nvSpPr>
          <p:cNvPr id="3" name="Content Placeholder 2"/>
          <p:cNvSpPr>
            <a:spLocks noGrp="1"/>
          </p:cNvSpPr>
          <p:nvPr>
            <p:ph idx="1"/>
          </p:nvPr>
        </p:nvSpPr>
        <p:spPr>
          <a:xfrm>
            <a:off x="457200" y="1524000"/>
            <a:ext cx="8229600" cy="4876800"/>
          </a:xfrm>
        </p:spPr>
        <p:txBody>
          <a:bodyPr>
            <a:normAutofit lnSpcReduction="10000"/>
          </a:bodyPr>
          <a:lstStyle/>
          <a:p>
            <a:pPr eaLnBrk="1" hangingPunct="1">
              <a:lnSpc>
                <a:spcPct val="80000"/>
              </a:lnSpc>
            </a:pPr>
            <a:r>
              <a:rPr lang="en-US" sz="3000" dirty="0">
                <a:latin typeface="Bookman Old Style" pitchFamily="18" charset="0"/>
              </a:rPr>
              <a:t>Number received based on previous year’s membership total</a:t>
            </a:r>
          </a:p>
          <a:p>
            <a:pPr eaLnBrk="1" hangingPunct="1">
              <a:lnSpc>
                <a:spcPct val="80000"/>
              </a:lnSpc>
            </a:pPr>
            <a:r>
              <a:rPr lang="en-US" sz="3000" dirty="0">
                <a:latin typeface="Bookman Old Style" pitchFamily="18" charset="0"/>
              </a:rPr>
              <a:t>More can be requested through the state office</a:t>
            </a:r>
          </a:p>
          <a:p>
            <a:pPr eaLnBrk="1" hangingPunct="1">
              <a:lnSpc>
                <a:spcPct val="80000"/>
              </a:lnSpc>
            </a:pPr>
            <a:r>
              <a:rPr lang="en-US" sz="3000" dirty="0">
                <a:latin typeface="Bookman Old Style" pitchFamily="18" charset="0"/>
              </a:rPr>
              <a:t>Has the Unit PTA ID Number, Unit Name, Member’s Name and place for the member to sign</a:t>
            </a:r>
          </a:p>
          <a:p>
            <a:pPr eaLnBrk="1" hangingPunct="1">
              <a:lnSpc>
                <a:spcPct val="80000"/>
              </a:lnSpc>
            </a:pPr>
            <a:r>
              <a:rPr lang="en-US" sz="3000" dirty="0">
                <a:latin typeface="Bookman Old Style" pitchFamily="18" charset="0"/>
              </a:rPr>
              <a:t>Every individual member gets a card;                                      		1 name/1 card/1 vote</a:t>
            </a:r>
          </a:p>
          <a:p>
            <a:pPr eaLnBrk="1" hangingPunct="1">
              <a:lnSpc>
                <a:spcPct val="80000"/>
              </a:lnSpc>
            </a:pPr>
            <a:r>
              <a:rPr lang="en-US" sz="3000" dirty="0">
                <a:latin typeface="Bookman Old Style" pitchFamily="18" charset="0"/>
              </a:rPr>
              <a:t>Business memberships</a:t>
            </a:r>
          </a:p>
          <a:p>
            <a:pPr eaLnBrk="1" hangingPunct="1">
              <a:lnSpc>
                <a:spcPct val="80000"/>
              </a:lnSpc>
            </a:pPr>
            <a:r>
              <a:rPr lang="en-US" sz="3000" dirty="0">
                <a:latin typeface="Bookman Old Style" pitchFamily="18" charset="0"/>
              </a:rPr>
              <a:t>Councils </a:t>
            </a:r>
            <a:r>
              <a:rPr lang="en-US" sz="3000" i="1" dirty="0">
                <a:latin typeface="Bookman Old Style" pitchFamily="18" charset="0"/>
              </a:rPr>
              <a:t>do not </a:t>
            </a:r>
            <a:r>
              <a:rPr lang="en-US" sz="3000" dirty="0">
                <a:latin typeface="Bookman Old Style" pitchFamily="18" charset="0"/>
              </a:rPr>
              <a:t>sell memberships</a:t>
            </a:r>
          </a:p>
          <a:p>
            <a:pPr eaLnBrk="1" hangingPunct="1">
              <a:lnSpc>
                <a:spcPct val="80000"/>
              </a:lnSpc>
            </a:pPr>
            <a:r>
              <a:rPr lang="en-US" sz="3000" dirty="0">
                <a:latin typeface="Bookman Old Style" pitchFamily="18" charset="0"/>
              </a:rPr>
              <a:t>A member when the dues have been paid</a:t>
            </a:r>
          </a:p>
          <a:p>
            <a:pPr eaLnBrk="1" hangingPunct="1">
              <a:lnSpc>
                <a:spcPct val="80000"/>
              </a:lnSpc>
            </a:pPr>
            <a:endParaRPr lang="en-US" sz="3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457200"/>
            <a:ext cx="8229600" cy="1143000"/>
          </a:xfrm>
          <a:extLst/>
        </p:spPr>
        <p:txBody>
          <a:bodyPr rtlCol="0" anchor="t">
            <a:noAutofit/>
          </a:bodyPr>
          <a:lstStyle/>
          <a:p>
            <a:pPr algn="l" eaLnBrk="1" fontAlgn="auto" hangingPunct="1">
              <a:spcAft>
                <a:spcPts val="0"/>
              </a:spcAft>
              <a:defRPr/>
            </a:pPr>
            <a:r>
              <a:rPr lang="en-US" sz="4000" b="1" dirty="0" smtClean="0">
                <a:solidFill>
                  <a:schemeClr val="tx2">
                    <a:lumMod val="50000"/>
                  </a:schemeClr>
                </a:solidFill>
                <a:latin typeface="Rockwell Extra Bold" pitchFamily="18" charset="0"/>
                <a:cs typeface="Tahoma" pitchFamily="34" charset="0"/>
              </a:rPr>
              <a:t>The PTA Membership Card</a:t>
            </a:r>
            <a:br>
              <a:rPr lang="en-US" sz="4000" b="1" dirty="0" smtClean="0">
                <a:solidFill>
                  <a:schemeClr val="tx2">
                    <a:lumMod val="50000"/>
                  </a:schemeClr>
                </a:solidFill>
                <a:latin typeface="Rockwell Extra Bold" pitchFamily="18" charset="0"/>
                <a:cs typeface="Tahoma" pitchFamily="34" charset="0"/>
              </a:rPr>
            </a:br>
            <a:r>
              <a:rPr lang="en-US" sz="4000" b="1" i="1" dirty="0" smtClean="0">
                <a:solidFill>
                  <a:schemeClr val="tx2">
                    <a:lumMod val="50000"/>
                  </a:schemeClr>
                </a:solidFill>
                <a:latin typeface="Rockwell Extra Bold" pitchFamily="18" charset="0"/>
                <a:cs typeface="Tahoma" pitchFamily="34" charset="0"/>
              </a:rPr>
              <a:t>Don’t Hesitate ….Activate!</a:t>
            </a:r>
          </a:p>
        </p:txBody>
      </p:sp>
      <p:pic>
        <p:nvPicPr>
          <p:cNvPr id="27650" name="Picture 2" descr="2013 Membership Card_Front"/>
          <p:cNvPicPr>
            <a:picLocks noGrp="1" noChangeAspect="1" noChangeArrowheads="1"/>
          </p:cNvPicPr>
          <p:nvPr>
            <p:ph idx="1"/>
          </p:nvPr>
        </p:nvPicPr>
        <p:blipFill>
          <a:blip r:embed="rId3" cstate="print"/>
          <a:stretch>
            <a:fillRect/>
          </a:stretch>
        </p:blipFill>
        <p:spPr bwMode="auto">
          <a:xfrm>
            <a:off x="2362200" y="2362200"/>
            <a:ext cx="4876000" cy="3200399"/>
          </a:xfrm>
          <a:prstGeom prst="rect">
            <a:avLst/>
          </a:prstGeom>
          <a:noFill/>
        </p:spPr>
      </p:pic>
      <p:sp>
        <p:nvSpPr>
          <p:cNvPr id="7" name="Oval 6"/>
          <p:cNvSpPr/>
          <p:nvPr/>
        </p:nvSpPr>
        <p:spPr>
          <a:xfrm>
            <a:off x="4038600" y="4572000"/>
            <a:ext cx="3276600" cy="1371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b="1" dirty="0" smtClean="0">
                <a:solidFill>
                  <a:schemeClr val="tx2">
                    <a:lumMod val="50000"/>
                  </a:schemeClr>
                </a:solidFill>
                <a:latin typeface="Rockwell Extra Bold" pitchFamily="18" charset="0"/>
                <a:cs typeface="Tahoma" panose="020B0604030504040204" pitchFamily="34" charset="0"/>
              </a:rPr>
              <a:t>The Dues Details</a:t>
            </a:r>
          </a:p>
        </p:txBody>
      </p:sp>
      <p:sp>
        <p:nvSpPr>
          <p:cNvPr id="9219" name="Content Placeholder 2"/>
          <p:cNvSpPr>
            <a:spLocks noGrp="1"/>
          </p:cNvSpPr>
          <p:nvPr>
            <p:ph idx="1"/>
          </p:nvPr>
        </p:nvSpPr>
        <p:spPr>
          <a:xfrm>
            <a:off x="457200" y="1447800"/>
            <a:ext cx="8229600" cy="4800600"/>
          </a:xfrm>
        </p:spPr>
        <p:txBody>
          <a:bodyPr/>
          <a:lstStyle/>
          <a:p>
            <a:pPr eaLnBrk="1" hangingPunct="1"/>
            <a:r>
              <a:rPr lang="en-US" dirty="0">
                <a:latin typeface="Bookman Old Style" pitchFamily="18" charset="0"/>
              </a:rPr>
              <a:t>Report dues accurately </a:t>
            </a:r>
          </a:p>
          <a:p>
            <a:pPr eaLnBrk="1" hangingPunct="1"/>
            <a:r>
              <a:rPr lang="en-US" dirty="0">
                <a:latin typeface="Bookman Old Style" pitchFamily="18" charset="0"/>
              </a:rPr>
              <a:t>Mail to the State Office by the 1</a:t>
            </a:r>
            <a:r>
              <a:rPr lang="en-US" baseline="30000" dirty="0">
                <a:latin typeface="Bookman Old Style" pitchFamily="18" charset="0"/>
              </a:rPr>
              <a:t>st</a:t>
            </a:r>
            <a:r>
              <a:rPr lang="en-US" dirty="0">
                <a:latin typeface="Bookman Old Style" pitchFamily="18" charset="0"/>
              </a:rPr>
              <a:t> of each month.</a:t>
            </a:r>
          </a:p>
          <a:p>
            <a:pPr eaLnBrk="1" hangingPunct="1"/>
            <a:r>
              <a:rPr lang="en-US" dirty="0">
                <a:latin typeface="Bookman Old Style" pitchFamily="18" charset="0"/>
              </a:rPr>
              <a:t>$4.25 for Individual memberships </a:t>
            </a:r>
          </a:p>
          <a:p>
            <a:pPr eaLnBrk="1" hangingPunct="1">
              <a:buFont typeface="Arial" panose="020B0604020202020204" pitchFamily="34" charset="0"/>
              <a:buNone/>
            </a:pPr>
            <a:r>
              <a:rPr lang="en-US" dirty="0">
                <a:latin typeface="Bookman Old Style" pitchFamily="18" charset="0"/>
              </a:rPr>
              <a:t>   $5.50 for business memberships</a:t>
            </a:r>
          </a:p>
          <a:p>
            <a:pPr eaLnBrk="1" hangingPunct="1"/>
            <a:r>
              <a:rPr lang="en-US" dirty="0">
                <a:latin typeface="Bookman Old Style" pitchFamily="18" charset="0"/>
              </a:rPr>
              <a:t>Dues Remittance Form</a:t>
            </a:r>
          </a:p>
          <a:p>
            <a:pPr lvl="1" eaLnBrk="1" hangingPunct="1"/>
            <a:r>
              <a:rPr lang="en-US" dirty="0">
                <a:latin typeface="Bookman Old Style" pitchFamily="18" charset="0"/>
              </a:rPr>
              <a:t>Fill out the form accurately with unit name and ID number, so the proper unit gets credit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US" b="1" dirty="0" smtClean="0">
                <a:solidFill>
                  <a:schemeClr val="tx2">
                    <a:lumMod val="50000"/>
                  </a:schemeClr>
                </a:solidFill>
                <a:latin typeface="Rockwell Extra Bold" pitchFamily="18" charset="0"/>
                <a:cs typeface="Tahoma" panose="020B0604030504040204" pitchFamily="34" charset="0"/>
              </a:rPr>
              <a:t>The Membership Calendar</a:t>
            </a:r>
          </a:p>
        </p:txBody>
      </p:sp>
      <p:pic>
        <p:nvPicPr>
          <p:cNvPr id="10243" name="Picture 5" descr="C:\Documents and Settings\Susan\Local Settings\Temporary Internet Files\Content.IE5\EWMKQM2K\MC9001571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828800"/>
            <a:ext cx="47164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p:cNvSpPr>
            <a:spLocks noGrp="1"/>
          </p:cNvSpPr>
          <p:nvPr>
            <p:ph type="title"/>
          </p:nvPr>
        </p:nvSpPr>
        <p:spPr>
          <a:xfrm>
            <a:off x="457200" y="990600"/>
            <a:ext cx="3008313" cy="1219200"/>
          </a:xfrm>
        </p:spPr>
        <p:txBody>
          <a:bodyPr>
            <a:normAutofit fontScale="90000"/>
          </a:bodyPr>
          <a:lstStyle/>
          <a:p>
            <a:pPr eaLnBrk="1" hangingPunct="1"/>
            <a:r>
              <a:rPr lang="en-US" sz="4400" dirty="0" smtClean="0">
                <a:solidFill>
                  <a:schemeClr val="tx2">
                    <a:lumMod val="50000"/>
                  </a:schemeClr>
                </a:solidFill>
                <a:latin typeface="Rockwell Extra Bold" pitchFamily="18" charset="0"/>
              </a:rPr>
              <a:t>To Do List: </a:t>
            </a:r>
          </a:p>
        </p:txBody>
      </p:sp>
      <p:sp>
        <p:nvSpPr>
          <p:cNvPr id="6" name="Content Placeholder 5"/>
          <p:cNvSpPr>
            <a:spLocks noGrp="1"/>
          </p:cNvSpPr>
          <p:nvPr>
            <p:ph idx="1"/>
          </p:nvPr>
        </p:nvSpPr>
        <p:spPr>
          <a:xfrm>
            <a:off x="3886200" y="914400"/>
            <a:ext cx="4800600" cy="5562600"/>
          </a:xfrm>
        </p:spPr>
        <p:txBody>
          <a:bodyPr>
            <a:normAutofit fontScale="85000" lnSpcReduction="10000"/>
          </a:bodyPr>
          <a:lstStyle/>
          <a:p>
            <a:pPr eaLnBrk="1" hangingPunct="1">
              <a:lnSpc>
                <a:spcPct val="90000"/>
              </a:lnSpc>
            </a:pPr>
            <a:r>
              <a:rPr lang="en-US" sz="3500" dirty="0" smtClean="0">
                <a:latin typeface="Bookman Old Style" pitchFamily="18" charset="0"/>
              </a:rPr>
              <a:t>Previous chair’s records</a:t>
            </a:r>
          </a:p>
          <a:p>
            <a:pPr eaLnBrk="1" hangingPunct="1">
              <a:lnSpc>
                <a:spcPct val="90000"/>
              </a:lnSpc>
            </a:pPr>
            <a:r>
              <a:rPr lang="en-US" sz="3500" dirty="0" smtClean="0">
                <a:latin typeface="Bookman Old Style" pitchFamily="18" charset="0"/>
              </a:rPr>
              <a:t>Read your bylaws</a:t>
            </a:r>
          </a:p>
          <a:p>
            <a:pPr eaLnBrk="1" hangingPunct="1">
              <a:lnSpc>
                <a:spcPct val="90000"/>
              </a:lnSpc>
            </a:pPr>
            <a:r>
              <a:rPr lang="en-US" sz="3500" dirty="0" smtClean="0">
                <a:latin typeface="Bookman Old Style" pitchFamily="18" charset="0"/>
              </a:rPr>
              <a:t>Attend training</a:t>
            </a:r>
          </a:p>
          <a:p>
            <a:pPr eaLnBrk="1" hangingPunct="1">
              <a:lnSpc>
                <a:spcPct val="90000"/>
              </a:lnSpc>
            </a:pPr>
            <a:r>
              <a:rPr lang="en-US" sz="3500" dirty="0" smtClean="0">
                <a:latin typeface="Bookman Old Style" pitchFamily="18" charset="0"/>
              </a:rPr>
              <a:t>Share your plan</a:t>
            </a:r>
          </a:p>
          <a:p>
            <a:pPr eaLnBrk="1" hangingPunct="1">
              <a:lnSpc>
                <a:spcPct val="90000"/>
              </a:lnSpc>
            </a:pPr>
            <a:r>
              <a:rPr lang="en-US" sz="3500" dirty="0" smtClean="0">
                <a:latin typeface="Bookman Old Style" pitchFamily="18" charset="0"/>
              </a:rPr>
              <a:t>Contact your principal</a:t>
            </a:r>
          </a:p>
          <a:p>
            <a:pPr eaLnBrk="1" hangingPunct="1">
              <a:lnSpc>
                <a:spcPct val="90000"/>
              </a:lnSpc>
            </a:pPr>
            <a:r>
              <a:rPr lang="en-US" sz="3500" dirty="0" smtClean="0">
                <a:latin typeface="Bookman Old Style" pitchFamily="18" charset="0"/>
              </a:rPr>
              <a:t>The Treasurer – a “BFF”</a:t>
            </a:r>
          </a:p>
          <a:p>
            <a:pPr eaLnBrk="1" hangingPunct="1">
              <a:lnSpc>
                <a:spcPct val="90000"/>
              </a:lnSpc>
            </a:pPr>
            <a:r>
              <a:rPr lang="en-US" sz="3500" dirty="0" smtClean="0">
                <a:latin typeface="Bookman Old Style" pitchFamily="18" charset="0"/>
              </a:rPr>
              <a:t>Form your committee &amp; meet before school is out</a:t>
            </a:r>
          </a:p>
          <a:p>
            <a:pPr eaLnBrk="1" hangingPunct="1">
              <a:lnSpc>
                <a:spcPct val="90000"/>
              </a:lnSpc>
              <a:buFont typeface="Arial" panose="020B0604020202020204" pitchFamily="34" charset="0"/>
              <a:buNone/>
            </a:pPr>
            <a:r>
              <a:rPr lang="en-US" dirty="0" smtClean="0">
                <a:latin typeface="Bookman Old Style" pitchFamily="18" charset="0"/>
              </a:rPr>
              <a:t>		</a:t>
            </a:r>
          </a:p>
          <a:p>
            <a:pPr eaLnBrk="1" hangingPunct="1">
              <a:lnSpc>
                <a:spcPct val="90000"/>
              </a:lnSpc>
              <a:buFont typeface="Arial" panose="020B0604020202020204" pitchFamily="34" charset="0"/>
              <a:buNone/>
            </a:pPr>
            <a:r>
              <a:rPr lang="en-US" dirty="0" smtClean="0"/>
              <a:t>		</a:t>
            </a:r>
          </a:p>
          <a:p>
            <a:pPr eaLnBrk="1" hangingPunct="1">
              <a:lnSpc>
                <a:spcPct val="90000"/>
              </a:lnSpc>
            </a:pPr>
            <a:endParaRPr lang="en-US" dirty="0" smtClean="0"/>
          </a:p>
        </p:txBody>
      </p:sp>
      <p:pic>
        <p:nvPicPr>
          <p:cNvPr id="21505" name="Picture 1" descr="C:\Users\rjcahill\AppData\Local\Microsoft\Windows\Temporary Internet Files\Content.IE5\4J4V5QQM\MC900439824[1].png"/>
          <p:cNvPicPr>
            <a:picLocks noChangeAspect="1" noChangeArrowheads="1"/>
          </p:cNvPicPr>
          <p:nvPr/>
        </p:nvPicPr>
        <p:blipFill>
          <a:blip r:embed="rId3" cstate="print"/>
          <a:srcRect/>
          <a:stretch>
            <a:fillRect/>
          </a:stretch>
        </p:blipFill>
        <p:spPr bwMode="auto">
          <a:xfrm>
            <a:off x="0" y="2438400"/>
            <a:ext cx="3810000" cy="3810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457200" y="228600"/>
            <a:ext cx="8229600" cy="1554163"/>
          </a:xfrm>
        </p:spPr>
        <p:txBody>
          <a:bodyPr/>
          <a:lstStyle/>
          <a:p>
            <a:pPr eaLnBrk="1" hangingPunct="1"/>
            <a:r>
              <a:rPr lang="en-US" b="1" dirty="0" smtClean="0">
                <a:solidFill>
                  <a:schemeClr val="tx2">
                    <a:lumMod val="50000"/>
                  </a:schemeClr>
                </a:solidFill>
                <a:latin typeface="Rockwell Extra Bold" pitchFamily="18" charset="0"/>
              </a:rPr>
              <a:t>The Membership Chair                   &amp; Committee</a:t>
            </a:r>
          </a:p>
        </p:txBody>
      </p:sp>
      <p:sp>
        <p:nvSpPr>
          <p:cNvPr id="12291" name="Content Placeholder 6"/>
          <p:cNvSpPr>
            <a:spLocks noGrp="1"/>
          </p:cNvSpPr>
          <p:nvPr>
            <p:ph idx="1"/>
          </p:nvPr>
        </p:nvSpPr>
        <p:spPr>
          <a:xfrm>
            <a:off x="228600" y="5791200"/>
            <a:ext cx="8610600" cy="685800"/>
          </a:xfrm>
        </p:spPr>
        <p:txBody>
          <a:bodyPr/>
          <a:lstStyle/>
          <a:p>
            <a:pPr algn="ctr" eaLnBrk="1" hangingPunct="1">
              <a:buFont typeface="Arial" panose="020B0604020202020204" pitchFamily="34" charset="0"/>
              <a:buNone/>
            </a:pPr>
            <a:r>
              <a:rPr lang="en-US" sz="2800" dirty="0" smtClean="0">
                <a:latin typeface="Bookman Old Style" pitchFamily="18" charset="0"/>
              </a:rPr>
              <a:t>Promote membership recruitment and retention</a:t>
            </a:r>
          </a:p>
          <a:p>
            <a:pPr eaLnBrk="1" hangingPunct="1"/>
            <a:endParaRPr lang="en-US" sz="2800" dirty="0" smtClean="0"/>
          </a:p>
        </p:txBody>
      </p:sp>
      <p:sp>
        <p:nvSpPr>
          <p:cNvPr id="12292" name="Picture Placeholder 7"/>
          <p:cNvSpPr txBox="1">
            <a:spLocks/>
          </p:cNvSpPr>
          <p:nvPr/>
        </p:nvSpPr>
        <p:spPr bwMode="auto">
          <a:xfrm>
            <a:off x="1828800" y="6096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p>
        </p:txBody>
      </p:sp>
      <p:pic>
        <p:nvPicPr>
          <p:cNvPr id="12293" name="Picture 2" descr="Marching Band Clip Ar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7483647" y="-341313"/>
            <a:ext cx="952500"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7" name="Picture 1" descr="C:\Users\rjcahill\AppData\Local\Microsoft\Windows\Temporary Internet Files\Content.IE5\4J4V5QQM\MC900078817[1].wmf"/>
          <p:cNvPicPr>
            <a:picLocks noChangeAspect="1" noChangeArrowheads="1"/>
          </p:cNvPicPr>
          <p:nvPr/>
        </p:nvPicPr>
        <p:blipFill>
          <a:blip r:embed="rId5" cstate="print"/>
          <a:srcRect/>
          <a:stretch>
            <a:fillRect/>
          </a:stretch>
        </p:blipFill>
        <p:spPr bwMode="auto">
          <a:xfrm>
            <a:off x="990600" y="1676400"/>
            <a:ext cx="6904679" cy="3581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3" ma:contentTypeDescription="Create a new document." ma:contentTypeScope="" ma:versionID="ebedaa5e39435eca6cae133c7b111621">
  <xsd:schema xmlns:xsd="http://www.w3.org/2001/XMLSchema" xmlns:xs="http://www.w3.org/2001/XMLSchema" xmlns:p="http://schemas.microsoft.com/office/2006/metadata/properties" xmlns:ns2="c3a6e9ef-a1f6-4766-94ca-80364285655b" targetNamespace="http://schemas.microsoft.com/office/2006/metadata/properties" ma:root="true" ma:fieldsID="8e931a62d9d662a530870840701150f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A5B61E-8CB4-45A5-97F3-4D65A4E4A5E1}"/>
</file>

<file path=customXml/itemProps2.xml><?xml version="1.0" encoding="utf-8"?>
<ds:datastoreItem xmlns:ds="http://schemas.openxmlformats.org/officeDocument/2006/customXml" ds:itemID="{C0C0812E-F9A4-40C8-9451-892CE6B1A074}"/>
</file>

<file path=customXml/itemProps3.xml><?xml version="1.0" encoding="utf-8"?>
<ds:datastoreItem xmlns:ds="http://schemas.openxmlformats.org/officeDocument/2006/customXml" ds:itemID="{CC25050C-0937-4775-95EC-C9F11BDFA13E}"/>
</file>

<file path=docProps/app.xml><?xml version="1.0" encoding="utf-8"?>
<Properties xmlns="http://schemas.openxmlformats.org/officeDocument/2006/extended-properties" xmlns:vt="http://schemas.openxmlformats.org/officeDocument/2006/docPropsVTypes">
  <Template/>
  <TotalTime>11250</TotalTime>
  <Words>5655</Words>
  <Application>Microsoft Office PowerPoint</Application>
  <PresentationFormat>On-screen Show (4:3)</PresentationFormat>
  <Paragraphs>613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Membership Workshop 2014</vt:lpstr>
      <vt:lpstr>Membership is the key to unlocking your unit’s potential!</vt:lpstr>
      <vt:lpstr>Responsibilities</vt:lpstr>
      <vt:lpstr> Membership Cards </vt:lpstr>
      <vt:lpstr>The PTA Membership Card Don’t Hesitate ….Activate!</vt:lpstr>
      <vt:lpstr>The Dues Details</vt:lpstr>
      <vt:lpstr>The Membership Calendar</vt:lpstr>
      <vt:lpstr>To Do List: </vt:lpstr>
      <vt:lpstr>The Membership Chair                   &amp; Committee</vt:lpstr>
      <vt:lpstr> Your Membership Plan </vt:lpstr>
      <vt:lpstr>Get up on your  “soap box”!</vt:lpstr>
      <vt:lpstr>To Do List: </vt:lpstr>
      <vt:lpstr>PowerPoint Presentation</vt:lpstr>
      <vt:lpstr>To Do List: </vt:lpstr>
      <vt:lpstr> Resources </vt:lpstr>
      <vt:lpstr>PowerPoint Presentation</vt:lpstr>
      <vt:lpstr>PowerPoint Presentation</vt:lpstr>
      <vt:lpstr>PowerPoint Presentation</vt:lpstr>
      <vt:lpstr>To Do List: </vt:lpstr>
      <vt:lpstr>“Taking Care of Business”</vt:lpstr>
      <vt:lpstr>September  is  PTA Membership Month </vt:lpstr>
      <vt:lpstr>To Do List: </vt:lpstr>
      <vt:lpstr>  Missouri PTA 99th Annual Convention in Chesterfield,  October 17-19th, 2014.   </vt:lpstr>
      <vt:lpstr>To Do List: </vt:lpstr>
      <vt:lpstr>To Do List: </vt:lpstr>
      <vt:lpstr>To Do List: </vt:lpstr>
      <vt:lpstr>To Do List:  (Besides taking care of business) </vt:lpstr>
      <vt:lpstr>Monthly Theme Ideas</vt:lpstr>
      <vt:lpstr>To Do List: </vt:lpstr>
      <vt:lpstr>Membership … It’s Everyone’s Responsibility!</vt:lpstr>
    </vt:vector>
  </TitlesOfParts>
  <LinksUpToDate>false</LinksUpToDate>
  <SharedDoc>false</SharedDoc>
  <HLinks>
    <vt:vector size="24" baseType="variant">
      <vt:variant>
        <vt:i4>7</vt:i4>
      </vt:variant>
      <vt:variant>
        <vt:i4>6</vt:i4>
      </vt:variant>
      <vt:variant>
        <vt:i4>0</vt:i4>
      </vt:variant>
      <vt:variant>
        <vt:i4>7</vt:i4>
      </vt:variant>
      <vt:variant>
        <vt:lpwstr>http://www.clker.com/clipart-11217.html</vt:lpwstr>
      </vt:variant>
      <vt:variant>
        <vt:lpwstr/>
      </vt:variant>
      <vt:variant>
        <vt:i4>7</vt:i4>
      </vt:variant>
      <vt:variant>
        <vt:i4>6</vt:i4>
      </vt:variant>
      <vt:variant>
        <vt:i4>0</vt:i4>
      </vt:variant>
      <vt:variant>
        <vt:i4>7</vt:i4>
      </vt:variant>
      <vt:variant>
        <vt:lpwstr>http://www.mopta.org/</vt:lpwstr>
      </vt:variant>
      <vt:variant>
        <vt:lpwstr/>
      </vt:variant>
      <vt:variant>
        <vt:i4>7</vt:i4>
      </vt:variant>
      <vt:variant>
        <vt:i4>6</vt:i4>
      </vt:variant>
      <vt:variant>
        <vt:i4>0</vt:i4>
      </vt:variant>
      <vt:variant>
        <vt:i4>7</vt:i4>
      </vt:variant>
      <vt:variant>
        <vt:lpwstr>http://www.pta.org/</vt:lpwstr>
      </vt:variant>
      <vt:variant>
        <vt:lpwstr/>
      </vt:variant>
      <vt:variant>
        <vt:i4>7</vt:i4>
      </vt:variant>
      <vt:variant>
        <vt:i4>6</vt:i4>
      </vt:variant>
      <vt:variant>
        <vt:i4>0</vt:i4>
      </vt:variant>
      <vt:variant>
        <vt:i4>7</vt:i4>
      </vt:variant>
      <vt:variant>
        <vt:lpwstr>http://www.pta.org/Officialkit</vt:lpwstr>
      </vt:variant>
      <vt:variant>
        <vt:lpwstr/>
      </vt:variant>
    </vt:vector>
  </HLinks>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Workshop 2013</dc:title>
  <dc:creator>Susan</dc:creator>
  <cp:lastModifiedBy>Kellybrook Substitute</cp:lastModifiedBy>
  <cp:revision>349</cp:revision>
  <dcterms:created xsi:type="dcterms:W3CDTF">2013-03-25T22:42:26Z</dcterms:created>
  <dcterms:modified xsi:type="dcterms:W3CDTF">2014-03-30T15:55:05Z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