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81" r:id="rId17"/>
    <p:sldId id="282" r:id="rId18"/>
    <p:sldId id="283" r:id="rId19"/>
    <p:sldId id="284" r:id="rId20"/>
    <p:sldId id="269" r:id="rId21"/>
    <p:sldId id="270" r:id="rId22"/>
    <p:sldId id="274" r:id="rId23"/>
    <p:sldId id="275" r:id="rId24"/>
    <p:sldId id="276" r:id="rId25"/>
    <p:sldId id="277" r:id="rId26"/>
    <p:sldId id="278" r:id="rId27"/>
    <p:sldId id="279" r:id="rId28"/>
    <p:sldId id="280"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77" d="100"/>
          <a:sy n="77" d="100"/>
        </p:scale>
        <p:origin x="-164"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4107C-6C01-4BB4-BA2A-B9A3778F10C5}" type="datetimeFigureOut">
              <a:rPr lang="en-US" smtClean="0"/>
              <a:t>4/4/2014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C4868-BE60-4121-B125-C4FC5C09BF1E}" type="slidenum">
              <a:rPr lang="en-US" smtClean="0"/>
              <a:t>‹#›</a:t>
            </a:fld>
            <a:endParaRPr lang="en-US"/>
          </a:p>
        </p:txBody>
      </p:sp>
    </p:spTree>
    <p:extLst>
      <p:ext uri="{BB962C8B-B14F-4D97-AF65-F5344CB8AC3E}">
        <p14:creationId xmlns:p14="http://schemas.microsoft.com/office/powerpoint/2010/main" val="188409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a:t>
            </a:fld>
            <a:endParaRPr lang="en-US"/>
          </a:p>
        </p:txBody>
      </p:sp>
    </p:spTree>
    <p:extLst>
      <p:ext uri="{BB962C8B-B14F-4D97-AF65-F5344CB8AC3E}">
        <p14:creationId xmlns:p14="http://schemas.microsoft.com/office/powerpoint/2010/main" val="2594038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10</a:t>
            </a:fld>
            <a:endParaRPr lang="en-US"/>
          </a:p>
        </p:txBody>
      </p:sp>
    </p:spTree>
    <p:extLst>
      <p:ext uri="{BB962C8B-B14F-4D97-AF65-F5344CB8AC3E}">
        <p14:creationId xmlns:p14="http://schemas.microsoft.com/office/powerpoint/2010/main" val="2339102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11</a:t>
            </a:fld>
            <a:endParaRPr lang="en-US"/>
          </a:p>
        </p:txBody>
      </p:sp>
    </p:spTree>
    <p:extLst>
      <p:ext uri="{BB962C8B-B14F-4D97-AF65-F5344CB8AC3E}">
        <p14:creationId xmlns:p14="http://schemas.microsoft.com/office/powerpoint/2010/main" val="2827969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12</a:t>
            </a:fld>
            <a:endParaRPr lang="en-US"/>
          </a:p>
        </p:txBody>
      </p:sp>
    </p:spTree>
    <p:extLst>
      <p:ext uri="{BB962C8B-B14F-4D97-AF65-F5344CB8AC3E}">
        <p14:creationId xmlns:p14="http://schemas.microsoft.com/office/powerpoint/2010/main" val="375951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13</a:t>
            </a:fld>
            <a:endParaRPr lang="en-US"/>
          </a:p>
        </p:txBody>
      </p:sp>
    </p:spTree>
    <p:extLst>
      <p:ext uri="{BB962C8B-B14F-4D97-AF65-F5344CB8AC3E}">
        <p14:creationId xmlns:p14="http://schemas.microsoft.com/office/powerpoint/2010/main" val="4102286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14</a:t>
            </a:fld>
            <a:endParaRPr lang="en-US"/>
          </a:p>
        </p:txBody>
      </p:sp>
    </p:spTree>
    <p:extLst>
      <p:ext uri="{BB962C8B-B14F-4D97-AF65-F5344CB8AC3E}">
        <p14:creationId xmlns:p14="http://schemas.microsoft.com/office/powerpoint/2010/main" val="4159005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15</a:t>
            </a:fld>
            <a:endParaRPr lang="en-US"/>
          </a:p>
        </p:txBody>
      </p:sp>
    </p:spTree>
    <p:extLst>
      <p:ext uri="{BB962C8B-B14F-4D97-AF65-F5344CB8AC3E}">
        <p14:creationId xmlns:p14="http://schemas.microsoft.com/office/powerpoint/2010/main" val="4166006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16</a:t>
            </a:fld>
            <a:endParaRPr lang="en-US"/>
          </a:p>
        </p:txBody>
      </p:sp>
    </p:spTree>
    <p:extLst>
      <p:ext uri="{BB962C8B-B14F-4D97-AF65-F5344CB8AC3E}">
        <p14:creationId xmlns:p14="http://schemas.microsoft.com/office/powerpoint/2010/main" val="4131095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17</a:t>
            </a:fld>
            <a:endParaRPr lang="en-US"/>
          </a:p>
        </p:txBody>
      </p:sp>
    </p:spTree>
    <p:extLst>
      <p:ext uri="{BB962C8B-B14F-4D97-AF65-F5344CB8AC3E}">
        <p14:creationId xmlns:p14="http://schemas.microsoft.com/office/powerpoint/2010/main" val="15517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18</a:t>
            </a:fld>
            <a:endParaRPr lang="en-US"/>
          </a:p>
        </p:txBody>
      </p:sp>
    </p:spTree>
    <p:extLst>
      <p:ext uri="{BB962C8B-B14F-4D97-AF65-F5344CB8AC3E}">
        <p14:creationId xmlns:p14="http://schemas.microsoft.com/office/powerpoint/2010/main" val="3649155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19</a:t>
            </a:fld>
            <a:endParaRPr lang="en-US"/>
          </a:p>
        </p:txBody>
      </p:sp>
    </p:spTree>
    <p:extLst>
      <p:ext uri="{BB962C8B-B14F-4D97-AF65-F5344CB8AC3E}">
        <p14:creationId xmlns:p14="http://schemas.microsoft.com/office/powerpoint/2010/main" val="336071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a:t>
            </a:fld>
            <a:endParaRPr lang="en-US"/>
          </a:p>
        </p:txBody>
      </p:sp>
    </p:spTree>
    <p:extLst>
      <p:ext uri="{BB962C8B-B14F-4D97-AF65-F5344CB8AC3E}">
        <p14:creationId xmlns:p14="http://schemas.microsoft.com/office/powerpoint/2010/main" val="3878128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20</a:t>
            </a:fld>
            <a:endParaRPr lang="en-US"/>
          </a:p>
        </p:txBody>
      </p:sp>
    </p:spTree>
    <p:extLst>
      <p:ext uri="{BB962C8B-B14F-4D97-AF65-F5344CB8AC3E}">
        <p14:creationId xmlns:p14="http://schemas.microsoft.com/office/powerpoint/2010/main" val="3522934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21</a:t>
            </a:fld>
            <a:endParaRPr lang="en-US"/>
          </a:p>
        </p:txBody>
      </p:sp>
    </p:spTree>
    <p:extLst>
      <p:ext uri="{BB962C8B-B14F-4D97-AF65-F5344CB8AC3E}">
        <p14:creationId xmlns:p14="http://schemas.microsoft.com/office/powerpoint/2010/main" val="206304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22</a:t>
            </a:fld>
            <a:endParaRPr lang="en-US"/>
          </a:p>
        </p:txBody>
      </p:sp>
    </p:spTree>
    <p:extLst>
      <p:ext uri="{BB962C8B-B14F-4D97-AF65-F5344CB8AC3E}">
        <p14:creationId xmlns:p14="http://schemas.microsoft.com/office/powerpoint/2010/main" val="3563528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23</a:t>
            </a:fld>
            <a:endParaRPr lang="en-US"/>
          </a:p>
        </p:txBody>
      </p:sp>
    </p:spTree>
    <p:extLst>
      <p:ext uri="{BB962C8B-B14F-4D97-AF65-F5344CB8AC3E}">
        <p14:creationId xmlns:p14="http://schemas.microsoft.com/office/powerpoint/2010/main" val="16582609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24</a:t>
            </a:fld>
            <a:endParaRPr lang="en-US"/>
          </a:p>
        </p:txBody>
      </p:sp>
    </p:spTree>
    <p:extLst>
      <p:ext uri="{BB962C8B-B14F-4D97-AF65-F5344CB8AC3E}">
        <p14:creationId xmlns:p14="http://schemas.microsoft.com/office/powerpoint/2010/main" val="548374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25</a:t>
            </a:fld>
            <a:endParaRPr lang="en-US"/>
          </a:p>
        </p:txBody>
      </p:sp>
    </p:spTree>
    <p:extLst>
      <p:ext uri="{BB962C8B-B14F-4D97-AF65-F5344CB8AC3E}">
        <p14:creationId xmlns:p14="http://schemas.microsoft.com/office/powerpoint/2010/main" val="4200180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26</a:t>
            </a:fld>
            <a:endParaRPr lang="en-US"/>
          </a:p>
        </p:txBody>
      </p:sp>
    </p:spTree>
    <p:extLst>
      <p:ext uri="{BB962C8B-B14F-4D97-AF65-F5344CB8AC3E}">
        <p14:creationId xmlns:p14="http://schemas.microsoft.com/office/powerpoint/2010/main" val="2159411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27</a:t>
            </a:fld>
            <a:endParaRPr lang="en-US"/>
          </a:p>
        </p:txBody>
      </p:sp>
    </p:spTree>
    <p:extLst>
      <p:ext uri="{BB962C8B-B14F-4D97-AF65-F5344CB8AC3E}">
        <p14:creationId xmlns:p14="http://schemas.microsoft.com/office/powerpoint/2010/main" val="32960824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28</a:t>
            </a:fld>
            <a:endParaRPr lang="en-US"/>
          </a:p>
        </p:txBody>
      </p:sp>
    </p:spTree>
    <p:extLst>
      <p:ext uri="{BB962C8B-B14F-4D97-AF65-F5344CB8AC3E}">
        <p14:creationId xmlns:p14="http://schemas.microsoft.com/office/powerpoint/2010/main" val="4127411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29</a:t>
            </a:fld>
            <a:endParaRPr lang="en-US"/>
          </a:p>
        </p:txBody>
      </p:sp>
    </p:spTree>
    <p:extLst>
      <p:ext uri="{BB962C8B-B14F-4D97-AF65-F5344CB8AC3E}">
        <p14:creationId xmlns:p14="http://schemas.microsoft.com/office/powerpoint/2010/main" val="145429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3</a:t>
            </a:fld>
            <a:endParaRPr lang="en-US"/>
          </a:p>
        </p:txBody>
      </p:sp>
    </p:spTree>
    <p:extLst>
      <p:ext uri="{BB962C8B-B14F-4D97-AF65-F5344CB8AC3E}">
        <p14:creationId xmlns:p14="http://schemas.microsoft.com/office/powerpoint/2010/main" val="257104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4</a:t>
            </a:fld>
            <a:endParaRPr lang="en-US"/>
          </a:p>
        </p:txBody>
      </p:sp>
    </p:spTree>
    <p:extLst>
      <p:ext uri="{BB962C8B-B14F-4D97-AF65-F5344CB8AC3E}">
        <p14:creationId xmlns:p14="http://schemas.microsoft.com/office/powerpoint/2010/main" val="68108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5</a:t>
            </a:fld>
            <a:endParaRPr lang="en-US"/>
          </a:p>
        </p:txBody>
      </p:sp>
    </p:spTree>
    <p:extLst>
      <p:ext uri="{BB962C8B-B14F-4D97-AF65-F5344CB8AC3E}">
        <p14:creationId xmlns:p14="http://schemas.microsoft.com/office/powerpoint/2010/main" val="486245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6</a:t>
            </a:fld>
            <a:endParaRPr lang="en-US"/>
          </a:p>
        </p:txBody>
      </p:sp>
    </p:spTree>
    <p:extLst>
      <p:ext uri="{BB962C8B-B14F-4D97-AF65-F5344CB8AC3E}">
        <p14:creationId xmlns:p14="http://schemas.microsoft.com/office/powerpoint/2010/main" val="376871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7</a:t>
            </a:fld>
            <a:endParaRPr lang="en-US"/>
          </a:p>
        </p:txBody>
      </p:sp>
    </p:spTree>
    <p:extLst>
      <p:ext uri="{BB962C8B-B14F-4D97-AF65-F5344CB8AC3E}">
        <p14:creationId xmlns:p14="http://schemas.microsoft.com/office/powerpoint/2010/main" val="3284442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8</a:t>
            </a:fld>
            <a:endParaRPr lang="en-US"/>
          </a:p>
        </p:txBody>
      </p:sp>
    </p:spTree>
    <p:extLst>
      <p:ext uri="{BB962C8B-B14F-4D97-AF65-F5344CB8AC3E}">
        <p14:creationId xmlns:p14="http://schemas.microsoft.com/office/powerpoint/2010/main" val="2242099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AC4868-BE60-4121-B125-C4FC5C09BF1E}" type="slidenum">
              <a:rPr lang="en-US" smtClean="0"/>
              <a:t>9</a:t>
            </a:fld>
            <a:endParaRPr lang="en-US"/>
          </a:p>
        </p:txBody>
      </p:sp>
    </p:spTree>
    <p:extLst>
      <p:ext uri="{BB962C8B-B14F-4D97-AF65-F5344CB8AC3E}">
        <p14:creationId xmlns:p14="http://schemas.microsoft.com/office/powerpoint/2010/main" val="414633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4/4/2014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arahd@mopta.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a:t>
            </a:r>
            <a:endParaRPr lang="en-US" dirty="0"/>
          </a:p>
        </p:txBody>
      </p:sp>
      <p:sp>
        <p:nvSpPr>
          <p:cNvPr id="3" name="Subtitle 2"/>
          <p:cNvSpPr>
            <a:spLocks noGrp="1"/>
          </p:cNvSpPr>
          <p:nvPr>
            <p:ph type="subTitle" idx="1"/>
          </p:nvPr>
        </p:nvSpPr>
        <p:spPr/>
        <p:txBody>
          <a:bodyPr/>
          <a:lstStyle/>
          <a:p>
            <a:r>
              <a:rPr lang="en-US" dirty="0" smtClean="0"/>
              <a:t>Missouri PTA</a:t>
            </a:r>
            <a:endParaRPr lang="en-US" dirty="0"/>
          </a:p>
        </p:txBody>
      </p:sp>
    </p:spTree>
    <p:extLst>
      <p:ext uri="{BB962C8B-B14F-4D97-AF65-F5344CB8AC3E}">
        <p14:creationId xmlns:p14="http://schemas.microsoft.com/office/powerpoint/2010/main" val="2407676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2" y="685800"/>
            <a:ext cx="8534400" cy="4236156"/>
          </a:xfrm>
        </p:spPr>
        <p:txBody>
          <a:bodyPr>
            <a:normAutofit fontScale="77500" lnSpcReduction="20000"/>
          </a:bodyPr>
          <a:lstStyle/>
          <a:p>
            <a:pPr marL="0" indent="0">
              <a:buNone/>
            </a:pPr>
            <a:r>
              <a:rPr lang="en-US" b="1" u="sng" dirty="0" smtClean="0"/>
              <a:t>Articles II, III, and IV</a:t>
            </a:r>
            <a:endParaRPr lang="en-US" b="1" u="sng" dirty="0"/>
          </a:p>
          <a:p>
            <a:endParaRPr lang="en-US" b="1" dirty="0"/>
          </a:p>
          <a:p>
            <a:r>
              <a:rPr lang="en-US" b="1" dirty="0" smtClean="0"/>
              <a:t>Object </a:t>
            </a:r>
            <a:r>
              <a:rPr lang="en-US" b="1" dirty="0"/>
              <a:t>or purpose (mission statement).</a:t>
            </a:r>
            <a:r>
              <a:rPr lang="en-US" dirty="0"/>
              <a:t> Article II should </a:t>
            </a:r>
            <a:r>
              <a:rPr lang="en-US" dirty="0" smtClean="0"/>
              <a:t>state the </a:t>
            </a:r>
            <a:r>
              <a:rPr lang="en-US" dirty="0"/>
              <a:t>mission statement; that is, the object of or purpose for the group</a:t>
            </a:r>
            <a:r>
              <a:rPr lang="en-US" dirty="0" smtClean="0"/>
              <a:t>.</a:t>
            </a:r>
          </a:p>
          <a:p>
            <a:r>
              <a:rPr lang="en-US" b="1" dirty="0"/>
              <a:t>Basic Policies.</a:t>
            </a:r>
            <a:r>
              <a:rPr lang="en-US" dirty="0"/>
              <a:t> Article III states the basic policies of the unit, in common with those of National PTA and Missouri PTA.  </a:t>
            </a:r>
          </a:p>
          <a:p>
            <a:r>
              <a:rPr lang="en-US" b="1" dirty="0" smtClean="0"/>
              <a:t>Relationship with National PTA and Missouri PTA.</a:t>
            </a:r>
            <a:r>
              <a:rPr lang="en-US" dirty="0"/>
              <a:t> Article </a:t>
            </a:r>
            <a:r>
              <a:rPr lang="en-US" dirty="0" smtClean="0"/>
              <a:t>IV </a:t>
            </a:r>
            <a:r>
              <a:rPr lang="en-US" dirty="0"/>
              <a:t>states the </a:t>
            </a:r>
            <a:r>
              <a:rPr lang="en-US" dirty="0" smtClean="0"/>
              <a:t>relationship with National </a:t>
            </a:r>
            <a:r>
              <a:rPr lang="en-US" dirty="0"/>
              <a:t>PTA and Missouri PTA.  </a:t>
            </a:r>
            <a:endParaRPr lang="en-US" dirty="0" smtClean="0"/>
          </a:p>
          <a:p>
            <a:pPr lvl="1"/>
            <a:r>
              <a:rPr lang="en-US" dirty="0" smtClean="0"/>
              <a:t>Good Standing</a:t>
            </a:r>
          </a:p>
          <a:p>
            <a:pPr lvl="1"/>
            <a:r>
              <a:rPr lang="en-US" dirty="0" smtClean="0"/>
              <a:t>Unit bylaws may not conflict with National PTA and Missouri PTA</a:t>
            </a:r>
          </a:p>
          <a:p>
            <a:pPr lvl="1"/>
            <a:r>
              <a:rPr lang="en-US" dirty="0" smtClean="0"/>
              <a:t>Permanent records</a:t>
            </a:r>
          </a:p>
          <a:p>
            <a:pPr lvl="1"/>
            <a:r>
              <a:rPr lang="en-US" dirty="0" smtClean="0"/>
              <a:t>Procedure to dissolve</a:t>
            </a:r>
            <a:endParaRPr lang="en-US" dirty="0"/>
          </a:p>
          <a:p>
            <a:endParaRPr lang="en-US" dirty="0"/>
          </a:p>
          <a:p>
            <a:r>
              <a:rPr lang="en-US" b="1" dirty="0" smtClean="0">
                <a:solidFill>
                  <a:srgbClr val="FF0000"/>
                </a:solidFill>
              </a:rPr>
              <a:t>These are # sections.  Sections that have a # in front of them cannot be changed at the Unit level.  These are National and State PTA requirements.</a:t>
            </a:r>
            <a:endParaRPr lang="en-US" b="1" dirty="0">
              <a:solidFill>
                <a:srgbClr val="FF0000"/>
              </a:solidFill>
            </a:endParaRPr>
          </a:p>
        </p:txBody>
      </p:sp>
    </p:spTree>
    <p:extLst>
      <p:ext uri="{BB962C8B-B14F-4D97-AF65-F5344CB8AC3E}">
        <p14:creationId xmlns:p14="http://schemas.microsoft.com/office/powerpoint/2010/main" val="1652439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lnSpcReduction="10000"/>
          </a:bodyPr>
          <a:lstStyle/>
          <a:p>
            <a:endParaRPr lang="en-US" b="1" dirty="0" smtClean="0"/>
          </a:p>
          <a:p>
            <a:pPr marL="0" indent="0">
              <a:buNone/>
            </a:pPr>
            <a:r>
              <a:rPr lang="en-US" b="1" u="sng" dirty="0"/>
              <a:t>Article V</a:t>
            </a:r>
          </a:p>
          <a:p>
            <a:endParaRPr lang="en-US" b="1" dirty="0"/>
          </a:p>
          <a:p>
            <a:r>
              <a:rPr lang="en-US" b="1" dirty="0" smtClean="0"/>
              <a:t>Membership.</a:t>
            </a:r>
            <a:r>
              <a:rPr lang="en-US" dirty="0"/>
              <a:t> Article </a:t>
            </a:r>
            <a:r>
              <a:rPr lang="en-US" dirty="0" smtClean="0"/>
              <a:t>IV </a:t>
            </a:r>
            <a:r>
              <a:rPr lang="en-US" dirty="0"/>
              <a:t>should detail what types of members </a:t>
            </a:r>
            <a:r>
              <a:rPr lang="en-US" dirty="0" smtClean="0"/>
              <a:t>(individual, family, business) and what the cost of membership dues are annually.</a:t>
            </a:r>
          </a:p>
          <a:p>
            <a:r>
              <a:rPr lang="en-US" dirty="0" smtClean="0"/>
              <a:t>Note:  </a:t>
            </a:r>
            <a:r>
              <a:rPr lang="en-US" dirty="0"/>
              <a:t>If </a:t>
            </a:r>
            <a:r>
              <a:rPr lang="en-US" dirty="0" smtClean="0"/>
              <a:t>your unit has </a:t>
            </a:r>
            <a:r>
              <a:rPr lang="en-US" dirty="0"/>
              <a:t>family </a:t>
            </a:r>
            <a:r>
              <a:rPr lang="en-US" dirty="0" smtClean="0"/>
              <a:t>memberships, Section 7 </a:t>
            </a:r>
            <a:r>
              <a:rPr lang="en-US" dirty="0"/>
              <a:t>must state </a:t>
            </a:r>
            <a:r>
              <a:rPr lang="en-US" dirty="0" smtClean="0"/>
              <a:t>that family memberships will have membership cards issued to each individual and the unit must </a:t>
            </a:r>
            <a:r>
              <a:rPr lang="en-US" dirty="0"/>
              <a:t>pay the $4.25 for National and State </a:t>
            </a:r>
            <a:r>
              <a:rPr lang="en-US" dirty="0" smtClean="0"/>
              <a:t>dues for each individual.</a:t>
            </a:r>
            <a:endParaRPr lang="en-US" dirty="0"/>
          </a:p>
        </p:txBody>
      </p:sp>
    </p:spTree>
    <p:extLst>
      <p:ext uri="{BB962C8B-B14F-4D97-AF65-F5344CB8AC3E}">
        <p14:creationId xmlns:p14="http://schemas.microsoft.com/office/powerpoint/2010/main" val="1396399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t>Article </a:t>
            </a:r>
            <a:r>
              <a:rPr lang="en-US" b="1" u="sng" dirty="0" smtClean="0"/>
              <a:t>VI</a:t>
            </a:r>
            <a:endParaRPr lang="en-US" b="1" u="sng" dirty="0"/>
          </a:p>
          <a:p>
            <a:endParaRPr lang="en-US" b="1" dirty="0" smtClean="0"/>
          </a:p>
          <a:p>
            <a:r>
              <a:rPr lang="en-US" b="1" dirty="0" smtClean="0"/>
              <a:t>Officers</a:t>
            </a:r>
            <a:r>
              <a:rPr lang="en-US" b="1" dirty="0"/>
              <a:t>.</a:t>
            </a:r>
            <a:r>
              <a:rPr lang="en-US" dirty="0"/>
              <a:t> Article </a:t>
            </a:r>
            <a:r>
              <a:rPr lang="en-US" dirty="0" smtClean="0"/>
              <a:t>VI </a:t>
            </a:r>
            <a:r>
              <a:rPr lang="en-US" dirty="0"/>
              <a:t>should detail the </a:t>
            </a:r>
            <a:r>
              <a:rPr lang="en-US" dirty="0" smtClean="0"/>
              <a:t>officers, as </a:t>
            </a:r>
            <a:r>
              <a:rPr lang="en-US" dirty="0"/>
              <a:t>well as state how they are nominated and elected. </a:t>
            </a:r>
            <a:endParaRPr lang="en-US" dirty="0" smtClean="0"/>
          </a:p>
          <a:p>
            <a:r>
              <a:rPr lang="en-US" dirty="0" smtClean="0"/>
              <a:t>Will </a:t>
            </a:r>
            <a:r>
              <a:rPr lang="en-US" dirty="0"/>
              <a:t>all members be eligible to serve as officers? </a:t>
            </a:r>
            <a:endParaRPr lang="en-US" dirty="0" smtClean="0"/>
          </a:p>
          <a:p>
            <a:r>
              <a:rPr lang="en-US" dirty="0" smtClean="0"/>
              <a:t>What </a:t>
            </a:r>
            <a:r>
              <a:rPr lang="en-US" dirty="0"/>
              <a:t>is the term of office? </a:t>
            </a:r>
            <a:endParaRPr lang="en-US" dirty="0" smtClean="0"/>
          </a:p>
          <a:p>
            <a:r>
              <a:rPr lang="en-US" dirty="0" smtClean="0"/>
              <a:t>How </a:t>
            </a:r>
            <a:r>
              <a:rPr lang="en-US" dirty="0"/>
              <a:t>will vacancies, should they occur, be filled? </a:t>
            </a:r>
            <a:endParaRPr lang="en-US" dirty="0" smtClean="0"/>
          </a:p>
          <a:p>
            <a:r>
              <a:rPr lang="en-US" dirty="0" smtClean="0"/>
              <a:t>What </a:t>
            </a:r>
            <a:r>
              <a:rPr lang="en-US" dirty="0"/>
              <a:t>are the grounds for removing an officer? (Filling a vacancy and removing an officer are much the same, so these actions should require a two-thirds vote</a:t>
            </a:r>
            <a:r>
              <a:rPr lang="en-US" dirty="0" smtClean="0"/>
              <a:t>.)</a:t>
            </a:r>
            <a:endParaRPr lang="en-US" dirty="0"/>
          </a:p>
        </p:txBody>
      </p:sp>
    </p:spTree>
    <p:extLst>
      <p:ext uri="{BB962C8B-B14F-4D97-AF65-F5344CB8AC3E}">
        <p14:creationId xmlns:p14="http://schemas.microsoft.com/office/powerpoint/2010/main" val="1863110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876123" y="719667"/>
            <a:ext cx="8534400" cy="3615267"/>
          </a:xfrm>
        </p:spPr>
        <p:txBody>
          <a:bodyPr>
            <a:normAutofit/>
          </a:bodyPr>
          <a:lstStyle/>
          <a:p>
            <a:pPr marL="0" indent="0">
              <a:buNone/>
            </a:pPr>
            <a:r>
              <a:rPr lang="en-US" b="1" u="sng" dirty="0"/>
              <a:t>Article </a:t>
            </a:r>
            <a:r>
              <a:rPr lang="en-US" b="1" u="sng" dirty="0" smtClean="0"/>
              <a:t>VII</a:t>
            </a:r>
            <a:endParaRPr lang="en-US" b="1" u="sng" dirty="0"/>
          </a:p>
          <a:p>
            <a:endParaRPr lang="en-US" b="1" dirty="0" smtClean="0"/>
          </a:p>
          <a:p>
            <a:r>
              <a:rPr lang="en-US" b="1" dirty="0" smtClean="0"/>
              <a:t>Duties of Officers.</a:t>
            </a:r>
            <a:r>
              <a:rPr lang="en-US" dirty="0"/>
              <a:t> Article </a:t>
            </a:r>
            <a:r>
              <a:rPr lang="en-US" dirty="0" smtClean="0"/>
              <a:t>VII </a:t>
            </a:r>
            <a:r>
              <a:rPr lang="en-US" dirty="0"/>
              <a:t>specifies the </a:t>
            </a:r>
            <a:r>
              <a:rPr lang="en-US" dirty="0" smtClean="0"/>
              <a:t>duties of the officers.</a:t>
            </a:r>
          </a:p>
          <a:p>
            <a:r>
              <a:rPr lang="en-US" dirty="0" smtClean="0"/>
              <a:t>If more than one Vice President, must list the duties specific to each, i.e. second vice president shall be the membership chair, etc.</a:t>
            </a:r>
          </a:p>
          <a:p>
            <a:r>
              <a:rPr lang="en-US" dirty="0" smtClean="0"/>
              <a:t>Be specific but not too specific.</a:t>
            </a:r>
          </a:p>
          <a:p>
            <a:r>
              <a:rPr lang="en-US" dirty="0" smtClean="0"/>
              <a:t>Note:  Treasurer section includes many # items.</a:t>
            </a:r>
            <a:endParaRPr lang="en-US" dirty="0"/>
          </a:p>
          <a:p>
            <a:endParaRPr lang="en-US" dirty="0"/>
          </a:p>
          <a:p>
            <a:endParaRPr lang="en-US" dirty="0"/>
          </a:p>
        </p:txBody>
      </p:sp>
    </p:spTree>
    <p:extLst>
      <p:ext uri="{BB962C8B-B14F-4D97-AF65-F5344CB8AC3E}">
        <p14:creationId xmlns:p14="http://schemas.microsoft.com/office/powerpoint/2010/main" val="3266289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a:bodyPr>
          <a:lstStyle/>
          <a:p>
            <a:pPr marL="0" indent="0">
              <a:buNone/>
            </a:pPr>
            <a:r>
              <a:rPr lang="en-US" b="1" u="sng" dirty="0"/>
              <a:t>Article </a:t>
            </a:r>
            <a:r>
              <a:rPr lang="en-US" b="1" u="sng" dirty="0" smtClean="0"/>
              <a:t>VIII</a:t>
            </a:r>
            <a:endParaRPr lang="en-US" b="1" u="sng" dirty="0"/>
          </a:p>
          <a:p>
            <a:endParaRPr lang="en-US" b="1" dirty="0" smtClean="0"/>
          </a:p>
          <a:p>
            <a:r>
              <a:rPr lang="en-US" b="1" dirty="0" smtClean="0"/>
              <a:t>Executive </a:t>
            </a:r>
            <a:r>
              <a:rPr lang="en-US" b="1" dirty="0"/>
              <a:t>board.</a:t>
            </a:r>
            <a:r>
              <a:rPr lang="en-US" dirty="0"/>
              <a:t> Article </a:t>
            </a:r>
            <a:r>
              <a:rPr lang="en-US" dirty="0" smtClean="0"/>
              <a:t>VIII </a:t>
            </a:r>
            <a:r>
              <a:rPr lang="en-US" dirty="0"/>
              <a:t>should discuss the executive board of your group. </a:t>
            </a:r>
            <a:endParaRPr lang="en-US" dirty="0" smtClean="0"/>
          </a:p>
          <a:p>
            <a:r>
              <a:rPr lang="en-US" dirty="0" smtClean="0"/>
              <a:t>What's </a:t>
            </a:r>
            <a:r>
              <a:rPr lang="en-US" dirty="0"/>
              <a:t>the composition of the board? </a:t>
            </a:r>
            <a:endParaRPr lang="en-US" dirty="0" smtClean="0"/>
          </a:p>
          <a:p>
            <a:r>
              <a:rPr lang="en-US" dirty="0" smtClean="0"/>
              <a:t>When </a:t>
            </a:r>
            <a:r>
              <a:rPr lang="en-US" dirty="0"/>
              <a:t>will it have meetings? </a:t>
            </a:r>
            <a:endParaRPr lang="en-US" dirty="0" smtClean="0"/>
          </a:p>
          <a:p>
            <a:r>
              <a:rPr lang="en-US" dirty="0" smtClean="0"/>
              <a:t>What's </a:t>
            </a:r>
            <a:r>
              <a:rPr lang="en-US" dirty="0"/>
              <a:t>the policy for removal from office and filling vacancies? </a:t>
            </a:r>
            <a:endParaRPr lang="en-US" dirty="0" smtClean="0"/>
          </a:p>
          <a:p>
            <a:r>
              <a:rPr lang="en-US" dirty="0" smtClean="0"/>
              <a:t>What </a:t>
            </a:r>
            <a:r>
              <a:rPr lang="en-US" dirty="0"/>
              <a:t>are the executive board's duties? </a:t>
            </a:r>
          </a:p>
        </p:txBody>
      </p:sp>
    </p:spTree>
    <p:extLst>
      <p:ext uri="{BB962C8B-B14F-4D97-AF65-F5344CB8AC3E}">
        <p14:creationId xmlns:p14="http://schemas.microsoft.com/office/powerpoint/2010/main" val="967992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a:bodyPr>
          <a:lstStyle/>
          <a:p>
            <a:pPr marL="0" indent="0">
              <a:buNone/>
            </a:pPr>
            <a:r>
              <a:rPr lang="en-US" b="1" u="sng" dirty="0"/>
              <a:t>Article </a:t>
            </a:r>
            <a:r>
              <a:rPr lang="en-US" b="1" u="sng" dirty="0" smtClean="0"/>
              <a:t>IX</a:t>
            </a:r>
            <a:endParaRPr lang="en-US" b="1" u="sng" dirty="0"/>
          </a:p>
          <a:p>
            <a:endParaRPr lang="en-US" b="1" dirty="0" smtClean="0"/>
          </a:p>
          <a:p>
            <a:r>
              <a:rPr lang="en-US" b="1" dirty="0" smtClean="0"/>
              <a:t>Committees</a:t>
            </a:r>
            <a:r>
              <a:rPr lang="en-US" b="1" dirty="0"/>
              <a:t>.</a:t>
            </a:r>
            <a:r>
              <a:rPr lang="en-US" dirty="0"/>
              <a:t> Article </a:t>
            </a:r>
            <a:r>
              <a:rPr lang="en-US" dirty="0" smtClean="0"/>
              <a:t>IX </a:t>
            </a:r>
            <a:r>
              <a:rPr lang="en-US" dirty="0"/>
              <a:t>should state what committees the group will have, such as social, membership, </a:t>
            </a:r>
            <a:r>
              <a:rPr lang="en-US" dirty="0" smtClean="0"/>
              <a:t>budget, </a:t>
            </a:r>
            <a:r>
              <a:rPr lang="en-US" dirty="0"/>
              <a:t>and so on, and the duties of committee members. Who appoints the committees? Can they spend money?</a:t>
            </a:r>
          </a:p>
          <a:p>
            <a:endParaRPr lang="en-US" dirty="0"/>
          </a:p>
        </p:txBody>
      </p:sp>
    </p:spTree>
    <p:extLst>
      <p:ext uri="{BB962C8B-B14F-4D97-AF65-F5344CB8AC3E}">
        <p14:creationId xmlns:p14="http://schemas.microsoft.com/office/powerpoint/2010/main" val="1390619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pPr marL="0" indent="0">
              <a:buNone/>
            </a:pPr>
            <a:r>
              <a:rPr lang="en-US" b="1" u="sng" dirty="0"/>
              <a:t>Article </a:t>
            </a:r>
            <a:r>
              <a:rPr lang="en-US" b="1" u="sng" dirty="0" smtClean="0"/>
              <a:t>X</a:t>
            </a:r>
            <a:endParaRPr lang="en-US" b="1" u="sng" dirty="0"/>
          </a:p>
          <a:p>
            <a:endParaRPr lang="en-US" b="1" dirty="0"/>
          </a:p>
          <a:p>
            <a:r>
              <a:rPr lang="en-US" b="1" dirty="0" smtClean="0"/>
              <a:t>General Membership Meetings.</a:t>
            </a:r>
            <a:r>
              <a:rPr lang="en-US" dirty="0"/>
              <a:t> </a:t>
            </a:r>
            <a:endParaRPr lang="en-US" dirty="0" smtClean="0"/>
          </a:p>
          <a:p>
            <a:r>
              <a:rPr lang="en-US" dirty="0" smtClean="0"/>
              <a:t>When meetings are held.</a:t>
            </a:r>
          </a:p>
          <a:p>
            <a:r>
              <a:rPr lang="en-US" dirty="0" smtClean="0"/>
              <a:t>What constitutes a quorum.</a:t>
            </a:r>
          </a:p>
          <a:p>
            <a:r>
              <a:rPr lang="en-US" dirty="0" smtClean="0"/>
              <a:t>All units are required to hold an annual meeting.</a:t>
            </a:r>
            <a:endParaRPr lang="en-US" dirty="0"/>
          </a:p>
        </p:txBody>
      </p:sp>
    </p:spTree>
    <p:extLst>
      <p:ext uri="{BB962C8B-B14F-4D97-AF65-F5344CB8AC3E}">
        <p14:creationId xmlns:p14="http://schemas.microsoft.com/office/powerpoint/2010/main" val="3508332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pPr marL="0" indent="0">
              <a:buNone/>
            </a:pPr>
            <a:r>
              <a:rPr lang="en-US" b="1" u="sng" dirty="0"/>
              <a:t>Article </a:t>
            </a:r>
            <a:r>
              <a:rPr lang="en-US" b="1" u="sng" dirty="0" smtClean="0"/>
              <a:t>XI</a:t>
            </a:r>
            <a:endParaRPr lang="en-US" b="1" u="sng" dirty="0"/>
          </a:p>
          <a:p>
            <a:endParaRPr lang="en-US" b="1" dirty="0"/>
          </a:p>
          <a:p>
            <a:r>
              <a:rPr lang="en-US" b="1" dirty="0" smtClean="0"/>
              <a:t>Council Membership. </a:t>
            </a:r>
            <a:r>
              <a:rPr lang="en-US" dirty="0" smtClean="0"/>
              <a:t>This only applies to units connected to a council.</a:t>
            </a:r>
            <a:r>
              <a:rPr lang="en-US" dirty="0"/>
              <a:t> </a:t>
            </a:r>
          </a:p>
          <a:p>
            <a:r>
              <a:rPr lang="en-US" dirty="0" smtClean="0"/>
              <a:t>Who will represent the unit at Council meetings</a:t>
            </a:r>
            <a:endParaRPr lang="en-US" dirty="0"/>
          </a:p>
          <a:p>
            <a:r>
              <a:rPr lang="en-US" dirty="0" smtClean="0"/>
              <a:t>Dues of the Council.</a:t>
            </a:r>
            <a:endParaRPr lang="en-US" dirty="0"/>
          </a:p>
          <a:p>
            <a:endParaRPr lang="en-US" dirty="0"/>
          </a:p>
        </p:txBody>
      </p:sp>
    </p:spTree>
    <p:extLst>
      <p:ext uri="{BB962C8B-B14F-4D97-AF65-F5344CB8AC3E}">
        <p14:creationId xmlns:p14="http://schemas.microsoft.com/office/powerpoint/2010/main" val="3176973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pPr marL="0" indent="0">
              <a:buNone/>
            </a:pPr>
            <a:r>
              <a:rPr lang="en-US" b="1" u="sng" dirty="0"/>
              <a:t>Article </a:t>
            </a:r>
            <a:r>
              <a:rPr lang="en-US" b="1" u="sng" dirty="0" smtClean="0"/>
              <a:t>XII</a:t>
            </a:r>
            <a:endParaRPr lang="en-US" b="1" u="sng" dirty="0"/>
          </a:p>
          <a:p>
            <a:endParaRPr lang="en-US" b="1" dirty="0"/>
          </a:p>
          <a:p>
            <a:r>
              <a:rPr lang="en-US" b="1" dirty="0" smtClean="0"/>
              <a:t>Missouri PTA Convention</a:t>
            </a:r>
            <a:r>
              <a:rPr lang="en-US" dirty="0" smtClean="0"/>
              <a:t>.</a:t>
            </a:r>
            <a:r>
              <a:rPr lang="en-US" dirty="0"/>
              <a:t> </a:t>
            </a:r>
            <a:r>
              <a:rPr lang="en-US" dirty="0" smtClean="0"/>
              <a:t>Article XII should state  who will represent the unit at the annual meeting of the Missouri PTA, how and when it is decided.</a:t>
            </a:r>
            <a:endParaRPr lang="en-US" dirty="0"/>
          </a:p>
          <a:p>
            <a:endParaRPr lang="en-US" dirty="0"/>
          </a:p>
        </p:txBody>
      </p:sp>
    </p:spTree>
    <p:extLst>
      <p:ext uri="{BB962C8B-B14F-4D97-AF65-F5344CB8AC3E}">
        <p14:creationId xmlns:p14="http://schemas.microsoft.com/office/powerpoint/2010/main" val="3474411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lnSpcReduction="10000"/>
          </a:bodyPr>
          <a:lstStyle/>
          <a:p>
            <a:pPr marL="0" indent="0">
              <a:buNone/>
            </a:pPr>
            <a:r>
              <a:rPr lang="en-US" b="1" u="sng" dirty="0"/>
              <a:t>Article </a:t>
            </a:r>
            <a:r>
              <a:rPr lang="en-US" b="1" u="sng" dirty="0" smtClean="0"/>
              <a:t>XIII</a:t>
            </a:r>
            <a:endParaRPr lang="en-US" b="1" u="sng" dirty="0"/>
          </a:p>
          <a:p>
            <a:endParaRPr lang="en-US" b="1" dirty="0"/>
          </a:p>
          <a:p>
            <a:r>
              <a:rPr lang="en-US" b="1" dirty="0" smtClean="0"/>
              <a:t>Fiscal Year</a:t>
            </a:r>
            <a:r>
              <a:rPr lang="en-US" dirty="0" smtClean="0"/>
              <a:t>.</a:t>
            </a:r>
            <a:r>
              <a:rPr lang="en-US" dirty="0"/>
              <a:t> </a:t>
            </a:r>
            <a:r>
              <a:rPr lang="en-US" dirty="0" smtClean="0"/>
              <a:t>  </a:t>
            </a:r>
            <a:endParaRPr lang="en-US" dirty="0"/>
          </a:p>
          <a:p>
            <a:r>
              <a:rPr lang="en-US" dirty="0"/>
              <a:t>A period of 12 months over which a </a:t>
            </a:r>
            <a:r>
              <a:rPr lang="en-US" dirty="0" smtClean="0"/>
              <a:t>PTA </a:t>
            </a:r>
            <a:r>
              <a:rPr lang="en-US" dirty="0"/>
              <a:t>budgets its spending is called a fiscal year. It may run over any period of 12 months not necessarily January to December. </a:t>
            </a:r>
            <a:endParaRPr lang="en-US" dirty="0" smtClean="0"/>
          </a:p>
          <a:p>
            <a:r>
              <a:rPr lang="en-US" dirty="0" smtClean="0"/>
              <a:t>The fiscal year is filed with the IRS and cannot be changed in bylaws unless the IRS is also notified.</a:t>
            </a:r>
            <a:endParaRPr lang="en-US" dirty="0"/>
          </a:p>
          <a:p>
            <a:r>
              <a:rPr lang="en-US" dirty="0" smtClean="0"/>
              <a:t>Most PTA’s fiscal year are July 1</a:t>
            </a:r>
            <a:r>
              <a:rPr lang="en-US" baseline="30000" dirty="0" smtClean="0"/>
              <a:t>st</a:t>
            </a:r>
            <a:r>
              <a:rPr lang="en-US" dirty="0" smtClean="0"/>
              <a:t> – June 30</a:t>
            </a:r>
            <a:r>
              <a:rPr lang="en-US" baseline="30000" dirty="0" smtClean="0"/>
              <a:t>th</a:t>
            </a:r>
            <a:r>
              <a:rPr lang="en-US" dirty="0" smtClean="0"/>
              <a:t> or August 1</a:t>
            </a:r>
            <a:r>
              <a:rPr lang="en-US" baseline="30000" dirty="0" smtClean="0"/>
              <a:t>st</a:t>
            </a:r>
            <a:r>
              <a:rPr lang="en-US" dirty="0" smtClean="0"/>
              <a:t> – July 31</a:t>
            </a:r>
            <a:r>
              <a:rPr lang="en-US" baseline="30000" dirty="0" smtClean="0"/>
              <a:t>st</a:t>
            </a:r>
            <a:r>
              <a:rPr lang="en-US" dirty="0" smtClean="0"/>
              <a:t>.  Not a calendar year.</a:t>
            </a:r>
            <a:endParaRPr lang="en-US" dirty="0"/>
          </a:p>
        </p:txBody>
      </p:sp>
    </p:spTree>
    <p:extLst>
      <p:ext uri="{BB962C8B-B14F-4D97-AF65-F5344CB8AC3E}">
        <p14:creationId xmlns:p14="http://schemas.microsoft.com/office/powerpoint/2010/main" val="359504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pPr fontAlgn="base"/>
            <a:r>
              <a:rPr lang="en-US" dirty="0"/>
              <a:t>For many </a:t>
            </a:r>
            <a:r>
              <a:rPr lang="en-US" dirty="0" smtClean="0"/>
              <a:t>PTA`s, </a:t>
            </a:r>
            <a:r>
              <a:rPr lang="en-US" dirty="0"/>
              <a:t>their bylaws are just some forgotten document, full of legalese, gathering dust in a file cabinet somewhere.  No one on the current board of directors knows who prepared them, nor what any of the provisions mean.  They certainly are not referring back to them for any reason.  </a:t>
            </a:r>
            <a:endParaRPr lang="en-US" dirty="0" smtClean="0"/>
          </a:p>
        </p:txBody>
      </p:sp>
    </p:spTree>
    <p:extLst>
      <p:ext uri="{BB962C8B-B14F-4D97-AF65-F5344CB8AC3E}">
        <p14:creationId xmlns:p14="http://schemas.microsoft.com/office/powerpoint/2010/main" val="3313445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r>
              <a:rPr lang="en-US" b="1" u="sng" dirty="0"/>
              <a:t>Article </a:t>
            </a:r>
            <a:r>
              <a:rPr lang="en-US" b="1" u="sng" dirty="0" smtClean="0"/>
              <a:t>XIV</a:t>
            </a:r>
            <a:endParaRPr lang="en-US" b="1" u="sng" dirty="0"/>
          </a:p>
          <a:p>
            <a:endParaRPr lang="en-US" b="1" dirty="0" smtClean="0"/>
          </a:p>
          <a:p>
            <a:r>
              <a:rPr lang="en-US" b="1" dirty="0" smtClean="0"/>
              <a:t>Parliamentary </a:t>
            </a:r>
            <a:r>
              <a:rPr lang="en-US" b="1" dirty="0"/>
              <a:t>authority.</a:t>
            </a:r>
            <a:r>
              <a:rPr lang="en-US" dirty="0"/>
              <a:t> Article </a:t>
            </a:r>
            <a:r>
              <a:rPr lang="en-US" dirty="0" smtClean="0"/>
              <a:t>XIV </a:t>
            </a:r>
            <a:r>
              <a:rPr lang="en-US" dirty="0"/>
              <a:t>should state </a:t>
            </a:r>
            <a:r>
              <a:rPr lang="en-US" dirty="0" smtClean="0"/>
              <a:t>that Robert’s Rules of Order Newly Revised shall be </a:t>
            </a:r>
            <a:r>
              <a:rPr lang="en-US" dirty="0"/>
              <a:t>the bible to be consulted regarding questions of parliamentary procedure.</a:t>
            </a:r>
          </a:p>
          <a:p>
            <a:endParaRPr lang="en-US" dirty="0"/>
          </a:p>
        </p:txBody>
      </p:sp>
    </p:spTree>
    <p:extLst>
      <p:ext uri="{BB962C8B-B14F-4D97-AF65-F5344CB8AC3E}">
        <p14:creationId xmlns:p14="http://schemas.microsoft.com/office/powerpoint/2010/main" val="2676548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r>
              <a:rPr lang="en-US" b="1" dirty="0"/>
              <a:t>Amendments.</a:t>
            </a:r>
            <a:r>
              <a:rPr lang="en-US" dirty="0"/>
              <a:t> Article IX covers amending the bylaws. It should state how these bylaws (which have been so carefully thought out and written up) may be changed (certainly not quickly or easily, or without previous notice and a two-thirds vote!).</a:t>
            </a:r>
          </a:p>
          <a:p>
            <a:endParaRPr lang="en-US" dirty="0"/>
          </a:p>
        </p:txBody>
      </p:sp>
    </p:spTree>
    <p:extLst>
      <p:ext uri="{BB962C8B-B14F-4D97-AF65-F5344CB8AC3E}">
        <p14:creationId xmlns:p14="http://schemas.microsoft.com/office/powerpoint/2010/main" val="400516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 – dos and don’ts</a:t>
            </a:r>
            <a:endParaRPr lang="en-US" dirty="0"/>
          </a:p>
        </p:txBody>
      </p:sp>
      <p:sp>
        <p:nvSpPr>
          <p:cNvPr id="3" name="Content Placeholder 2"/>
          <p:cNvSpPr>
            <a:spLocks noGrp="1"/>
          </p:cNvSpPr>
          <p:nvPr>
            <p:ph idx="1"/>
          </p:nvPr>
        </p:nvSpPr>
        <p:spPr/>
        <p:txBody>
          <a:bodyPr>
            <a:normAutofit/>
          </a:bodyPr>
          <a:lstStyle/>
          <a:p>
            <a:pPr marL="0" indent="0" fontAlgn="base">
              <a:buNone/>
            </a:pPr>
            <a:r>
              <a:rPr lang="en-US" b="1" dirty="0"/>
              <a:t>DO:</a:t>
            </a:r>
            <a:r>
              <a:rPr lang="en-US" dirty="0"/>
              <a:t>  Stick to the basics.  </a:t>
            </a:r>
            <a:endParaRPr lang="en-US" dirty="0" smtClean="0"/>
          </a:p>
          <a:p>
            <a:pPr fontAlgn="base"/>
            <a:endParaRPr lang="en-US" dirty="0" smtClean="0"/>
          </a:p>
          <a:p>
            <a:pPr fontAlgn="base"/>
            <a:r>
              <a:rPr lang="en-US" dirty="0" smtClean="0"/>
              <a:t>Organizational </a:t>
            </a:r>
            <a:r>
              <a:rPr lang="en-US" dirty="0"/>
              <a:t>purpose, board structure, officer position descriptions and responsibilities, terms of board service, officer/board member succession and removal, official meeting requirements, membership provisions, voting rights, conflict-of-interest policy and any other non-</a:t>
            </a:r>
            <a:r>
              <a:rPr lang="en-US" dirty="0" err="1"/>
              <a:t>negotiables</a:t>
            </a:r>
            <a:r>
              <a:rPr lang="en-US" dirty="0"/>
              <a:t> that your </a:t>
            </a:r>
            <a:r>
              <a:rPr lang="en-US" dirty="0" smtClean="0"/>
              <a:t>unit deems </a:t>
            </a:r>
            <a:r>
              <a:rPr lang="en-US" dirty="0"/>
              <a:t>necessary. </a:t>
            </a:r>
          </a:p>
        </p:txBody>
      </p:sp>
    </p:spTree>
    <p:extLst>
      <p:ext uri="{BB962C8B-B14F-4D97-AF65-F5344CB8AC3E}">
        <p14:creationId xmlns:p14="http://schemas.microsoft.com/office/powerpoint/2010/main" val="1797173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p:txBody>
          <a:bodyPr>
            <a:normAutofit/>
          </a:bodyPr>
          <a:lstStyle/>
          <a:p>
            <a:pPr marL="0" indent="0" fontAlgn="base">
              <a:buNone/>
            </a:pPr>
            <a:r>
              <a:rPr lang="en-US" b="1" dirty="0"/>
              <a:t>DO</a:t>
            </a:r>
            <a:r>
              <a:rPr lang="en-US" dirty="0"/>
              <a:t>:  Know what is in your bylaws.  </a:t>
            </a:r>
            <a:endParaRPr lang="en-US" dirty="0" smtClean="0"/>
          </a:p>
          <a:p>
            <a:pPr fontAlgn="base"/>
            <a:endParaRPr lang="en-US" dirty="0" smtClean="0"/>
          </a:p>
          <a:p>
            <a:pPr fontAlgn="base"/>
            <a:r>
              <a:rPr lang="en-US" dirty="0" smtClean="0"/>
              <a:t>As </a:t>
            </a:r>
            <a:r>
              <a:rPr lang="en-US" dirty="0"/>
              <a:t>a board member, you have a duty to understand what each and every provision means.  If there are provisions you do not understand, ask another board member or consult a professional.</a:t>
            </a:r>
          </a:p>
          <a:p>
            <a:endParaRPr lang="en-US" dirty="0"/>
          </a:p>
          <a:p>
            <a:endParaRPr lang="en-US" dirty="0"/>
          </a:p>
        </p:txBody>
      </p:sp>
    </p:spTree>
    <p:extLst>
      <p:ext uri="{BB962C8B-B14F-4D97-AF65-F5344CB8AC3E}">
        <p14:creationId xmlns:p14="http://schemas.microsoft.com/office/powerpoint/2010/main" val="927333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p:txBody>
          <a:bodyPr>
            <a:normAutofit/>
          </a:bodyPr>
          <a:lstStyle/>
          <a:p>
            <a:pPr marL="0" indent="0" fontAlgn="base">
              <a:buNone/>
            </a:pPr>
            <a:r>
              <a:rPr lang="en-US" b="1" dirty="0"/>
              <a:t>DO</a:t>
            </a:r>
            <a:r>
              <a:rPr lang="en-US" dirty="0"/>
              <a:t>:  Follow the provisions religiously.  </a:t>
            </a:r>
            <a:endParaRPr lang="en-US" dirty="0" smtClean="0"/>
          </a:p>
          <a:p>
            <a:pPr fontAlgn="base"/>
            <a:endParaRPr lang="en-US" dirty="0" smtClean="0"/>
          </a:p>
          <a:p>
            <a:pPr fontAlgn="base"/>
            <a:r>
              <a:rPr lang="en-US" dirty="0" smtClean="0"/>
              <a:t>You </a:t>
            </a:r>
            <a:r>
              <a:rPr lang="en-US" dirty="0"/>
              <a:t>not only have a duty to understand your bylaws, you a legally accountable for following them.  This is not optional.  A court of law will side with your bylaws in any dispute brought by another board member, </a:t>
            </a:r>
            <a:r>
              <a:rPr lang="en-US" dirty="0" smtClean="0"/>
              <a:t>member, </a:t>
            </a:r>
            <a:r>
              <a:rPr lang="en-US" dirty="0"/>
              <a:t>volunteer or recipient of services who may have a grievance.</a:t>
            </a:r>
          </a:p>
          <a:p>
            <a:endParaRPr lang="en-US" dirty="0"/>
          </a:p>
        </p:txBody>
      </p:sp>
    </p:spTree>
    <p:extLst>
      <p:ext uri="{BB962C8B-B14F-4D97-AF65-F5344CB8AC3E}">
        <p14:creationId xmlns:p14="http://schemas.microsoft.com/office/powerpoint/2010/main" val="196517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p:txBody>
          <a:bodyPr>
            <a:normAutofit/>
          </a:bodyPr>
          <a:lstStyle/>
          <a:p>
            <a:pPr marL="0" indent="0" fontAlgn="base">
              <a:buNone/>
            </a:pPr>
            <a:r>
              <a:rPr lang="en-US" b="1" dirty="0"/>
              <a:t>DO:</a:t>
            </a:r>
            <a:r>
              <a:rPr lang="en-US" dirty="0"/>
              <a:t>  Keep your bylaws relevant. </a:t>
            </a:r>
            <a:endParaRPr lang="en-US" dirty="0" smtClean="0"/>
          </a:p>
          <a:p>
            <a:pPr marL="0" indent="0" fontAlgn="base">
              <a:buNone/>
            </a:pPr>
            <a:r>
              <a:rPr lang="en-US" dirty="0" smtClean="0"/>
              <a:t> </a:t>
            </a:r>
          </a:p>
          <a:p>
            <a:pPr fontAlgn="base"/>
            <a:r>
              <a:rPr lang="en-US" dirty="0" smtClean="0"/>
              <a:t>Times </a:t>
            </a:r>
            <a:r>
              <a:rPr lang="en-US" dirty="0"/>
              <a:t>and circumstances change…and your governing document should reflect those changes.  If your bylaws need to be amended to reflect current realities, do it.  Make sure the changes make long-term sense </a:t>
            </a:r>
            <a:r>
              <a:rPr lang="en-US" dirty="0" smtClean="0"/>
              <a:t>and </a:t>
            </a:r>
            <a:r>
              <a:rPr lang="en-US" dirty="0"/>
              <a:t>follow the amendment procedures as outlined</a:t>
            </a:r>
            <a:r>
              <a:rPr lang="en-US" dirty="0" smtClean="0"/>
              <a:t>.</a:t>
            </a:r>
            <a:endParaRPr lang="en-US" dirty="0"/>
          </a:p>
        </p:txBody>
      </p:sp>
    </p:spTree>
    <p:extLst>
      <p:ext uri="{BB962C8B-B14F-4D97-AF65-F5344CB8AC3E}">
        <p14:creationId xmlns:p14="http://schemas.microsoft.com/office/powerpoint/2010/main" val="748404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2" y="685801"/>
            <a:ext cx="8534400" cy="4089400"/>
          </a:xfrm>
        </p:spPr>
        <p:txBody>
          <a:bodyPr>
            <a:normAutofit/>
          </a:bodyPr>
          <a:lstStyle/>
          <a:p>
            <a:pPr marL="0" indent="0" fontAlgn="base">
              <a:buNone/>
            </a:pPr>
            <a:r>
              <a:rPr lang="en-US" b="1" dirty="0"/>
              <a:t>DON’T:</a:t>
            </a:r>
            <a:r>
              <a:rPr lang="en-US" dirty="0"/>
              <a:t>  Treat your bylaws as a </a:t>
            </a:r>
            <a:r>
              <a:rPr lang="en-US" dirty="0" smtClean="0"/>
              <a:t>policy manual</a:t>
            </a:r>
            <a:r>
              <a:rPr lang="en-US" dirty="0"/>
              <a:t>.  </a:t>
            </a:r>
            <a:endParaRPr lang="en-US" dirty="0" smtClean="0"/>
          </a:p>
          <a:p>
            <a:pPr marL="0" indent="0" fontAlgn="base">
              <a:buNone/>
            </a:pPr>
            <a:endParaRPr lang="en-US" dirty="0" smtClean="0"/>
          </a:p>
          <a:p>
            <a:pPr fontAlgn="base"/>
            <a:r>
              <a:rPr lang="en-US" dirty="0"/>
              <a:t>Bylaws are procedural, while standing rules and procedure manuals are specific and administrative.</a:t>
            </a:r>
          </a:p>
          <a:p>
            <a:pPr fontAlgn="base"/>
            <a:r>
              <a:rPr lang="en-US" dirty="0" smtClean="0"/>
              <a:t>The </a:t>
            </a:r>
            <a:r>
              <a:rPr lang="en-US" dirty="0"/>
              <a:t>parliamentary procedure guide "Robert's Rules of Order" explains that bylaws "should include all the rules that are of such importance that they cannot be changed in any way without previous notice," </a:t>
            </a:r>
          </a:p>
        </p:txBody>
      </p:sp>
    </p:spTree>
    <p:extLst>
      <p:ext uri="{BB962C8B-B14F-4D97-AF65-F5344CB8AC3E}">
        <p14:creationId xmlns:p14="http://schemas.microsoft.com/office/powerpoint/2010/main" val="2342088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p:txBody>
          <a:bodyPr>
            <a:normAutofit/>
          </a:bodyPr>
          <a:lstStyle/>
          <a:p>
            <a:pPr marL="0" indent="0" fontAlgn="base">
              <a:buNone/>
            </a:pPr>
            <a:r>
              <a:rPr lang="en-US" b="1" dirty="0"/>
              <a:t>DON’T:</a:t>
            </a:r>
            <a:r>
              <a:rPr lang="en-US" dirty="0"/>
              <a:t>  Include provisions that tie the hands of future boards.  </a:t>
            </a:r>
            <a:endParaRPr lang="en-US" dirty="0" smtClean="0"/>
          </a:p>
          <a:p>
            <a:pPr marL="0" indent="0" fontAlgn="base">
              <a:buNone/>
            </a:pPr>
            <a:endParaRPr lang="en-US" dirty="0" smtClean="0"/>
          </a:p>
          <a:p>
            <a:r>
              <a:rPr lang="en-US" dirty="0" smtClean="0"/>
              <a:t>Do not require four (4) people to sign a single check.  Future boards may not have four people available to sign each check.</a:t>
            </a:r>
          </a:p>
          <a:p>
            <a:r>
              <a:rPr lang="en-US" dirty="0" smtClean="0"/>
              <a:t>Do not require a quorum of 25, if you normally only have 10 people attend your PTA meetings.</a:t>
            </a:r>
            <a:endParaRPr lang="en-US" dirty="0"/>
          </a:p>
        </p:txBody>
      </p:sp>
    </p:spTree>
    <p:extLst>
      <p:ext uri="{BB962C8B-B14F-4D97-AF65-F5344CB8AC3E}">
        <p14:creationId xmlns:p14="http://schemas.microsoft.com/office/powerpoint/2010/main" val="2743830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p:txBody>
          <a:bodyPr/>
          <a:lstStyle/>
          <a:p>
            <a:pPr marL="0" indent="0">
              <a:buNone/>
            </a:pPr>
            <a:r>
              <a:rPr lang="en-US" b="1" dirty="0"/>
              <a:t>DON’T:</a:t>
            </a:r>
            <a:r>
              <a:rPr lang="en-US" dirty="0"/>
              <a:t>  Fail to review the bylaws.  </a:t>
            </a:r>
            <a:endParaRPr lang="en-US" dirty="0" smtClean="0"/>
          </a:p>
          <a:p>
            <a:pPr marL="0" indent="0">
              <a:buNone/>
            </a:pPr>
            <a:endParaRPr lang="en-US" dirty="0" smtClean="0"/>
          </a:p>
          <a:p>
            <a:r>
              <a:rPr lang="en-US" dirty="0" smtClean="0"/>
              <a:t>At </a:t>
            </a:r>
            <a:r>
              <a:rPr lang="en-US" dirty="0"/>
              <a:t>least annually, all board members should re-familiarize themselves with the provisions.  This will go a long way toward preventing costly errors.  New board members should be provided with a copy immediately upon installation.</a:t>
            </a:r>
          </a:p>
          <a:p>
            <a:endParaRPr lang="en-US" dirty="0"/>
          </a:p>
        </p:txBody>
      </p:sp>
    </p:spTree>
    <p:extLst>
      <p:ext uri="{BB962C8B-B14F-4D97-AF65-F5344CB8AC3E}">
        <p14:creationId xmlns:p14="http://schemas.microsoft.com/office/powerpoint/2010/main" val="65506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297311"/>
          </a:xfrm>
        </p:spPr>
        <p:txBody>
          <a:bodyPr/>
          <a:lstStyle/>
          <a:p>
            <a:pPr marL="0" indent="0">
              <a:buNone/>
            </a:pPr>
            <a:r>
              <a:rPr lang="en-US" sz="3200" dirty="0" smtClean="0"/>
              <a:t>Don’t be afraid of the </a:t>
            </a:r>
          </a:p>
          <a:p>
            <a:pPr marL="0" indent="0">
              <a:buNone/>
            </a:pPr>
            <a:r>
              <a:rPr lang="en-US" sz="3200" dirty="0" smtClean="0"/>
              <a:t>big, bad bylaws</a:t>
            </a:r>
          </a:p>
          <a:p>
            <a:pPr marL="0" indent="0">
              <a:buNone/>
            </a:pPr>
            <a:endParaRPr lang="en-US" dirty="0" smtClean="0"/>
          </a:p>
          <a:p>
            <a:pPr marL="0" indent="0">
              <a:buNone/>
            </a:pPr>
            <a:r>
              <a:rPr lang="en-US" dirty="0" smtClean="0"/>
              <a:t>Contact:  Sarah Day</a:t>
            </a:r>
          </a:p>
          <a:p>
            <a:pPr marL="0" indent="0">
              <a:buNone/>
            </a:pPr>
            <a:r>
              <a:rPr lang="en-US" dirty="0" smtClean="0">
                <a:hlinkClick r:id="rId3"/>
              </a:rPr>
              <a:t>sarahd@mopta.org</a:t>
            </a:r>
            <a:endParaRPr lang="en-US" dirty="0" smtClean="0"/>
          </a:p>
          <a:p>
            <a:pPr marL="0" indent="0">
              <a:buNone/>
            </a:pPr>
            <a:r>
              <a:rPr lang="en-US" dirty="0" smtClean="0"/>
              <a:t>Procedures and Bylaws Chair</a:t>
            </a:r>
          </a:p>
          <a:p>
            <a:pPr marL="0" indent="0">
              <a:buNone/>
            </a:pPr>
            <a:r>
              <a:rPr lang="en-US" dirty="0" smtClean="0"/>
              <a:t>Missouri PTA</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8317" y="1554784"/>
            <a:ext cx="3790616" cy="3084949"/>
          </a:xfrm>
          <a:prstGeom prst="rect">
            <a:avLst/>
          </a:prstGeom>
        </p:spPr>
      </p:pic>
    </p:spTree>
    <p:extLst>
      <p:ext uri="{BB962C8B-B14F-4D97-AF65-F5344CB8AC3E}">
        <p14:creationId xmlns:p14="http://schemas.microsoft.com/office/powerpoint/2010/main" val="3962423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pPr fontAlgn="base"/>
            <a:r>
              <a:rPr lang="en-US" dirty="0"/>
              <a:t>One fact is sure:  a </a:t>
            </a:r>
            <a:r>
              <a:rPr lang="en-US" dirty="0" smtClean="0"/>
              <a:t>PTA`s </a:t>
            </a:r>
            <a:r>
              <a:rPr lang="en-US" dirty="0"/>
              <a:t>bylaws are considered a legal document that dictates how the organization must be governed. </a:t>
            </a:r>
            <a:endParaRPr lang="en-US" dirty="0" smtClean="0"/>
          </a:p>
          <a:p>
            <a:pPr fontAlgn="base"/>
            <a:r>
              <a:rPr lang="en-US" dirty="0" smtClean="0"/>
              <a:t> </a:t>
            </a:r>
            <a:r>
              <a:rPr lang="en-US" dirty="0"/>
              <a:t>Failure by a board to follow the stipulations outlined in the bylaws can have devastating consequences to the organization…and potentially even to the board members themselves. </a:t>
            </a:r>
          </a:p>
        </p:txBody>
      </p:sp>
    </p:spTree>
    <p:extLst>
      <p:ext uri="{BB962C8B-B14F-4D97-AF65-F5344CB8AC3E}">
        <p14:creationId xmlns:p14="http://schemas.microsoft.com/office/powerpoint/2010/main" val="2165630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purpose of bylaws is to lay out the rules of conduct and authority for your board of directors and officers, and, as a nonprofit, you need to have them. </a:t>
            </a:r>
          </a:p>
        </p:txBody>
      </p:sp>
    </p:spTree>
    <p:extLst>
      <p:ext uri="{BB962C8B-B14F-4D97-AF65-F5344CB8AC3E}">
        <p14:creationId xmlns:p14="http://schemas.microsoft.com/office/powerpoint/2010/main" val="3426657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r>
              <a:rPr lang="en-US" dirty="0"/>
              <a:t>Without bylaws, meetings could be chaotic and unproductive as board members make up the rules as they go along. </a:t>
            </a:r>
          </a:p>
        </p:txBody>
      </p:sp>
    </p:spTree>
    <p:extLst>
      <p:ext uri="{BB962C8B-B14F-4D97-AF65-F5344CB8AC3E}">
        <p14:creationId xmlns:p14="http://schemas.microsoft.com/office/powerpoint/2010/main" val="245167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r>
              <a:rPr lang="en-US" dirty="0"/>
              <a:t>Set up your bylaws with clear rules and simple language so that any member or board member can easily understand and follow them. The board members’ duties should be spelled out plainly now to avoid confusion later. </a:t>
            </a:r>
          </a:p>
          <a:p>
            <a:endParaRPr lang="en-US" dirty="0"/>
          </a:p>
        </p:txBody>
      </p:sp>
    </p:spTree>
    <p:extLst>
      <p:ext uri="{BB962C8B-B14F-4D97-AF65-F5344CB8AC3E}">
        <p14:creationId xmlns:p14="http://schemas.microsoft.com/office/powerpoint/2010/main" val="394890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normAutofit/>
          </a:bodyPr>
          <a:lstStyle/>
          <a:p>
            <a:r>
              <a:rPr lang="en-US" dirty="0"/>
              <a:t>Bylaws are also invaluable in defining the purpose of your organization, how often you will conduct meetings, how the meetings will be conducted, the terms of the board members, elections, what constitutes a quorum, how to handle vacancies, finances, and how to amend the </a:t>
            </a:r>
            <a:r>
              <a:rPr lang="en-US" dirty="0" smtClean="0"/>
              <a:t>bylaws</a:t>
            </a:r>
            <a:endParaRPr lang="en-US" dirty="0"/>
          </a:p>
        </p:txBody>
      </p:sp>
    </p:spTree>
    <p:extLst>
      <p:ext uri="{BB962C8B-B14F-4D97-AF65-F5344CB8AC3E}">
        <p14:creationId xmlns:p14="http://schemas.microsoft.com/office/powerpoint/2010/main" val="2689523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p:txBody>
          <a:bodyPr/>
          <a:lstStyle/>
          <a:p>
            <a:r>
              <a:rPr lang="en-US" dirty="0"/>
              <a:t>By putting some time, thought, and energy into writing coherent bylaws now, you will reap the rewards later when the key players in your organization have a clear understanding of the rules. </a:t>
            </a:r>
            <a:endParaRPr lang="en-US" dirty="0" smtClean="0"/>
          </a:p>
          <a:p>
            <a:r>
              <a:rPr lang="en-US" dirty="0" smtClean="0"/>
              <a:t>Later</a:t>
            </a:r>
            <a:r>
              <a:rPr lang="en-US" dirty="0"/>
              <a:t>, if the bylaws need to be changed, they can be amended accordingly. They are your bylaws. Make them work </a:t>
            </a:r>
            <a:r>
              <a:rPr lang="en-US" i="1" dirty="0"/>
              <a:t>for</a:t>
            </a:r>
            <a:r>
              <a:rPr lang="en-US" dirty="0"/>
              <a:t> </a:t>
            </a:r>
            <a:r>
              <a:rPr lang="en-US" i="1" dirty="0"/>
              <a:t>you</a:t>
            </a:r>
            <a:r>
              <a:rPr lang="en-US" dirty="0"/>
              <a:t>.</a:t>
            </a:r>
          </a:p>
        </p:txBody>
      </p:sp>
    </p:spTree>
    <p:extLst>
      <p:ext uri="{BB962C8B-B14F-4D97-AF65-F5344CB8AC3E}">
        <p14:creationId xmlns:p14="http://schemas.microsoft.com/office/powerpoint/2010/main" val="418758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 requirements</a:t>
            </a:r>
            <a:endParaRPr lang="en-US" dirty="0"/>
          </a:p>
        </p:txBody>
      </p:sp>
      <p:sp>
        <p:nvSpPr>
          <p:cNvPr id="3" name="Content Placeholder 2"/>
          <p:cNvSpPr>
            <a:spLocks noGrp="1"/>
          </p:cNvSpPr>
          <p:nvPr>
            <p:ph idx="1"/>
          </p:nvPr>
        </p:nvSpPr>
        <p:spPr/>
        <p:txBody>
          <a:bodyPr>
            <a:normAutofit/>
          </a:bodyPr>
          <a:lstStyle/>
          <a:p>
            <a:pPr marL="0" indent="0">
              <a:buNone/>
            </a:pPr>
            <a:r>
              <a:rPr lang="en-US" sz="2400" b="1" u="sng" dirty="0" smtClean="0"/>
              <a:t>Article I</a:t>
            </a:r>
          </a:p>
          <a:p>
            <a:endParaRPr lang="en-US" b="1" dirty="0" smtClean="0"/>
          </a:p>
          <a:p>
            <a:r>
              <a:rPr lang="en-US" b="1" dirty="0" smtClean="0"/>
              <a:t>The </a:t>
            </a:r>
            <a:r>
              <a:rPr lang="en-US" b="1" dirty="0"/>
              <a:t>organization's name.</a:t>
            </a:r>
            <a:r>
              <a:rPr lang="en-US" dirty="0"/>
              <a:t> Article I should state the </a:t>
            </a:r>
            <a:r>
              <a:rPr lang="en-US" dirty="0" smtClean="0"/>
              <a:t>PTA/PTSA’s  </a:t>
            </a:r>
            <a:r>
              <a:rPr lang="en-US" dirty="0"/>
              <a:t>name. </a:t>
            </a:r>
            <a:endParaRPr lang="en-US" dirty="0" smtClean="0"/>
          </a:p>
          <a:p>
            <a:r>
              <a:rPr lang="en-US" dirty="0" smtClean="0"/>
              <a:t>Make </a:t>
            </a:r>
            <a:r>
              <a:rPr lang="en-US" dirty="0"/>
              <a:t>certain that it's written the same way throughout your bylaws.</a:t>
            </a:r>
          </a:p>
          <a:p>
            <a:endParaRPr lang="en-US" dirty="0"/>
          </a:p>
        </p:txBody>
      </p:sp>
    </p:spTree>
    <p:extLst>
      <p:ext uri="{BB962C8B-B14F-4D97-AF65-F5344CB8AC3E}">
        <p14:creationId xmlns:p14="http://schemas.microsoft.com/office/powerpoint/2010/main" val="210889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2F82EF-6995-44E0-BB9A-EF269FAE4084}"/>
</file>

<file path=customXml/itemProps2.xml><?xml version="1.0" encoding="utf-8"?>
<ds:datastoreItem xmlns:ds="http://schemas.openxmlformats.org/officeDocument/2006/customXml" ds:itemID="{D587C254-F2A6-4CFC-AB5F-5A634917C77B}"/>
</file>

<file path=customXml/itemProps3.xml><?xml version="1.0" encoding="utf-8"?>
<ds:datastoreItem xmlns:ds="http://schemas.openxmlformats.org/officeDocument/2006/customXml" ds:itemID="{413C89D1-CB75-45A7-A6EC-92F4C6A8C75B}"/>
</file>

<file path=docProps/app.xml><?xml version="1.0" encoding="utf-8"?>
<Properties xmlns="http://schemas.openxmlformats.org/officeDocument/2006/extended-properties" xmlns:vt="http://schemas.openxmlformats.org/officeDocument/2006/docPropsVTypes">
  <Template>Slice</Template>
  <TotalTime>492</TotalTime>
  <Words>453</Words>
  <Application>Microsoft Office PowerPoint</Application>
  <PresentationFormat>Custom</PresentationFormat>
  <Paragraphs>164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Slice</vt:lpstr>
      <vt:lpstr>Bylaws</vt:lpstr>
      <vt:lpstr>bylaws</vt:lpstr>
      <vt:lpstr>bylaws</vt:lpstr>
      <vt:lpstr>Bylaws</vt:lpstr>
      <vt:lpstr>Bylaws</vt:lpstr>
      <vt:lpstr>Bylaws</vt:lpstr>
      <vt:lpstr>Bylaws</vt:lpstr>
      <vt:lpstr>Bylaws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requirements</vt:lpstr>
      <vt:lpstr>Bylaw – dos and don’ts</vt:lpstr>
      <vt:lpstr>Bylaw – dos and don’ts</vt:lpstr>
      <vt:lpstr>Bylaw – dos and don’ts</vt:lpstr>
      <vt:lpstr>Bylaw – dos and don’ts</vt:lpstr>
      <vt:lpstr>Bylaw – dos and don’ts</vt:lpstr>
      <vt:lpstr>Bylaw – dos and don’ts</vt:lpstr>
      <vt:lpstr>Bylaw – dos and don’ts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Bylaws</dc:title>
  <dc:creator>Sarah Day</dc:creator>
  <cp:lastModifiedBy>Swearingen</cp:lastModifiedBy>
  <cp:revision>15</cp:revision>
  <dcterms:created xsi:type="dcterms:W3CDTF">2014-03-17T15:31:34Z</dcterms:created>
  <dcterms:modified xsi:type="dcterms:W3CDTF">2014-04-04T17:23:10Z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