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7"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300" r:id="rId18"/>
    <p:sldId id="301" r:id="rId19"/>
    <p:sldId id="302" r:id="rId20"/>
    <p:sldId id="258" r:id="rId21"/>
    <p:sldId id="271" r:id="rId22"/>
    <p:sldId id="274" r:id="rId23"/>
    <p:sldId id="260" r:id="rId24"/>
    <p:sldId id="261" r:id="rId25"/>
    <p:sldId id="311" r:id="rId26"/>
    <p:sldId id="312" r:id="rId27"/>
    <p:sldId id="265" r:id="rId28"/>
    <p:sldId id="280" r:id="rId29"/>
    <p:sldId id="303" r:id="rId30"/>
    <p:sldId id="304" r:id="rId31"/>
    <p:sldId id="279" r:id="rId32"/>
    <p:sldId id="281" r:id="rId33"/>
    <p:sldId id="282" r:id="rId34"/>
    <p:sldId id="283" r:id="rId35"/>
    <p:sldId id="305" r:id="rId36"/>
    <p:sldId id="306" r:id="rId37"/>
    <p:sldId id="284" r:id="rId38"/>
    <p:sldId id="308" r:id="rId39"/>
    <p:sldId id="309" r:id="rId40"/>
    <p:sldId id="31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54" autoAdjust="0"/>
  </p:normalViewPr>
  <p:slideViewPr>
    <p:cSldViewPr>
      <p:cViewPr varScale="1">
        <p:scale>
          <a:sx n="90" d="100"/>
          <a:sy n="90" d="100"/>
        </p:scale>
        <p:origin x="-139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867F2-652F-494D-8D1C-634E599DBA27}" type="datetimeFigureOut">
              <a:rPr lang="en-US" smtClean="0"/>
              <a:t>4/3/2014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C0BEE-5690-468C-AB7F-A182993BD916}" type="slidenum">
              <a:rPr lang="en-US" smtClean="0"/>
              <a:t>‹#›</a:t>
            </a:fld>
            <a:endParaRPr lang="en-US" dirty="0"/>
          </a:p>
        </p:txBody>
      </p:sp>
    </p:spTree>
    <p:extLst>
      <p:ext uri="{BB962C8B-B14F-4D97-AF65-F5344CB8AC3E}">
        <p14:creationId xmlns:p14="http://schemas.microsoft.com/office/powerpoint/2010/main" val="257229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advocacy and lobbying. All lobbying is advocacy but not all advocacy</a:t>
            </a:r>
            <a:r>
              <a:rPr lang="en-US" baseline="0" dirty="0" smtClean="0"/>
              <a:t> is lobbying. </a:t>
            </a:r>
          </a:p>
          <a:p>
            <a:r>
              <a:rPr lang="en-US" sz="1200" b="1" i="0" kern="1200" dirty="0" smtClean="0">
                <a:solidFill>
                  <a:schemeClr val="tx1"/>
                </a:solidFill>
                <a:effectLst/>
                <a:latin typeface="+mn-lt"/>
                <a:ea typeface="+mn-ea"/>
                <a:cs typeface="+mn-cs"/>
              </a:rPr>
              <a:t>Examples of advocacy vs. lobbying</a:t>
            </a:r>
          </a:p>
          <a:p>
            <a:r>
              <a:rPr lang="en-US" sz="1200" b="1" i="1" kern="1200" dirty="0" smtClean="0">
                <a:solidFill>
                  <a:schemeClr val="tx1"/>
                </a:solidFill>
                <a:effectLst/>
                <a:latin typeface="+mn-lt"/>
                <a:ea typeface="+mn-ea"/>
                <a:cs typeface="+mn-cs"/>
              </a:rPr>
              <a:t>Advocacy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Telling your member of Congress how a federal grant your organization received has helped your constituents.</a:t>
            </a:r>
          </a:p>
          <a:p>
            <a:r>
              <a:rPr lang="en-US" sz="1200" b="0" i="0" kern="1200" dirty="0" smtClean="0">
                <a:solidFill>
                  <a:schemeClr val="tx1"/>
                </a:solidFill>
                <a:effectLst/>
                <a:latin typeface="+mn-lt"/>
                <a:ea typeface="+mn-ea"/>
                <a:cs typeface="+mn-cs"/>
              </a:rPr>
              <a:t>Educating a member of Congress about the effects of a policy on your constituency.</a:t>
            </a:r>
          </a:p>
          <a:p>
            <a:r>
              <a:rPr lang="en-US" sz="1200" b="0" i="0" kern="1200" dirty="0" smtClean="0">
                <a:solidFill>
                  <a:schemeClr val="tx1"/>
                </a:solidFill>
                <a:effectLst/>
                <a:latin typeface="+mn-lt"/>
                <a:ea typeface="+mn-ea"/>
                <a:cs typeface="+mn-cs"/>
              </a:rPr>
              <a:t>Inviting a member of Congress to visit your organization so that he/she may see firsthand how federal funding or a policy affects day-to-day operations and the difference it makes.</a:t>
            </a:r>
          </a:p>
          <a:p>
            <a:r>
              <a:rPr lang="en-US" sz="1200" b="1" i="1" kern="1200" dirty="0" smtClean="0">
                <a:solidFill>
                  <a:schemeClr val="tx1"/>
                </a:solidFill>
                <a:effectLst/>
                <a:latin typeface="+mn-lt"/>
                <a:ea typeface="+mn-ea"/>
                <a:cs typeface="+mn-cs"/>
              </a:rPr>
              <a:t>Lobbying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Asking your member of Congress to vote for or against, or amend, introduced legislation.</a:t>
            </a:r>
          </a:p>
          <a:p>
            <a:r>
              <a:rPr lang="en-US" sz="1200" b="0" i="0" kern="1200" dirty="0" smtClean="0">
                <a:solidFill>
                  <a:schemeClr val="tx1"/>
                </a:solidFill>
                <a:effectLst/>
                <a:latin typeface="+mn-lt"/>
                <a:ea typeface="+mn-ea"/>
                <a:cs typeface="+mn-cs"/>
              </a:rPr>
              <a:t>Emailing a “call to action” to your members urging them to contact their member of Congress in support of action on introduced legislation or pending regulations.</a:t>
            </a:r>
          </a:p>
          <a:p>
            <a:r>
              <a:rPr lang="en-US" sz="1200" b="0" i="0" kern="1200" dirty="0" smtClean="0">
                <a:solidFill>
                  <a:schemeClr val="tx1"/>
                </a:solidFill>
                <a:effectLst/>
                <a:latin typeface="+mn-lt"/>
                <a:ea typeface="+mn-ea"/>
                <a:cs typeface="+mn-cs"/>
              </a:rPr>
              <a:t>Preparing materials or organizing events in support of lobbying activities.</a:t>
            </a:r>
          </a:p>
          <a:p>
            <a:endParaRPr lang="en-US" dirty="0" smtClean="0"/>
          </a:p>
          <a:p>
            <a:r>
              <a:rPr lang="en-US" dirty="0" smtClean="0"/>
              <a:t>Advocacy is one of PTAs founding principals. We are the largest grassroots parent advocacy organization.</a:t>
            </a:r>
          </a:p>
          <a:p>
            <a:endParaRPr lang="en-US" dirty="0" smtClean="0"/>
          </a:p>
          <a:p>
            <a:r>
              <a:rPr lang="en-US" dirty="0" smtClean="0"/>
              <a:t>Our</a:t>
            </a:r>
            <a:r>
              <a:rPr lang="en-US" baseline="0" dirty="0" smtClean="0"/>
              <a:t> advocacy efforts work in conjunction with other aspects of PTA. Without membership our voice in Jefferson City or Washington DC would not make much of a difference. Without the resolutions we adopt, PTA wouldn’t be offering programs on bullying or distracted driving. </a:t>
            </a:r>
          </a:p>
          <a:p>
            <a:endParaRPr lang="en-US" baseline="0" dirty="0" smtClean="0"/>
          </a:p>
          <a:p>
            <a:r>
              <a:rPr lang="en-US" baseline="0" dirty="0" smtClean="0"/>
              <a:t>Our BOM must lead by example. We ask membership to activate their membership cards, so we activate ours so we can answer questions on how to do it. We receive training on reflections and how that process works in our state so we can answer questions from our membership. This is no different. We have to set the tone and standard and lead by example.</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2</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11</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Remember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501(c)(3) organizations are absolutely prohibited from directly or indirectly participating in, or intervening in, any political campaign on behalf of (or in opposition to) any candidate for elective public office.</a:t>
            </a:r>
          </a:p>
        </p:txBody>
      </p:sp>
      <p:sp>
        <p:nvSpPr>
          <p:cNvPr id="4" name="Slide Number Placeholder 3"/>
          <p:cNvSpPr>
            <a:spLocks noGrp="1"/>
          </p:cNvSpPr>
          <p:nvPr>
            <p:ph type="sldNum" sz="quarter" idx="10"/>
          </p:nvPr>
        </p:nvSpPr>
        <p:spPr/>
        <p:txBody>
          <a:bodyPr/>
          <a:lstStyle/>
          <a:p>
            <a:fld id="{397C0BEE-5690-468C-AB7F-A182993BD916}" type="slidenum">
              <a:rPr lang="en-US" smtClean="0"/>
              <a:t>12</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13</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14</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entire</a:t>
            </a:r>
            <a:r>
              <a:rPr lang="en-US" baseline="0" dirty="0" smtClean="0"/>
              <a:t> Public policy Agenda and an Executive summary can be downloaded from PTA.org – Advocacy – Public Policy Agenda http://pta.org/advocacy/content.cfm?ItemNumber=3222&amp;navItemNumber=556</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15</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16</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17</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18</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PTA</a:t>
            </a:r>
            <a:r>
              <a:rPr lang="en-US" baseline="0" dirty="0" smtClean="0"/>
              <a:t> has a new Takes Action Network. It is powered by the Engage platform. Missouri PTA will be updating their JC/DC Network and begin using the Engage platform as well. Look for this update soon. You will still be able to </a:t>
            </a:r>
            <a:r>
              <a:rPr lang="en-US" baseline="0" dirty="0" err="1" smtClean="0"/>
              <a:t>acess</a:t>
            </a:r>
            <a:r>
              <a:rPr lang="en-US" baseline="0" dirty="0" smtClean="0"/>
              <a:t> our JC/DC network through our website. </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19</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JC/DC Network is an email we send</a:t>
            </a:r>
            <a:r>
              <a:rPr lang="en-US" baseline="0" dirty="0" smtClean="0"/>
              <a:t> when a committee is moving on a bill we are watching or when a vote on a bill we are watching in coming in the house or senate. We don’t send out a lot of alerts, only when we really need our membership to contact their legislators.</a:t>
            </a:r>
          </a:p>
          <a:p>
            <a:endParaRPr lang="en-US" baseline="0" dirty="0" smtClean="0"/>
          </a:p>
          <a:p>
            <a:r>
              <a:rPr lang="en-US" baseline="0" dirty="0" smtClean="0"/>
              <a:t>There is a link on the mopta website “Subscribe to Legislative Alerts”</a:t>
            </a:r>
          </a:p>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20</a:t>
            </a:fld>
            <a:endParaRPr lang="en-US" dirty="0"/>
          </a:p>
        </p:txBody>
      </p:sp>
    </p:spTree>
    <p:extLst>
      <p:ext uri="{BB962C8B-B14F-4D97-AF65-F5344CB8AC3E}">
        <p14:creationId xmlns:p14="http://schemas.microsoft.com/office/powerpoint/2010/main" val="357042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3</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also look up your legislator’s contact information by entering your +4 zip code.</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21</a:t>
            </a:fld>
            <a:endParaRPr lang="en-US" dirty="0"/>
          </a:p>
        </p:txBody>
      </p:sp>
    </p:spTree>
    <p:extLst>
      <p:ext uri="{BB962C8B-B14F-4D97-AF65-F5344CB8AC3E}">
        <p14:creationId xmlns:p14="http://schemas.microsoft.com/office/powerpoint/2010/main" val="357042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22</a:t>
            </a:fld>
            <a:endParaRPr lang="en-US" dirty="0"/>
          </a:p>
        </p:txBody>
      </p:sp>
    </p:spTree>
    <p:extLst>
      <p:ext uri="{BB962C8B-B14F-4D97-AF65-F5344CB8AC3E}">
        <p14:creationId xmlns:p14="http://schemas.microsoft.com/office/powerpoint/2010/main" val="3570424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we have</a:t>
            </a:r>
            <a:r>
              <a:rPr lang="en-US" baseline="0" dirty="0" smtClean="0"/>
              <a:t> our JC/DC network, national PTA has the Take Action Alerts. Click on the PTA Takes Action Network link from the Advocacy dropdown menu.</a:t>
            </a:r>
          </a:p>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23</a:t>
            </a:fld>
            <a:endParaRPr lang="en-US" dirty="0"/>
          </a:p>
        </p:txBody>
      </p:sp>
    </p:spTree>
    <p:extLst>
      <p:ext uri="{BB962C8B-B14F-4D97-AF65-F5344CB8AC3E}">
        <p14:creationId xmlns:p14="http://schemas.microsoft.com/office/powerpoint/2010/main" val="3301236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respond</a:t>
            </a:r>
            <a:r>
              <a:rPr lang="en-US" baseline="0" dirty="0" smtClean="0"/>
              <a:t> to any of the Action Alerts by clicking on the Take Action button</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24</a:t>
            </a:fld>
            <a:endParaRPr lang="en-US" dirty="0"/>
          </a:p>
        </p:txBody>
      </p:sp>
    </p:spTree>
    <p:extLst>
      <p:ext uri="{BB962C8B-B14F-4D97-AF65-F5344CB8AC3E}">
        <p14:creationId xmlns:p14="http://schemas.microsoft.com/office/powerpoint/2010/main" val="330123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Join the</a:t>
            </a:r>
            <a:r>
              <a:rPr lang="en-US" baseline="0" dirty="0" smtClean="0"/>
              <a:t> Action Alert Network and receive email updates about Legislative issues from National PTA</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25</a:t>
            </a:fld>
            <a:endParaRPr lang="en-US" dirty="0"/>
          </a:p>
        </p:txBody>
      </p:sp>
    </p:spTree>
    <p:extLst>
      <p:ext uri="{BB962C8B-B14F-4D97-AF65-F5344CB8AC3E}">
        <p14:creationId xmlns:p14="http://schemas.microsoft.com/office/powerpoint/2010/main" val="3301236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a:t>
            </a:r>
            <a:r>
              <a:rPr lang="en-US" baseline="0" dirty="0" smtClean="0"/>
              <a:t> connect up to your elected officials using the Take Action site</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26</a:t>
            </a:fld>
            <a:endParaRPr lang="en-US" dirty="0"/>
          </a:p>
        </p:txBody>
      </p:sp>
    </p:spTree>
    <p:extLst>
      <p:ext uri="{BB962C8B-B14F-4D97-AF65-F5344CB8AC3E}">
        <p14:creationId xmlns:p14="http://schemas.microsoft.com/office/powerpoint/2010/main" val="3301236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Take Action network will send you an email, clicking on the Take Action link will allow</a:t>
            </a:r>
            <a:r>
              <a:rPr lang="en-US" baseline="0" dirty="0" smtClean="0"/>
              <a:t> you to submit an emails to your legislators. Responding to an Action Alert takes just 3 clicks.</a:t>
            </a:r>
          </a:p>
          <a:p>
            <a:endParaRPr lang="en-US" b="1" dirty="0"/>
          </a:p>
        </p:txBody>
      </p:sp>
      <p:sp>
        <p:nvSpPr>
          <p:cNvPr id="4" name="Slide Number Placeholder 3"/>
          <p:cNvSpPr>
            <a:spLocks noGrp="1"/>
          </p:cNvSpPr>
          <p:nvPr>
            <p:ph type="sldNum" sz="quarter" idx="10"/>
          </p:nvPr>
        </p:nvSpPr>
        <p:spPr/>
        <p:txBody>
          <a:bodyPr/>
          <a:lstStyle/>
          <a:p>
            <a:fld id="{397C0BEE-5690-468C-AB7F-A182993BD916}" type="slidenum">
              <a:rPr lang="en-US" smtClean="0"/>
              <a:t>27</a:t>
            </a:fld>
            <a:endParaRPr lang="en-US" dirty="0"/>
          </a:p>
        </p:txBody>
      </p:sp>
    </p:spTree>
    <p:extLst>
      <p:ext uri="{BB962C8B-B14F-4D97-AF65-F5344CB8AC3E}">
        <p14:creationId xmlns:p14="http://schemas.microsoft.com/office/powerpoint/2010/main" val="3301236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 of the State Board and Legislation and Advocacy</a:t>
            </a:r>
            <a:r>
              <a:rPr lang="en-US" baseline="0" dirty="0" smtClean="0"/>
              <a:t> Department will be on hand to go with you to speak to your legislators if you want.</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33</a:t>
            </a:fld>
            <a:endParaRPr lang="en-US" dirty="0"/>
          </a:p>
        </p:txBody>
      </p:sp>
    </p:spTree>
    <p:extLst>
      <p:ext uri="{BB962C8B-B14F-4D97-AF65-F5344CB8AC3E}">
        <p14:creationId xmlns:p14="http://schemas.microsoft.com/office/powerpoint/2010/main" val="3907488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a:t>
            </a:r>
            <a:r>
              <a:rPr lang="en-US" baseline="0" dirty="0" smtClean="0"/>
              <a:t> can receive the </a:t>
            </a:r>
            <a:r>
              <a:rPr lang="en-US" baseline="0" dirty="0" err="1" smtClean="0"/>
              <a:t>AtLaw</a:t>
            </a:r>
            <a:r>
              <a:rPr lang="en-US" baseline="0" dirty="0" smtClean="0"/>
              <a:t> (Advocacy through Legislation) Award. It is almost as simple as tracking your correspondence and sending in the application.</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37</a:t>
            </a:fld>
            <a:endParaRPr lang="en-US" dirty="0"/>
          </a:p>
        </p:txBody>
      </p:sp>
    </p:spTree>
    <p:extLst>
      <p:ext uri="{BB962C8B-B14F-4D97-AF65-F5344CB8AC3E}">
        <p14:creationId xmlns:p14="http://schemas.microsoft.com/office/powerpoint/2010/main" val="3994645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a:t>
            </a:r>
            <a:r>
              <a:rPr lang="en-US" baseline="0" dirty="0" smtClean="0"/>
              <a:t> can receive the </a:t>
            </a:r>
            <a:r>
              <a:rPr lang="en-US" baseline="0" dirty="0" err="1" smtClean="0"/>
              <a:t>AtLaw</a:t>
            </a:r>
            <a:r>
              <a:rPr lang="en-US" baseline="0" dirty="0" smtClean="0"/>
              <a:t> (Advocacy through Legislation) Award. It is almost as simple as tracking your correspondence and sending in the application.</a:t>
            </a:r>
          </a:p>
          <a:p>
            <a:endParaRPr lang="en-US" baseline="0" dirty="0" smtClean="0"/>
          </a:p>
          <a:p>
            <a:r>
              <a:rPr lang="en-US" baseline="0" dirty="0" smtClean="0"/>
              <a:t>To receive the </a:t>
            </a:r>
            <a:r>
              <a:rPr lang="en-US" baseline="0" dirty="0" err="1" smtClean="0"/>
              <a:t>AtLaw</a:t>
            </a:r>
            <a:r>
              <a:rPr lang="en-US" baseline="0" dirty="0" smtClean="0"/>
              <a:t> award, you track your advocacy efforts throughout the year. You can receive points for activities such as attending conventions, schools of information and advocacy training, contacting your elected officials, attending Town Halls, Child Advocacy Day and Board of Education meetings.</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38</a:t>
            </a:fld>
            <a:endParaRPr lang="en-US" dirty="0"/>
          </a:p>
        </p:txBody>
      </p:sp>
    </p:spTree>
    <p:extLst>
      <p:ext uri="{BB962C8B-B14F-4D97-AF65-F5344CB8AC3E}">
        <p14:creationId xmlns:p14="http://schemas.microsoft.com/office/powerpoint/2010/main" val="399464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4</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a:t>
            </a:r>
            <a:r>
              <a:rPr lang="en-US" baseline="0" dirty="0" smtClean="0"/>
              <a:t> can receive the </a:t>
            </a:r>
            <a:r>
              <a:rPr lang="en-US" baseline="0" dirty="0" err="1" smtClean="0"/>
              <a:t>AtLaw</a:t>
            </a:r>
            <a:r>
              <a:rPr lang="en-US" baseline="0" dirty="0" smtClean="0"/>
              <a:t> (Advocacy through Legislation) Award. It </a:t>
            </a:r>
            <a:r>
              <a:rPr lang="en-US" baseline="0" smtClean="0"/>
              <a:t>is almost as </a:t>
            </a:r>
            <a:r>
              <a:rPr lang="en-US" baseline="0" dirty="0" smtClean="0"/>
              <a:t>simple as tracking your correspondence and sending in the application.</a:t>
            </a:r>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39</a:t>
            </a:fld>
            <a:endParaRPr lang="en-US" dirty="0"/>
          </a:p>
        </p:txBody>
      </p:sp>
    </p:spTree>
    <p:extLst>
      <p:ext uri="{BB962C8B-B14F-4D97-AF65-F5344CB8AC3E}">
        <p14:creationId xmlns:p14="http://schemas.microsoft.com/office/powerpoint/2010/main" val="3994645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40</a:t>
            </a:fld>
            <a:endParaRPr lang="en-US" dirty="0"/>
          </a:p>
        </p:txBody>
      </p:sp>
    </p:spTree>
    <p:extLst>
      <p:ext uri="{BB962C8B-B14F-4D97-AF65-F5344CB8AC3E}">
        <p14:creationId xmlns:p14="http://schemas.microsoft.com/office/powerpoint/2010/main" val="399464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5</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6</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7</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8</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9</a:t>
            </a:fld>
            <a:endParaRPr lang="en-US" dirty="0"/>
          </a:p>
        </p:txBody>
      </p:sp>
    </p:spTree>
    <p:extLst>
      <p:ext uri="{BB962C8B-B14F-4D97-AF65-F5344CB8AC3E}">
        <p14:creationId xmlns:p14="http://schemas.microsoft.com/office/powerpoint/2010/main" val="52816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C0BEE-5690-468C-AB7F-A182993BD916}" type="slidenum">
              <a:rPr lang="en-US" smtClean="0"/>
              <a:t>10</a:t>
            </a:fld>
            <a:endParaRPr lang="en-US" dirty="0"/>
          </a:p>
        </p:txBody>
      </p:sp>
    </p:spTree>
    <p:extLst>
      <p:ext uri="{BB962C8B-B14F-4D97-AF65-F5344CB8AC3E}">
        <p14:creationId xmlns:p14="http://schemas.microsoft.com/office/powerpoint/2010/main" val="52816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84113DD-9270-4176-B0D2-63609E086531}" type="datetimeFigureOut">
              <a:rPr lang="en-US" smtClean="0"/>
              <a:t>4/3/2014</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FEC5FDDF-15B1-4489-80FE-C1A153DC8F22}" type="slidenum">
              <a:rPr lang="en-US" smtClean="0"/>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4113DD-9270-4176-B0D2-63609E086531}" type="datetimeFigureOut">
              <a:rPr lang="en-US" smtClean="0"/>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C5FDDF-15B1-4489-80FE-C1A153DC8F2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4113DD-9270-4176-B0D2-63609E086531}" type="datetimeFigureOut">
              <a:rPr lang="en-US" smtClean="0"/>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C5FDDF-15B1-4489-80FE-C1A153DC8F22}"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4113DD-9270-4176-B0D2-63609E086531}" type="datetimeFigureOut">
              <a:rPr lang="en-US" smtClean="0"/>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C5FDDF-15B1-4489-80FE-C1A153DC8F22}" type="slidenum">
              <a:rPr lang="en-US" smtClean="0"/>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84113DD-9270-4176-B0D2-63609E086531}" type="datetimeFigureOut">
              <a:rPr lang="en-US" smtClean="0"/>
              <a:t>4/3/2014</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FEC5FDDF-15B1-4489-80FE-C1A153DC8F22}"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4113DD-9270-4176-B0D2-63609E086531}" type="datetimeFigureOut">
              <a:rPr lang="en-US" smtClean="0"/>
              <a:t>4/3/2014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5FDDF-15B1-4489-80FE-C1A153DC8F22}"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9"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2"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4113DD-9270-4176-B0D2-63609E086531}" type="datetimeFigureOut">
              <a:rPr lang="en-US" smtClean="0"/>
              <a:t>4/3/2014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C5FDDF-15B1-4489-80FE-C1A153DC8F22}"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4113DD-9270-4176-B0D2-63609E086531}" type="datetimeFigureOut">
              <a:rPr lang="en-US" smtClean="0"/>
              <a:t>4/3/2014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C5FDDF-15B1-4489-80FE-C1A153DC8F22}" type="slidenum">
              <a:rPr lang="en-US" smtClean="0"/>
              <a:t>‹#›</a:t>
            </a:fld>
            <a:endParaRPr lang="en-US" dirty="0"/>
          </a:p>
        </p:txBody>
      </p:sp>
      <p:sp>
        <p:nvSpPr>
          <p:cNvPr id="6" name="Isosceles Triangle 5"/>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113DD-9270-4176-B0D2-63609E086531}" type="datetimeFigureOut">
              <a:rPr lang="en-US" smtClean="0"/>
              <a:t>4/3/2014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C5FDDF-15B1-4489-80FE-C1A153DC8F22}"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4113DD-9270-4176-B0D2-63609E086531}" type="datetimeFigureOut">
              <a:rPr lang="en-US" smtClean="0"/>
              <a:t>4/3/2014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5FDDF-15B1-4489-80FE-C1A153DC8F22}"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4113DD-9270-4176-B0D2-63609E086531}" type="datetimeFigureOut">
              <a:rPr lang="en-US" smtClean="0"/>
              <a:t>4/3/2014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5FDDF-15B1-4489-80FE-C1A153DC8F22}"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84113DD-9270-4176-B0D2-63609E086531}" type="datetimeFigureOut">
              <a:rPr lang="en-US" smtClean="0"/>
              <a:t>4/3/2014</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EC5FDDF-15B1-4489-80FE-C1A153DC8F22}" type="slidenum">
              <a:rPr lang="en-US" smtClean="0"/>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Advocacy Training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869" y="257908"/>
            <a:ext cx="2978263" cy="3018692"/>
          </a:xfrm>
          <a:prstGeom prst="rect">
            <a:avLst/>
          </a:prstGeom>
        </p:spPr>
      </p:pic>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0314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NOT YOU, THEN WHO?</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a:t>
            </a:r>
            <a:r>
              <a:rPr lang="en-US" dirty="0"/>
              <a:t>The world is run by those who show up”</a:t>
            </a:r>
          </a:p>
          <a:p>
            <a:pPr marL="0" indent="0" algn="ctr">
              <a:buNone/>
            </a:pPr>
            <a:endParaRPr lang="en-US" dirty="0"/>
          </a:p>
          <a:p>
            <a:pPr marL="0" indent="0" algn="ctr">
              <a:buNone/>
            </a:pPr>
            <a:r>
              <a:rPr lang="en-US" dirty="0"/>
              <a:t>Powerful lobbyist groups spend a great deal of money and time trying to influence elected officials.  </a:t>
            </a:r>
          </a:p>
          <a:p>
            <a:endParaRPr lang="en-US" dirty="0"/>
          </a:p>
        </p:txBody>
      </p:sp>
    </p:spTree>
    <p:extLst>
      <p:ext uri="{BB962C8B-B14F-4D97-AF65-F5344CB8AC3E}">
        <p14:creationId xmlns:p14="http://schemas.microsoft.com/office/powerpoint/2010/main" val="3209274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LOBBYIST OR ADVOCATES?</a:t>
            </a:r>
            <a:endParaRPr lang="en-US" dirty="0"/>
          </a:p>
        </p:txBody>
      </p:sp>
      <p:sp>
        <p:nvSpPr>
          <p:cNvPr id="3" name="Content Placeholder 2"/>
          <p:cNvSpPr>
            <a:spLocks noGrp="1"/>
          </p:cNvSpPr>
          <p:nvPr>
            <p:ph sz="quarter" idx="1"/>
          </p:nvPr>
        </p:nvSpPr>
        <p:spPr/>
        <p:txBody>
          <a:bodyPr/>
          <a:lstStyle/>
          <a:p>
            <a:pPr marL="457200" lvl="1" indent="0">
              <a:buNone/>
            </a:pPr>
            <a:endParaRPr lang="en-US" dirty="0" smtClean="0"/>
          </a:p>
          <a:p>
            <a:pPr marL="457200" lvl="1" indent="0">
              <a:buNone/>
            </a:pPr>
            <a:r>
              <a:rPr lang="en-US" dirty="0" smtClean="0"/>
              <a:t>Quite </a:t>
            </a:r>
            <a:r>
              <a:rPr lang="en-US" dirty="0"/>
              <a:t>often the words “lobbying” and “advocacy” are used interchangeably.  However there is a difference.  All lobbying is a form of advocacy but not all forms of advocacy are lobbying.  Advocacy encompasses a wide variety of activities.  In the context of PTA, this means supporting and speaking up for children – in schools, in community and before government bodies and other organizations that make decisions affecting children. Lobbying is defined as the attempt to influence a public official or decision-maker in favor of a specific opinion or cause. </a:t>
            </a:r>
          </a:p>
          <a:p>
            <a:pPr marL="457200" lvl="1" indent="0">
              <a:buNone/>
            </a:pPr>
            <a:endParaRPr lang="en-US" dirty="0"/>
          </a:p>
          <a:p>
            <a:endParaRPr lang="en-US" dirty="0"/>
          </a:p>
        </p:txBody>
      </p:sp>
    </p:spTree>
    <p:extLst>
      <p:ext uri="{BB962C8B-B14F-4D97-AF65-F5344CB8AC3E}">
        <p14:creationId xmlns:p14="http://schemas.microsoft.com/office/powerpoint/2010/main" val="2422923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DEFINITION OF LOBBYING</a:t>
            </a:r>
            <a:endParaRPr lang="en-US" dirty="0"/>
          </a:p>
        </p:txBody>
      </p:sp>
      <p:sp>
        <p:nvSpPr>
          <p:cNvPr id="3" name="Content Placeholder 2"/>
          <p:cNvSpPr>
            <a:spLocks noGrp="1"/>
          </p:cNvSpPr>
          <p:nvPr>
            <p:ph sz="quarter" idx="1"/>
          </p:nvPr>
        </p:nvSpPr>
        <p:spPr/>
        <p:txBody>
          <a:bodyPr>
            <a:noAutofit/>
          </a:bodyPr>
          <a:lstStyle/>
          <a:p>
            <a:r>
              <a:rPr lang="en-US" sz="2000" dirty="0" smtClean="0"/>
              <a:t>In general, no organization may qualify for section 501(c)(3) status if a substantial part of its activities is attempting to influence legislation (commonly known as </a:t>
            </a:r>
            <a:r>
              <a:rPr lang="en-US" sz="2000" i="1" dirty="0" smtClean="0"/>
              <a:t>lobbying</a:t>
            </a:r>
            <a:r>
              <a:rPr lang="en-US" sz="2000" dirty="0" smtClean="0"/>
              <a:t>).  A 501(c)(3) organization may engage in some lobbying, but too much lobbying activity risks loss of tax-exempt status.</a:t>
            </a:r>
          </a:p>
          <a:p>
            <a:r>
              <a:rPr lang="en-US" sz="2000" i="1" dirty="0" smtClean="0"/>
              <a:t>Legislation</a:t>
            </a:r>
            <a:r>
              <a:rPr lang="en-US" sz="2000" dirty="0" smtClean="0"/>
              <a:t> includes action by Congress, any state legislature, any local council, or similar governing body, with respect to acts, bills, resolutions, or similar items (such as legislative confirmation of appointive office), or by the public in referendum, ballot initiative, constitutional amendment, or similar procedure.  It does not include actions by executive, judicial, or administrative bodies.</a:t>
            </a:r>
          </a:p>
          <a:p>
            <a:r>
              <a:rPr lang="en-US" sz="2000" dirty="0" smtClean="0"/>
              <a:t>An organization will be regarded as attempting to influence legislation if it contacts, or urges the public to contact, members or employees of a legislative body for the purpose of proposing, supporting, or opposing legislation, or if the organization advocates the adoption or rejection of legislation.</a:t>
            </a:r>
          </a:p>
        </p:txBody>
      </p:sp>
    </p:spTree>
    <p:extLst>
      <p:ext uri="{BB962C8B-B14F-4D97-AF65-F5344CB8AC3E}">
        <p14:creationId xmlns:p14="http://schemas.microsoft.com/office/powerpoint/2010/main" val="3752308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PTA DON’Ts</a:t>
            </a:r>
            <a:endParaRPr lang="en-US" dirty="0"/>
          </a:p>
        </p:txBody>
      </p:sp>
      <p:sp>
        <p:nvSpPr>
          <p:cNvPr id="3" name="Content Placeholder 2"/>
          <p:cNvSpPr>
            <a:spLocks noGrp="1"/>
          </p:cNvSpPr>
          <p:nvPr>
            <p:ph sz="quarter" idx="1"/>
          </p:nvPr>
        </p:nvSpPr>
        <p:spPr/>
        <p:txBody>
          <a:bodyPr>
            <a:noAutofit/>
          </a:bodyPr>
          <a:lstStyle/>
          <a:p>
            <a:endParaRPr lang="en-US" dirty="0" smtClean="0"/>
          </a:p>
          <a:p>
            <a:r>
              <a:rPr lang="en-US" dirty="0" smtClean="0"/>
              <a:t>Invite </a:t>
            </a:r>
            <a:r>
              <a:rPr lang="en-US" dirty="0"/>
              <a:t>only one candidate in an election to come speak to the PTA.</a:t>
            </a:r>
          </a:p>
          <a:p>
            <a:r>
              <a:rPr lang="en-US" dirty="0" smtClean="0"/>
              <a:t>Tell </a:t>
            </a:r>
            <a:r>
              <a:rPr lang="en-US" dirty="0"/>
              <a:t>PTA members to only vote for a candidate who supports X position.</a:t>
            </a:r>
          </a:p>
          <a:p>
            <a:r>
              <a:rPr lang="en-US" dirty="0" smtClean="0"/>
              <a:t>Distribute </a:t>
            </a:r>
            <a:r>
              <a:rPr lang="en-US" dirty="0"/>
              <a:t>any campaign materials on behalf of a candidate.</a:t>
            </a:r>
          </a:p>
          <a:p>
            <a:r>
              <a:rPr lang="en-US" dirty="0" smtClean="0"/>
              <a:t>Wear </a:t>
            </a:r>
            <a:r>
              <a:rPr lang="en-US" dirty="0"/>
              <a:t>campaign buttons or t-shirts during a PTA meeting. </a:t>
            </a:r>
          </a:p>
          <a:p>
            <a:r>
              <a:rPr lang="en-US" dirty="0" smtClean="0"/>
              <a:t>Establish </a:t>
            </a:r>
            <a:r>
              <a:rPr lang="en-US" dirty="0"/>
              <a:t>or support PACs (Political Action Committees).</a:t>
            </a:r>
          </a:p>
        </p:txBody>
      </p:sp>
    </p:spTree>
    <p:extLst>
      <p:ext uri="{BB962C8B-B14F-4D97-AF65-F5344CB8AC3E}">
        <p14:creationId xmlns:p14="http://schemas.microsoft.com/office/powerpoint/2010/main" val="2871913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PTA DOs</a:t>
            </a:r>
            <a:endParaRPr lang="en-US" dirty="0"/>
          </a:p>
        </p:txBody>
      </p:sp>
      <p:sp>
        <p:nvSpPr>
          <p:cNvPr id="3" name="Content Placeholder 2"/>
          <p:cNvSpPr>
            <a:spLocks noGrp="1"/>
          </p:cNvSpPr>
          <p:nvPr>
            <p:ph sz="quarter" idx="1"/>
          </p:nvPr>
        </p:nvSpPr>
        <p:spPr/>
        <p:txBody>
          <a:bodyPr>
            <a:noAutofit/>
          </a:bodyPr>
          <a:lstStyle/>
          <a:p>
            <a:r>
              <a:rPr lang="en-US" sz="2000" dirty="0"/>
              <a:t>PTAs should support issues that are good for children and youth. PTA should oppose issues that are bad for children and youth. That includes state and national legislation, as well as local laws and school district policies. PTA can and should take a stand on bond and levy issues.</a:t>
            </a:r>
          </a:p>
          <a:p>
            <a:r>
              <a:rPr lang="en-US" sz="2000" dirty="0"/>
              <a:t>PTAs can sponsor public forums (including candidates forums – all candidates must be invited), lectures and debates.  </a:t>
            </a:r>
          </a:p>
          <a:p>
            <a:r>
              <a:rPr lang="en-US" sz="2000" dirty="0"/>
              <a:t>PTAs can send out questionnaires to all candidates asking in an unbiased way for their positions on issues. The results must be reported accurately and without editorial comment. </a:t>
            </a:r>
          </a:p>
          <a:p>
            <a:r>
              <a:rPr lang="en-US" sz="2000" dirty="0"/>
              <a:t>PTAs can conduct voter registrations. The registration must be open to anyone, regardless of which party or candidates they want to vote for after registering.</a:t>
            </a:r>
          </a:p>
          <a:p>
            <a:r>
              <a:rPr lang="en-US" sz="2000" dirty="0"/>
              <a:t>Remind members to vote.</a:t>
            </a:r>
          </a:p>
          <a:p>
            <a:r>
              <a:rPr lang="en-US" sz="2000" dirty="0"/>
              <a:t>Educate candidates on issues important to PTA.</a:t>
            </a:r>
          </a:p>
        </p:txBody>
      </p:sp>
    </p:spTree>
    <p:extLst>
      <p:ext uri="{BB962C8B-B14F-4D97-AF65-F5344CB8AC3E}">
        <p14:creationId xmlns:p14="http://schemas.microsoft.com/office/powerpoint/2010/main" val="424337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LEGISLATIVE CONCERNS</a:t>
            </a:r>
            <a:endParaRPr lang="en-US" dirty="0"/>
          </a:p>
        </p:txBody>
      </p:sp>
      <p:sp>
        <p:nvSpPr>
          <p:cNvPr id="3" name="Content Placeholder 2"/>
          <p:cNvSpPr>
            <a:spLocks noGrp="1"/>
          </p:cNvSpPr>
          <p:nvPr>
            <p:ph sz="quarter" idx="1"/>
          </p:nvPr>
        </p:nvSpPr>
        <p:spPr/>
        <p:txBody>
          <a:bodyPr>
            <a:noAutofit/>
          </a:bodyPr>
          <a:lstStyle/>
          <a:p>
            <a:pPr marL="0" indent="0">
              <a:buNone/>
            </a:pPr>
            <a:r>
              <a:rPr lang="en-US" dirty="0"/>
              <a:t>National PTA </a:t>
            </a:r>
            <a:r>
              <a:rPr lang="en-US" dirty="0" smtClean="0"/>
              <a:t>2014 </a:t>
            </a:r>
            <a:r>
              <a:rPr lang="en-US" dirty="0"/>
              <a:t>Federal Public Policy agenda</a:t>
            </a:r>
          </a:p>
          <a:p>
            <a:endParaRPr lang="en-US" dirty="0" smtClean="0"/>
          </a:p>
          <a:p>
            <a:r>
              <a:rPr lang="en-US" dirty="0" smtClean="0"/>
              <a:t>Education </a:t>
            </a:r>
            <a:r>
              <a:rPr lang="en-US" dirty="0"/>
              <a:t>– ESEA due for reauthorization</a:t>
            </a:r>
          </a:p>
          <a:p>
            <a:r>
              <a:rPr lang="en-US" dirty="0"/>
              <a:t>Child health and nutrition</a:t>
            </a:r>
          </a:p>
          <a:p>
            <a:r>
              <a:rPr lang="en-US" dirty="0"/>
              <a:t>Juvenile Justice and Delinquency – JJDPA due for reauthorization (last reauthorization 2002)</a:t>
            </a:r>
          </a:p>
          <a:p>
            <a:r>
              <a:rPr lang="en-US" dirty="0"/>
              <a:t>School Safety</a:t>
            </a:r>
          </a:p>
        </p:txBody>
      </p:sp>
    </p:spTree>
    <p:extLst>
      <p:ext uri="{BB962C8B-B14F-4D97-AF65-F5344CB8AC3E}">
        <p14:creationId xmlns:p14="http://schemas.microsoft.com/office/powerpoint/2010/main" val="1756132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LEGISLATIVE CONCERNS</a:t>
            </a:r>
            <a:endParaRPr lang="en-US" dirty="0"/>
          </a:p>
        </p:txBody>
      </p:sp>
      <p:sp>
        <p:nvSpPr>
          <p:cNvPr id="3" name="Content Placeholder 2"/>
          <p:cNvSpPr>
            <a:spLocks noGrp="1"/>
          </p:cNvSpPr>
          <p:nvPr>
            <p:ph sz="quarter" idx="1"/>
          </p:nvPr>
        </p:nvSpPr>
        <p:spPr/>
        <p:txBody>
          <a:bodyPr>
            <a:noAutofit/>
          </a:bodyPr>
          <a:lstStyle/>
          <a:p>
            <a:pPr lvl="0"/>
            <a:endParaRPr lang="en-US" dirty="0" smtClean="0"/>
          </a:p>
          <a:p>
            <a:pPr lvl="0"/>
            <a:r>
              <a:rPr lang="en-US" dirty="0" smtClean="0"/>
              <a:t>Local </a:t>
            </a:r>
            <a:r>
              <a:rPr lang="en-US" dirty="0"/>
              <a:t>control of schools</a:t>
            </a:r>
          </a:p>
          <a:p>
            <a:pPr lvl="0"/>
            <a:r>
              <a:rPr lang="en-US" dirty="0"/>
              <a:t>Increased funding for programs &amp; services aimed at the prevention of child abuse, neglect and maltreatment</a:t>
            </a:r>
          </a:p>
          <a:p>
            <a:pPr lvl="0"/>
            <a:r>
              <a:rPr lang="en-US" dirty="0"/>
              <a:t>Tax credits or tax deductions</a:t>
            </a:r>
          </a:p>
          <a:p>
            <a:pPr lvl="0"/>
            <a:r>
              <a:rPr lang="en-US" dirty="0"/>
              <a:t>Increased parent involvement in their children’s education</a:t>
            </a:r>
          </a:p>
          <a:p>
            <a:pPr lvl="0"/>
            <a:r>
              <a:rPr lang="en-US" dirty="0"/>
              <a:t>Funding for renovation &amp; construction school facilities, and improve the routes to schools</a:t>
            </a:r>
          </a:p>
          <a:p>
            <a:pPr lvl="0"/>
            <a:r>
              <a:rPr lang="en-US" dirty="0"/>
              <a:t>Early Childhood Education</a:t>
            </a:r>
          </a:p>
        </p:txBody>
      </p:sp>
    </p:spTree>
    <p:extLst>
      <p:ext uri="{BB962C8B-B14F-4D97-AF65-F5344CB8AC3E}">
        <p14:creationId xmlns:p14="http://schemas.microsoft.com/office/powerpoint/2010/main" val="554382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sz="quarter" idx="1"/>
          </p:nvPr>
        </p:nvSpPr>
        <p:spPr/>
        <p:txBody>
          <a:bodyPr>
            <a:noAutofit/>
          </a:bodyPr>
          <a:lstStyle/>
          <a:p>
            <a:pPr marL="0" indent="0">
              <a:buNone/>
            </a:pPr>
            <a:r>
              <a:rPr lang="en-US" dirty="0" smtClean="0"/>
              <a:t>The PTA addresses issues that are in line with our Mission and Purposes.</a:t>
            </a:r>
          </a:p>
          <a:p>
            <a:pPr marL="0" indent="0">
              <a:buNone/>
            </a:pPr>
            <a:endParaRPr lang="en-US" dirty="0" smtClean="0"/>
          </a:p>
          <a:p>
            <a:pPr marL="0" indent="0">
              <a:buNone/>
            </a:pPr>
            <a:r>
              <a:rPr lang="en-US" dirty="0" smtClean="0"/>
              <a:t>The </a:t>
            </a:r>
            <a:r>
              <a:rPr lang="en-US" dirty="0"/>
              <a:t>resolutions and position statements passed and approved by the membership define how and if we can address or speak to an issue</a:t>
            </a:r>
            <a:r>
              <a:rPr lang="en-US" dirty="0" smtClean="0"/>
              <a:t>.</a:t>
            </a:r>
          </a:p>
          <a:p>
            <a:pPr marL="0" indent="0">
              <a:buNone/>
            </a:pPr>
            <a:endParaRPr lang="en-US" dirty="0"/>
          </a:p>
          <a:p>
            <a:pPr marL="0" indent="0">
              <a:buNone/>
            </a:pPr>
            <a:r>
              <a:rPr lang="en-US" dirty="0"/>
              <a:t>When representing PTA on a particular issue always present the will of the membership not your own personal views.</a:t>
            </a:r>
          </a:p>
        </p:txBody>
      </p:sp>
    </p:spTree>
    <p:extLst>
      <p:ext uri="{BB962C8B-B14F-4D97-AF65-F5344CB8AC3E}">
        <p14:creationId xmlns:p14="http://schemas.microsoft.com/office/powerpoint/2010/main" val="846313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TO SEE IF PTA HAS A STANCE</a:t>
            </a:r>
            <a:endParaRPr lang="en-US" dirty="0"/>
          </a:p>
        </p:txBody>
      </p:sp>
      <p:sp>
        <p:nvSpPr>
          <p:cNvPr id="3" name="Content Placeholder 2"/>
          <p:cNvSpPr>
            <a:spLocks noGrp="1"/>
          </p:cNvSpPr>
          <p:nvPr>
            <p:ph sz="quarter" idx="1"/>
          </p:nvPr>
        </p:nvSpPr>
        <p:spPr/>
        <p:txBody>
          <a:bodyPr>
            <a:noAutofit/>
          </a:bodyPr>
          <a:lstStyle/>
          <a:p>
            <a:pPr lvl="1"/>
            <a:endParaRPr lang="en-US" sz="2600" dirty="0" smtClean="0"/>
          </a:p>
          <a:p>
            <a:pPr lvl="1"/>
            <a:endParaRPr lang="en-US" sz="2600" dirty="0"/>
          </a:p>
          <a:p>
            <a:pPr lvl="1"/>
            <a:r>
              <a:rPr lang="en-US" sz="2600" dirty="0" smtClean="0"/>
              <a:t>http</a:t>
            </a:r>
            <a:r>
              <a:rPr lang="en-US" sz="2600" dirty="0"/>
              <a:t>://www.pta.org/public_policy.asp</a:t>
            </a:r>
          </a:p>
          <a:p>
            <a:pPr lvl="1"/>
            <a:r>
              <a:rPr lang="en-US" sz="2600" dirty="0"/>
              <a:t>http://www.mopta.org/legislation/resolutions.html</a:t>
            </a:r>
          </a:p>
          <a:p>
            <a:pPr lvl="1"/>
            <a:r>
              <a:rPr lang="en-US" sz="2600" dirty="0"/>
              <a:t>Contact MOPTA Legislative Department</a:t>
            </a:r>
          </a:p>
        </p:txBody>
      </p:sp>
    </p:spTree>
    <p:extLst>
      <p:ext uri="{BB962C8B-B14F-4D97-AF65-F5344CB8AC3E}">
        <p14:creationId xmlns:p14="http://schemas.microsoft.com/office/powerpoint/2010/main" val="4193439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ALERTS</a:t>
            </a:r>
            <a:endParaRPr lang="en-US" dirty="0"/>
          </a:p>
        </p:txBody>
      </p:sp>
      <p:sp>
        <p:nvSpPr>
          <p:cNvPr id="3" name="Content Placeholder 2"/>
          <p:cNvSpPr>
            <a:spLocks noGrp="1"/>
          </p:cNvSpPr>
          <p:nvPr>
            <p:ph sz="quarter" idx="1"/>
          </p:nvPr>
        </p:nvSpPr>
        <p:spPr/>
        <p:txBody>
          <a:bodyPr>
            <a:noAutofit/>
          </a:bodyPr>
          <a:lstStyle/>
          <a:p>
            <a:pPr marL="0" indent="0">
              <a:buNone/>
            </a:pPr>
            <a:endParaRPr lang="en-US" dirty="0" smtClean="0"/>
          </a:p>
          <a:p>
            <a:pPr marL="0" indent="0">
              <a:buNone/>
            </a:pPr>
            <a:r>
              <a:rPr lang="en-US" dirty="0" smtClean="0"/>
              <a:t>How </a:t>
            </a:r>
            <a:r>
              <a:rPr lang="en-US" dirty="0"/>
              <a:t>MOPTA  and NPTA gets information out on issues</a:t>
            </a:r>
          </a:p>
          <a:p>
            <a:r>
              <a:rPr lang="en-US" dirty="0"/>
              <a:t>Take Action Alerts</a:t>
            </a:r>
          </a:p>
          <a:p>
            <a:pPr lvl="1"/>
            <a:r>
              <a:rPr lang="en-US" sz="2600" dirty="0"/>
              <a:t>http://</a:t>
            </a:r>
            <a:r>
              <a:rPr lang="en-US" sz="2600" dirty="0" smtClean="0"/>
              <a:t>cqrcengage.com/npta2/home?navItemNumber=3451</a:t>
            </a:r>
          </a:p>
          <a:p>
            <a:r>
              <a:rPr lang="en-US" dirty="0" smtClean="0"/>
              <a:t>JC/DC Network</a:t>
            </a:r>
          </a:p>
          <a:p>
            <a:pPr lvl="1"/>
            <a:r>
              <a:rPr lang="en-US" sz="2600" dirty="0" smtClean="0"/>
              <a:t>http</a:t>
            </a:r>
            <a:r>
              <a:rPr lang="en-US" sz="2600" dirty="0"/>
              <a:t>://www.mopta.org/subscribe-to-legislative-alerts.html</a:t>
            </a:r>
          </a:p>
        </p:txBody>
      </p:sp>
    </p:spTree>
    <p:extLst>
      <p:ext uri="{BB962C8B-B14F-4D97-AF65-F5344CB8AC3E}">
        <p14:creationId xmlns:p14="http://schemas.microsoft.com/office/powerpoint/2010/main" val="1609493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a:t>
            </a:r>
            <a:endParaRPr lang="en-US" dirty="0"/>
          </a:p>
        </p:txBody>
      </p:sp>
      <p:sp>
        <p:nvSpPr>
          <p:cNvPr id="3" name="Content Placeholder 2"/>
          <p:cNvSpPr>
            <a:spLocks noGrp="1"/>
          </p:cNvSpPr>
          <p:nvPr>
            <p:ph sz="quarter" idx="1"/>
          </p:nvPr>
        </p:nvSpPr>
        <p:spPr/>
        <p:txBody>
          <a:bodyPr/>
          <a:lstStyle/>
          <a:p>
            <a:r>
              <a:rPr lang="en-US" dirty="0" smtClean="0"/>
              <a:t>Advocacy - Supporting and speaking up for our children</a:t>
            </a:r>
          </a:p>
          <a:p>
            <a:r>
              <a:rPr lang="en-US" dirty="0" smtClean="0"/>
              <a:t>Lobbying – The attempt to influence a public official or decision-maker in favor of a specific cause or opinion</a:t>
            </a:r>
          </a:p>
          <a:p>
            <a:r>
              <a:rPr lang="en-US" dirty="0" smtClean="0"/>
              <a:t>PTA was founded on Advocacy, it’s what sets us apart from other parent groups</a:t>
            </a:r>
          </a:p>
          <a:p>
            <a:r>
              <a:rPr lang="en-US" dirty="0" smtClean="0"/>
              <a:t>PTA Advocacy efforts work in conjunction with other aspects of PTA</a:t>
            </a:r>
          </a:p>
          <a:p>
            <a:endParaRPr lang="en-US" dirty="0" smtClean="0"/>
          </a:p>
          <a:p>
            <a:endParaRPr lang="en-US" dirty="0"/>
          </a:p>
        </p:txBody>
      </p:sp>
    </p:spTree>
    <p:extLst>
      <p:ext uri="{BB962C8B-B14F-4D97-AF65-F5344CB8AC3E}">
        <p14:creationId xmlns:p14="http://schemas.microsoft.com/office/powerpoint/2010/main" val="3878620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JC/DC NETWORK</a:t>
            </a:r>
            <a:endParaRPr lang="en-US" dirty="0"/>
          </a:p>
        </p:txBody>
      </p:sp>
      <p:sp>
        <p:nvSpPr>
          <p:cNvPr id="3" name="Content Placeholder 2"/>
          <p:cNvSpPr>
            <a:spLocks noGrp="1"/>
          </p:cNvSpPr>
          <p:nvPr>
            <p:ph sz="quarter" idx="1"/>
          </p:nvPr>
        </p:nvSpPr>
        <p:spPr/>
        <p:txBody>
          <a:bodyPr/>
          <a:lstStyle/>
          <a:p>
            <a:r>
              <a:rPr lang="en-US" dirty="0" smtClean="0"/>
              <a:t>JC/DC Network is MOPTA’s call to action email alert system</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239" y="1981200"/>
            <a:ext cx="6767686"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72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JC/DC NETWORK</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04672"/>
            <a:ext cx="5791200" cy="512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862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JC/DC NETWORK</a:t>
            </a:r>
            <a:endParaRPr lang="en-US"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06" t="8449" r="9577" b="5464"/>
          <a:stretch/>
        </p:blipFill>
        <p:spPr bwMode="auto">
          <a:xfrm>
            <a:off x="381000" y="1371600"/>
            <a:ext cx="4261449" cy="44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90291"/>
            <a:ext cx="3902688" cy="44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01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PTA TAKE ACTION</a:t>
            </a:r>
            <a:endParaRPr lang="en-US" dirty="0"/>
          </a:p>
        </p:txBody>
      </p:sp>
      <p:sp>
        <p:nvSpPr>
          <p:cNvPr id="3" name="Content Placeholder 2"/>
          <p:cNvSpPr>
            <a:spLocks noGrp="1"/>
          </p:cNvSpPr>
          <p:nvPr>
            <p:ph sz="quarter" idx="1"/>
          </p:nvPr>
        </p:nvSpPr>
        <p:spPr/>
        <p:txBody>
          <a:bodyPr/>
          <a:lstStyle/>
          <a:p>
            <a:r>
              <a:rPr lang="en-US" dirty="0" smtClean="0"/>
              <a:t>PTA Take Action is National PTA’s call to action email alert system</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7345934"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484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PTA TAKE ACTION</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1"/>
            <a:ext cx="6477000" cy="55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848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PTA TAKE ACTION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321" y="1219200"/>
            <a:ext cx="659407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971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PTA TAKE ACTION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324600" cy="540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405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PTA TAKE ACTION</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894637" cy="507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328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CORRESPONDENCE</a:t>
            </a:r>
          </a:p>
        </p:txBody>
      </p:sp>
      <p:sp>
        <p:nvSpPr>
          <p:cNvPr id="3" name="Content Placeholder 2"/>
          <p:cNvSpPr>
            <a:spLocks noGrp="1"/>
          </p:cNvSpPr>
          <p:nvPr>
            <p:ph sz="quarter" idx="1"/>
          </p:nvPr>
        </p:nvSpPr>
        <p:spPr/>
        <p:txBody>
          <a:bodyPr/>
          <a:lstStyle/>
          <a:p>
            <a:r>
              <a:rPr lang="en-US" dirty="0" smtClean="0"/>
              <a:t>A </a:t>
            </a:r>
            <a:r>
              <a:rPr lang="en-US" dirty="0"/>
              <a:t>brief personal visit creates a connects and leaves a lasting impression.  </a:t>
            </a:r>
          </a:p>
          <a:p>
            <a:r>
              <a:rPr lang="en-US" dirty="0"/>
              <a:t>The second best way to correspond is by email</a:t>
            </a:r>
          </a:p>
          <a:p>
            <a:r>
              <a:rPr lang="en-US" dirty="0" smtClean="0"/>
              <a:t>Keep a word document with emails to and from legislators</a:t>
            </a:r>
          </a:p>
          <a:p>
            <a:pPr lvl="1"/>
            <a:r>
              <a:rPr lang="en-US" dirty="0" smtClean="0"/>
              <a:t>Send in word document with AtLaw application</a:t>
            </a:r>
          </a:p>
          <a:p>
            <a:r>
              <a:rPr lang="en-US" dirty="0" smtClean="0"/>
              <a:t>Lots of responses will be form letters</a:t>
            </a:r>
          </a:p>
          <a:p>
            <a:r>
              <a:rPr lang="en-US" dirty="0" smtClean="0"/>
              <a:t>Non-form letters should be forwarded on to VP of Leg.</a:t>
            </a:r>
          </a:p>
          <a:p>
            <a:pPr lvl="1"/>
            <a:r>
              <a:rPr lang="en-US" dirty="0" smtClean="0"/>
              <a:t>angeld@mopta.org</a:t>
            </a:r>
            <a:endParaRPr lang="en-US" dirty="0"/>
          </a:p>
        </p:txBody>
      </p:sp>
    </p:spTree>
    <p:extLst>
      <p:ext uri="{BB962C8B-B14F-4D97-AF65-F5344CB8AC3E}">
        <p14:creationId xmlns:p14="http://schemas.microsoft.com/office/powerpoint/2010/main" val="712816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CORRESPONDENCE</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3000" dirty="0"/>
              <a:t>Personal Visits</a:t>
            </a:r>
          </a:p>
          <a:p>
            <a:r>
              <a:rPr lang="en-US" dirty="0"/>
              <a:t>Make an appointment ahead of time and arrive promptly.</a:t>
            </a:r>
          </a:p>
          <a:p>
            <a:r>
              <a:rPr lang="en-US" dirty="0"/>
              <a:t>Make sure your legislator knows you are speaking on behalf of the PTA. Bring copies of the current MOPTA Legislative Priorities flyer.</a:t>
            </a:r>
          </a:p>
          <a:p>
            <a:r>
              <a:rPr lang="en-US" dirty="0"/>
              <a:t>Present yourself in a professional manner – business casual is acceptable.</a:t>
            </a:r>
          </a:p>
          <a:p>
            <a:r>
              <a:rPr lang="en-US" dirty="0"/>
              <a:t>Be reasonable in presenting your position(s). Be a good opponent by fighting the issue, not the person.</a:t>
            </a:r>
          </a:p>
          <a:p>
            <a:r>
              <a:rPr lang="en-US" dirty="0"/>
              <a:t>Present the facts and reasons why your PTA is involved in the issue – your elevator speech.</a:t>
            </a:r>
          </a:p>
          <a:p>
            <a:r>
              <a:rPr lang="en-US" dirty="0"/>
              <a:t>Thank your Legislator for their time and interest.</a:t>
            </a:r>
          </a:p>
        </p:txBody>
      </p:sp>
    </p:spTree>
    <p:extLst>
      <p:ext uri="{BB962C8B-B14F-4D97-AF65-F5344CB8AC3E}">
        <p14:creationId xmlns:p14="http://schemas.microsoft.com/office/powerpoint/2010/main" val="3048662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HISTORY</a:t>
            </a:r>
            <a:endParaRPr lang="en-US" dirty="0"/>
          </a:p>
        </p:txBody>
      </p:sp>
      <p:sp>
        <p:nvSpPr>
          <p:cNvPr id="3" name="Content Placeholder 2"/>
          <p:cNvSpPr>
            <a:spLocks noGrp="1"/>
          </p:cNvSpPr>
          <p:nvPr>
            <p:ph sz="quarter" idx="1"/>
          </p:nvPr>
        </p:nvSpPr>
        <p:spPr/>
        <p:txBody>
          <a:bodyPr/>
          <a:lstStyle/>
          <a:p>
            <a:pPr>
              <a:buNone/>
            </a:pPr>
            <a:r>
              <a:rPr lang="en-US" dirty="0"/>
              <a:t>Quick history of PTA advocacy and legislation</a:t>
            </a:r>
          </a:p>
          <a:p>
            <a:r>
              <a:rPr lang="en-US" dirty="0"/>
              <a:t>In 1897 Alice </a:t>
            </a:r>
            <a:r>
              <a:rPr lang="en-US" dirty="0" err="1"/>
              <a:t>McLellan</a:t>
            </a:r>
            <a:r>
              <a:rPr lang="en-US" dirty="0"/>
              <a:t> Birney and Phoebe </a:t>
            </a:r>
            <a:r>
              <a:rPr lang="en-US" dirty="0" err="1"/>
              <a:t>Apperson</a:t>
            </a:r>
            <a:r>
              <a:rPr lang="en-US" dirty="0"/>
              <a:t> Hearst called for action to eliminate threats that endangered children, forming what would become the PTA</a:t>
            </a:r>
          </a:p>
          <a:p>
            <a:r>
              <a:rPr lang="en-US" dirty="0"/>
              <a:t>Issues that have been tackled by the PTA include: child labor laws, creation of kindergarten classes, public health services, hot lunch program, juvenile justice system and mandatory immunizations.</a:t>
            </a:r>
          </a:p>
          <a:p>
            <a:endParaRPr lang="en-US" dirty="0" smtClean="0"/>
          </a:p>
          <a:p>
            <a:endParaRPr lang="en-US" dirty="0"/>
          </a:p>
        </p:txBody>
      </p:sp>
    </p:spTree>
    <p:extLst>
      <p:ext uri="{BB962C8B-B14F-4D97-AF65-F5344CB8AC3E}">
        <p14:creationId xmlns:p14="http://schemas.microsoft.com/office/powerpoint/2010/main" val="4257580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CORRESPONDENCE</a:t>
            </a:r>
          </a:p>
        </p:txBody>
      </p:sp>
      <p:sp>
        <p:nvSpPr>
          <p:cNvPr id="3" name="Content Placeholder 2"/>
          <p:cNvSpPr>
            <a:spLocks noGrp="1"/>
          </p:cNvSpPr>
          <p:nvPr>
            <p:ph sz="quarter" idx="1"/>
          </p:nvPr>
        </p:nvSpPr>
        <p:spPr/>
        <p:txBody>
          <a:bodyPr>
            <a:normAutofit/>
          </a:bodyPr>
          <a:lstStyle/>
          <a:p>
            <a:pPr marL="0" indent="0">
              <a:buNone/>
            </a:pPr>
            <a:r>
              <a:rPr lang="en-US" sz="3000" dirty="0"/>
              <a:t>Emails/letters</a:t>
            </a:r>
          </a:p>
          <a:p>
            <a:r>
              <a:rPr lang="en-US" dirty="0"/>
              <a:t>Keep it brief, clear, and concise.</a:t>
            </a:r>
          </a:p>
          <a:p>
            <a:r>
              <a:rPr lang="en-US" dirty="0"/>
              <a:t>State the bill you are addressing by number or popular name.</a:t>
            </a:r>
          </a:p>
          <a:p>
            <a:r>
              <a:rPr lang="en-US" dirty="0"/>
              <a:t>Make sure you state why you want the bill supported or opposed.</a:t>
            </a:r>
          </a:p>
          <a:p>
            <a:r>
              <a:rPr lang="en-US" dirty="0"/>
              <a:t>Avoid abbreviations or trendy letters, fonts or symbols.</a:t>
            </a:r>
          </a:p>
          <a:p>
            <a:r>
              <a:rPr lang="en-US" dirty="0"/>
              <a:t>Include your contact information – home address.</a:t>
            </a:r>
          </a:p>
          <a:p>
            <a:r>
              <a:rPr lang="en-US" dirty="0"/>
              <a:t>Proofread!!!</a:t>
            </a:r>
          </a:p>
        </p:txBody>
      </p:sp>
    </p:spTree>
    <p:extLst>
      <p:ext uri="{BB962C8B-B14F-4D97-AF65-F5344CB8AC3E}">
        <p14:creationId xmlns:p14="http://schemas.microsoft.com/office/powerpoint/2010/main" val="4239028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NOT ADDRESSED</a:t>
            </a:r>
            <a:endParaRPr lang="en-US" dirty="0"/>
          </a:p>
        </p:txBody>
      </p:sp>
      <p:sp>
        <p:nvSpPr>
          <p:cNvPr id="3" name="Content Placeholder 2"/>
          <p:cNvSpPr>
            <a:spLocks noGrp="1"/>
          </p:cNvSpPr>
          <p:nvPr>
            <p:ph sz="quarter" idx="1"/>
          </p:nvPr>
        </p:nvSpPr>
        <p:spPr/>
        <p:txBody>
          <a:bodyPr/>
          <a:lstStyle/>
          <a:p>
            <a:pPr marL="0" indent="0">
              <a:buNone/>
            </a:pPr>
            <a:r>
              <a:rPr lang="en-US" dirty="0"/>
              <a:t>There are many issues affecting children that are not addressed by PTA resolutions and positions. </a:t>
            </a:r>
          </a:p>
          <a:p>
            <a:pPr marL="0" indent="0">
              <a:buNone/>
            </a:pPr>
            <a:endParaRPr lang="en-US" sz="1800" dirty="0"/>
          </a:p>
          <a:p>
            <a:r>
              <a:rPr lang="en-US" dirty="0"/>
              <a:t>Writing a resolution – consider attending the Resolution </a:t>
            </a:r>
            <a:r>
              <a:rPr lang="en-US" dirty="0" smtClean="0"/>
              <a:t>workshop, </a:t>
            </a:r>
            <a:r>
              <a:rPr lang="en-US" dirty="0"/>
              <a:t>refer to the Legislative Handbook and contact the State Resolution </a:t>
            </a:r>
            <a:r>
              <a:rPr lang="en-US" dirty="0" smtClean="0"/>
              <a:t>Chair or the Vice President of Legislation and Advocacy</a:t>
            </a:r>
            <a:endParaRPr lang="en-US" dirty="0"/>
          </a:p>
        </p:txBody>
      </p:sp>
    </p:spTree>
    <p:extLst>
      <p:ext uri="{BB962C8B-B14F-4D97-AF65-F5344CB8AC3E}">
        <p14:creationId xmlns:p14="http://schemas.microsoft.com/office/powerpoint/2010/main" val="3392576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MOPTA KIDS FIRST TOWN HALLS</a:t>
            </a:r>
            <a:endParaRPr lang="en-US" dirty="0"/>
          </a:p>
        </p:txBody>
      </p:sp>
      <p:sp>
        <p:nvSpPr>
          <p:cNvPr id="3" name="Content Placeholder 2"/>
          <p:cNvSpPr>
            <a:spLocks noGrp="1"/>
          </p:cNvSpPr>
          <p:nvPr>
            <p:ph sz="quarter" idx="1"/>
          </p:nvPr>
        </p:nvSpPr>
        <p:spPr/>
        <p:txBody>
          <a:bodyPr/>
          <a:lstStyle/>
          <a:p>
            <a:r>
              <a:rPr lang="en-US" dirty="0"/>
              <a:t>Hosting a Town Hall</a:t>
            </a:r>
          </a:p>
          <a:p>
            <a:pPr lvl="1"/>
            <a:r>
              <a:rPr lang="en-US" dirty="0"/>
              <a:t>Legislative Handbook</a:t>
            </a:r>
          </a:p>
          <a:p>
            <a:r>
              <a:rPr lang="en-US" dirty="0"/>
              <a:t>Getting to know how your legislators think about PTA issues</a:t>
            </a:r>
          </a:p>
          <a:p>
            <a:r>
              <a:rPr lang="en-US" dirty="0"/>
              <a:t>Opportunity to network with your legislators</a:t>
            </a:r>
          </a:p>
          <a:p>
            <a:r>
              <a:rPr lang="en-US" dirty="0"/>
              <a:t>State Legislative Chair assists and provides a MOPTA moderator for the event</a:t>
            </a:r>
          </a:p>
        </p:txBody>
      </p:sp>
    </p:spTree>
    <p:extLst>
      <p:ext uri="{BB962C8B-B14F-4D97-AF65-F5344CB8AC3E}">
        <p14:creationId xmlns:p14="http://schemas.microsoft.com/office/powerpoint/2010/main" val="2822185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ADVOCACY DAY</a:t>
            </a:r>
            <a:endParaRPr lang="en-US" dirty="0"/>
          </a:p>
        </p:txBody>
      </p:sp>
      <p:sp>
        <p:nvSpPr>
          <p:cNvPr id="3" name="Content Placeholder 2"/>
          <p:cNvSpPr>
            <a:spLocks noGrp="1"/>
          </p:cNvSpPr>
          <p:nvPr>
            <p:ph sz="quarter" idx="1"/>
          </p:nvPr>
        </p:nvSpPr>
        <p:spPr/>
        <p:txBody>
          <a:bodyPr/>
          <a:lstStyle/>
          <a:p>
            <a:r>
              <a:rPr lang="en-US" dirty="0" smtClean="0"/>
              <a:t>Jefferson City, MO each April</a:t>
            </a:r>
          </a:p>
          <a:p>
            <a:r>
              <a:rPr lang="en-US" dirty="0" smtClean="0"/>
              <a:t>Excellent time to speak with legislators</a:t>
            </a:r>
          </a:p>
          <a:p>
            <a:r>
              <a:rPr lang="en-US" dirty="0" smtClean="0"/>
              <a:t>Talking points/Leave behinds provided</a:t>
            </a:r>
          </a:p>
          <a:p>
            <a:r>
              <a:rPr lang="en-US" dirty="0" smtClean="0"/>
              <a:t>Have the option of having someone with you when speaking to legislators</a:t>
            </a:r>
          </a:p>
          <a:p>
            <a:r>
              <a:rPr lang="en-US" dirty="0" smtClean="0"/>
              <a:t>Promote Child Advocacy Day to units and members</a:t>
            </a:r>
          </a:p>
        </p:txBody>
      </p:sp>
    </p:spTree>
    <p:extLst>
      <p:ext uri="{BB962C8B-B14F-4D97-AF65-F5344CB8AC3E}">
        <p14:creationId xmlns:p14="http://schemas.microsoft.com/office/powerpoint/2010/main" val="2594224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TO LEGISLATORS</a:t>
            </a:r>
            <a:endParaRPr lang="en-US" dirty="0"/>
          </a:p>
        </p:txBody>
      </p:sp>
      <p:sp>
        <p:nvSpPr>
          <p:cNvPr id="3" name="Content Placeholder 2"/>
          <p:cNvSpPr>
            <a:spLocks noGrp="1"/>
          </p:cNvSpPr>
          <p:nvPr>
            <p:ph sz="quarter" idx="1"/>
          </p:nvPr>
        </p:nvSpPr>
        <p:spPr/>
        <p:txBody>
          <a:bodyPr/>
          <a:lstStyle/>
          <a:p>
            <a:r>
              <a:rPr lang="en-US" dirty="0" smtClean="0"/>
              <a:t>Make an appointment</a:t>
            </a:r>
          </a:p>
          <a:p>
            <a:r>
              <a:rPr lang="en-US" dirty="0" smtClean="0"/>
              <a:t>Dress professionally</a:t>
            </a:r>
          </a:p>
          <a:p>
            <a:r>
              <a:rPr lang="en-US" dirty="0" smtClean="0"/>
              <a:t>Be on time</a:t>
            </a:r>
          </a:p>
          <a:p>
            <a:r>
              <a:rPr lang="en-US" dirty="0" smtClean="0"/>
              <a:t>Address legislators with title – Senator or Representative</a:t>
            </a:r>
          </a:p>
          <a:p>
            <a:r>
              <a:rPr lang="en-US" dirty="0" smtClean="0"/>
              <a:t>Be honest</a:t>
            </a:r>
          </a:p>
          <a:p>
            <a:r>
              <a:rPr lang="en-US" dirty="0" smtClean="0"/>
              <a:t>Utilize talking points/leave behinds</a:t>
            </a:r>
          </a:p>
          <a:p>
            <a:r>
              <a:rPr lang="en-US" dirty="0" smtClean="0"/>
              <a:t>Thank them for their time and service</a:t>
            </a:r>
            <a:endParaRPr lang="en-US" dirty="0"/>
          </a:p>
        </p:txBody>
      </p:sp>
    </p:spTree>
    <p:extLst>
      <p:ext uri="{BB962C8B-B14F-4D97-AF65-F5344CB8AC3E}">
        <p14:creationId xmlns:p14="http://schemas.microsoft.com/office/powerpoint/2010/main" val="14201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sz="quarter" idx="1"/>
          </p:nvPr>
        </p:nvSpPr>
        <p:spPr/>
        <p:txBody>
          <a:bodyPr/>
          <a:lstStyle/>
          <a:p>
            <a:r>
              <a:rPr lang="en-US" dirty="0"/>
              <a:t>Advocacy resources webpage</a:t>
            </a:r>
          </a:p>
          <a:p>
            <a:pPr lvl="1"/>
            <a:r>
              <a:rPr lang="en-US" dirty="0"/>
              <a:t>Legislative Chair Report Template</a:t>
            </a:r>
          </a:p>
          <a:p>
            <a:pPr lvl="1"/>
            <a:r>
              <a:rPr lang="en-US" dirty="0"/>
              <a:t>Letter to Legislator Template</a:t>
            </a:r>
          </a:p>
          <a:p>
            <a:pPr lvl="1"/>
            <a:r>
              <a:rPr lang="en-US" dirty="0"/>
              <a:t>Access to NPTA Online Advocacy Toolkit</a:t>
            </a:r>
          </a:p>
          <a:p>
            <a:pPr lvl="1"/>
            <a:r>
              <a:rPr lang="en-US" dirty="0"/>
              <a:t>Voter information and registration</a:t>
            </a:r>
          </a:p>
          <a:p>
            <a:pPr lvl="1"/>
            <a:r>
              <a:rPr lang="en-US" dirty="0"/>
              <a:t>Media contacts</a:t>
            </a:r>
          </a:p>
          <a:p>
            <a:pPr lvl="1"/>
            <a:r>
              <a:rPr lang="en-US" dirty="0"/>
              <a:t>Links to additional resources and sites</a:t>
            </a:r>
          </a:p>
          <a:p>
            <a:r>
              <a:rPr lang="en-US" dirty="0"/>
              <a:t>Capital Chatter webpage</a:t>
            </a:r>
          </a:p>
          <a:p>
            <a:r>
              <a:rPr lang="en-US" dirty="0"/>
              <a:t>Resolutions webpage</a:t>
            </a:r>
          </a:p>
          <a:p>
            <a:r>
              <a:rPr lang="en-US" dirty="0"/>
              <a:t>National Public Policy page – advocacy toolkit, PTA votes, Federal public policy, Common Core Standards, etc</a:t>
            </a:r>
            <a:r>
              <a:rPr lang="en-US" dirty="0" smtClean="0"/>
              <a:t>.</a:t>
            </a:r>
            <a:endParaRPr lang="en-US" dirty="0"/>
          </a:p>
        </p:txBody>
      </p:sp>
      <p:sp>
        <p:nvSpPr>
          <p:cNvPr id="4" name="TextBox 3"/>
          <p:cNvSpPr txBox="1"/>
          <p:nvPr/>
        </p:nvSpPr>
        <p:spPr>
          <a:xfrm>
            <a:off x="-6019800" y="3348335"/>
            <a:ext cx="3000886" cy="923330"/>
          </a:xfrm>
          <a:prstGeom prst="rect">
            <a:avLst/>
          </a:prstGeom>
          <a:noFill/>
        </p:spPr>
        <p:txBody>
          <a:bodyPr wrap="none" rtlCol="0">
            <a:spAutoFit/>
          </a:bodyPr>
          <a:lstStyle/>
          <a:p>
            <a:r>
              <a:rPr lang="en-US" dirty="0"/>
              <a:t>www.mopta.org/legislation</a:t>
            </a:r>
            <a:r>
              <a:rPr lang="en-US" sz="2800" dirty="0"/>
              <a:t/>
            </a:r>
            <a:br>
              <a:rPr lang="en-US" sz="2800" dirty="0"/>
            </a:br>
            <a:r>
              <a:rPr lang="en-US" dirty="0"/>
              <a:t>www.pta.org/public_policy.asp</a:t>
            </a:r>
            <a:r>
              <a:rPr lang="en-US" sz="2000" dirty="0"/>
              <a:t/>
            </a:r>
            <a:br>
              <a:rPr lang="en-US" sz="2000" dirty="0"/>
            </a:br>
            <a:endParaRPr lang="en-US" dirty="0"/>
          </a:p>
        </p:txBody>
      </p:sp>
    </p:spTree>
    <p:extLst>
      <p:ext uri="{BB962C8B-B14F-4D97-AF65-F5344CB8AC3E}">
        <p14:creationId xmlns:p14="http://schemas.microsoft.com/office/powerpoint/2010/main" val="4217379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www.mopta.org/legislation</a:t>
            </a:r>
          </a:p>
        </p:txBody>
      </p:sp>
      <p:sp>
        <p:nvSpPr>
          <p:cNvPr id="4" name="TextBox 3"/>
          <p:cNvSpPr txBox="1"/>
          <p:nvPr/>
        </p:nvSpPr>
        <p:spPr>
          <a:xfrm>
            <a:off x="-6019800" y="3348335"/>
            <a:ext cx="3000886" cy="923330"/>
          </a:xfrm>
          <a:prstGeom prst="rect">
            <a:avLst/>
          </a:prstGeom>
          <a:noFill/>
        </p:spPr>
        <p:txBody>
          <a:bodyPr wrap="none" rtlCol="0">
            <a:spAutoFit/>
          </a:bodyPr>
          <a:lstStyle/>
          <a:p>
            <a:r>
              <a:rPr lang="en-US" dirty="0"/>
              <a:t>www.mopta.org/legislation</a:t>
            </a:r>
            <a:r>
              <a:rPr lang="en-US" sz="2800" dirty="0"/>
              <a:t/>
            </a:r>
            <a:br>
              <a:rPr lang="en-US" sz="2800" dirty="0"/>
            </a:br>
            <a:r>
              <a:rPr lang="en-US" dirty="0"/>
              <a:t>www.pta.org/public_policy.asp</a:t>
            </a:r>
            <a:r>
              <a:rPr lang="en-US" sz="2000" dirty="0"/>
              <a:t/>
            </a:r>
            <a:br>
              <a:rPr lang="en-US" sz="2000" dirty="0"/>
            </a:br>
            <a:endParaRPr lang="en-US" dirty="0"/>
          </a:p>
        </p:txBody>
      </p:sp>
      <p:pic>
        <p:nvPicPr>
          <p:cNvPr id="6" name="Picture 5" descr="MOPTA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203426"/>
            <a:ext cx="6019800" cy="4835679"/>
          </a:xfrm>
          <a:prstGeom prst="rect">
            <a:avLst/>
          </a:prstGeom>
        </p:spPr>
      </p:pic>
    </p:spTree>
    <p:extLst>
      <p:ext uri="{BB962C8B-B14F-4D97-AF65-F5344CB8AC3E}">
        <p14:creationId xmlns:p14="http://schemas.microsoft.com/office/powerpoint/2010/main" val="3784424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AtLaw</a:t>
            </a:r>
            <a:r>
              <a:rPr lang="en-US" dirty="0" smtClean="0"/>
              <a:t> AWARD</a:t>
            </a:r>
            <a:endParaRPr lang="en-US" dirty="0"/>
          </a:p>
        </p:txBody>
      </p:sp>
      <p:sp>
        <p:nvSpPr>
          <p:cNvPr id="3" name="Content Placeholder 2"/>
          <p:cNvSpPr>
            <a:spLocks noGrp="1"/>
          </p:cNvSpPr>
          <p:nvPr>
            <p:ph sz="quarter" idx="1"/>
          </p:nvPr>
        </p:nvSpPr>
        <p:spPr/>
        <p:txBody>
          <a:bodyPr/>
          <a:lstStyle/>
          <a:p>
            <a:r>
              <a:rPr lang="en-US" dirty="0" smtClean="0"/>
              <a:t>2013 – 4 individual awards and 6 unit/council awards</a:t>
            </a:r>
          </a:p>
          <a:p>
            <a:r>
              <a:rPr lang="en-US" dirty="0" smtClean="0"/>
              <a:t>2014 goal – 50 individual awards</a:t>
            </a:r>
          </a:p>
          <a:p>
            <a:endParaRPr lang="en-US" dirty="0"/>
          </a:p>
        </p:txBody>
      </p:sp>
    </p:spTree>
    <p:extLst>
      <p:ext uri="{BB962C8B-B14F-4D97-AF65-F5344CB8AC3E}">
        <p14:creationId xmlns:p14="http://schemas.microsoft.com/office/powerpoint/2010/main" val="2637645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t>
            </a:r>
            <a:r>
              <a:rPr lang="en-US" dirty="0" err="1" smtClean="0"/>
              <a:t>AtLaw</a:t>
            </a:r>
            <a:r>
              <a:rPr lang="en-US" dirty="0" smtClean="0"/>
              <a:t> AWARD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 y="1277887"/>
            <a:ext cx="3708098" cy="481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52" y="1277887"/>
            <a:ext cx="3709948" cy="481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209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UNIT/COUNCIL </a:t>
            </a:r>
            <a:r>
              <a:rPr lang="en-US" dirty="0" err="1" smtClean="0"/>
              <a:t>AtLaw</a:t>
            </a:r>
            <a:r>
              <a:rPr lang="en-US" dirty="0" smtClean="0"/>
              <a:t> AWARD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304926"/>
            <a:ext cx="3810000" cy="492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614" y="1295400"/>
            <a:ext cx="3775586" cy="490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185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PLAYERS</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National </a:t>
            </a:r>
            <a:r>
              <a:rPr lang="en-US" dirty="0"/>
              <a:t>PTA Legislative Department</a:t>
            </a:r>
          </a:p>
          <a:p>
            <a:endParaRPr lang="en-US" dirty="0" smtClean="0"/>
          </a:p>
          <a:p>
            <a:r>
              <a:rPr lang="en-US" dirty="0" smtClean="0"/>
              <a:t>Develops </a:t>
            </a:r>
            <a:r>
              <a:rPr lang="en-US" dirty="0"/>
              <a:t>the PTA Federal policy</a:t>
            </a:r>
          </a:p>
          <a:p>
            <a:r>
              <a:rPr lang="en-US" dirty="0"/>
              <a:t>Tracks Federal bills, appropriations, regulations, reauthorization processes, etc.</a:t>
            </a:r>
          </a:p>
          <a:p>
            <a:r>
              <a:rPr lang="en-US" dirty="0"/>
              <a:t>Issues Actions Alerts on Federal issues</a:t>
            </a:r>
          </a:p>
          <a:p>
            <a:r>
              <a:rPr lang="en-US" dirty="0"/>
              <a:t>Networks with other National organizations</a:t>
            </a:r>
          </a:p>
          <a:p>
            <a:r>
              <a:rPr lang="en-US" dirty="0"/>
              <a:t>Organizes testimonies and strategic meetings</a:t>
            </a:r>
          </a:p>
          <a:p>
            <a:endParaRPr lang="en-US" dirty="0" smtClean="0"/>
          </a:p>
          <a:p>
            <a:endParaRPr lang="en-US" dirty="0"/>
          </a:p>
        </p:txBody>
      </p:sp>
    </p:spTree>
    <p:extLst>
      <p:ext uri="{BB962C8B-B14F-4D97-AF65-F5344CB8AC3E}">
        <p14:creationId xmlns:p14="http://schemas.microsoft.com/office/powerpoint/2010/main" val="1522064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5" name="TextBox 4"/>
          <p:cNvSpPr txBox="1"/>
          <p:nvPr/>
        </p:nvSpPr>
        <p:spPr>
          <a:xfrm>
            <a:off x="5948977" y="4572000"/>
            <a:ext cx="2462084" cy="923330"/>
          </a:xfrm>
          <a:prstGeom prst="rect">
            <a:avLst/>
          </a:prstGeom>
          <a:noFill/>
        </p:spPr>
        <p:txBody>
          <a:bodyPr wrap="none" rtlCol="0">
            <a:spAutoFit/>
          </a:bodyPr>
          <a:lstStyle/>
          <a:p>
            <a:r>
              <a:rPr lang="en-US" dirty="0" smtClean="0"/>
              <a:t>Dorothy Gardner</a:t>
            </a:r>
          </a:p>
          <a:p>
            <a:r>
              <a:rPr lang="en-US" dirty="0" smtClean="0"/>
              <a:t>MOPTA President-Elect</a:t>
            </a:r>
          </a:p>
          <a:p>
            <a:r>
              <a:rPr lang="en-US" dirty="0" smtClean="0"/>
              <a:t>dorothyg@mopta.org</a:t>
            </a:r>
            <a:endParaRPr lang="en-US" dirty="0"/>
          </a:p>
        </p:txBody>
      </p:sp>
      <p:sp>
        <p:nvSpPr>
          <p:cNvPr id="6" name="TextBox 5"/>
          <p:cNvSpPr txBox="1"/>
          <p:nvPr/>
        </p:nvSpPr>
        <p:spPr>
          <a:xfrm>
            <a:off x="914400" y="3276600"/>
            <a:ext cx="2752228" cy="1200329"/>
          </a:xfrm>
          <a:prstGeom prst="rect">
            <a:avLst/>
          </a:prstGeom>
          <a:noFill/>
        </p:spPr>
        <p:txBody>
          <a:bodyPr wrap="none" rtlCol="0">
            <a:spAutoFit/>
          </a:bodyPr>
          <a:lstStyle/>
          <a:p>
            <a:r>
              <a:rPr lang="en-US" dirty="0" smtClean="0"/>
              <a:t>Angel Davis</a:t>
            </a:r>
          </a:p>
          <a:p>
            <a:r>
              <a:rPr lang="en-US" dirty="0" smtClean="0"/>
              <a:t>Vice President,</a:t>
            </a:r>
          </a:p>
          <a:p>
            <a:r>
              <a:rPr lang="en-US" dirty="0" smtClean="0"/>
              <a:t>    Legislation and Advocacy</a:t>
            </a:r>
          </a:p>
          <a:p>
            <a:r>
              <a:rPr lang="en-US" dirty="0" smtClean="0"/>
              <a:t>angeld@mopta.org</a:t>
            </a:r>
            <a:endParaRPr lang="en-US" dirty="0"/>
          </a:p>
        </p:txBody>
      </p:sp>
      <p:sp>
        <p:nvSpPr>
          <p:cNvPr id="7" name="TextBox 6"/>
          <p:cNvSpPr txBox="1"/>
          <p:nvPr/>
        </p:nvSpPr>
        <p:spPr>
          <a:xfrm>
            <a:off x="3886200" y="3276600"/>
            <a:ext cx="2326278" cy="923330"/>
          </a:xfrm>
          <a:prstGeom prst="rect">
            <a:avLst/>
          </a:prstGeom>
          <a:noFill/>
        </p:spPr>
        <p:txBody>
          <a:bodyPr wrap="none" rtlCol="0">
            <a:spAutoFit/>
          </a:bodyPr>
          <a:lstStyle/>
          <a:p>
            <a:r>
              <a:rPr lang="en-US" dirty="0" smtClean="0"/>
              <a:t>Michelle McLaughlin</a:t>
            </a:r>
          </a:p>
          <a:p>
            <a:r>
              <a:rPr lang="en-US" dirty="0" smtClean="0"/>
              <a:t>State Legislation Chair</a:t>
            </a:r>
          </a:p>
          <a:p>
            <a:r>
              <a:rPr lang="en-US" dirty="0" smtClean="0"/>
              <a:t>michellem@mopta.org</a:t>
            </a:r>
            <a:endParaRPr lang="en-US" dirty="0"/>
          </a:p>
        </p:txBody>
      </p:sp>
      <p:sp>
        <p:nvSpPr>
          <p:cNvPr id="9" name="TextBox 8"/>
          <p:cNvSpPr txBox="1"/>
          <p:nvPr/>
        </p:nvSpPr>
        <p:spPr>
          <a:xfrm>
            <a:off x="3903014" y="4572000"/>
            <a:ext cx="1885453" cy="923330"/>
          </a:xfrm>
          <a:prstGeom prst="rect">
            <a:avLst/>
          </a:prstGeom>
          <a:noFill/>
        </p:spPr>
        <p:txBody>
          <a:bodyPr wrap="none" rtlCol="0">
            <a:spAutoFit/>
          </a:bodyPr>
          <a:lstStyle/>
          <a:p>
            <a:r>
              <a:rPr lang="en-US" dirty="0" smtClean="0"/>
              <a:t>Kim Weber</a:t>
            </a:r>
          </a:p>
          <a:p>
            <a:r>
              <a:rPr lang="en-US" dirty="0" smtClean="0"/>
              <a:t>MOPTA President</a:t>
            </a:r>
          </a:p>
          <a:p>
            <a:r>
              <a:rPr lang="en-US" dirty="0" smtClean="0"/>
              <a:t>kimw@mopta.org</a:t>
            </a:r>
            <a:endParaRPr lang="en-US" dirty="0"/>
          </a:p>
        </p:txBody>
      </p:sp>
      <p:sp>
        <p:nvSpPr>
          <p:cNvPr id="10" name="Content Placeholder 8"/>
          <p:cNvSpPr>
            <a:spLocks noGrp="1"/>
          </p:cNvSpPr>
          <p:nvPr>
            <p:ph idx="1"/>
          </p:nvPr>
        </p:nvSpPr>
        <p:spPr>
          <a:xfrm>
            <a:off x="533400" y="1676400"/>
            <a:ext cx="8229600" cy="1219200"/>
          </a:xfrm>
        </p:spPr>
        <p:txBody>
          <a:bodyPr/>
          <a:lstStyle/>
          <a:p>
            <a:r>
              <a:rPr lang="en-US" dirty="0" smtClean="0"/>
              <a:t>Where to look</a:t>
            </a:r>
          </a:p>
          <a:p>
            <a:r>
              <a:rPr lang="en-US" dirty="0" smtClean="0"/>
              <a:t>Who to contact</a:t>
            </a:r>
            <a:endParaRPr lang="en-US" dirty="0"/>
          </a:p>
        </p:txBody>
      </p:sp>
    </p:spTree>
    <p:extLst>
      <p:ext uri="{BB962C8B-B14F-4D97-AF65-F5344CB8AC3E}">
        <p14:creationId xmlns:p14="http://schemas.microsoft.com/office/powerpoint/2010/main" val="3381512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PLAYERS</a:t>
            </a:r>
            <a:endParaRPr lang="en-US" dirty="0"/>
          </a:p>
        </p:txBody>
      </p:sp>
      <p:sp>
        <p:nvSpPr>
          <p:cNvPr id="3" name="Content Placeholder 2"/>
          <p:cNvSpPr>
            <a:spLocks noGrp="1"/>
          </p:cNvSpPr>
          <p:nvPr>
            <p:ph sz="quarter" idx="1"/>
          </p:nvPr>
        </p:nvSpPr>
        <p:spPr/>
        <p:txBody>
          <a:bodyPr/>
          <a:lstStyle/>
          <a:p>
            <a:pPr marL="0" indent="0">
              <a:buNone/>
            </a:pPr>
            <a:r>
              <a:rPr lang="en-US" dirty="0" smtClean="0"/>
              <a:t>State </a:t>
            </a:r>
            <a:r>
              <a:rPr lang="en-US" dirty="0"/>
              <a:t>Legislative Department – </a:t>
            </a:r>
            <a:r>
              <a:rPr lang="en-US" sz="2000" dirty="0"/>
              <a:t>Missouri’s is the Department of Legislation and Advocacy </a:t>
            </a:r>
          </a:p>
          <a:p>
            <a:endParaRPr lang="en-US" dirty="0" smtClean="0"/>
          </a:p>
          <a:p>
            <a:r>
              <a:rPr lang="en-US" dirty="0" smtClean="0"/>
              <a:t>Develops </a:t>
            </a:r>
            <a:r>
              <a:rPr lang="en-US" dirty="0"/>
              <a:t>the Missouri PTA Legislative platform</a:t>
            </a:r>
          </a:p>
          <a:p>
            <a:r>
              <a:rPr lang="en-US" dirty="0"/>
              <a:t>Tracks bills, testifies and issues Action Alerts</a:t>
            </a:r>
          </a:p>
          <a:p>
            <a:r>
              <a:rPr lang="en-US" dirty="0"/>
              <a:t>Develops the Legislative Handbook Legislative webpage, Contact articles and monthly legislative suggestive reports (Sept-May)</a:t>
            </a:r>
          </a:p>
          <a:p>
            <a:r>
              <a:rPr lang="en-US" dirty="0"/>
              <a:t>Networks with other State organizations &amp; groups</a:t>
            </a:r>
          </a:p>
          <a:p>
            <a:r>
              <a:rPr lang="en-US" dirty="0"/>
              <a:t>Assist units and councils with Town Hall meetings</a:t>
            </a:r>
          </a:p>
          <a:p>
            <a:r>
              <a:rPr lang="en-US" dirty="0"/>
              <a:t>Oversees State Resolutions and Position </a:t>
            </a:r>
            <a:r>
              <a:rPr lang="en-US" dirty="0" smtClean="0"/>
              <a:t>Statements</a:t>
            </a:r>
          </a:p>
          <a:p>
            <a:endParaRPr lang="en-US" dirty="0"/>
          </a:p>
        </p:txBody>
      </p:sp>
    </p:spTree>
    <p:extLst>
      <p:ext uri="{BB962C8B-B14F-4D97-AF65-F5344CB8AC3E}">
        <p14:creationId xmlns:p14="http://schemas.microsoft.com/office/powerpoint/2010/main" val="1747087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PLAYERS</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a:t>F</a:t>
            </a:r>
            <a:r>
              <a:rPr lang="en-US" dirty="0" smtClean="0"/>
              <a:t>ederal </a:t>
            </a:r>
            <a:r>
              <a:rPr lang="en-US" dirty="0"/>
              <a:t>Legislative Chair</a:t>
            </a:r>
            <a:endParaRPr lang="en-US" sz="2000" dirty="0"/>
          </a:p>
          <a:p>
            <a:endParaRPr lang="en-US" dirty="0" smtClean="0"/>
          </a:p>
          <a:p>
            <a:r>
              <a:rPr lang="en-US" dirty="0" smtClean="0"/>
              <a:t>Liaisons </a:t>
            </a:r>
            <a:r>
              <a:rPr lang="en-US" dirty="0"/>
              <a:t>with National Legislative department </a:t>
            </a:r>
          </a:p>
          <a:p>
            <a:r>
              <a:rPr lang="en-US" dirty="0"/>
              <a:t>Passes along Federal information and Action Alerts to the state board, units and councils</a:t>
            </a:r>
          </a:p>
          <a:p>
            <a:r>
              <a:rPr lang="en-US" dirty="0"/>
              <a:t>Represents Missouri at the National Legislative Conference &amp; PTA on the Hill annual event</a:t>
            </a:r>
          </a:p>
          <a:p>
            <a:r>
              <a:rPr lang="en-US" dirty="0"/>
              <a:t>Responsible for the state Legislation and Advocacy Department</a:t>
            </a:r>
          </a:p>
          <a:p>
            <a:endParaRPr lang="en-US" dirty="0" smtClean="0"/>
          </a:p>
          <a:p>
            <a:endParaRPr lang="en-US" dirty="0"/>
          </a:p>
        </p:txBody>
      </p:sp>
    </p:spTree>
    <p:extLst>
      <p:ext uri="{BB962C8B-B14F-4D97-AF65-F5344CB8AC3E}">
        <p14:creationId xmlns:p14="http://schemas.microsoft.com/office/powerpoint/2010/main" val="2476435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PLAYERS</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State </a:t>
            </a:r>
            <a:r>
              <a:rPr lang="en-US" dirty="0"/>
              <a:t>Legislative Chair</a:t>
            </a:r>
          </a:p>
          <a:p>
            <a:endParaRPr lang="en-US" dirty="0" smtClean="0"/>
          </a:p>
          <a:p>
            <a:r>
              <a:rPr lang="en-US" dirty="0"/>
              <a:t>Keeps abreast of bills in Missouri Legislative assembly</a:t>
            </a:r>
          </a:p>
          <a:p>
            <a:r>
              <a:rPr lang="en-US" dirty="0"/>
              <a:t>Issues Action Alerts on state issues</a:t>
            </a:r>
          </a:p>
          <a:p>
            <a:r>
              <a:rPr lang="en-US" dirty="0"/>
              <a:t>Works with units and councils in the planning and organizing of Town Hall meetings</a:t>
            </a:r>
          </a:p>
          <a:p>
            <a:r>
              <a:rPr lang="en-US" dirty="0"/>
              <a:t>Assists unit and council legislative chairs</a:t>
            </a:r>
          </a:p>
        </p:txBody>
      </p:sp>
    </p:spTree>
    <p:extLst>
      <p:ext uri="{BB962C8B-B14F-4D97-AF65-F5344CB8AC3E}">
        <p14:creationId xmlns:p14="http://schemas.microsoft.com/office/powerpoint/2010/main" val="326058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PLAYERS</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State </a:t>
            </a:r>
            <a:r>
              <a:rPr lang="en-US" dirty="0"/>
              <a:t>Resolution Chair</a:t>
            </a:r>
          </a:p>
          <a:p>
            <a:endParaRPr lang="en-US" dirty="0" smtClean="0"/>
          </a:p>
          <a:p>
            <a:r>
              <a:rPr lang="en-US" dirty="0"/>
              <a:t>Has a working knowledge of  Missouri Resolutions and Position Statements</a:t>
            </a:r>
          </a:p>
          <a:p>
            <a:r>
              <a:rPr lang="en-US" dirty="0"/>
              <a:t>Evaluates Resolutions sent to the state for consideration at convention</a:t>
            </a:r>
          </a:p>
          <a:p>
            <a:r>
              <a:rPr lang="en-US" dirty="0"/>
              <a:t>Sends MOPTA resolutions on to the National PTA</a:t>
            </a:r>
          </a:p>
          <a:p>
            <a:r>
              <a:rPr lang="en-US" dirty="0"/>
              <a:t>Determines implementation for resolutions and positions</a:t>
            </a:r>
          </a:p>
        </p:txBody>
      </p:sp>
    </p:spTree>
    <p:extLst>
      <p:ext uri="{BB962C8B-B14F-4D97-AF65-F5344CB8AC3E}">
        <p14:creationId xmlns:p14="http://schemas.microsoft.com/office/powerpoint/2010/main" val="2617908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PLAYERS</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Unit/council </a:t>
            </a:r>
            <a:r>
              <a:rPr lang="en-US" dirty="0"/>
              <a:t>Legislative Chair</a:t>
            </a:r>
          </a:p>
          <a:p>
            <a:endParaRPr lang="en-US" dirty="0" smtClean="0"/>
          </a:p>
          <a:p>
            <a:r>
              <a:rPr lang="en-US" dirty="0"/>
              <a:t>Gives legislative updates in the form of reports at meetings and articles for unit/council newsletters</a:t>
            </a:r>
          </a:p>
          <a:p>
            <a:r>
              <a:rPr lang="en-US" dirty="0"/>
              <a:t>Passes along Action Alerts to unit/council members</a:t>
            </a:r>
          </a:p>
          <a:p>
            <a:r>
              <a:rPr lang="en-US" dirty="0"/>
              <a:t>Encourages participation in the JC/DC network</a:t>
            </a:r>
          </a:p>
          <a:p>
            <a:r>
              <a:rPr lang="en-US" dirty="0"/>
              <a:t>Organizes Town Halls (in conjunction with the State Legislative chair), candidate forums, voter registration, candidate informational questionnaires, etc.</a:t>
            </a:r>
          </a:p>
          <a:p>
            <a:endParaRPr lang="en-US" dirty="0"/>
          </a:p>
        </p:txBody>
      </p:sp>
    </p:spTree>
    <p:extLst>
      <p:ext uri="{BB962C8B-B14F-4D97-AF65-F5344CB8AC3E}">
        <p14:creationId xmlns:p14="http://schemas.microsoft.com/office/powerpoint/2010/main" val="536313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5AAA6F-8C80-4BC0-92C2-B3C8458555F4}"/>
</file>

<file path=customXml/itemProps2.xml><?xml version="1.0" encoding="utf-8"?>
<ds:datastoreItem xmlns:ds="http://schemas.openxmlformats.org/officeDocument/2006/customXml" ds:itemID="{AC7C7CE8-2283-4FDC-A979-D7F0BB9330DD}"/>
</file>

<file path=customXml/itemProps3.xml><?xml version="1.0" encoding="utf-8"?>
<ds:datastoreItem xmlns:ds="http://schemas.openxmlformats.org/officeDocument/2006/customXml" ds:itemID="{CD4DA48B-3AF9-4DF5-A744-E76211529E7E}"/>
</file>

<file path=docProps/app.xml><?xml version="1.0" encoding="utf-8"?>
<Properties xmlns="http://schemas.openxmlformats.org/officeDocument/2006/extended-properties" xmlns:vt="http://schemas.openxmlformats.org/officeDocument/2006/docPropsVTypes">
  <Template>Origin</Template>
  <TotalTime>598</TotalTime>
  <Words>2045</Words>
  <Application>Microsoft Office PowerPoint</Application>
  <PresentationFormat>On-screen Show (4:3)</PresentationFormat>
  <Paragraphs>280</Paragraphs>
  <Slides>40</Slides>
  <Notes>31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Origin</vt:lpstr>
      <vt:lpstr>Advocacy Training</vt:lpstr>
      <vt:lpstr>ADVOCACY</vt:lpstr>
      <vt:lpstr>ADVOCACY HISTORY</vt:lpstr>
      <vt:lpstr>WHO ARE THE PLAYERS</vt:lpstr>
      <vt:lpstr>WHO ARE THE PLAYERS</vt:lpstr>
      <vt:lpstr>WHO ARE THE PLAYERS</vt:lpstr>
      <vt:lpstr>WHO ARE THE PLAYERS</vt:lpstr>
      <vt:lpstr>WHO ARE THE PLAYERS</vt:lpstr>
      <vt:lpstr>WHO ARE THE PLAYERS</vt:lpstr>
      <vt:lpstr>IF NOT YOU, THEN WHO?</vt:lpstr>
      <vt:lpstr>LOBBYIST OR ADVOCATES?</vt:lpstr>
      <vt:lpstr>IRS DEFINITION OF LOBBYING</vt:lpstr>
      <vt:lpstr>PTA DON’Ts</vt:lpstr>
      <vt:lpstr>PTA DOs</vt:lpstr>
      <vt:lpstr>NATIONAL LEGISLATIVE CONCERNS</vt:lpstr>
      <vt:lpstr>STATE LEGISLATIVE CONCERNS</vt:lpstr>
      <vt:lpstr>ISSUES</vt:lpstr>
      <vt:lpstr>CHECK TO SEE IF PTA HAS A STANCE</vt:lpstr>
      <vt:lpstr>ACTION ALERTS</vt:lpstr>
      <vt:lpstr>JC/DC NETWORK</vt:lpstr>
      <vt:lpstr>JC/DC NETWORK</vt:lpstr>
      <vt:lpstr>JC/DC NETWORK</vt:lpstr>
      <vt:lpstr>PTA TAKE ACTION</vt:lpstr>
      <vt:lpstr>PTA TAKE ACTION</vt:lpstr>
      <vt:lpstr>PTA TAKE ACTION</vt:lpstr>
      <vt:lpstr>PTA TAKE ACTION</vt:lpstr>
      <vt:lpstr>PTA TAKE ACTION</vt:lpstr>
      <vt:lpstr>CORRESPONDENCE</vt:lpstr>
      <vt:lpstr>CORRESPONDENCE</vt:lpstr>
      <vt:lpstr>CORRESPONDENCE</vt:lpstr>
      <vt:lpstr>ISSUES NOT ADDRESSED</vt:lpstr>
      <vt:lpstr>MOPTA KIDS FIRST TOWN HALLS</vt:lpstr>
      <vt:lpstr>CHILD ADVOCACY DAY</vt:lpstr>
      <vt:lpstr>TALKING TO LEGISLATORS</vt:lpstr>
      <vt:lpstr>RESOURCES </vt:lpstr>
      <vt:lpstr>www.mopta.org/legislation</vt:lpstr>
      <vt:lpstr>AtLaw AWARD</vt:lpstr>
      <vt:lpstr>INDIVIDUAL AtLaw AWARD</vt:lpstr>
      <vt:lpstr>UNIT/COUNCIL AtLaw AWARD</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B.O.M. Advocacy Training</dc:title>
  <dc:creator>Harmonie</dc:creator>
  <cp:lastModifiedBy>Sweeny, Catherine</cp:lastModifiedBy>
  <cp:revision>31</cp:revision>
  <dcterms:created xsi:type="dcterms:W3CDTF">2013-10-29T00:01:58Z</dcterms:created>
  <dcterms:modified xsi:type="dcterms:W3CDTF">2014-04-04T03:00:27Z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