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30.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quickStyle1.xml" ContentType="application/vnd.openxmlformats-officedocument.drawingml.diagramStyle+xml"/>
  <Override PartName="/ppt/theme/theme1.xml" ContentType="application/vnd.openxmlformats-officedocument.theme+xml"/>
  <Override PartName="/ppt/diagrams/layout1.xml" ContentType="application/vnd.openxmlformats-officedocument.drawingml.diagramLayout+xml"/>
  <Override PartName="/ppt/diagrams/drawing1.xml" ContentType="application/vnd.ms-office.drawingml.diagramDrawing+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7" r:id="rId2"/>
    <p:sldId id="259" r:id="rId3"/>
    <p:sldId id="295" r:id="rId4"/>
    <p:sldId id="262" r:id="rId5"/>
    <p:sldId id="263" r:id="rId6"/>
    <p:sldId id="264" r:id="rId7"/>
    <p:sldId id="266" r:id="rId8"/>
    <p:sldId id="267" r:id="rId9"/>
    <p:sldId id="269" r:id="rId10"/>
    <p:sldId id="270" r:id="rId11"/>
    <p:sldId id="296" r:id="rId12"/>
    <p:sldId id="271" r:id="rId13"/>
    <p:sldId id="297" r:id="rId14"/>
    <p:sldId id="274" r:id="rId15"/>
    <p:sldId id="299" r:id="rId16"/>
    <p:sldId id="273" r:id="rId17"/>
    <p:sldId id="313" r:id="rId18"/>
    <p:sldId id="272" r:id="rId19"/>
    <p:sldId id="314" r:id="rId20"/>
    <p:sldId id="275" r:id="rId21"/>
    <p:sldId id="315" r:id="rId22"/>
    <p:sldId id="277" r:id="rId23"/>
    <p:sldId id="305" r:id="rId24"/>
    <p:sldId id="306" r:id="rId25"/>
    <p:sldId id="308" r:id="rId26"/>
    <p:sldId id="307" r:id="rId27"/>
    <p:sldId id="309" r:id="rId28"/>
    <p:sldId id="302" r:id="rId29"/>
    <p:sldId id="291" r:id="rId30"/>
    <p:sldId id="30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69496" autoAdjust="0"/>
  </p:normalViewPr>
  <p:slideViewPr>
    <p:cSldViewPr>
      <p:cViewPr varScale="1">
        <p:scale>
          <a:sx n="49" d="100"/>
          <a:sy n="49" d="100"/>
        </p:scale>
        <p:origin x="1986" y="48"/>
      </p:cViewPr>
      <p:guideLst>
        <p:guide orient="horz" pos="2160"/>
        <p:guide pos="2880"/>
      </p:guideLst>
    </p:cSldViewPr>
  </p:slideViewPr>
  <p:outlineViewPr>
    <p:cViewPr>
      <p:scale>
        <a:sx n="33" d="100"/>
        <a:sy n="33" d="100"/>
      </p:scale>
      <p:origin x="0" y="75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92E6D6-1FAF-474D-B539-4566B03672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9D35914-D67F-474D-96FE-0A68F77B3C92}">
      <dgm:prSet phldrT="[Text]" custT="1"/>
      <dgm:spPr/>
      <dgm:t>
        <a:bodyPr/>
        <a:lstStyle/>
        <a:p>
          <a:r>
            <a:rPr lang="en-US" sz="2400" b="1" dirty="0" smtClean="0">
              <a:latin typeface="Arial" pitchFamily="34" charset="0"/>
              <a:cs typeface="Arial" pitchFamily="34" charset="0"/>
            </a:rPr>
            <a:t>PTA Leaders</a:t>
          </a:r>
          <a:endParaRPr lang="en-US" sz="2400" b="1" dirty="0">
            <a:latin typeface="Arial" pitchFamily="34" charset="0"/>
            <a:cs typeface="Arial" pitchFamily="34" charset="0"/>
          </a:endParaRPr>
        </a:p>
      </dgm:t>
    </dgm:pt>
    <dgm:pt modelId="{EB13883A-52F5-4683-9BA7-ECDA8A73A08A}" type="parTrans" cxnId="{051CEDD8-50AC-4DE6-9629-ECCBAD18C81E}">
      <dgm:prSet/>
      <dgm:spPr/>
      <dgm:t>
        <a:bodyPr/>
        <a:lstStyle/>
        <a:p>
          <a:endParaRPr lang="en-US"/>
        </a:p>
      </dgm:t>
    </dgm:pt>
    <dgm:pt modelId="{BAC2DBFD-6095-47AE-AED3-AE839EB036B4}" type="sibTrans" cxnId="{051CEDD8-50AC-4DE6-9629-ECCBAD18C81E}">
      <dgm:prSet/>
      <dgm:spPr/>
      <dgm:t>
        <a:bodyPr/>
        <a:lstStyle/>
        <a:p>
          <a:endParaRPr lang="en-US"/>
        </a:p>
      </dgm:t>
    </dgm:pt>
    <dgm:pt modelId="{BBFFD7E3-A76D-4D3C-859F-DE26EC907169}">
      <dgm:prSet phldrT="[Text]" custT="1"/>
      <dgm:spPr/>
      <dgm:t>
        <a:bodyPr/>
        <a:lstStyle/>
        <a:p>
          <a:pPr>
            <a:spcAft>
              <a:spcPts val="600"/>
            </a:spcAft>
          </a:pPr>
          <a:r>
            <a:rPr lang="en-US" sz="1700" dirty="0" smtClean="0">
              <a:latin typeface="Arial" pitchFamily="34" charset="0"/>
              <a:cs typeface="Arial" pitchFamily="34" charset="0"/>
            </a:rPr>
            <a:t>Establish a PTA welcoming committee</a:t>
          </a:r>
          <a:endParaRPr lang="en-US" sz="1700" dirty="0">
            <a:latin typeface="Arial" pitchFamily="34" charset="0"/>
            <a:cs typeface="Arial" pitchFamily="34" charset="0"/>
          </a:endParaRPr>
        </a:p>
      </dgm:t>
    </dgm:pt>
    <dgm:pt modelId="{9948E15E-1D01-4957-8D59-9985931E286A}" type="parTrans" cxnId="{71E2FCDE-474A-4FFF-95D7-3BFF831AA8A9}">
      <dgm:prSet/>
      <dgm:spPr/>
      <dgm:t>
        <a:bodyPr/>
        <a:lstStyle/>
        <a:p>
          <a:endParaRPr lang="en-US"/>
        </a:p>
      </dgm:t>
    </dgm:pt>
    <dgm:pt modelId="{B2EFEAE5-E4CB-45E0-8DCF-46FA572A72C5}" type="sibTrans" cxnId="{71E2FCDE-474A-4FFF-95D7-3BFF831AA8A9}">
      <dgm:prSet/>
      <dgm:spPr/>
      <dgm:t>
        <a:bodyPr/>
        <a:lstStyle/>
        <a:p>
          <a:endParaRPr lang="en-US"/>
        </a:p>
      </dgm:t>
    </dgm:pt>
    <dgm:pt modelId="{614303C9-178D-451D-B962-AD22F49A2F77}">
      <dgm:prSet phldrT="[Text]" custT="1"/>
      <dgm:spPr/>
      <dgm:t>
        <a:bodyPr/>
        <a:lstStyle/>
        <a:p>
          <a:r>
            <a:rPr lang="en-US" sz="2400" b="1" dirty="0" smtClean="0">
              <a:latin typeface="Arial" pitchFamily="34" charset="0"/>
              <a:cs typeface="Arial" pitchFamily="34" charset="0"/>
            </a:rPr>
            <a:t>School Leaders</a:t>
          </a:r>
          <a:endParaRPr lang="en-US" sz="2400" b="1" dirty="0">
            <a:latin typeface="Arial" pitchFamily="34" charset="0"/>
            <a:cs typeface="Arial" pitchFamily="34" charset="0"/>
          </a:endParaRPr>
        </a:p>
      </dgm:t>
    </dgm:pt>
    <dgm:pt modelId="{99A6707A-7D13-4FAD-9F5F-630FAB537A92}" type="parTrans" cxnId="{35B4B643-AD40-463B-9F05-6BF81988E775}">
      <dgm:prSet/>
      <dgm:spPr/>
      <dgm:t>
        <a:bodyPr/>
        <a:lstStyle/>
        <a:p>
          <a:endParaRPr lang="en-US"/>
        </a:p>
      </dgm:t>
    </dgm:pt>
    <dgm:pt modelId="{45C41917-6E0D-4375-9F20-C88AA648F947}" type="sibTrans" cxnId="{35B4B643-AD40-463B-9F05-6BF81988E775}">
      <dgm:prSet/>
      <dgm:spPr/>
      <dgm:t>
        <a:bodyPr/>
        <a:lstStyle/>
        <a:p>
          <a:endParaRPr lang="en-US"/>
        </a:p>
      </dgm:t>
    </dgm:pt>
    <dgm:pt modelId="{918D4622-3745-441E-BD5E-EA1F17230550}">
      <dgm:prSet phldrT="[Text]" custT="1"/>
      <dgm:spPr/>
      <dgm:t>
        <a:bodyPr/>
        <a:lstStyle/>
        <a:p>
          <a:pPr>
            <a:spcAft>
              <a:spcPts val="600"/>
            </a:spcAft>
          </a:pPr>
          <a:r>
            <a:rPr lang="en-US" sz="1700" dirty="0" smtClean="0">
              <a:latin typeface="Arial" pitchFamily="34" charset="0"/>
              <a:cs typeface="Arial" pitchFamily="34" charset="0"/>
            </a:rPr>
            <a:t>Work with PTA to develop customer service guidelines for all staff</a:t>
          </a:r>
          <a:endParaRPr lang="en-US" sz="1700" dirty="0">
            <a:latin typeface="Arial" pitchFamily="34" charset="0"/>
            <a:cs typeface="Arial" pitchFamily="34" charset="0"/>
          </a:endParaRPr>
        </a:p>
      </dgm:t>
    </dgm:pt>
    <dgm:pt modelId="{8B8F0F68-6339-487A-AF71-D01EA761BAAE}" type="parTrans" cxnId="{1E020B26-AFB0-4599-A22A-5DEE7C944350}">
      <dgm:prSet/>
      <dgm:spPr/>
      <dgm:t>
        <a:bodyPr/>
        <a:lstStyle/>
        <a:p>
          <a:endParaRPr lang="en-US"/>
        </a:p>
      </dgm:t>
    </dgm:pt>
    <dgm:pt modelId="{6FB692D9-FB6E-4407-BC89-932A42F8B903}" type="sibTrans" cxnId="{1E020B26-AFB0-4599-A22A-5DEE7C944350}">
      <dgm:prSet/>
      <dgm:spPr/>
      <dgm:t>
        <a:bodyPr/>
        <a:lstStyle/>
        <a:p>
          <a:endParaRPr lang="en-US"/>
        </a:p>
      </dgm:t>
    </dgm:pt>
    <dgm:pt modelId="{64B0F7F0-24E2-480C-8586-BD543D61541E}">
      <dgm:prSet custT="1"/>
      <dgm:spPr/>
      <dgm:t>
        <a:bodyPr/>
        <a:lstStyle/>
        <a:p>
          <a:pPr>
            <a:spcAft>
              <a:spcPts val="600"/>
            </a:spcAft>
          </a:pPr>
          <a:r>
            <a:rPr lang="en-US" sz="1700" dirty="0" smtClean="0">
              <a:latin typeface="Arial" pitchFamily="34" charset="0"/>
              <a:cs typeface="Arial" pitchFamily="34" charset="0"/>
            </a:rPr>
            <a:t>Host events in varying  community locations or formats</a:t>
          </a:r>
        </a:p>
      </dgm:t>
    </dgm:pt>
    <dgm:pt modelId="{35705213-4957-4BE2-8CFE-6E66E45A72E7}" type="sibTrans" cxnId="{2A3E3D20-4DA2-4032-9737-01AC1472CB1B}">
      <dgm:prSet/>
      <dgm:spPr/>
      <dgm:t>
        <a:bodyPr/>
        <a:lstStyle/>
        <a:p>
          <a:endParaRPr lang="en-US"/>
        </a:p>
      </dgm:t>
    </dgm:pt>
    <dgm:pt modelId="{DABACFF3-AEE4-4C8A-A249-47CE1B03C08D}" type="parTrans" cxnId="{2A3E3D20-4DA2-4032-9737-01AC1472CB1B}">
      <dgm:prSet/>
      <dgm:spPr/>
      <dgm:t>
        <a:bodyPr/>
        <a:lstStyle/>
        <a:p>
          <a:endParaRPr lang="en-US"/>
        </a:p>
      </dgm:t>
    </dgm:pt>
    <dgm:pt modelId="{AFABC6AC-0F8D-4992-88B5-3472F445F30D}">
      <dgm:prSet custT="1"/>
      <dgm:spPr/>
      <dgm:t>
        <a:bodyPr/>
        <a:lstStyle/>
        <a:p>
          <a:pPr>
            <a:spcAft>
              <a:spcPts val="600"/>
            </a:spcAft>
          </a:pPr>
          <a:r>
            <a:rPr lang="en-US" sz="1700" dirty="0" smtClean="0">
              <a:latin typeface="Arial" pitchFamily="34" charset="0"/>
              <a:cs typeface="Arial" pitchFamily="34" charset="0"/>
            </a:rPr>
            <a:t>Consider child care and transportation solutions</a:t>
          </a:r>
        </a:p>
      </dgm:t>
    </dgm:pt>
    <dgm:pt modelId="{5B986748-2DE8-4E76-BD4C-42463796F5D1}" type="sibTrans" cxnId="{35BF911F-B334-4B0A-960C-05AD9ABB601E}">
      <dgm:prSet/>
      <dgm:spPr/>
      <dgm:t>
        <a:bodyPr/>
        <a:lstStyle/>
        <a:p>
          <a:endParaRPr lang="en-US"/>
        </a:p>
      </dgm:t>
    </dgm:pt>
    <dgm:pt modelId="{31D6E585-D1C9-4397-94F1-E5E890AEEECD}" type="parTrans" cxnId="{35BF911F-B334-4B0A-960C-05AD9ABB601E}">
      <dgm:prSet/>
      <dgm:spPr/>
      <dgm:t>
        <a:bodyPr/>
        <a:lstStyle/>
        <a:p>
          <a:endParaRPr lang="en-US"/>
        </a:p>
      </dgm:t>
    </dgm:pt>
    <dgm:pt modelId="{B78685CB-0674-4A08-8D0C-EEE7111C8BE2}">
      <dgm:prSet custT="1"/>
      <dgm:spPr/>
      <dgm:t>
        <a:bodyPr/>
        <a:lstStyle/>
        <a:p>
          <a:pPr>
            <a:spcAft>
              <a:spcPts val="600"/>
            </a:spcAft>
          </a:pPr>
          <a:r>
            <a:rPr lang="en-US" sz="1700" dirty="0" smtClean="0">
              <a:latin typeface="Arial" pitchFamily="34" charset="0"/>
              <a:cs typeface="Arial" pitchFamily="34" charset="0"/>
            </a:rPr>
            <a:t>Offer family activities at low or no cost</a:t>
          </a:r>
        </a:p>
      </dgm:t>
    </dgm:pt>
    <dgm:pt modelId="{11732894-AA4D-4018-89E4-E6644683B0D2}" type="sibTrans" cxnId="{94F5AF38-A39C-42AA-A702-924D69CEBE4C}">
      <dgm:prSet/>
      <dgm:spPr/>
      <dgm:t>
        <a:bodyPr/>
        <a:lstStyle/>
        <a:p>
          <a:endParaRPr lang="en-US"/>
        </a:p>
      </dgm:t>
    </dgm:pt>
    <dgm:pt modelId="{95D53A5F-A762-443E-9BC0-43E33836A349}" type="parTrans" cxnId="{94F5AF38-A39C-42AA-A702-924D69CEBE4C}">
      <dgm:prSet/>
      <dgm:spPr/>
      <dgm:t>
        <a:bodyPr/>
        <a:lstStyle/>
        <a:p>
          <a:endParaRPr lang="en-US"/>
        </a:p>
      </dgm:t>
    </dgm:pt>
    <dgm:pt modelId="{485FC4B2-5674-49B3-8703-82DA8AD161E2}">
      <dgm:prSet custT="1"/>
      <dgm:spPr/>
      <dgm:t>
        <a:bodyPr/>
        <a:lstStyle/>
        <a:p>
          <a:pPr>
            <a:spcAft>
              <a:spcPts val="600"/>
            </a:spcAft>
          </a:pPr>
          <a:r>
            <a:rPr lang="en-US" sz="1700" dirty="0" smtClean="0">
              <a:latin typeface="Arial" pitchFamily="34" charset="0"/>
              <a:cs typeface="Arial" pitchFamily="34" charset="0"/>
            </a:rPr>
            <a:t>Recruit bilingual parents or</a:t>
          </a:r>
          <a:r>
            <a:rPr lang="en-US" sz="1700" baseline="0" dirty="0" smtClean="0">
              <a:latin typeface="Arial" pitchFamily="34" charset="0"/>
              <a:cs typeface="Arial" pitchFamily="34" charset="0"/>
            </a:rPr>
            <a:t> use </a:t>
          </a:r>
          <a:r>
            <a:rPr lang="en-US" sz="1700" dirty="0" smtClean="0">
              <a:latin typeface="Arial" pitchFamily="34" charset="0"/>
              <a:cs typeface="Arial" pitchFamily="34" charset="0"/>
            </a:rPr>
            <a:t>translation headsets </a:t>
          </a:r>
        </a:p>
      </dgm:t>
    </dgm:pt>
    <dgm:pt modelId="{1BDC5704-E81D-4C69-A646-B067ED4D5D82}" type="sibTrans" cxnId="{C1459A5F-211B-42DB-AB70-DD9C01C32192}">
      <dgm:prSet/>
      <dgm:spPr/>
      <dgm:t>
        <a:bodyPr/>
        <a:lstStyle/>
        <a:p>
          <a:endParaRPr lang="en-US"/>
        </a:p>
      </dgm:t>
    </dgm:pt>
    <dgm:pt modelId="{1A6A0D1C-CB8A-4531-9713-C7B04667A2BB}" type="parTrans" cxnId="{C1459A5F-211B-42DB-AB70-DD9C01C32192}">
      <dgm:prSet/>
      <dgm:spPr/>
      <dgm:t>
        <a:bodyPr/>
        <a:lstStyle/>
        <a:p>
          <a:endParaRPr lang="en-US"/>
        </a:p>
      </dgm:t>
    </dgm:pt>
    <dgm:pt modelId="{102A6147-B13E-4A15-82B8-5E55E26E255E}">
      <dgm:prSet custT="1"/>
      <dgm:spPr/>
      <dgm:t>
        <a:bodyPr/>
        <a:lstStyle/>
        <a:p>
          <a:pPr>
            <a:spcAft>
              <a:spcPts val="600"/>
            </a:spcAft>
          </a:pPr>
          <a:r>
            <a:rPr lang="en-US" sz="1700" dirty="0" smtClean="0">
              <a:latin typeface="Arial" pitchFamily="34" charset="0"/>
              <a:cs typeface="Arial" pitchFamily="34" charset="0"/>
            </a:rPr>
            <a:t>Sit with someone you don’t know and find out how they want to contribute</a:t>
          </a:r>
        </a:p>
      </dgm:t>
    </dgm:pt>
    <dgm:pt modelId="{DD03712C-59BD-487F-AE68-1659E37DCAF5}" type="sibTrans" cxnId="{0F59E5FF-18C4-49C4-B018-419E41BD6407}">
      <dgm:prSet/>
      <dgm:spPr/>
      <dgm:t>
        <a:bodyPr/>
        <a:lstStyle/>
        <a:p>
          <a:endParaRPr lang="en-US"/>
        </a:p>
      </dgm:t>
    </dgm:pt>
    <dgm:pt modelId="{FC55022F-2B26-40F9-8FF8-77EDB5E7A090}" type="parTrans" cxnId="{0F59E5FF-18C4-49C4-B018-419E41BD6407}">
      <dgm:prSet/>
      <dgm:spPr/>
      <dgm:t>
        <a:bodyPr/>
        <a:lstStyle/>
        <a:p>
          <a:endParaRPr lang="en-US"/>
        </a:p>
      </dgm:t>
    </dgm:pt>
    <dgm:pt modelId="{023953AD-22E2-4EBD-BB17-9942A198A8EF}">
      <dgm:prSet phldrT="[Text]" custT="1"/>
      <dgm:spPr/>
      <dgm:t>
        <a:bodyPr/>
        <a:lstStyle/>
        <a:p>
          <a:pPr>
            <a:spcAft>
              <a:spcPts val="600"/>
            </a:spcAft>
          </a:pPr>
          <a:r>
            <a:rPr lang="en-US" sz="1700" dirty="0" smtClean="0">
              <a:latin typeface="Arial" pitchFamily="34" charset="0"/>
              <a:cs typeface="Arial" pitchFamily="34" charset="0"/>
            </a:rPr>
            <a:t>Greet other parents at school  events</a:t>
          </a:r>
          <a:endParaRPr lang="en-US" sz="1700" dirty="0">
            <a:latin typeface="Arial" pitchFamily="34" charset="0"/>
            <a:cs typeface="Arial" pitchFamily="34" charset="0"/>
          </a:endParaRPr>
        </a:p>
      </dgm:t>
    </dgm:pt>
    <dgm:pt modelId="{C500DD78-F1DD-4A81-8B7F-EDFDE198FC4F}" type="sibTrans" cxnId="{6D5CC571-DEA0-48E3-A386-12935EE57F2D}">
      <dgm:prSet/>
      <dgm:spPr/>
      <dgm:t>
        <a:bodyPr/>
        <a:lstStyle/>
        <a:p>
          <a:endParaRPr lang="en-US"/>
        </a:p>
      </dgm:t>
    </dgm:pt>
    <dgm:pt modelId="{37D586A0-148E-4E08-9F5D-C3ADD15A54AD}" type="parTrans" cxnId="{6D5CC571-DEA0-48E3-A386-12935EE57F2D}">
      <dgm:prSet/>
      <dgm:spPr/>
      <dgm:t>
        <a:bodyPr/>
        <a:lstStyle/>
        <a:p>
          <a:endParaRPr lang="en-US"/>
        </a:p>
      </dgm:t>
    </dgm:pt>
    <dgm:pt modelId="{7C92D2FF-3C91-4C92-AAA3-481B36507013}">
      <dgm:prSet custT="1"/>
      <dgm:spPr/>
      <dgm:t>
        <a:bodyPr/>
        <a:lstStyle/>
        <a:p>
          <a:pPr>
            <a:spcAft>
              <a:spcPts val="600"/>
            </a:spcAft>
          </a:pPr>
          <a:r>
            <a:rPr lang="en-US" sz="1700" dirty="0" smtClean="0">
              <a:latin typeface="Arial" pitchFamily="34" charset="0"/>
              <a:cs typeface="Arial" pitchFamily="34" charset="0"/>
            </a:rPr>
            <a:t>Set up a parent help desk or welcome center</a:t>
          </a:r>
        </a:p>
      </dgm:t>
    </dgm:pt>
    <dgm:pt modelId="{394D323C-391B-485A-B878-53946A810720}" type="parTrans" cxnId="{364A7BA4-A822-41EF-A534-2B5A81B7B406}">
      <dgm:prSet/>
      <dgm:spPr/>
      <dgm:t>
        <a:bodyPr/>
        <a:lstStyle/>
        <a:p>
          <a:endParaRPr lang="en-US"/>
        </a:p>
      </dgm:t>
    </dgm:pt>
    <dgm:pt modelId="{4B8DC203-F4DA-45F3-8B1E-651321885868}" type="sibTrans" cxnId="{364A7BA4-A822-41EF-A534-2B5A81B7B406}">
      <dgm:prSet/>
      <dgm:spPr/>
      <dgm:t>
        <a:bodyPr/>
        <a:lstStyle/>
        <a:p>
          <a:endParaRPr lang="en-US"/>
        </a:p>
      </dgm:t>
    </dgm:pt>
    <dgm:pt modelId="{854093AA-5340-42DA-B635-0E1B2A44C202}">
      <dgm:prSet custT="1"/>
      <dgm:spPr/>
      <dgm:t>
        <a:bodyPr/>
        <a:lstStyle/>
        <a:p>
          <a:pPr>
            <a:spcAft>
              <a:spcPts val="600"/>
            </a:spcAft>
          </a:pPr>
          <a:r>
            <a:rPr lang="en-US" sz="1700" dirty="0" smtClean="0">
              <a:latin typeface="Arial" pitchFamily="34" charset="0"/>
              <a:cs typeface="Arial" pitchFamily="34" charset="0"/>
            </a:rPr>
            <a:t>Conduct meet-and-greet walks in the neighborhoods where students live</a:t>
          </a:r>
        </a:p>
      </dgm:t>
    </dgm:pt>
    <dgm:pt modelId="{37FD0407-8013-47D7-A176-C4C38A0876F7}" type="parTrans" cxnId="{45A1A012-B05E-4104-9F99-D25B041FC65D}">
      <dgm:prSet/>
      <dgm:spPr/>
      <dgm:t>
        <a:bodyPr/>
        <a:lstStyle/>
        <a:p>
          <a:endParaRPr lang="en-US"/>
        </a:p>
      </dgm:t>
    </dgm:pt>
    <dgm:pt modelId="{FF1E9264-EC26-4DE5-82C7-19D9CD3927B6}" type="sibTrans" cxnId="{45A1A012-B05E-4104-9F99-D25B041FC65D}">
      <dgm:prSet/>
      <dgm:spPr/>
      <dgm:t>
        <a:bodyPr/>
        <a:lstStyle/>
        <a:p>
          <a:endParaRPr lang="en-US"/>
        </a:p>
      </dgm:t>
    </dgm:pt>
    <dgm:pt modelId="{B2CA4890-2945-4AA1-85AB-A8612FF84A70}">
      <dgm:prSet custT="1"/>
      <dgm:spPr/>
      <dgm:t>
        <a:bodyPr/>
        <a:lstStyle/>
        <a:p>
          <a:pPr>
            <a:spcAft>
              <a:spcPts val="600"/>
            </a:spcAft>
          </a:pPr>
          <a:r>
            <a:rPr lang="en-US" sz="1700" dirty="0" smtClean="0">
              <a:latin typeface="Arial" pitchFamily="34" charset="0"/>
              <a:cs typeface="Arial" pitchFamily="34" charset="0"/>
            </a:rPr>
            <a:t>Use a professional development day to address assumptions about race, class, and culture</a:t>
          </a:r>
        </a:p>
      </dgm:t>
    </dgm:pt>
    <dgm:pt modelId="{CF7CCBBA-DF5F-42A9-8C0B-9A0745887B81}" type="parTrans" cxnId="{9917A4BF-6DD0-4CE7-BAAE-8B4DFDB6B151}">
      <dgm:prSet/>
      <dgm:spPr/>
      <dgm:t>
        <a:bodyPr/>
        <a:lstStyle/>
        <a:p>
          <a:endParaRPr lang="en-US"/>
        </a:p>
      </dgm:t>
    </dgm:pt>
    <dgm:pt modelId="{F0C9DFBF-0C16-4AFF-BD35-6468A280F022}" type="sibTrans" cxnId="{9917A4BF-6DD0-4CE7-BAAE-8B4DFDB6B151}">
      <dgm:prSet/>
      <dgm:spPr/>
      <dgm:t>
        <a:bodyPr/>
        <a:lstStyle/>
        <a:p>
          <a:endParaRPr lang="en-US"/>
        </a:p>
      </dgm:t>
    </dgm:pt>
    <dgm:pt modelId="{81E61124-628F-4297-A00E-1FE7774808A1}">
      <dgm:prSet custT="1"/>
      <dgm:spPr/>
      <dgm:t>
        <a:bodyPr/>
        <a:lstStyle/>
        <a:p>
          <a:pPr>
            <a:spcAft>
              <a:spcPts val="600"/>
            </a:spcAft>
          </a:pPr>
          <a:r>
            <a:rPr lang="en-US" sz="1700" dirty="0" smtClean="0">
              <a:latin typeface="Arial" pitchFamily="34" charset="0"/>
              <a:cs typeface="Arial" pitchFamily="34" charset="0"/>
            </a:rPr>
            <a:t>Explore family resource center options</a:t>
          </a:r>
        </a:p>
      </dgm:t>
    </dgm:pt>
    <dgm:pt modelId="{4DC37814-4471-4AEE-8395-D05B55C3EA3A}" type="parTrans" cxnId="{D636BAB5-792F-4E5C-ADBA-44C2052FD3E5}">
      <dgm:prSet/>
      <dgm:spPr/>
      <dgm:t>
        <a:bodyPr/>
        <a:lstStyle/>
        <a:p>
          <a:endParaRPr lang="en-US"/>
        </a:p>
      </dgm:t>
    </dgm:pt>
    <dgm:pt modelId="{11308736-4EED-4C19-B1A6-9F06CB5AFF34}" type="sibTrans" cxnId="{D636BAB5-792F-4E5C-ADBA-44C2052FD3E5}">
      <dgm:prSet/>
      <dgm:spPr/>
      <dgm:t>
        <a:bodyPr/>
        <a:lstStyle/>
        <a:p>
          <a:endParaRPr lang="en-US"/>
        </a:p>
      </dgm:t>
    </dgm:pt>
    <dgm:pt modelId="{F2F13824-7D95-46E7-9BC6-28FAC997FD11}">
      <dgm:prSet custT="1"/>
      <dgm:spPr/>
      <dgm:t>
        <a:bodyPr/>
        <a:lstStyle/>
        <a:p>
          <a:pPr>
            <a:spcAft>
              <a:spcPts val="600"/>
            </a:spcAft>
          </a:pPr>
          <a:r>
            <a:rPr lang="en-US" sz="1700" dirty="0" smtClean="0">
              <a:latin typeface="Arial" pitchFamily="34" charset="0"/>
              <a:cs typeface="Arial" pitchFamily="34" charset="0"/>
            </a:rPr>
            <a:t>Be accessible and available</a:t>
          </a:r>
        </a:p>
      </dgm:t>
    </dgm:pt>
    <dgm:pt modelId="{3D7A2B16-D06F-47FC-B44B-18E58DEC522F}" type="parTrans" cxnId="{9810F595-3225-407C-AFFC-F33B2FA751D8}">
      <dgm:prSet/>
      <dgm:spPr/>
      <dgm:t>
        <a:bodyPr/>
        <a:lstStyle/>
        <a:p>
          <a:endParaRPr lang="en-US"/>
        </a:p>
      </dgm:t>
    </dgm:pt>
    <dgm:pt modelId="{9D22C40C-A45A-444E-AAAB-247812A4362D}" type="sibTrans" cxnId="{9810F595-3225-407C-AFFC-F33B2FA751D8}">
      <dgm:prSet/>
      <dgm:spPr/>
      <dgm:t>
        <a:bodyPr/>
        <a:lstStyle/>
        <a:p>
          <a:endParaRPr lang="en-US"/>
        </a:p>
      </dgm:t>
    </dgm:pt>
    <dgm:pt modelId="{4F850C91-CD06-4C21-A979-CFAC4A47F4D2}">
      <dgm:prSet custT="1"/>
      <dgm:spPr/>
      <dgm:t>
        <a:bodyPr/>
        <a:lstStyle/>
        <a:p>
          <a:pPr>
            <a:spcAft>
              <a:spcPts val="600"/>
            </a:spcAft>
          </a:pPr>
          <a:r>
            <a:rPr lang="en-US" sz="1600" dirty="0" smtClean="0">
              <a:latin typeface="Arial" pitchFamily="34" charset="0"/>
              <a:cs typeface="Arial" pitchFamily="34" charset="0"/>
            </a:rPr>
            <a:t>Show</a:t>
          </a:r>
          <a:r>
            <a:rPr lang="en-US" sz="1600" baseline="0" dirty="0" smtClean="0">
              <a:latin typeface="Arial" pitchFamily="34" charset="0"/>
              <a:cs typeface="Arial" pitchFamily="34" charset="0"/>
            </a:rPr>
            <a:t> families their presence is valued</a:t>
          </a:r>
        </a:p>
      </dgm:t>
    </dgm:pt>
    <dgm:pt modelId="{B31FCC67-6763-44B4-9BC7-BEAC0C6B01D9}" type="parTrans" cxnId="{DB88954B-FA09-4D29-A9BD-D4D169FE39BB}">
      <dgm:prSet/>
      <dgm:spPr/>
      <dgm:t>
        <a:bodyPr/>
        <a:lstStyle/>
        <a:p>
          <a:endParaRPr lang="en-US"/>
        </a:p>
      </dgm:t>
    </dgm:pt>
    <dgm:pt modelId="{5B870815-523D-4A73-AEC3-62DEF1BCBA6D}" type="sibTrans" cxnId="{DB88954B-FA09-4D29-A9BD-D4D169FE39BB}">
      <dgm:prSet/>
      <dgm:spPr/>
      <dgm:t>
        <a:bodyPr/>
        <a:lstStyle/>
        <a:p>
          <a:endParaRPr lang="en-US"/>
        </a:p>
      </dgm:t>
    </dgm:pt>
    <dgm:pt modelId="{437C698D-E895-447A-BD82-F936418A0C0D}" type="pres">
      <dgm:prSet presAssocID="{F492E6D6-1FAF-474D-B539-4566B036725A}" presName="Name0" presStyleCnt="0">
        <dgm:presLayoutVars>
          <dgm:dir/>
          <dgm:animLvl val="lvl"/>
          <dgm:resizeHandles val="exact"/>
        </dgm:presLayoutVars>
      </dgm:prSet>
      <dgm:spPr/>
      <dgm:t>
        <a:bodyPr/>
        <a:lstStyle/>
        <a:p>
          <a:endParaRPr lang="en-US"/>
        </a:p>
      </dgm:t>
    </dgm:pt>
    <dgm:pt modelId="{8AF07029-7368-41D5-A96B-9BB9907D196B}" type="pres">
      <dgm:prSet presAssocID="{49D35914-D67F-474D-96FE-0A68F77B3C92}" presName="composite" presStyleCnt="0"/>
      <dgm:spPr/>
    </dgm:pt>
    <dgm:pt modelId="{23559809-3C7F-4ED1-A1BA-C166418C51D2}" type="pres">
      <dgm:prSet presAssocID="{49D35914-D67F-474D-96FE-0A68F77B3C92}" presName="parTx" presStyleLbl="alignNode1" presStyleIdx="0" presStyleCnt="2" custLinFactNeighborX="-1912" custLinFactNeighborY="-1883">
        <dgm:presLayoutVars>
          <dgm:chMax val="0"/>
          <dgm:chPref val="0"/>
          <dgm:bulletEnabled val="1"/>
        </dgm:presLayoutVars>
      </dgm:prSet>
      <dgm:spPr/>
      <dgm:t>
        <a:bodyPr/>
        <a:lstStyle/>
        <a:p>
          <a:endParaRPr lang="en-US"/>
        </a:p>
      </dgm:t>
    </dgm:pt>
    <dgm:pt modelId="{B6DF0D04-7683-4BB4-81FB-6D891323F5C7}" type="pres">
      <dgm:prSet presAssocID="{49D35914-D67F-474D-96FE-0A68F77B3C92}" presName="desTx" presStyleLbl="alignAccFollowNode1" presStyleIdx="0" presStyleCnt="2">
        <dgm:presLayoutVars>
          <dgm:bulletEnabled val="1"/>
        </dgm:presLayoutVars>
      </dgm:prSet>
      <dgm:spPr/>
      <dgm:t>
        <a:bodyPr/>
        <a:lstStyle/>
        <a:p>
          <a:endParaRPr lang="en-US"/>
        </a:p>
      </dgm:t>
    </dgm:pt>
    <dgm:pt modelId="{D41BD43D-192E-4FF5-8894-E9C7B03A4D53}" type="pres">
      <dgm:prSet presAssocID="{BAC2DBFD-6095-47AE-AED3-AE839EB036B4}" presName="space" presStyleCnt="0"/>
      <dgm:spPr/>
    </dgm:pt>
    <dgm:pt modelId="{05A55279-9AA3-42AA-B35E-11739D895B90}" type="pres">
      <dgm:prSet presAssocID="{614303C9-178D-451D-B962-AD22F49A2F77}" presName="composite" presStyleCnt="0"/>
      <dgm:spPr/>
    </dgm:pt>
    <dgm:pt modelId="{686F4AC1-C4B3-44EA-898F-441D23A24673}" type="pres">
      <dgm:prSet presAssocID="{614303C9-178D-451D-B962-AD22F49A2F77}" presName="parTx" presStyleLbl="alignNode1" presStyleIdx="1" presStyleCnt="2">
        <dgm:presLayoutVars>
          <dgm:chMax val="0"/>
          <dgm:chPref val="0"/>
          <dgm:bulletEnabled val="1"/>
        </dgm:presLayoutVars>
      </dgm:prSet>
      <dgm:spPr/>
      <dgm:t>
        <a:bodyPr/>
        <a:lstStyle/>
        <a:p>
          <a:endParaRPr lang="en-US"/>
        </a:p>
      </dgm:t>
    </dgm:pt>
    <dgm:pt modelId="{769D09C8-3793-4CFB-9630-23D859633B82}" type="pres">
      <dgm:prSet presAssocID="{614303C9-178D-451D-B962-AD22F49A2F77}" presName="desTx" presStyleLbl="alignAccFollowNode1" presStyleIdx="1" presStyleCnt="2" custLinFactNeighborX="643" custLinFactNeighborY="188">
        <dgm:presLayoutVars>
          <dgm:bulletEnabled val="1"/>
        </dgm:presLayoutVars>
      </dgm:prSet>
      <dgm:spPr/>
      <dgm:t>
        <a:bodyPr/>
        <a:lstStyle/>
        <a:p>
          <a:endParaRPr lang="en-US"/>
        </a:p>
      </dgm:t>
    </dgm:pt>
  </dgm:ptLst>
  <dgm:cxnLst>
    <dgm:cxn modelId="{439AC3B2-4C52-4D66-82E4-4BE1A35F57D9}" type="presOf" srcId="{81E61124-628F-4297-A00E-1FE7774808A1}" destId="{769D09C8-3793-4CFB-9630-23D859633B82}" srcOrd="0" destOrd="4" presId="urn:microsoft.com/office/officeart/2005/8/layout/hList1"/>
    <dgm:cxn modelId="{CAC0A628-A8DC-4530-8A8C-96918FCA896F}" type="presOf" srcId="{AFABC6AC-0F8D-4992-88B5-3472F445F30D}" destId="{B6DF0D04-7683-4BB4-81FB-6D891323F5C7}" srcOrd="0" destOrd="5" presId="urn:microsoft.com/office/officeart/2005/8/layout/hList1"/>
    <dgm:cxn modelId="{3A1E83D7-A174-4F11-926C-B1FA0520D6AF}" type="presOf" srcId="{4F850C91-CD06-4C21-A979-CFAC4A47F4D2}" destId="{769D09C8-3793-4CFB-9630-23D859633B82}" srcOrd="0" destOrd="6" presId="urn:microsoft.com/office/officeart/2005/8/layout/hList1"/>
    <dgm:cxn modelId="{578FE54C-3734-4680-8732-9E14DDF019EF}" type="presOf" srcId="{918D4622-3745-441E-BD5E-EA1F17230550}" destId="{769D09C8-3793-4CFB-9630-23D859633B82}" srcOrd="0" destOrd="0" presId="urn:microsoft.com/office/officeart/2005/8/layout/hList1"/>
    <dgm:cxn modelId="{94F5AF38-A39C-42AA-A702-924D69CEBE4C}" srcId="{49D35914-D67F-474D-96FE-0A68F77B3C92}" destId="{B78685CB-0674-4A08-8D0C-EEE7111C8BE2}" srcOrd="4" destOrd="0" parTransId="{95D53A5F-A762-443E-9BC0-43E33836A349}" sibTransId="{11732894-AA4D-4018-89E4-E6644683B0D2}"/>
    <dgm:cxn modelId="{71E2FCDE-474A-4FFF-95D7-3BFF831AA8A9}" srcId="{49D35914-D67F-474D-96FE-0A68F77B3C92}" destId="{BBFFD7E3-A76D-4D3C-859F-DE26EC907169}" srcOrd="0" destOrd="0" parTransId="{9948E15E-1D01-4957-8D59-9985931E286A}" sibTransId="{B2EFEAE5-E4CB-45E0-8DCF-46FA572A72C5}"/>
    <dgm:cxn modelId="{45A1A012-B05E-4104-9F99-D25B041FC65D}" srcId="{614303C9-178D-451D-B962-AD22F49A2F77}" destId="{854093AA-5340-42DA-B635-0E1B2A44C202}" srcOrd="2" destOrd="0" parTransId="{37FD0407-8013-47D7-A176-C4C38A0876F7}" sibTransId="{FF1E9264-EC26-4DE5-82C7-19D9CD3927B6}"/>
    <dgm:cxn modelId="{215B91BB-6B24-40FA-A0D4-8F245D2BCFF0}" type="presOf" srcId="{854093AA-5340-42DA-B635-0E1B2A44C202}" destId="{769D09C8-3793-4CFB-9630-23D859633B82}" srcOrd="0" destOrd="2" presId="urn:microsoft.com/office/officeart/2005/8/layout/hList1"/>
    <dgm:cxn modelId="{364A7BA4-A822-41EF-A534-2B5A81B7B406}" srcId="{614303C9-178D-451D-B962-AD22F49A2F77}" destId="{7C92D2FF-3C91-4C92-AAA3-481B36507013}" srcOrd="1" destOrd="0" parTransId="{394D323C-391B-485A-B878-53946A810720}" sibTransId="{4B8DC203-F4DA-45F3-8B1E-651321885868}"/>
    <dgm:cxn modelId="{58AF2A08-1431-48C8-A487-C6772DBD388B}" type="presOf" srcId="{49D35914-D67F-474D-96FE-0A68F77B3C92}" destId="{23559809-3C7F-4ED1-A1BA-C166418C51D2}" srcOrd="0" destOrd="0" presId="urn:microsoft.com/office/officeart/2005/8/layout/hList1"/>
    <dgm:cxn modelId="{C1459A5F-211B-42DB-AB70-DD9C01C32192}" srcId="{49D35914-D67F-474D-96FE-0A68F77B3C92}" destId="{485FC4B2-5674-49B3-8703-82DA8AD161E2}" srcOrd="3" destOrd="0" parTransId="{1A6A0D1C-CB8A-4531-9713-C7B04667A2BB}" sibTransId="{1BDC5704-E81D-4C69-A646-B067ED4D5D82}"/>
    <dgm:cxn modelId="{0F59E5FF-18C4-49C4-B018-419E41BD6407}" srcId="{49D35914-D67F-474D-96FE-0A68F77B3C92}" destId="{102A6147-B13E-4A15-82B8-5E55E26E255E}" srcOrd="2" destOrd="0" parTransId="{FC55022F-2B26-40F9-8FF8-77EDB5E7A090}" sibTransId="{DD03712C-59BD-487F-AE68-1659E37DCAF5}"/>
    <dgm:cxn modelId="{EDD6091C-DB54-46F5-9DE4-F7B56732943F}" type="presOf" srcId="{7C92D2FF-3C91-4C92-AAA3-481B36507013}" destId="{769D09C8-3793-4CFB-9630-23D859633B82}" srcOrd="0" destOrd="1" presId="urn:microsoft.com/office/officeart/2005/8/layout/hList1"/>
    <dgm:cxn modelId="{DB88954B-FA09-4D29-A9BD-D4D169FE39BB}" srcId="{614303C9-178D-451D-B962-AD22F49A2F77}" destId="{4F850C91-CD06-4C21-A979-CFAC4A47F4D2}" srcOrd="6" destOrd="0" parTransId="{B31FCC67-6763-44B4-9BC7-BEAC0C6B01D9}" sibTransId="{5B870815-523D-4A73-AEC3-62DEF1BCBA6D}"/>
    <dgm:cxn modelId="{8F23AB3D-AC62-4205-A922-67D8D37CB5C3}" type="presOf" srcId="{102A6147-B13E-4A15-82B8-5E55E26E255E}" destId="{B6DF0D04-7683-4BB4-81FB-6D891323F5C7}" srcOrd="0" destOrd="2" presId="urn:microsoft.com/office/officeart/2005/8/layout/hList1"/>
    <dgm:cxn modelId="{99613B64-87E2-46BD-AE96-BECA3C0846B1}" type="presOf" srcId="{023953AD-22E2-4EBD-BB17-9942A198A8EF}" destId="{B6DF0D04-7683-4BB4-81FB-6D891323F5C7}" srcOrd="0" destOrd="1" presId="urn:microsoft.com/office/officeart/2005/8/layout/hList1"/>
    <dgm:cxn modelId="{35BF911F-B334-4B0A-960C-05AD9ABB601E}" srcId="{49D35914-D67F-474D-96FE-0A68F77B3C92}" destId="{AFABC6AC-0F8D-4992-88B5-3472F445F30D}" srcOrd="5" destOrd="0" parTransId="{31D6E585-D1C9-4397-94F1-E5E890AEEECD}" sibTransId="{5B986748-2DE8-4E76-BD4C-42463796F5D1}"/>
    <dgm:cxn modelId="{61FC317B-2BF2-4152-809B-358134D78067}" type="presOf" srcId="{64B0F7F0-24E2-480C-8586-BD543D61541E}" destId="{B6DF0D04-7683-4BB4-81FB-6D891323F5C7}" srcOrd="0" destOrd="6" presId="urn:microsoft.com/office/officeart/2005/8/layout/hList1"/>
    <dgm:cxn modelId="{35B4B643-AD40-463B-9F05-6BF81988E775}" srcId="{F492E6D6-1FAF-474D-B539-4566B036725A}" destId="{614303C9-178D-451D-B962-AD22F49A2F77}" srcOrd="1" destOrd="0" parTransId="{99A6707A-7D13-4FAD-9F5F-630FAB537A92}" sibTransId="{45C41917-6E0D-4375-9F20-C88AA648F947}"/>
    <dgm:cxn modelId="{0EACFAFA-AC17-48D2-B356-4FA9FF262A0E}" type="presOf" srcId="{F492E6D6-1FAF-474D-B539-4566B036725A}" destId="{437C698D-E895-447A-BD82-F936418A0C0D}" srcOrd="0" destOrd="0" presId="urn:microsoft.com/office/officeart/2005/8/layout/hList1"/>
    <dgm:cxn modelId="{9C5837F4-E292-44B1-8B86-4B6AC4F3D626}" type="presOf" srcId="{B78685CB-0674-4A08-8D0C-EEE7111C8BE2}" destId="{B6DF0D04-7683-4BB4-81FB-6D891323F5C7}" srcOrd="0" destOrd="4" presId="urn:microsoft.com/office/officeart/2005/8/layout/hList1"/>
    <dgm:cxn modelId="{051CEDD8-50AC-4DE6-9629-ECCBAD18C81E}" srcId="{F492E6D6-1FAF-474D-B539-4566B036725A}" destId="{49D35914-D67F-474D-96FE-0A68F77B3C92}" srcOrd="0" destOrd="0" parTransId="{EB13883A-52F5-4683-9BA7-ECDA8A73A08A}" sibTransId="{BAC2DBFD-6095-47AE-AED3-AE839EB036B4}"/>
    <dgm:cxn modelId="{D1D7A761-A3AB-4022-8397-674E53AADD07}" type="presOf" srcId="{F2F13824-7D95-46E7-9BC6-28FAC997FD11}" destId="{769D09C8-3793-4CFB-9630-23D859633B82}" srcOrd="0" destOrd="5" presId="urn:microsoft.com/office/officeart/2005/8/layout/hList1"/>
    <dgm:cxn modelId="{FFAFEA05-F18A-4CEA-9A51-66942FBC4F0B}" type="presOf" srcId="{485FC4B2-5674-49B3-8703-82DA8AD161E2}" destId="{B6DF0D04-7683-4BB4-81FB-6D891323F5C7}" srcOrd="0" destOrd="3" presId="urn:microsoft.com/office/officeart/2005/8/layout/hList1"/>
    <dgm:cxn modelId="{9917A4BF-6DD0-4CE7-BAAE-8B4DFDB6B151}" srcId="{614303C9-178D-451D-B962-AD22F49A2F77}" destId="{B2CA4890-2945-4AA1-85AB-A8612FF84A70}" srcOrd="3" destOrd="0" parTransId="{CF7CCBBA-DF5F-42A9-8C0B-9A0745887B81}" sibTransId="{F0C9DFBF-0C16-4AFF-BD35-6468A280F022}"/>
    <dgm:cxn modelId="{0172B266-9960-4A64-80FE-095B8421B1A2}" type="presOf" srcId="{B2CA4890-2945-4AA1-85AB-A8612FF84A70}" destId="{769D09C8-3793-4CFB-9630-23D859633B82}" srcOrd="0" destOrd="3" presId="urn:microsoft.com/office/officeart/2005/8/layout/hList1"/>
    <dgm:cxn modelId="{D636BAB5-792F-4E5C-ADBA-44C2052FD3E5}" srcId="{614303C9-178D-451D-B962-AD22F49A2F77}" destId="{81E61124-628F-4297-A00E-1FE7774808A1}" srcOrd="4" destOrd="0" parTransId="{4DC37814-4471-4AEE-8395-D05B55C3EA3A}" sibTransId="{11308736-4EED-4C19-B1A6-9F06CB5AFF34}"/>
    <dgm:cxn modelId="{6D5CC571-DEA0-48E3-A386-12935EE57F2D}" srcId="{49D35914-D67F-474D-96FE-0A68F77B3C92}" destId="{023953AD-22E2-4EBD-BB17-9942A198A8EF}" srcOrd="1" destOrd="0" parTransId="{37D586A0-148E-4E08-9F5D-C3ADD15A54AD}" sibTransId="{C500DD78-F1DD-4A81-8B7F-EDFDE198FC4F}"/>
    <dgm:cxn modelId="{1E020B26-AFB0-4599-A22A-5DEE7C944350}" srcId="{614303C9-178D-451D-B962-AD22F49A2F77}" destId="{918D4622-3745-441E-BD5E-EA1F17230550}" srcOrd="0" destOrd="0" parTransId="{8B8F0F68-6339-487A-AF71-D01EA761BAAE}" sibTransId="{6FB692D9-FB6E-4407-BC89-932A42F8B903}"/>
    <dgm:cxn modelId="{2A3E3D20-4DA2-4032-9737-01AC1472CB1B}" srcId="{49D35914-D67F-474D-96FE-0A68F77B3C92}" destId="{64B0F7F0-24E2-480C-8586-BD543D61541E}" srcOrd="6" destOrd="0" parTransId="{DABACFF3-AEE4-4C8A-A249-47CE1B03C08D}" sibTransId="{35705213-4957-4BE2-8CFE-6E66E45A72E7}"/>
    <dgm:cxn modelId="{9F024922-5E66-45D9-B566-EEC471EC7A49}" type="presOf" srcId="{BBFFD7E3-A76D-4D3C-859F-DE26EC907169}" destId="{B6DF0D04-7683-4BB4-81FB-6D891323F5C7}" srcOrd="0" destOrd="0" presId="urn:microsoft.com/office/officeart/2005/8/layout/hList1"/>
    <dgm:cxn modelId="{0FCAD744-0415-4369-BF54-366FA6B69E5D}" type="presOf" srcId="{614303C9-178D-451D-B962-AD22F49A2F77}" destId="{686F4AC1-C4B3-44EA-898F-441D23A24673}" srcOrd="0" destOrd="0" presId="urn:microsoft.com/office/officeart/2005/8/layout/hList1"/>
    <dgm:cxn modelId="{9810F595-3225-407C-AFFC-F33B2FA751D8}" srcId="{614303C9-178D-451D-B962-AD22F49A2F77}" destId="{F2F13824-7D95-46E7-9BC6-28FAC997FD11}" srcOrd="5" destOrd="0" parTransId="{3D7A2B16-D06F-47FC-B44B-18E58DEC522F}" sibTransId="{9D22C40C-A45A-444E-AAAB-247812A4362D}"/>
    <dgm:cxn modelId="{9DC681A0-CD86-4796-9FAE-15EF3993DD2E}" type="presParOf" srcId="{437C698D-E895-447A-BD82-F936418A0C0D}" destId="{8AF07029-7368-41D5-A96B-9BB9907D196B}" srcOrd="0" destOrd="0" presId="urn:microsoft.com/office/officeart/2005/8/layout/hList1"/>
    <dgm:cxn modelId="{CA87D498-FE0A-460C-9D0E-689A1E44F4A4}" type="presParOf" srcId="{8AF07029-7368-41D5-A96B-9BB9907D196B}" destId="{23559809-3C7F-4ED1-A1BA-C166418C51D2}" srcOrd="0" destOrd="0" presId="urn:microsoft.com/office/officeart/2005/8/layout/hList1"/>
    <dgm:cxn modelId="{D6132FA4-1A2F-40AC-9AA5-81F4110EDC58}" type="presParOf" srcId="{8AF07029-7368-41D5-A96B-9BB9907D196B}" destId="{B6DF0D04-7683-4BB4-81FB-6D891323F5C7}" srcOrd="1" destOrd="0" presId="urn:microsoft.com/office/officeart/2005/8/layout/hList1"/>
    <dgm:cxn modelId="{BCDB7787-2C2B-4DBD-8DF4-EDD387DD3E2B}" type="presParOf" srcId="{437C698D-E895-447A-BD82-F936418A0C0D}" destId="{D41BD43D-192E-4FF5-8894-E9C7B03A4D53}" srcOrd="1" destOrd="0" presId="urn:microsoft.com/office/officeart/2005/8/layout/hList1"/>
    <dgm:cxn modelId="{211C2104-EC08-40E9-ADC9-D485C017ADAA}" type="presParOf" srcId="{437C698D-E895-447A-BD82-F936418A0C0D}" destId="{05A55279-9AA3-42AA-B35E-11739D895B90}" srcOrd="2" destOrd="0" presId="urn:microsoft.com/office/officeart/2005/8/layout/hList1"/>
    <dgm:cxn modelId="{4A69260C-2F70-4A8D-BBBC-13D90027710E}" type="presParOf" srcId="{05A55279-9AA3-42AA-B35E-11739D895B90}" destId="{686F4AC1-C4B3-44EA-898F-441D23A24673}" srcOrd="0" destOrd="0" presId="urn:microsoft.com/office/officeart/2005/8/layout/hList1"/>
    <dgm:cxn modelId="{D22F6727-8933-4B63-9C3A-2E945E97599A}" type="presParOf" srcId="{05A55279-9AA3-42AA-B35E-11739D895B90}" destId="{769D09C8-3793-4CFB-9630-23D859633B8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92E6D6-1FAF-474D-B539-4566B03672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BFFD7E3-A76D-4D3C-859F-DE26EC907169}">
      <dgm:prSet phldrT="[Text]" custT="1"/>
      <dgm:spPr/>
      <dgm:t>
        <a:bodyPr/>
        <a:lstStyle/>
        <a:p>
          <a:pPr>
            <a:spcAft>
              <a:spcPts val="600"/>
            </a:spcAft>
          </a:pPr>
          <a:r>
            <a:rPr lang="en-US" sz="2800" b="1" dirty="0" smtClean="0"/>
            <a:t>Getting Started: A PTA and School Collaboration</a:t>
          </a:r>
          <a:endParaRPr lang="en-US" sz="2800" b="1" dirty="0"/>
        </a:p>
      </dgm:t>
    </dgm:pt>
    <dgm:pt modelId="{9948E15E-1D01-4957-8D59-9985931E286A}" type="parTrans" cxnId="{71E2FCDE-474A-4FFF-95D7-3BFF831AA8A9}">
      <dgm:prSet/>
      <dgm:spPr/>
      <dgm:t>
        <a:bodyPr/>
        <a:lstStyle/>
        <a:p>
          <a:endParaRPr lang="en-US"/>
        </a:p>
      </dgm:t>
    </dgm:pt>
    <dgm:pt modelId="{B2EFEAE5-E4CB-45E0-8DCF-46FA572A72C5}" type="sibTrans" cxnId="{71E2FCDE-474A-4FFF-95D7-3BFF831AA8A9}">
      <dgm:prSet/>
      <dgm:spPr/>
      <dgm:t>
        <a:bodyPr/>
        <a:lstStyle/>
        <a:p>
          <a:endParaRPr lang="en-US"/>
        </a:p>
      </dgm:t>
    </dgm:pt>
    <dgm:pt modelId="{3AEA0E43-60D4-4FF3-B02C-CFF46C517937}">
      <dgm:prSet custT="1"/>
      <dgm:spPr/>
      <dgm:t>
        <a:bodyPr/>
        <a:lstStyle/>
        <a:p>
          <a:pPr>
            <a:spcAft>
              <a:spcPts val="800"/>
            </a:spcAft>
          </a:pPr>
          <a:r>
            <a:rPr lang="en-US" sz="2000" dirty="0" smtClean="0"/>
            <a:t>Host information sessions about special programs; reach out to under-represented populations to ensure access and equity for all students.</a:t>
          </a:r>
        </a:p>
      </dgm:t>
    </dgm:pt>
    <dgm:pt modelId="{148E8317-078F-459E-B7C7-37F941D9AB73}" type="parTrans" cxnId="{F68DD97C-3B8E-433A-A2D9-ED40C6CDC717}">
      <dgm:prSet/>
      <dgm:spPr/>
      <dgm:t>
        <a:bodyPr/>
        <a:lstStyle/>
        <a:p>
          <a:endParaRPr lang="en-US"/>
        </a:p>
      </dgm:t>
    </dgm:pt>
    <dgm:pt modelId="{4C3C6FDB-F841-4D78-9111-D8E133288841}" type="sibTrans" cxnId="{F68DD97C-3B8E-433A-A2D9-ED40C6CDC717}">
      <dgm:prSet/>
      <dgm:spPr/>
      <dgm:t>
        <a:bodyPr/>
        <a:lstStyle/>
        <a:p>
          <a:endParaRPr lang="en-US"/>
        </a:p>
      </dgm:t>
    </dgm:pt>
    <dgm:pt modelId="{3B5E9902-8AB6-4EA1-A281-BD4F6961DCAB}">
      <dgm:prSet custT="1"/>
      <dgm:spPr/>
      <dgm:t>
        <a:bodyPr/>
        <a:lstStyle/>
        <a:p>
          <a:pPr>
            <a:spcAft>
              <a:spcPts val="800"/>
            </a:spcAft>
          </a:pPr>
          <a:r>
            <a:rPr lang="en-US" sz="2000" dirty="0" smtClean="0"/>
            <a:t>Involve families in ongoing training on topics such as being an effective advocate for your child, identifying and supporting learning styles, resolving difficulties, and fostering student achievement.</a:t>
          </a:r>
        </a:p>
      </dgm:t>
    </dgm:pt>
    <dgm:pt modelId="{F1178AC8-3B0E-461C-8D33-D9666F9E97DC}" type="parTrans" cxnId="{36AE69BB-CE81-43A1-BA78-FA109A2F2CED}">
      <dgm:prSet/>
      <dgm:spPr/>
      <dgm:t>
        <a:bodyPr/>
        <a:lstStyle/>
        <a:p>
          <a:endParaRPr lang="en-US"/>
        </a:p>
      </dgm:t>
    </dgm:pt>
    <dgm:pt modelId="{D3F955C9-7C52-4ACF-8C5B-7FDC35701021}" type="sibTrans" cxnId="{36AE69BB-CE81-43A1-BA78-FA109A2F2CED}">
      <dgm:prSet/>
      <dgm:spPr/>
      <dgm:t>
        <a:bodyPr/>
        <a:lstStyle/>
        <a:p>
          <a:endParaRPr lang="en-US"/>
        </a:p>
      </dgm:t>
    </dgm:pt>
    <dgm:pt modelId="{C043D25D-B776-4DE3-AAE2-A04487A5CDF1}">
      <dgm:prSet custT="1"/>
      <dgm:spPr/>
      <dgm:t>
        <a:bodyPr/>
        <a:lstStyle/>
        <a:p>
          <a:pPr>
            <a:spcAft>
              <a:spcPts val="800"/>
            </a:spcAft>
          </a:pPr>
          <a:r>
            <a:rPr lang="en-US" sz="2000" dirty="0" smtClean="0"/>
            <a:t>Share the school’s policy and procedures for resolving concerns frequently.  </a:t>
          </a:r>
        </a:p>
      </dgm:t>
    </dgm:pt>
    <dgm:pt modelId="{C1930826-E23D-46F6-846D-3F365BDD50E0}" type="parTrans" cxnId="{C45F983F-6F0C-4D34-BFD1-8204A2CB6117}">
      <dgm:prSet/>
      <dgm:spPr/>
      <dgm:t>
        <a:bodyPr/>
        <a:lstStyle/>
        <a:p>
          <a:endParaRPr lang="en-US"/>
        </a:p>
      </dgm:t>
    </dgm:pt>
    <dgm:pt modelId="{1982B59C-478A-4E0E-84F6-27023D3DB3A2}" type="sibTrans" cxnId="{C45F983F-6F0C-4D34-BFD1-8204A2CB6117}">
      <dgm:prSet/>
      <dgm:spPr/>
      <dgm:t>
        <a:bodyPr/>
        <a:lstStyle/>
        <a:p>
          <a:endParaRPr lang="en-US"/>
        </a:p>
      </dgm:t>
    </dgm:pt>
    <dgm:pt modelId="{562B6EA3-CC0D-446C-A8D5-DC1CD9916C56}">
      <dgm:prSet custT="1"/>
      <dgm:spPr/>
      <dgm:t>
        <a:bodyPr/>
        <a:lstStyle/>
        <a:p>
          <a:pPr>
            <a:spcAft>
              <a:spcPts val="800"/>
            </a:spcAft>
          </a:pPr>
          <a:r>
            <a:rPr lang="en-US" sz="2000" dirty="0" smtClean="0"/>
            <a:t>Promote any successful changes fueled by family engagement. </a:t>
          </a:r>
        </a:p>
      </dgm:t>
    </dgm:pt>
    <dgm:pt modelId="{6567FFF3-C7C7-4E3D-B76D-71174BB59DA0}" type="parTrans" cxnId="{E615331D-FD53-40C1-960A-21CA55CABC5E}">
      <dgm:prSet/>
      <dgm:spPr/>
      <dgm:t>
        <a:bodyPr/>
        <a:lstStyle/>
        <a:p>
          <a:endParaRPr lang="en-US"/>
        </a:p>
      </dgm:t>
    </dgm:pt>
    <dgm:pt modelId="{3AB0940E-88F1-4D73-9711-4561CA38A289}" type="sibTrans" cxnId="{E615331D-FD53-40C1-960A-21CA55CABC5E}">
      <dgm:prSet/>
      <dgm:spPr/>
      <dgm:t>
        <a:bodyPr/>
        <a:lstStyle/>
        <a:p>
          <a:endParaRPr lang="en-US"/>
        </a:p>
      </dgm:t>
    </dgm:pt>
    <dgm:pt modelId="{5EEAA26F-B196-4D98-8C72-2F2C763C9D14}">
      <dgm:prSet custT="1"/>
      <dgm:spPr/>
      <dgm:t>
        <a:bodyPr/>
        <a:lstStyle/>
        <a:p>
          <a:pPr>
            <a:spcAft>
              <a:spcPts val="800"/>
            </a:spcAft>
          </a:pPr>
          <a:r>
            <a:rPr lang="en-US" sz="2000" dirty="0" smtClean="0"/>
            <a:t>Facilitate family participation in school committees and other community groups.</a:t>
          </a:r>
        </a:p>
      </dgm:t>
    </dgm:pt>
    <dgm:pt modelId="{0A42FBA3-D420-48E8-B161-91F5380A5A9D}" type="parTrans" cxnId="{28F7A3DA-C327-4E60-8A8D-09AA376E9BC6}">
      <dgm:prSet/>
      <dgm:spPr/>
      <dgm:t>
        <a:bodyPr/>
        <a:lstStyle/>
        <a:p>
          <a:endParaRPr lang="en-US"/>
        </a:p>
      </dgm:t>
    </dgm:pt>
    <dgm:pt modelId="{5568B91A-EACE-4535-9331-D009B0C77648}" type="sibTrans" cxnId="{28F7A3DA-C327-4E60-8A8D-09AA376E9BC6}">
      <dgm:prSet/>
      <dgm:spPr/>
      <dgm:t>
        <a:bodyPr/>
        <a:lstStyle/>
        <a:p>
          <a:endParaRPr lang="en-US"/>
        </a:p>
      </dgm:t>
    </dgm:pt>
    <dgm:pt modelId="{437C698D-E895-447A-BD82-F936418A0C0D}" type="pres">
      <dgm:prSet presAssocID="{F492E6D6-1FAF-474D-B539-4566B036725A}" presName="Name0" presStyleCnt="0">
        <dgm:presLayoutVars>
          <dgm:dir/>
          <dgm:animLvl val="lvl"/>
          <dgm:resizeHandles val="exact"/>
        </dgm:presLayoutVars>
      </dgm:prSet>
      <dgm:spPr/>
      <dgm:t>
        <a:bodyPr/>
        <a:lstStyle/>
        <a:p>
          <a:endParaRPr lang="en-US"/>
        </a:p>
      </dgm:t>
    </dgm:pt>
    <dgm:pt modelId="{C439F3EE-2115-470B-9C12-913CBA9C4B42}" type="pres">
      <dgm:prSet presAssocID="{BBFFD7E3-A76D-4D3C-859F-DE26EC907169}" presName="composite" presStyleCnt="0"/>
      <dgm:spPr/>
    </dgm:pt>
    <dgm:pt modelId="{37D340C1-9566-4872-83C1-4A06D3FE6D98}" type="pres">
      <dgm:prSet presAssocID="{BBFFD7E3-A76D-4D3C-859F-DE26EC907169}" presName="parTx" presStyleLbl="alignNode1" presStyleIdx="0" presStyleCnt="1" custScaleY="76389" custLinFactNeighborY="-60182">
        <dgm:presLayoutVars>
          <dgm:chMax val="0"/>
          <dgm:chPref val="0"/>
          <dgm:bulletEnabled val="1"/>
        </dgm:presLayoutVars>
      </dgm:prSet>
      <dgm:spPr/>
      <dgm:t>
        <a:bodyPr/>
        <a:lstStyle/>
        <a:p>
          <a:endParaRPr lang="en-US"/>
        </a:p>
      </dgm:t>
    </dgm:pt>
    <dgm:pt modelId="{DDFB7A85-3BBB-4212-81C4-377639489F57}" type="pres">
      <dgm:prSet presAssocID="{BBFFD7E3-A76D-4D3C-859F-DE26EC907169}" presName="desTx" presStyleLbl="alignAccFollowNode1" presStyleIdx="0" presStyleCnt="1" custScaleY="100000" custLinFactNeighborY="-10753">
        <dgm:presLayoutVars>
          <dgm:bulletEnabled val="1"/>
        </dgm:presLayoutVars>
      </dgm:prSet>
      <dgm:spPr/>
      <dgm:t>
        <a:bodyPr/>
        <a:lstStyle/>
        <a:p>
          <a:endParaRPr lang="en-US"/>
        </a:p>
      </dgm:t>
    </dgm:pt>
  </dgm:ptLst>
  <dgm:cxnLst>
    <dgm:cxn modelId="{C45F983F-6F0C-4D34-BFD1-8204A2CB6117}" srcId="{BBFFD7E3-A76D-4D3C-859F-DE26EC907169}" destId="{C043D25D-B776-4DE3-AAE2-A04487A5CDF1}" srcOrd="2" destOrd="0" parTransId="{C1930826-E23D-46F6-846D-3F365BDD50E0}" sibTransId="{1982B59C-478A-4E0E-84F6-27023D3DB3A2}"/>
    <dgm:cxn modelId="{F68DD97C-3B8E-433A-A2D9-ED40C6CDC717}" srcId="{BBFFD7E3-A76D-4D3C-859F-DE26EC907169}" destId="{3AEA0E43-60D4-4FF3-B02C-CFF46C517937}" srcOrd="0" destOrd="0" parTransId="{148E8317-078F-459E-B7C7-37F941D9AB73}" sibTransId="{4C3C6FDB-F841-4D78-9111-D8E133288841}"/>
    <dgm:cxn modelId="{1D2972D6-2DC0-4BBB-8076-0E0DF96D6ADA}" type="presOf" srcId="{3B5E9902-8AB6-4EA1-A281-BD4F6961DCAB}" destId="{DDFB7A85-3BBB-4212-81C4-377639489F57}" srcOrd="0" destOrd="1" presId="urn:microsoft.com/office/officeart/2005/8/layout/hList1"/>
    <dgm:cxn modelId="{609BBA61-5FB8-4197-9F2E-327E9E131908}" type="presOf" srcId="{562B6EA3-CC0D-446C-A8D5-DC1CD9916C56}" destId="{DDFB7A85-3BBB-4212-81C4-377639489F57}" srcOrd="0" destOrd="3" presId="urn:microsoft.com/office/officeart/2005/8/layout/hList1"/>
    <dgm:cxn modelId="{0B41EE0F-355B-4D81-97E6-0C0FBD26E830}" type="presOf" srcId="{C043D25D-B776-4DE3-AAE2-A04487A5CDF1}" destId="{DDFB7A85-3BBB-4212-81C4-377639489F57}" srcOrd="0" destOrd="2" presId="urn:microsoft.com/office/officeart/2005/8/layout/hList1"/>
    <dgm:cxn modelId="{FB7A99D6-54AC-45F9-B38E-74C37030FD8C}" type="presOf" srcId="{BBFFD7E3-A76D-4D3C-859F-DE26EC907169}" destId="{37D340C1-9566-4872-83C1-4A06D3FE6D98}" srcOrd="0" destOrd="0" presId="urn:microsoft.com/office/officeart/2005/8/layout/hList1"/>
    <dgm:cxn modelId="{78467200-7785-4EDF-B5D9-9C2BC7BA18D6}" type="presOf" srcId="{F492E6D6-1FAF-474D-B539-4566B036725A}" destId="{437C698D-E895-447A-BD82-F936418A0C0D}" srcOrd="0" destOrd="0" presId="urn:microsoft.com/office/officeart/2005/8/layout/hList1"/>
    <dgm:cxn modelId="{36AE69BB-CE81-43A1-BA78-FA109A2F2CED}" srcId="{BBFFD7E3-A76D-4D3C-859F-DE26EC907169}" destId="{3B5E9902-8AB6-4EA1-A281-BD4F6961DCAB}" srcOrd="1" destOrd="0" parTransId="{F1178AC8-3B0E-461C-8D33-D9666F9E97DC}" sibTransId="{D3F955C9-7C52-4ACF-8C5B-7FDC35701021}"/>
    <dgm:cxn modelId="{8EC72961-DD89-448F-A93E-85AA19B27AB3}" type="presOf" srcId="{3AEA0E43-60D4-4FF3-B02C-CFF46C517937}" destId="{DDFB7A85-3BBB-4212-81C4-377639489F57}" srcOrd="0" destOrd="0" presId="urn:microsoft.com/office/officeart/2005/8/layout/hList1"/>
    <dgm:cxn modelId="{3197E423-AAED-44BB-BD61-B12095DA0786}" type="presOf" srcId="{5EEAA26F-B196-4D98-8C72-2F2C763C9D14}" destId="{DDFB7A85-3BBB-4212-81C4-377639489F57}" srcOrd="0" destOrd="4" presId="urn:microsoft.com/office/officeart/2005/8/layout/hList1"/>
    <dgm:cxn modelId="{E615331D-FD53-40C1-960A-21CA55CABC5E}" srcId="{BBFFD7E3-A76D-4D3C-859F-DE26EC907169}" destId="{562B6EA3-CC0D-446C-A8D5-DC1CD9916C56}" srcOrd="3" destOrd="0" parTransId="{6567FFF3-C7C7-4E3D-B76D-71174BB59DA0}" sibTransId="{3AB0940E-88F1-4D73-9711-4561CA38A289}"/>
    <dgm:cxn modelId="{28F7A3DA-C327-4E60-8A8D-09AA376E9BC6}" srcId="{BBFFD7E3-A76D-4D3C-859F-DE26EC907169}" destId="{5EEAA26F-B196-4D98-8C72-2F2C763C9D14}" srcOrd="4" destOrd="0" parTransId="{0A42FBA3-D420-48E8-B161-91F5380A5A9D}" sibTransId="{5568B91A-EACE-4535-9331-D009B0C77648}"/>
    <dgm:cxn modelId="{71E2FCDE-474A-4FFF-95D7-3BFF831AA8A9}" srcId="{F492E6D6-1FAF-474D-B539-4566B036725A}" destId="{BBFFD7E3-A76D-4D3C-859F-DE26EC907169}" srcOrd="0" destOrd="0" parTransId="{9948E15E-1D01-4957-8D59-9985931E286A}" sibTransId="{B2EFEAE5-E4CB-45E0-8DCF-46FA572A72C5}"/>
    <dgm:cxn modelId="{39B0858E-854E-4F5C-9088-D34A8731996C}" type="presParOf" srcId="{437C698D-E895-447A-BD82-F936418A0C0D}" destId="{C439F3EE-2115-470B-9C12-913CBA9C4B42}" srcOrd="0" destOrd="0" presId="urn:microsoft.com/office/officeart/2005/8/layout/hList1"/>
    <dgm:cxn modelId="{079D2C31-2DDF-462E-B713-8F1916C61D7C}" type="presParOf" srcId="{C439F3EE-2115-470B-9C12-913CBA9C4B42}" destId="{37D340C1-9566-4872-83C1-4A06D3FE6D98}" srcOrd="0" destOrd="0" presId="urn:microsoft.com/office/officeart/2005/8/layout/hList1"/>
    <dgm:cxn modelId="{12F6F8A4-2AC2-4058-98A2-CB8BBDC86613}" type="presParOf" srcId="{C439F3EE-2115-470B-9C12-913CBA9C4B42}" destId="{DDFB7A85-3BBB-4212-81C4-377639489F5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288778-AFD1-455F-8347-BF45EB041904}" type="datetimeFigureOut">
              <a:rPr lang="en-US" smtClean="0"/>
              <a:pPr/>
              <a:t>9/25/2013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5460D-5E9F-4F3F-81AC-3694BAE8773C}" type="slidenum">
              <a:rPr lang="en-US" smtClean="0"/>
              <a:pPr/>
              <a:t>‹#›</a:t>
            </a:fld>
            <a:endParaRPr lang="en-US" dirty="0"/>
          </a:p>
        </p:txBody>
      </p:sp>
    </p:spTree>
    <p:extLst>
      <p:ext uri="{BB962C8B-B14F-4D97-AF65-F5344CB8AC3E}">
        <p14:creationId xmlns:p14="http://schemas.microsoft.com/office/powerpoint/2010/main" val="122686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sz="1400" b="1" dirty="0" smtClean="0"/>
              <a:t>[SAY] </a:t>
            </a:r>
            <a:r>
              <a:rPr lang="en-US" sz="1400" dirty="0" smtClean="0"/>
              <a:t>I am proud and excited to present this workshop on behalf of the National PTA. Thank you for taking your time to come to this session.</a:t>
            </a:r>
          </a:p>
          <a:p>
            <a:pPr eaLnBrk="1" hangingPunct="1">
              <a:defRPr/>
            </a:pPr>
            <a:endParaRPr lang="en-US" sz="1400" dirty="0" smtClean="0"/>
          </a:p>
          <a:p>
            <a:pPr eaLnBrk="1" hangingPunct="1">
              <a:defRPr/>
            </a:pPr>
            <a:r>
              <a:rPr lang="en-US" sz="1400" b="1" dirty="0" smtClean="0"/>
              <a:t>[INTRODUCE YOURSELF] </a:t>
            </a:r>
            <a:r>
              <a:rPr lang="en-US" sz="1400" i="1" dirty="0" smtClean="0"/>
              <a:t>(Name, where you are from, how long you have been engaged in PTA, PTA positions, your role at the convention and/or leadership training)</a:t>
            </a:r>
          </a:p>
          <a:p>
            <a:pPr eaLnBrk="1" hangingPunct="1">
              <a:defRPr/>
            </a:pPr>
            <a:endParaRPr lang="en-US" sz="1400" i="1" dirty="0" smtClean="0"/>
          </a:p>
          <a:p>
            <a:pPr eaLnBrk="1" hangingPunct="1">
              <a:defRPr/>
            </a:pPr>
            <a:r>
              <a:rPr lang="en-US" sz="1400" b="1" dirty="0" smtClean="0"/>
              <a:t>[SAY] </a:t>
            </a:r>
            <a:r>
              <a:rPr lang="en-US" sz="1400" dirty="0" smtClean="0"/>
              <a:t>Enough about me. Let’s find out who is in the room…</a:t>
            </a:r>
          </a:p>
          <a:p>
            <a:pPr eaLnBrk="1" hangingPunct="1">
              <a:defRPr/>
            </a:pPr>
            <a:endParaRPr lang="en-US" sz="1400" dirty="0" smtClean="0"/>
          </a:p>
          <a:p>
            <a:pPr eaLnBrk="1" hangingPunct="1">
              <a:defRPr/>
            </a:pPr>
            <a:r>
              <a:rPr lang="en-US" sz="1400" dirty="0" smtClean="0"/>
              <a:t>Raise your hand if you are a:</a:t>
            </a:r>
          </a:p>
          <a:p>
            <a:pPr marL="171450" indent="-171450" eaLnBrk="1" hangingPunct="1">
              <a:buFont typeface="Courier New" pitchFamily="49" charset="0"/>
              <a:buChar char="o"/>
              <a:defRPr/>
            </a:pPr>
            <a:r>
              <a:rPr lang="en-US" sz="1400" dirty="0" smtClean="0"/>
              <a:t>Unit leader</a:t>
            </a:r>
          </a:p>
          <a:p>
            <a:pPr marL="171450" indent="-171450" eaLnBrk="1" hangingPunct="1">
              <a:buFont typeface="Courier New" pitchFamily="49" charset="0"/>
              <a:buChar char="o"/>
              <a:defRPr/>
            </a:pPr>
            <a:r>
              <a:rPr lang="en-US" sz="1400" dirty="0" smtClean="0"/>
              <a:t>State leader</a:t>
            </a:r>
          </a:p>
          <a:p>
            <a:pPr marL="171450" indent="-171450" eaLnBrk="1" hangingPunct="1">
              <a:buFont typeface="Courier New" pitchFamily="49" charset="0"/>
              <a:buChar char="o"/>
              <a:defRPr/>
            </a:pPr>
            <a:r>
              <a:rPr lang="en-US" sz="1400" dirty="0" smtClean="0"/>
              <a:t>Council, regional, district leader</a:t>
            </a:r>
          </a:p>
          <a:p>
            <a:pPr marL="171450" indent="-171450" eaLnBrk="1" hangingPunct="1">
              <a:buFont typeface="Courier New" pitchFamily="49" charset="0"/>
              <a:buChar char="o"/>
              <a:defRPr/>
            </a:pPr>
            <a:r>
              <a:rPr lang="en-US" sz="1400" dirty="0" smtClean="0"/>
              <a:t>Member looking to become a PTA leader</a:t>
            </a:r>
          </a:p>
          <a:p>
            <a:pPr marL="171450" indent="-171450" eaLnBrk="1" hangingPunct="1">
              <a:buFont typeface="Courier New" pitchFamily="49" charset="0"/>
              <a:buChar char="o"/>
              <a:defRPr/>
            </a:pPr>
            <a:endParaRPr lang="en-US" sz="1400" dirty="0" smtClean="0"/>
          </a:p>
          <a:p>
            <a:pPr eaLnBrk="1" hangingPunct="1">
              <a:buFont typeface="Courier New" pitchFamily="49" charset="0"/>
              <a:buNone/>
              <a:defRPr/>
            </a:pPr>
            <a:r>
              <a:rPr lang="en-US" sz="1400" i="1" dirty="0" smtClean="0"/>
              <a:t>(based on the above responses, select from the appropriate options below)</a:t>
            </a:r>
          </a:p>
          <a:p>
            <a:pPr eaLnBrk="1" hangingPunct="1">
              <a:buFont typeface="Courier New" pitchFamily="49" charset="0"/>
              <a:buNone/>
              <a:defRPr/>
            </a:pPr>
            <a:endParaRPr lang="en-US" sz="1400" i="1" dirty="0" smtClean="0"/>
          </a:p>
          <a:p>
            <a:pPr eaLnBrk="1" hangingPunct="1">
              <a:buFont typeface="Courier New" pitchFamily="49" charset="0"/>
              <a:buNone/>
              <a:defRPr/>
            </a:pPr>
            <a:r>
              <a:rPr lang="en-US" sz="1400" b="1" dirty="0" smtClean="0"/>
              <a:t>[SAY]</a:t>
            </a:r>
            <a:r>
              <a:rPr lang="en-US" sz="1400" dirty="0" smtClean="0"/>
              <a:t> Now let’s find out what roles people are currently in. Raise your hand if you are involved with:</a:t>
            </a:r>
          </a:p>
          <a:p>
            <a:pPr marL="171450" indent="-171450" eaLnBrk="1" hangingPunct="1">
              <a:buFont typeface="Courier New" pitchFamily="49" charset="0"/>
              <a:buChar char="o"/>
              <a:defRPr/>
            </a:pPr>
            <a:r>
              <a:rPr lang="en-US" sz="1400" dirty="0" smtClean="0"/>
              <a:t>Membership</a:t>
            </a:r>
          </a:p>
          <a:p>
            <a:pPr marL="171450" indent="-171450" eaLnBrk="1" hangingPunct="1">
              <a:buFont typeface="Courier New" pitchFamily="49" charset="0"/>
              <a:buChar char="o"/>
              <a:defRPr/>
            </a:pPr>
            <a:r>
              <a:rPr lang="en-US" sz="1400" dirty="0" smtClean="0"/>
              <a:t>Diversity</a:t>
            </a:r>
          </a:p>
          <a:p>
            <a:pPr marL="171450" indent="-171450" eaLnBrk="1" hangingPunct="1">
              <a:buFont typeface="Courier New" pitchFamily="49" charset="0"/>
              <a:buChar char="o"/>
              <a:defRPr/>
            </a:pPr>
            <a:r>
              <a:rPr lang="en-US" sz="1400" dirty="0" smtClean="0"/>
              <a:t>Programs</a:t>
            </a:r>
          </a:p>
          <a:p>
            <a:pPr marL="171450" indent="-171450" eaLnBrk="1" hangingPunct="1">
              <a:buFont typeface="Courier New" pitchFamily="49" charset="0"/>
              <a:buChar char="o"/>
              <a:defRPr/>
            </a:pPr>
            <a:r>
              <a:rPr lang="en-US" sz="1400" dirty="0" smtClean="0"/>
              <a:t>Family Engagement Chair</a:t>
            </a:r>
          </a:p>
          <a:p>
            <a:pPr marL="171450" indent="-171450" eaLnBrk="1" hangingPunct="1">
              <a:buFont typeface="Courier New" pitchFamily="49" charset="0"/>
              <a:buChar char="o"/>
              <a:defRPr/>
            </a:pPr>
            <a:r>
              <a:rPr lang="en-US" sz="1400" dirty="0" smtClean="0"/>
              <a:t>Fundraising</a:t>
            </a:r>
          </a:p>
          <a:p>
            <a:pPr marL="171450" indent="-171450" eaLnBrk="1" hangingPunct="1">
              <a:buFont typeface="Courier New" pitchFamily="49" charset="0"/>
              <a:buChar char="o"/>
              <a:defRPr/>
            </a:pPr>
            <a:r>
              <a:rPr lang="en-US" sz="1400" dirty="0" smtClean="0"/>
              <a:t>Finance</a:t>
            </a:r>
          </a:p>
          <a:p>
            <a:pPr marL="171450" indent="-171450" eaLnBrk="1" hangingPunct="1">
              <a:buFont typeface="Courier New" pitchFamily="49" charset="0"/>
              <a:buChar char="o"/>
              <a:defRPr/>
            </a:pPr>
            <a:r>
              <a:rPr lang="en-US" sz="1400" dirty="0" smtClean="0"/>
              <a:t>State Board</a:t>
            </a:r>
          </a:p>
          <a:p>
            <a:pPr marL="171450" indent="-171450" eaLnBrk="1" hangingPunct="1">
              <a:buFont typeface="Courier New" pitchFamily="49" charset="0"/>
              <a:buChar char="o"/>
              <a:defRPr/>
            </a:pPr>
            <a:r>
              <a:rPr lang="en-US" sz="1400" dirty="0" smtClean="0"/>
              <a:t>Unit Board</a:t>
            </a:r>
          </a:p>
          <a:p>
            <a:pPr marL="171450" indent="-171450" eaLnBrk="1" hangingPunct="1">
              <a:buFont typeface="Courier New" pitchFamily="49" charset="0"/>
              <a:buChar char="o"/>
              <a:defRPr/>
            </a:pPr>
            <a:r>
              <a:rPr lang="en-US" sz="1400" dirty="0" smtClean="0"/>
              <a:t>Some of you did not raise your hands – what areas of your PTA are you involved in?  </a:t>
            </a:r>
            <a:endParaRPr lang="en-US" sz="1400" i="1" dirty="0" smtClean="0"/>
          </a:p>
          <a:p>
            <a:pPr eaLnBrk="1" hangingPunct="1">
              <a:buFont typeface="Courier New" pitchFamily="49" charset="0"/>
              <a:buNone/>
              <a:defRPr/>
            </a:pPr>
            <a:endParaRPr lang="en-US" sz="1400" dirty="0" smtClean="0"/>
          </a:p>
          <a:p>
            <a:pPr eaLnBrk="1" hangingPunct="1">
              <a:buFont typeface="Courier New" pitchFamily="49" charset="0"/>
              <a:buNone/>
              <a:defRPr/>
            </a:pPr>
            <a:r>
              <a:rPr lang="en-US" sz="1400" b="1" dirty="0" smtClean="0"/>
              <a:t>[ASK] </a:t>
            </a:r>
            <a:r>
              <a:rPr lang="en-US" sz="1400" dirty="0" smtClean="0"/>
              <a:t>What are you hoping to get from this workshop?</a:t>
            </a:r>
          </a:p>
          <a:p>
            <a:pPr eaLnBrk="1" hangingPunct="1">
              <a:buFont typeface="Courier New" pitchFamily="49" charset="0"/>
              <a:buNone/>
              <a:defRPr/>
            </a:pPr>
            <a:endParaRPr lang="en-US" sz="1400" dirty="0" smtClean="0"/>
          </a:p>
          <a:p>
            <a:pPr eaLnBrk="1" hangingPunct="1">
              <a:buFont typeface="Courier New" pitchFamily="49" charset="0"/>
              <a:buNone/>
              <a:defRPr/>
            </a:pPr>
            <a:r>
              <a:rPr lang="en-US" sz="1400" b="1" dirty="0" smtClean="0"/>
              <a:t>[CLICK TO NEXT SLIDE] </a:t>
            </a:r>
            <a:r>
              <a:rPr lang="en-US" sz="1400" dirty="0" smtClean="0"/>
              <a:t> </a:t>
            </a:r>
            <a:endParaRPr lang="en-US" sz="1400" b="1" dirty="0" smtClean="0"/>
          </a:p>
          <a:p>
            <a:pPr eaLnBrk="1" hangingPunct="1"/>
            <a:endParaRPr lang="en-US" sz="1400"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159B1D9-B0F5-40A4-886A-C8750D31DD3E}" type="slidenum">
              <a:rPr lang="en-US">
                <a:solidFill>
                  <a:prstClr val="black"/>
                </a:solidFill>
              </a:rPr>
              <a:pPr eaLnBrk="1" hangingPunct="1"/>
              <a:t>1</a:t>
            </a:fld>
            <a:endParaRPr lang="en-US" dirty="0">
              <a:solidFill>
                <a:prstClr val="black"/>
              </a:solidFill>
            </a:endParaRPr>
          </a:p>
        </p:txBody>
      </p:sp>
    </p:spTree>
    <p:extLst>
      <p:ext uri="{BB962C8B-B14F-4D97-AF65-F5344CB8AC3E}">
        <p14:creationId xmlns:p14="http://schemas.microsoft.com/office/powerpoint/2010/main" val="1305265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[SAY] </a:t>
            </a:r>
          </a:p>
          <a:p>
            <a:pPr eaLnBrk="1" hangingPunct="1">
              <a:defRPr/>
            </a:pPr>
            <a:r>
              <a:rPr lang="en-US" sz="1400" b="0" dirty="0" smtClean="0">
                <a:latin typeface="+mn-lt"/>
              </a:rPr>
              <a:t>The first</a:t>
            </a:r>
            <a:r>
              <a:rPr lang="en-US" sz="1400" b="0" baseline="0" dirty="0" smtClean="0">
                <a:latin typeface="+mn-lt"/>
              </a:rPr>
              <a:t> standard is </a:t>
            </a:r>
            <a:r>
              <a:rPr lang="en-US" sz="1400" b="1" dirty="0" smtClean="0">
                <a:latin typeface="+mn-lt"/>
              </a:rPr>
              <a:t>Welcoming all families into the school community. </a:t>
            </a:r>
            <a:r>
              <a:rPr lang="en-US" sz="1400" b="0" dirty="0" smtClean="0">
                <a:latin typeface="+mn-lt"/>
              </a:rPr>
              <a:t>If</a:t>
            </a:r>
            <a:r>
              <a:rPr lang="en-US" sz="1400" b="0" baseline="0" dirty="0" smtClean="0">
                <a:latin typeface="+mn-lt"/>
              </a:rPr>
              <a:t> families feel welcome, they become </a:t>
            </a:r>
            <a:r>
              <a:rPr lang="en-US" sz="1400" dirty="0" smtClean="0">
                <a:latin typeface="+mn-lt"/>
              </a:rPr>
              <a:t>active participants in the life of the school.</a:t>
            </a:r>
            <a:r>
              <a:rPr lang="en-US" sz="1400" baseline="0" dirty="0" smtClean="0">
                <a:latin typeface="+mn-lt"/>
              </a:rPr>
              <a:t> They </a:t>
            </a:r>
            <a:r>
              <a:rPr lang="en-US" sz="1400" dirty="0" smtClean="0">
                <a:latin typeface="+mn-lt"/>
              </a:rPr>
              <a:t>feel valued and connected to each other, to school staff, and to what students are learning and doing in class.</a:t>
            </a:r>
          </a:p>
          <a:p>
            <a:pPr eaLnBrk="1" hangingPunct="1">
              <a:defRPr/>
            </a:pPr>
            <a:endParaRPr lang="en-US" sz="14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[SAY] </a:t>
            </a:r>
            <a:endParaRPr lang="en-US" sz="1400" b="0" dirty="0" smtClean="0">
              <a:latin typeface="+mn-lt"/>
            </a:endParaRPr>
          </a:p>
          <a:p>
            <a:pPr eaLnBrk="1" hangingPunct="1">
              <a:defRPr/>
            </a:pPr>
            <a:r>
              <a:rPr lang="en-US" sz="1400" b="0" dirty="0" smtClean="0">
                <a:latin typeface="+mn-lt"/>
              </a:rPr>
              <a:t>One goal </a:t>
            </a:r>
            <a:r>
              <a:rPr lang="en-US" sz="1400" b="0" baseline="0" dirty="0" smtClean="0">
                <a:latin typeface="+mn-lt"/>
              </a:rPr>
              <a:t>under this standard is to c</a:t>
            </a:r>
            <a:r>
              <a:rPr lang="en-US" sz="1400" b="0" dirty="0" smtClean="0">
                <a:latin typeface="+mn-lt"/>
              </a:rPr>
              <a:t>reate a welcoming, family-friendly climate</a:t>
            </a:r>
            <a:r>
              <a:rPr lang="en-US" sz="1400" b="0" baseline="0" dirty="0" smtClean="0">
                <a:latin typeface="+mn-lt"/>
              </a:rPr>
              <a:t> where personal relationships can grow and families feel there are many opportunities to be involved.  </a:t>
            </a:r>
          </a:p>
          <a:p>
            <a:pPr eaLnBrk="1" hangingPunct="1">
              <a:defRPr/>
            </a:pPr>
            <a:endParaRPr lang="en-US" sz="1400" b="0" baseline="0" dirty="0" smtClean="0">
              <a:latin typeface="+mn-lt"/>
            </a:endParaRPr>
          </a:p>
          <a:p>
            <a:pPr eaLnBrk="1" hangingPunct="1">
              <a:defRPr/>
            </a:pPr>
            <a:r>
              <a:rPr lang="en-US" sz="1400" b="0" baseline="0" dirty="0" smtClean="0">
                <a:latin typeface="+mn-lt"/>
              </a:rPr>
              <a:t>We also want to build a respectful, inclusive community where all families feel respected and there are no obstacles to their participation. They feel that the information and activities provided are accessible and relevant to their student’s growth. They feel they can actively participate in the school community.</a:t>
            </a:r>
          </a:p>
          <a:p>
            <a:pPr eaLnBrk="1" hangingPunct="1">
              <a:defRPr/>
            </a:pPr>
            <a:endParaRPr lang="en-US" sz="1400" b="0" baseline="0" dirty="0" smtClean="0">
              <a:latin typeface="+mn-lt"/>
            </a:endParaRPr>
          </a:p>
          <a:p>
            <a:r>
              <a:rPr lang="en-US" sz="1400" b="1" baseline="0" dirty="0" smtClean="0">
                <a:latin typeface="+mn-lt"/>
              </a:rPr>
              <a:t>[ACTIVITY] This activity is called </a:t>
            </a:r>
            <a:r>
              <a:rPr lang="en-US" sz="1400" b="1" i="1" baseline="0" dirty="0" smtClean="0">
                <a:latin typeface="+mn-lt"/>
              </a:rPr>
              <a:t>Think, Pair, Share</a:t>
            </a:r>
            <a:r>
              <a:rPr lang="en-US" sz="1400" b="1" baseline="0" dirty="0" smtClean="0">
                <a:latin typeface="+mn-lt"/>
              </a:rPr>
              <a:t>. </a:t>
            </a:r>
            <a:r>
              <a:rPr lang="en-US" sz="1400" b="1" dirty="0" smtClean="0">
                <a:latin typeface="+mn-lt"/>
              </a:rPr>
              <a:t> </a:t>
            </a:r>
          </a:p>
          <a:p>
            <a:r>
              <a:rPr lang="en-US" sz="1400" b="0" i="1" dirty="0" smtClean="0">
                <a:latin typeface="+mn-lt"/>
                <a:cs typeface="Arial" charset="0"/>
              </a:rPr>
              <a:t>(Approximately</a:t>
            </a:r>
            <a:r>
              <a:rPr lang="en-US" sz="1400" b="0" i="1" baseline="0" dirty="0" smtClean="0">
                <a:latin typeface="+mn-lt"/>
                <a:cs typeface="Arial" charset="0"/>
              </a:rPr>
              <a:t> 5 minutes)</a:t>
            </a:r>
            <a:endParaRPr lang="en-US" sz="1400" b="0" i="1" dirty="0" smtClean="0">
              <a:latin typeface="+mn-lt"/>
              <a:cs typeface="Arial" charset="0"/>
            </a:endParaRPr>
          </a:p>
          <a:p>
            <a:pPr eaLnBrk="1" hangingPunct="1">
              <a:spcBef>
                <a:spcPct val="0"/>
              </a:spcBef>
              <a:defRPr/>
            </a:pPr>
            <a:endParaRPr lang="en-US" sz="1400" b="1" dirty="0" smtClean="0">
              <a:latin typeface="+mn-lt"/>
              <a:cs typeface="Arial" charset="0"/>
            </a:endParaRPr>
          </a:p>
          <a:p>
            <a:pPr marL="228600" indent="-228600" eaLnBrk="1" hangingPunct="1">
              <a:spcBef>
                <a:spcPct val="0"/>
              </a:spcBef>
              <a:buFontTx/>
              <a:buAutoNum type="arabicPeriod"/>
              <a:defRPr/>
            </a:pPr>
            <a:r>
              <a:rPr lang="en-US" sz="1400" dirty="0" smtClean="0">
                <a:latin typeface="+mn-lt"/>
                <a:cs typeface="Arial" charset="0"/>
              </a:rPr>
              <a:t>First, </a:t>
            </a:r>
            <a:r>
              <a:rPr lang="en-US" sz="1400" b="1" dirty="0" smtClean="0">
                <a:latin typeface="+mn-lt"/>
                <a:cs typeface="Arial" charset="0"/>
              </a:rPr>
              <a:t>think </a:t>
            </a:r>
            <a:r>
              <a:rPr lang="en-US" sz="1400" dirty="0" smtClean="0">
                <a:latin typeface="+mn-lt"/>
                <a:cs typeface="Arial" charset="0"/>
              </a:rPr>
              <a:t>about how</a:t>
            </a:r>
            <a:r>
              <a:rPr lang="en-US" sz="1400" baseline="0" dirty="0" smtClean="0">
                <a:latin typeface="+mn-lt"/>
                <a:cs typeface="Arial" charset="0"/>
              </a:rPr>
              <a:t> your school and PTA implement Standard 1.  I will ask you some questions to help get your thinking and you’ll have 1-2 minutes to write down your initial thoughts.</a:t>
            </a:r>
            <a:endParaRPr lang="en-US" sz="1400" dirty="0" smtClean="0">
              <a:latin typeface="+mn-lt"/>
              <a:cs typeface="Arial" charset="0"/>
            </a:endParaRPr>
          </a:p>
          <a:p>
            <a:pPr marL="228600" indent="-228600" eaLnBrk="1" hangingPunct="1">
              <a:spcBef>
                <a:spcPct val="0"/>
              </a:spcBef>
              <a:buFontTx/>
              <a:buAutoNum type="arabicPeriod"/>
              <a:defRPr/>
            </a:pPr>
            <a:r>
              <a:rPr lang="en-US" sz="1400" dirty="0" smtClean="0">
                <a:latin typeface="+mn-lt"/>
                <a:cs typeface="Arial" charset="0"/>
              </a:rPr>
              <a:t>Then, </a:t>
            </a:r>
            <a:r>
              <a:rPr lang="en-US" sz="1400" b="1" dirty="0" smtClean="0">
                <a:latin typeface="+mn-lt"/>
                <a:cs typeface="Arial" charset="0"/>
              </a:rPr>
              <a:t>pair</a:t>
            </a:r>
            <a:r>
              <a:rPr lang="en-US" sz="1400" dirty="0" smtClean="0">
                <a:latin typeface="+mn-lt"/>
                <a:cs typeface="Arial" charset="0"/>
              </a:rPr>
              <a:t> with someone sitting near you</a:t>
            </a:r>
            <a:r>
              <a:rPr lang="en-US" sz="1400" baseline="0" dirty="0" smtClean="0">
                <a:latin typeface="+mn-lt"/>
                <a:cs typeface="Arial" charset="0"/>
              </a:rPr>
              <a:t> a</a:t>
            </a:r>
            <a:r>
              <a:rPr lang="en-US" sz="1400" dirty="0" smtClean="0">
                <a:latin typeface="+mn-lt"/>
                <a:cs typeface="Arial" charset="0"/>
              </a:rPr>
              <a:t>nd, </a:t>
            </a:r>
            <a:r>
              <a:rPr lang="en-US" sz="1400" b="1" dirty="0" smtClean="0">
                <a:latin typeface="+mn-lt"/>
                <a:cs typeface="Arial" charset="0"/>
              </a:rPr>
              <a:t>share</a:t>
            </a:r>
            <a:r>
              <a:rPr lang="en-US" sz="1400" dirty="0" smtClean="0">
                <a:latin typeface="+mn-lt"/>
                <a:cs typeface="Arial" charset="0"/>
              </a:rPr>
              <a:t> what is working</a:t>
            </a:r>
            <a:r>
              <a:rPr lang="en-US" sz="1400" baseline="0" dirty="0" smtClean="0">
                <a:latin typeface="+mn-lt"/>
                <a:cs typeface="Arial" charset="0"/>
              </a:rPr>
              <a:t> well and what could be done better.  </a:t>
            </a:r>
            <a:endParaRPr lang="en-US" sz="1400" dirty="0" smtClean="0">
              <a:latin typeface="+mn-lt"/>
              <a:cs typeface="Arial" charset="0"/>
            </a:endParaRPr>
          </a:p>
          <a:p>
            <a:endParaRPr lang="en-US" sz="1400" b="1" baseline="0" dirty="0" smtClean="0">
              <a:latin typeface="+mn-lt"/>
            </a:endParaRPr>
          </a:p>
          <a:p>
            <a:r>
              <a:rPr lang="en-US" sz="1400" b="1" baseline="0" dirty="0" smtClean="0">
                <a:latin typeface="+mn-lt"/>
              </a:rPr>
              <a:t>[SAY] </a:t>
            </a:r>
          </a:p>
          <a:p>
            <a:endParaRPr lang="en-US" sz="1400" b="1" baseline="0" dirty="0" smtClean="0">
              <a:latin typeface="+mn-lt"/>
            </a:endParaRPr>
          </a:p>
          <a:p>
            <a:r>
              <a:rPr lang="en-US" sz="1400" b="0" baseline="0" dirty="0" smtClean="0">
                <a:latin typeface="+mn-lt"/>
              </a:rPr>
              <a:t>Ok, let’s get started.  I’ll ask you questions that really provoke some thought around what you see on this slide. Use your worksheet to think about what your school and PTA are doing well to welcome all families – and what you could do even better.  First you’re going to think and write, then I’ll cue you to pair and share.</a:t>
            </a:r>
          </a:p>
          <a:p>
            <a:endParaRPr lang="en-US" sz="1400" dirty="0" smtClean="0">
              <a:latin typeface="+mn-lt"/>
            </a:endParaRPr>
          </a:p>
          <a:p>
            <a:r>
              <a:rPr lang="en-US" sz="1400" b="0" i="1" dirty="0" smtClean="0">
                <a:latin typeface="+mn-lt"/>
              </a:rPr>
              <a:t>(Slowly</a:t>
            </a:r>
            <a:r>
              <a:rPr lang="en-US" sz="1400" b="0" i="1" baseline="0" dirty="0" smtClean="0">
                <a:latin typeface="+mn-lt"/>
              </a:rPr>
              <a:t> read these questions to allow for independent thought). </a:t>
            </a:r>
          </a:p>
          <a:p>
            <a:endParaRPr lang="en-US" sz="1400" b="0" i="1" dirty="0" smtClean="0">
              <a:latin typeface="+mn-lt"/>
            </a:endParaRPr>
          </a:p>
          <a:p>
            <a:pPr marL="171450" indent="-171450">
              <a:buFont typeface="Courier New" pitchFamily="49" charset="0"/>
              <a:buChar char="o"/>
            </a:pPr>
            <a:r>
              <a:rPr lang="en-US" sz="1400" dirty="0" smtClean="0">
                <a:latin typeface="+mn-lt"/>
              </a:rPr>
              <a:t>When families walk into the school building do they feel like they are welcome? How do you feel when you walk in? How would you feel if you weren’t so involved in the school currently?</a:t>
            </a:r>
          </a:p>
          <a:p>
            <a:pPr marL="171450" indent="-171450">
              <a:buFont typeface="Courier New" pitchFamily="49" charset="0"/>
              <a:buChar char="o"/>
            </a:pPr>
            <a:r>
              <a:rPr lang="en-US" sz="1400" dirty="0" smtClean="0">
                <a:latin typeface="+mn-lt"/>
              </a:rPr>
              <a:t>Are there welcome signs inside and outside the school, written in all the languages of the school community? </a:t>
            </a:r>
          </a:p>
          <a:p>
            <a:pPr marL="171450" indent="-171450">
              <a:buFont typeface="Courier New" pitchFamily="49" charset="0"/>
              <a:buChar char="o"/>
            </a:pPr>
            <a:r>
              <a:rPr lang="en-US" sz="1400" dirty="0" smtClean="0">
                <a:latin typeface="+mn-lt"/>
              </a:rPr>
              <a:t>Is office staff friendly?</a:t>
            </a:r>
            <a:r>
              <a:rPr lang="en-US" sz="1400" b="0" dirty="0" smtClean="0">
                <a:latin typeface="+mn-lt"/>
              </a:rPr>
              <a:t> </a:t>
            </a:r>
          </a:p>
          <a:p>
            <a:pPr marL="171450" indent="-171450">
              <a:buFont typeface="Courier New" pitchFamily="49" charset="0"/>
              <a:buChar char="o"/>
            </a:pPr>
            <a:r>
              <a:rPr lang="en-US" sz="1400" b="0" baseline="0" dirty="0" smtClean="0">
                <a:latin typeface="+mn-lt"/>
              </a:rPr>
              <a:t>How does your PTA collaborate with the school to create a family-friendly atmosphere? </a:t>
            </a:r>
            <a:r>
              <a:rPr lang="en-US" sz="1400" dirty="0" smtClean="0">
                <a:latin typeface="+mn-lt"/>
              </a:rPr>
              <a:t> </a:t>
            </a:r>
            <a:r>
              <a:rPr lang="en-US" sz="1400" baseline="0" dirty="0" smtClean="0">
                <a:latin typeface="+mn-lt"/>
              </a:rPr>
              <a:t> </a:t>
            </a:r>
            <a:endParaRPr lang="en-US" sz="1400" dirty="0" smtClean="0">
              <a:latin typeface="+mn-lt"/>
            </a:endParaRPr>
          </a:p>
          <a:p>
            <a:pPr marL="171450" indent="-171450">
              <a:buFont typeface="Courier New" pitchFamily="49" charset="0"/>
              <a:buChar char="o"/>
            </a:pPr>
            <a:r>
              <a:rPr lang="en-US" sz="1400" dirty="0" smtClean="0">
                <a:latin typeface="+mn-lt"/>
              </a:rPr>
              <a:t>Can families develop personal relationships with teachers,</a:t>
            </a:r>
            <a:r>
              <a:rPr lang="en-US" sz="1400" baseline="0" dirty="0" smtClean="0">
                <a:latin typeface="+mn-lt"/>
              </a:rPr>
              <a:t> </a:t>
            </a:r>
            <a:r>
              <a:rPr lang="en-US" sz="1400" dirty="0" smtClean="0">
                <a:latin typeface="+mn-lt"/>
              </a:rPr>
              <a:t>staff and</a:t>
            </a:r>
            <a:r>
              <a:rPr lang="en-US" sz="1400" baseline="0" dirty="0" smtClean="0">
                <a:latin typeface="+mn-lt"/>
              </a:rPr>
              <a:t> other families</a:t>
            </a:r>
            <a:r>
              <a:rPr lang="en-US" sz="1400" dirty="0" smtClean="0">
                <a:latin typeface="+mn-lt"/>
              </a:rPr>
              <a:t>? </a:t>
            </a:r>
          </a:p>
          <a:p>
            <a:pPr marL="628650" lvl="1" indent="-171450" eaLnBrk="1" hangingPunct="1">
              <a:buFont typeface="Wingdings" pitchFamily="2" charset="2"/>
              <a:buChar char="ü"/>
              <a:defRPr/>
            </a:pPr>
            <a:r>
              <a:rPr lang="en-US" sz="1400" dirty="0" smtClean="0">
                <a:latin typeface="+mn-lt"/>
              </a:rPr>
              <a:t>How</a:t>
            </a:r>
            <a:r>
              <a:rPr lang="en-US" sz="1400" baseline="0" dirty="0" smtClean="0">
                <a:latin typeface="+mn-lt"/>
              </a:rPr>
              <a:t> does your PTA facilitate relationship-building </a:t>
            </a:r>
            <a:r>
              <a:rPr lang="en-US" sz="1400" b="0" baseline="0" dirty="0" smtClean="0">
                <a:latin typeface="+mn-lt"/>
              </a:rPr>
              <a:t>between</a:t>
            </a:r>
            <a:r>
              <a:rPr lang="en-US" sz="1400" baseline="0" dirty="0" smtClean="0">
                <a:latin typeface="+mn-lt"/>
              </a:rPr>
              <a:t> the teachers, school staff, school administrators and families? </a:t>
            </a:r>
          </a:p>
          <a:p>
            <a:pPr marL="628650" lvl="1" indent="-171450" eaLnBrk="1" hangingPunct="1">
              <a:buFont typeface="Wingdings" pitchFamily="2" charset="2"/>
              <a:buChar char="ü"/>
              <a:defRPr/>
            </a:pPr>
            <a:r>
              <a:rPr lang="en-US" sz="1400" dirty="0" smtClean="0">
                <a:latin typeface="+mn-lt"/>
              </a:rPr>
              <a:t>Do the school’s polices and programs reflect, respect and value the diverse</a:t>
            </a:r>
            <a:r>
              <a:rPr lang="en-US" sz="1400" baseline="0" dirty="0" smtClean="0">
                <a:latin typeface="+mn-lt"/>
              </a:rPr>
              <a:t> cultures, structures and perspectives</a:t>
            </a:r>
            <a:r>
              <a:rPr lang="en-US" sz="1400" dirty="0" smtClean="0">
                <a:latin typeface="+mn-lt"/>
              </a:rPr>
              <a:t> of families in the community?</a:t>
            </a:r>
          </a:p>
          <a:p>
            <a:pPr marL="628650" lvl="1" indent="-171450" eaLnBrk="1" hangingPunct="1">
              <a:buFont typeface="Wingdings" pitchFamily="2" charset="2"/>
              <a:buChar char="ü"/>
              <a:defRPr/>
            </a:pPr>
            <a:endParaRPr lang="en-US" sz="1400" dirty="0" smtClean="0">
              <a:latin typeface="+mn-lt"/>
            </a:endParaRPr>
          </a:p>
          <a:p>
            <a:pPr marL="171450" indent="-171450">
              <a:buFont typeface="Courier New" pitchFamily="49" charset="0"/>
              <a:buChar char="o"/>
            </a:pPr>
            <a:r>
              <a:rPr lang="en-US" sz="1400" dirty="0" smtClean="0">
                <a:latin typeface="+mn-lt"/>
              </a:rPr>
              <a:t>Are there many ways to volunteer even for family members who may be working two jobs or who don’t speak English or have a car? </a:t>
            </a:r>
          </a:p>
          <a:p>
            <a:pPr marL="628650" lvl="1" indent="-171450">
              <a:buFont typeface="Wingdings" pitchFamily="2" charset="2"/>
              <a:buChar char="ü"/>
            </a:pPr>
            <a:r>
              <a:rPr lang="en-US" sz="1400" baseline="0" dirty="0" smtClean="0">
                <a:latin typeface="+mn-lt"/>
              </a:rPr>
              <a:t>What different types of volunteer opportunities do you offer for families with varying ability to donate their time?</a:t>
            </a:r>
            <a:r>
              <a:rPr lang="en-US" sz="1400" dirty="0" smtClean="0">
                <a:latin typeface="+mn-lt"/>
              </a:rPr>
              <a:t> Are events open to the whole family and offered at convenient times and places?</a:t>
            </a:r>
          </a:p>
          <a:p>
            <a:pPr marL="628650" lvl="1" indent="-171450">
              <a:buFont typeface="Wingdings" pitchFamily="2" charset="2"/>
              <a:buChar char="ü"/>
            </a:pPr>
            <a:r>
              <a:rPr lang="en-US" sz="1400" dirty="0" smtClean="0">
                <a:latin typeface="+mn-lt"/>
              </a:rPr>
              <a:t>How</a:t>
            </a:r>
            <a:r>
              <a:rPr lang="en-US" sz="1400" baseline="0" dirty="0" smtClean="0">
                <a:latin typeface="+mn-lt"/>
              </a:rPr>
              <a:t> d</a:t>
            </a:r>
            <a:r>
              <a:rPr lang="en-US" sz="1400" dirty="0" smtClean="0">
                <a:latin typeface="+mn-lt"/>
              </a:rPr>
              <a:t>oes the school staff and PTA work with families to identify and address barriers to involvement (such as differences of race, education, and culture)? </a:t>
            </a:r>
          </a:p>
          <a:p>
            <a:endParaRPr lang="en-US" sz="1400" dirty="0" smtClean="0">
              <a:latin typeface="+mn-lt"/>
            </a:endParaRPr>
          </a:p>
          <a:p>
            <a:r>
              <a:rPr lang="en-US" sz="1400" b="1" dirty="0" smtClean="0">
                <a:latin typeface="+mn-lt"/>
              </a:rPr>
              <a:t>[SAY]</a:t>
            </a:r>
          </a:p>
          <a:p>
            <a:r>
              <a:rPr lang="en-US" sz="1400" b="0" dirty="0" smtClean="0">
                <a:latin typeface="+mn-lt"/>
              </a:rPr>
              <a:t>Now pair with someone near you and share your</a:t>
            </a:r>
            <a:r>
              <a:rPr lang="en-US" sz="1400" b="0" baseline="0" dirty="0" smtClean="0">
                <a:latin typeface="+mn-lt"/>
              </a:rPr>
              <a:t> quick assessment of your school and PTA on this standard – Welcoming all families.</a:t>
            </a:r>
          </a:p>
          <a:p>
            <a:endParaRPr lang="en-US" sz="1400" b="0" baseline="0" dirty="0" smtClean="0">
              <a:latin typeface="+mn-lt"/>
            </a:endParaRPr>
          </a:p>
          <a:p>
            <a:r>
              <a:rPr lang="en-US" sz="1400" b="0" i="1" baseline="0" dirty="0" smtClean="0">
                <a:latin typeface="+mn-lt"/>
              </a:rPr>
              <a:t>(Wait 2-3 minutes for sharing)</a:t>
            </a:r>
          </a:p>
          <a:p>
            <a:endParaRPr lang="en-US" sz="1400" b="1" i="0" baseline="0" dirty="0" smtClean="0">
              <a:latin typeface="+mn-lt"/>
            </a:endParaRPr>
          </a:p>
          <a:p>
            <a:r>
              <a:rPr lang="en-US" sz="1400" b="1" i="0" baseline="0" dirty="0" smtClean="0">
                <a:latin typeface="+mn-lt"/>
              </a:rPr>
              <a:t>[SAY]</a:t>
            </a:r>
          </a:p>
          <a:p>
            <a:r>
              <a:rPr lang="en-US" sz="1400" b="0" i="0" baseline="0" dirty="0" smtClean="0">
                <a:latin typeface="+mn-lt"/>
              </a:rPr>
              <a:t>Ok, now let’s share some strategies we know work to make families feel welcome.  Who wants to share what you’re doing in your school or PTA?</a:t>
            </a:r>
          </a:p>
          <a:p>
            <a:endParaRPr lang="en-US" sz="1400" b="0" i="0" baseline="0" dirty="0" smtClean="0">
              <a:latin typeface="+mn-lt"/>
            </a:endParaRPr>
          </a:p>
          <a:p>
            <a:r>
              <a:rPr lang="en-US" sz="1400" b="1" i="0" baseline="0" dirty="0" smtClean="0">
                <a:latin typeface="+mn-lt"/>
              </a:rPr>
              <a:t>[ACTIVITY – LARGE GROUP DISCUSSION FOR 2-3 MINUTES]</a:t>
            </a:r>
          </a:p>
          <a:p>
            <a:endParaRPr lang="en-US" sz="1400" b="1" i="0" baseline="0" dirty="0" smtClean="0">
              <a:latin typeface="+mn-lt"/>
            </a:endParaRPr>
          </a:p>
          <a:p>
            <a:r>
              <a:rPr lang="en-US" sz="1400" b="1" i="0" baseline="0" dirty="0" smtClean="0">
                <a:latin typeface="+mn-lt"/>
              </a:rPr>
              <a:t>[CLICK TO NEXT SLIDE]</a:t>
            </a:r>
            <a:endParaRPr lang="en-US" sz="1400" b="1" i="1" baseline="0" dirty="0" smtClean="0">
              <a:latin typeface="+mn-lt"/>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D854980-41FB-4AEB-B4C7-C895BD598D64}" type="slidenum">
              <a:rPr lang="en-US" smtClean="0"/>
              <a:pPr eaLnBrk="1" hangingPunct="1"/>
              <a:t>10</a:t>
            </a:fld>
            <a:endParaRPr lang="en-US" dirty="0" smtClean="0"/>
          </a:p>
        </p:txBody>
      </p:sp>
    </p:spTree>
    <p:extLst>
      <p:ext uri="{BB962C8B-B14F-4D97-AF65-F5344CB8AC3E}">
        <p14:creationId xmlns:p14="http://schemas.microsoft.com/office/powerpoint/2010/main" val="3341453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[SAY] </a:t>
            </a:r>
          </a:p>
          <a:p>
            <a:pPr eaLnBrk="1" hangingPunct="1">
              <a:defRPr/>
            </a:pPr>
            <a:endParaRPr lang="en-US" sz="1400" b="1" dirty="0" smtClean="0">
              <a:latin typeface="+mn-lt"/>
            </a:endParaRPr>
          </a:p>
          <a:p>
            <a:pPr eaLnBrk="1" hangingPunct="1">
              <a:defRPr/>
            </a:pPr>
            <a:r>
              <a:rPr lang="en-US" sz="1400" b="0" dirty="0" smtClean="0">
                <a:latin typeface="+mn-lt"/>
              </a:rPr>
              <a:t>Thank you for sharing all that you’re doing! Here are a couple of other suggestions from the</a:t>
            </a:r>
            <a:r>
              <a:rPr lang="en-US" sz="1400" b="0" baseline="0" dirty="0" smtClean="0">
                <a:latin typeface="+mn-lt"/>
              </a:rPr>
              <a:t> National PTA’s Standards for Family-School Partnerships Implementation Guide, which you can find on our Web site at pta.org – when you click on “Family Engagement.”  Hopefully you’ll see some ideas you’ll want to add to your “Take-home” column!</a:t>
            </a:r>
          </a:p>
          <a:p>
            <a:pPr eaLnBrk="1" hangingPunct="1">
              <a:defRPr/>
            </a:pPr>
            <a:endParaRPr lang="en-US" sz="1400" b="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What PTA Leaders Can Do</a:t>
            </a:r>
          </a:p>
          <a:p>
            <a:pPr marL="171450" lvl="0" indent="-171450">
              <a:buFont typeface="Arial" pitchFamily="34" charset="0"/>
              <a:buChar char="•"/>
            </a:pPr>
            <a:r>
              <a:rPr lang="en-US" sz="1400" dirty="0" smtClean="0">
                <a:latin typeface="+mn-lt"/>
              </a:rPr>
              <a:t>Establish a PTA welcoming committee</a:t>
            </a:r>
          </a:p>
          <a:p>
            <a:pPr marL="171450" lvl="0" indent="-171450">
              <a:buFont typeface="Arial" pitchFamily="34" charset="0"/>
              <a:buChar char="•"/>
            </a:pPr>
            <a:r>
              <a:rPr lang="en-US" sz="1400" dirty="0" smtClean="0">
                <a:latin typeface="+mn-lt"/>
              </a:rPr>
              <a:t>Greet other parents at school activities and events</a:t>
            </a:r>
          </a:p>
          <a:p>
            <a:pPr marL="171450" lvl="0" indent="-171450">
              <a:buFont typeface="Arial" pitchFamily="34" charset="0"/>
              <a:buChar char="•"/>
            </a:pPr>
            <a:r>
              <a:rPr lang="en-US" sz="1400" dirty="0" smtClean="0">
                <a:latin typeface="+mn-lt"/>
              </a:rPr>
              <a:t>Sit with someone you don’t know and find out their interests or potential contributions</a:t>
            </a:r>
          </a:p>
          <a:p>
            <a:pPr marL="171450" lvl="0" indent="-171450">
              <a:buFont typeface="Arial" pitchFamily="34" charset="0"/>
              <a:buChar char="•"/>
            </a:pPr>
            <a:r>
              <a:rPr lang="en-US" sz="1400" dirty="0" smtClean="0">
                <a:latin typeface="+mn-lt"/>
              </a:rPr>
              <a:t>Recruit bilingual parents or</a:t>
            </a:r>
            <a:r>
              <a:rPr lang="en-US" sz="1400" baseline="0" dirty="0" smtClean="0">
                <a:latin typeface="+mn-lt"/>
              </a:rPr>
              <a:t> use </a:t>
            </a:r>
            <a:r>
              <a:rPr lang="en-US" sz="1400" dirty="0" smtClean="0">
                <a:latin typeface="+mn-lt"/>
              </a:rPr>
              <a:t>translation headsets </a:t>
            </a:r>
          </a:p>
          <a:p>
            <a:pPr marL="171450" lvl="0" indent="-171450">
              <a:buFont typeface="Arial" pitchFamily="34" charset="0"/>
              <a:buChar char="•"/>
            </a:pPr>
            <a:r>
              <a:rPr lang="en-US" sz="1400" dirty="0" smtClean="0">
                <a:latin typeface="+mn-lt"/>
              </a:rPr>
              <a:t>Offer family activities at low or no cost</a:t>
            </a:r>
          </a:p>
          <a:p>
            <a:pPr marL="171450" lvl="0" indent="-171450">
              <a:buFont typeface="Arial" pitchFamily="34" charset="0"/>
              <a:buChar char="•"/>
            </a:pPr>
            <a:r>
              <a:rPr lang="en-US" sz="1400" dirty="0" smtClean="0">
                <a:latin typeface="+mn-lt"/>
              </a:rPr>
              <a:t>Consider child care and transportation solutions</a:t>
            </a:r>
          </a:p>
          <a:p>
            <a:pPr marL="171450" lvl="0" indent="-171450">
              <a:buFont typeface="Arial" pitchFamily="34" charset="0"/>
              <a:buChar char="•"/>
            </a:pPr>
            <a:r>
              <a:rPr lang="en-US" sz="1400" dirty="0" smtClean="0">
                <a:latin typeface="+mn-lt"/>
              </a:rPr>
              <a:t>Host events in varying  community locations or formats</a:t>
            </a:r>
          </a:p>
          <a:p>
            <a:endParaRPr lang="en-US" sz="1400" b="1" dirty="0" smtClean="0">
              <a:latin typeface="+mn-lt"/>
            </a:endParaRPr>
          </a:p>
          <a:p>
            <a:r>
              <a:rPr lang="en-US" sz="1400" b="1" dirty="0" smtClean="0">
                <a:latin typeface="+mn-lt"/>
              </a:rPr>
              <a:t>What School Leaders and Staff Can Do</a:t>
            </a:r>
          </a:p>
          <a:p>
            <a:pPr marL="171450" indent="-171450">
              <a:buFont typeface="Arial" pitchFamily="34" charset="0"/>
              <a:buChar char="•"/>
            </a:pPr>
            <a:r>
              <a:rPr lang="en-US" sz="1400" dirty="0" smtClean="0">
                <a:latin typeface="+mn-lt"/>
              </a:rPr>
              <a:t>Work with PTA to develop customer service guidelines for all staff</a:t>
            </a:r>
          </a:p>
          <a:p>
            <a:pPr marL="171450" indent="-171450">
              <a:buFont typeface="Arial" pitchFamily="34" charset="0"/>
              <a:buChar char="•"/>
            </a:pPr>
            <a:r>
              <a:rPr lang="en-US" sz="1400" dirty="0" smtClean="0">
                <a:latin typeface="+mn-lt"/>
              </a:rPr>
              <a:t>Set up a parent help desk or visitor welcome center</a:t>
            </a:r>
          </a:p>
          <a:p>
            <a:pPr marL="171450" indent="-171450">
              <a:buFont typeface="Arial" pitchFamily="34" charset="0"/>
              <a:buChar char="•"/>
            </a:pPr>
            <a:r>
              <a:rPr lang="en-US" sz="1400" dirty="0" smtClean="0">
                <a:latin typeface="+mn-lt"/>
              </a:rPr>
              <a:t>Conduct meet-and-greet walks in the neighborhoods where students live</a:t>
            </a:r>
          </a:p>
          <a:p>
            <a:pPr marL="171450" indent="-171450">
              <a:buFont typeface="Arial" pitchFamily="34" charset="0"/>
              <a:buChar char="•"/>
            </a:pPr>
            <a:r>
              <a:rPr lang="en-US" sz="1400" dirty="0" smtClean="0">
                <a:latin typeface="+mn-lt"/>
              </a:rPr>
              <a:t>Use a professional development day to address assumptions about race, class, and culture</a:t>
            </a:r>
          </a:p>
          <a:p>
            <a:pPr marL="171450" indent="-171450">
              <a:buFont typeface="Arial" pitchFamily="34" charset="0"/>
              <a:buChar char="•"/>
            </a:pPr>
            <a:r>
              <a:rPr lang="en-US" sz="1400" dirty="0" smtClean="0">
                <a:latin typeface="+mn-lt"/>
              </a:rPr>
              <a:t>Explore potential</a:t>
            </a:r>
            <a:r>
              <a:rPr lang="en-US" sz="1400" baseline="0" dirty="0" smtClean="0">
                <a:latin typeface="+mn-lt"/>
              </a:rPr>
              <a:t> of </a:t>
            </a:r>
            <a:r>
              <a:rPr lang="en-US" sz="1400" dirty="0" smtClean="0">
                <a:latin typeface="+mn-lt"/>
              </a:rPr>
              <a:t>a family resource center in the school</a:t>
            </a:r>
          </a:p>
          <a:p>
            <a:pPr marL="171450" indent="-171450">
              <a:buFont typeface="Arial" pitchFamily="34" charset="0"/>
              <a:buChar char="•"/>
            </a:pPr>
            <a:r>
              <a:rPr lang="en-US" sz="1400" dirty="0" smtClean="0">
                <a:latin typeface="+mn-lt"/>
              </a:rPr>
              <a:t>Be accessible and available</a:t>
            </a:r>
          </a:p>
          <a:p>
            <a:pPr marL="171450" indent="-171450">
              <a:buFont typeface="Arial" pitchFamily="34" charset="0"/>
              <a:buChar char="•"/>
            </a:pPr>
            <a:r>
              <a:rPr lang="en-US" sz="1400" dirty="0" smtClean="0">
                <a:latin typeface="+mn-lt"/>
              </a:rPr>
              <a:t>Show</a:t>
            </a:r>
            <a:r>
              <a:rPr lang="en-US" sz="1400" baseline="0" dirty="0" smtClean="0">
                <a:latin typeface="+mn-lt"/>
              </a:rPr>
              <a:t> families they are welcomed and valued </a:t>
            </a:r>
          </a:p>
          <a:p>
            <a:r>
              <a:rPr lang="en-US" sz="1400" dirty="0" smtClean="0">
                <a:latin typeface="+mn-lt"/>
              </a:rPr>
              <a:t> </a:t>
            </a:r>
            <a:endParaRPr lang="en-US" sz="1400" b="1"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latin typeface="+mn-lt"/>
              </a:rPr>
              <a:t>[CLICK TO NEXT SLIDE]</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D854980-41FB-4AEB-B4C7-C895BD598D64}" type="slidenum">
              <a:rPr lang="en-US" smtClean="0"/>
              <a:pPr eaLnBrk="1" hangingPunct="1"/>
              <a:t>11</a:t>
            </a:fld>
            <a:endParaRPr lang="en-US" dirty="0" smtClean="0"/>
          </a:p>
        </p:txBody>
      </p:sp>
    </p:spTree>
    <p:extLst>
      <p:ext uri="{BB962C8B-B14F-4D97-AF65-F5344CB8AC3E}">
        <p14:creationId xmlns:p14="http://schemas.microsoft.com/office/powerpoint/2010/main" val="3814225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sz="1400" b="1" dirty="0" smtClean="0">
                <a:latin typeface="+mn-lt"/>
              </a:rPr>
              <a:t>[SAY]  </a:t>
            </a:r>
            <a:endParaRPr lang="en-US" sz="1400" dirty="0" smtClean="0">
              <a:latin typeface="+mn-lt"/>
            </a:endParaRPr>
          </a:p>
          <a:p>
            <a:pPr eaLnBrk="1" hangingPunct="1">
              <a:defRPr/>
            </a:pPr>
            <a:endParaRPr lang="en-US" sz="1400" dirty="0" smtClean="0">
              <a:latin typeface="+mn-lt"/>
            </a:endParaRPr>
          </a:p>
          <a:p>
            <a:pPr eaLnBrk="1" hangingPunct="1">
              <a:defRPr/>
            </a:pPr>
            <a:r>
              <a:rPr lang="en-US" sz="1400" dirty="0" smtClean="0">
                <a:latin typeface="+mn-lt"/>
              </a:rPr>
              <a:t>Under Standard 2, Communicating Effectively, families and school staff engage in regular, two-way, meaningful communication about student learning. To</a:t>
            </a:r>
            <a:r>
              <a:rPr lang="en-US" sz="1400" baseline="0" dirty="0" smtClean="0">
                <a:latin typeface="+mn-lt"/>
              </a:rPr>
              <a:t> achieve our goal of sharing information between school and families, it will be important to:</a:t>
            </a:r>
            <a:r>
              <a:rPr lang="en-US" sz="1400" dirty="0" smtClean="0">
                <a:latin typeface="+mn-lt"/>
              </a:rPr>
              <a:t> </a:t>
            </a:r>
          </a:p>
          <a:p>
            <a:pPr eaLnBrk="1" hangingPunct="1">
              <a:defRPr/>
            </a:pPr>
            <a:endParaRPr lang="en-US" sz="1400" b="1" dirty="0" smtClean="0">
              <a:latin typeface="+mn-lt"/>
            </a:endParaRPr>
          </a:p>
          <a:p>
            <a:pPr marL="106819" lvl="0" indent="-171450" eaLnBrk="1" hangingPunct="1">
              <a:buFont typeface="Arial" pitchFamily="34" charset="0"/>
              <a:buChar char="•"/>
              <a:defRPr/>
            </a:pPr>
            <a:r>
              <a:rPr lang="en-US" sz="1400" dirty="0" smtClean="0">
                <a:latin typeface="+mn-lt"/>
              </a:rPr>
              <a:t>Use multiple communication paths </a:t>
            </a:r>
          </a:p>
          <a:p>
            <a:pPr marL="106819" lvl="0" indent="-171450" eaLnBrk="1" hangingPunct="1">
              <a:buFont typeface="Arial" pitchFamily="34" charset="0"/>
              <a:buChar char="•"/>
              <a:defRPr/>
            </a:pPr>
            <a:r>
              <a:rPr lang="en-US" sz="1400" dirty="0" smtClean="0">
                <a:latin typeface="+mn-lt"/>
              </a:rPr>
              <a:t>Survey families to identify issues and concerns</a:t>
            </a:r>
          </a:p>
          <a:p>
            <a:pPr marL="106819" lvl="0" indent="-171450" eaLnBrk="1" hangingPunct="1">
              <a:buFont typeface="Arial" pitchFamily="34" charset="0"/>
              <a:buChar char="•"/>
              <a:defRPr/>
            </a:pPr>
            <a:r>
              <a:rPr lang="en-US" sz="1400" dirty="0" smtClean="0">
                <a:latin typeface="+mn-lt"/>
              </a:rPr>
              <a:t>Have access to the principal</a:t>
            </a:r>
          </a:p>
          <a:p>
            <a:pPr marL="106819" lvl="0" indent="-171450" eaLnBrk="1" hangingPunct="1">
              <a:buFont typeface="Arial" pitchFamily="34" charset="0"/>
              <a:buChar char="•"/>
              <a:defRPr/>
            </a:pPr>
            <a:r>
              <a:rPr lang="en-US" sz="1400" dirty="0" smtClean="0">
                <a:latin typeface="+mn-lt"/>
              </a:rPr>
              <a:t>Provide information on current issues</a:t>
            </a:r>
          </a:p>
          <a:p>
            <a:pPr marL="106819" lvl="0" indent="-171450" eaLnBrk="1" hangingPunct="1">
              <a:buFont typeface="Arial" pitchFamily="34" charset="0"/>
              <a:buChar char="•"/>
              <a:defRPr/>
            </a:pPr>
            <a:r>
              <a:rPr lang="en-US" sz="1400" dirty="0" smtClean="0">
                <a:latin typeface="+mn-lt"/>
              </a:rPr>
              <a:t>Facilitate connections among families</a:t>
            </a:r>
          </a:p>
          <a:p>
            <a:pPr eaLnBrk="1" hangingPunct="1">
              <a:defRPr/>
            </a:pPr>
            <a:endParaRPr lang="en-US" sz="1400" b="1" dirty="0" smtClean="0">
              <a:latin typeface="+mn-lt"/>
            </a:endParaRPr>
          </a:p>
          <a:p>
            <a:pPr eaLnBrk="1" hangingPunct="1">
              <a:defRPr/>
            </a:pPr>
            <a:r>
              <a:rPr lang="en-US" sz="1400" b="1" dirty="0" smtClean="0">
                <a:latin typeface="+mn-lt"/>
              </a:rPr>
              <a:t>[ACTIVITY</a:t>
            </a:r>
            <a:r>
              <a:rPr lang="en-US" sz="1400" b="1" baseline="0" dirty="0" smtClean="0">
                <a:latin typeface="+mn-lt"/>
              </a:rPr>
              <a:t> – THINK &amp; WRITE ON WORKSHEET]</a:t>
            </a:r>
          </a:p>
          <a:p>
            <a:pPr eaLnBrk="1" hangingPunct="1">
              <a:defRPr/>
            </a:pPr>
            <a:endParaRPr lang="en-US" sz="1400" b="0" baseline="0" dirty="0" smtClean="0">
              <a:latin typeface="+mn-lt"/>
            </a:endParaRPr>
          </a:p>
          <a:p>
            <a:pPr eaLnBrk="1" hangingPunct="1">
              <a:defRPr/>
            </a:pPr>
            <a:r>
              <a:rPr lang="en-US" sz="1400" b="0" baseline="0" dirty="0" smtClean="0">
                <a:latin typeface="+mn-lt"/>
              </a:rPr>
              <a:t>Let’s return to our worksheet. Think about your own school and consider what’s working well – and what could be improved related to communication. Think about the PTA’s communication with families too.  Let’s take a minute to think and write. </a:t>
            </a:r>
          </a:p>
          <a:p>
            <a:pPr eaLnBrk="1" hangingPunct="1">
              <a:defRPr/>
            </a:pPr>
            <a:endParaRPr lang="en-US" sz="1400" b="0" baseline="0" dirty="0" smtClean="0">
              <a:latin typeface="+mn-lt"/>
            </a:endParaRPr>
          </a:p>
          <a:p>
            <a:pPr eaLnBrk="1" hangingPunct="1">
              <a:defRPr/>
            </a:pPr>
            <a:r>
              <a:rPr lang="en-US" sz="1400" b="0" dirty="0" smtClean="0">
                <a:latin typeface="+mn-lt"/>
              </a:rPr>
              <a:t>As you think about your school or schools in your district, consider these questions:</a:t>
            </a:r>
          </a:p>
          <a:p>
            <a:pPr marL="171450" indent="-171450" eaLnBrk="1" hangingPunct="1">
              <a:buFont typeface="Arial" pitchFamily="34" charset="0"/>
              <a:buChar char="•"/>
              <a:defRPr/>
            </a:pPr>
            <a:r>
              <a:rPr lang="en-US" sz="1400" dirty="0" smtClean="0">
                <a:latin typeface="+mn-lt"/>
              </a:rPr>
              <a:t>Are communication materials informative, regular, and accessible by all families?</a:t>
            </a:r>
          </a:p>
          <a:p>
            <a:pPr marL="171450" indent="-171450" eaLnBrk="1" hangingPunct="1">
              <a:buFont typeface="Arial" pitchFamily="34" charset="0"/>
              <a:buChar char="•"/>
              <a:defRPr/>
            </a:pPr>
            <a:r>
              <a:rPr lang="en-US" sz="1400" dirty="0" smtClean="0">
                <a:latin typeface="+mn-lt"/>
              </a:rPr>
              <a:t>Is there a school policy for teacher communication with families?</a:t>
            </a:r>
          </a:p>
          <a:p>
            <a:pPr marL="171450" indent="-171450" eaLnBrk="1" hangingPunct="1">
              <a:buFont typeface="Arial" pitchFamily="34" charset="0"/>
              <a:buChar char="•"/>
              <a:defRPr/>
            </a:pPr>
            <a:r>
              <a:rPr lang="en-US" sz="1400" dirty="0" smtClean="0">
                <a:latin typeface="+mn-lt"/>
              </a:rPr>
              <a:t>Are there translators?</a:t>
            </a:r>
          </a:p>
          <a:p>
            <a:pPr marL="171450" indent="-171450" eaLnBrk="1" hangingPunct="1">
              <a:buFont typeface="Arial" pitchFamily="34" charset="0"/>
              <a:buChar char="•"/>
              <a:defRPr/>
            </a:pPr>
            <a:r>
              <a:rPr lang="en-US" sz="1400" dirty="0" smtClean="0">
                <a:latin typeface="+mn-lt"/>
              </a:rPr>
              <a:t>Is there a policy for family communication with teachers? </a:t>
            </a:r>
          </a:p>
          <a:p>
            <a:pPr marL="171450" indent="-171450" eaLnBrk="1" hangingPunct="1">
              <a:buFont typeface="Arial" pitchFamily="34" charset="0"/>
              <a:buChar char="•"/>
              <a:defRPr/>
            </a:pPr>
            <a:r>
              <a:rPr lang="en-US" sz="1400" dirty="0" smtClean="0">
                <a:latin typeface="+mn-lt"/>
              </a:rPr>
              <a:t>Does the school and PTA provide opportunities for families and staff to share information in a variety of ways (e.g., e-mail, home visits, phone calls, printed materials)? </a:t>
            </a:r>
          </a:p>
          <a:p>
            <a:pPr marL="171450" indent="-171450" eaLnBrk="1" hangingPunct="1">
              <a:buFont typeface="Arial" pitchFamily="34" charset="0"/>
              <a:buChar char="•"/>
              <a:defRPr/>
            </a:pPr>
            <a:r>
              <a:rPr lang="en-US" sz="1400" dirty="0" smtClean="0">
                <a:latin typeface="+mn-lt"/>
              </a:rPr>
              <a:t>Is it is easy and convenient for parents to contact teachers and provide feedback to the school around policies and issues of concern?</a:t>
            </a:r>
          </a:p>
          <a:p>
            <a:pPr eaLnBrk="1" hangingPunct="1"/>
            <a:endParaRPr lang="en-US" sz="1400" dirty="0" smtClean="0">
              <a:latin typeface="+mn-lt"/>
            </a:endParaRPr>
          </a:p>
          <a:p>
            <a:r>
              <a:rPr lang="en-US" sz="1400" b="1" dirty="0" smtClean="0">
                <a:latin typeface="+mn-lt"/>
              </a:rPr>
              <a:t>[ACTIVITY – SHARE LARGE GROUP DISCUSSION FOR 2-3 MINUTES]</a:t>
            </a:r>
          </a:p>
          <a:p>
            <a:pPr marL="171450" indent="-171450">
              <a:buFont typeface="Arial" pitchFamily="34" charset="0"/>
              <a:buChar char="•"/>
            </a:pPr>
            <a:r>
              <a:rPr lang="en-US" sz="1400" b="0" dirty="0" smtClean="0">
                <a:latin typeface="+mn-lt"/>
              </a:rPr>
              <a:t>Does</a:t>
            </a:r>
            <a:r>
              <a:rPr lang="en-US" sz="1400" b="0" baseline="0" dirty="0" smtClean="0">
                <a:latin typeface="+mn-lt"/>
              </a:rPr>
              <a:t> someone want to share communications strategies that work well at their school or for their PTA?</a:t>
            </a:r>
          </a:p>
          <a:p>
            <a:pPr marL="171450" indent="-171450">
              <a:buFont typeface="Arial" pitchFamily="34" charset="0"/>
              <a:buChar char="•"/>
            </a:pPr>
            <a:r>
              <a:rPr lang="en-US" sz="1400" b="0" baseline="0" dirty="0" smtClean="0">
                <a:latin typeface="+mn-lt"/>
              </a:rPr>
              <a:t>Anyone want to share what they need to work on?</a:t>
            </a:r>
            <a:endParaRPr lang="en-US" sz="1400" b="0" dirty="0" smtClean="0">
              <a:latin typeface="+mn-lt"/>
            </a:endParaRPr>
          </a:p>
          <a:p>
            <a:endParaRPr lang="en-US" sz="1400" b="1" dirty="0" smtClean="0">
              <a:latin typeface="+mn-lt"/>
            </a:endParaRPr>
          </a:p>
          <a:p>
            <a:r>
              <a:rPr lang="en-US" sz="1400" b="1" dirty="0" smtClean="0">
                <a:latin typeface="+mn-lt"/>
              </a:rPr>
              <a:t>[SAY]</a:t>
            </a:r>
          </a:p>
          <a:p>
            <a:r>
              <a:rPr lang="en-US" sz="1400" dirty="0" smtClean="0">
                <a:latin typeface="+mn-lt"/>
              </a:rPr>
              <a:t>All families should feel that the school keeps them informed on important issues and that it is easy to communicate with teachers, the principal, and other staff. Creating a perception that a dominant group of parents is in the know while everyone else is in the dark reduces trust and stifles the free flow of ideas.</a:t>
            </a:r>
          </a:p>
          <a:p>
            <a:endParaRPr lang="en-US" sz="14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[CLICK TO NEXT SLIDE] </a:t>
            </a:r>
            <a:r>
              <a:rPr lang="en-US" sz="1400" dirty="0" smtClean="0">
                <a:latin typeface="+mn-lt"/>
              </a:rPr>
              <a:t> </a:t>
            </a:r>
            <a:endParaRPr lang="en-US" sz="1400" b="1" dirty="0" smtClean="0">
              <a:latin typeface="+mn-lt"/>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D854980-41FB-4AEB-B4C7-C895BD598D64}" type="slidenum">
              <a:rPr lang="en-US" smtClean="0"/>
              <a:pPr eaLnBrk="1" hangingPunct="1"/>
              <a:t>12</a:t>
            </a:fld>
            <a:endParaRPr lang="en-US" dirty="0" smtClean="0"/>
          </a:p>
        </p:txBody>
      </p:sp>
    </p:spTree>
    <p:extLst>
      <p:ext uri="{BB962C8B-B14F-4D97-AF65-F5344CB8AC3E}">
        <p14:creationId xmlns:p14="http://schemas.microsoft.com/office/powerpoint/2010/main" val="1403260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[SAY] </a:t>
            </a:r>
          </a:p>
          <a:p>
            <a:pPr eaLnBrk="1" hangingPunct="1">
              <a:defRPr/>
            </a:pPr>
            <a:endParaRPr lang="en-US" sz="1400" b="0" dirty="0" smtClean="0"/>
          </a:p>
          <a:p>
            <a:pPr eaLnBrk="1" hangingPunct="1">
              <a:defRPr/>
            </a:pPr>
            <a:r>
              <a:rPr lang="en-US" sz="1400" b="0" dirty="0" smtClean="0"/>
              <a:t>Thank you for sharing all that you’re doing! Here are a couple of other suggestions from the</a:t>
            </a:r>
            <a:r>
              <a:rPr lang="en-US" sz="1400" b="0" baseline="0" dirty="0" smtClean="0"/>
              <a:t> National PTA’s Standards for Family-School Partnerships Implementation Guide, which you can find on our Web site at pta.org – when you click on “Family Engagement.”  Hopefully you’ll see some ideas you’ll want to add to your “Take-home” column!</a:t>
            </a:r>
          </a:p>
          <a:p>
            <a:pPr eaLnBrk="1" hangingPunct="1">
              <a:defRPr/>
            </a:pPr>
            <a:endParaRPr lang="en-US" sz="1400" b="0" baseline="0" dirty="0" smtClean="0"/>
          </a:p>
          <a:p>
            <a:pPr eaLnBrk="1" hangingPunct="1">
              <a:defRPr/>
            </a:pPr>
            <a:r>
              <a:rPr lang="en-US" sz="1400" b="0" baseline="0" dirty="0" smtClean="0"/>
              <a:t>Here are some ideas to get you started: </a:t>
            </a:r>
          </a:p>
          <a:p>
            <a:pPr marL="342900" indent="-342900">
              <a:spcAft>
                <a:spcPts val="800"/>
              </a:spcAft>
              <a:buFont typeface="Arial" pitchFamily="34" charset="0"/>
              <a:buChar char="•"/>
            </a:pPr>
            <a:r>
              <a:rPr lang="en-US" sz="1400" dirty="0" smtClean="0"/>
              <a:t>Use all communication channels: cable television, newspapers, radio, automated phone systems, text messaging, school and PTA web sites, school and PTA newsletters, etc.  </a:t>
            </a:r>
          </a:p>
          <a:p>
            <a:pPr marL="342900" indent="-342900">
              <a:spcAft>
                <a:spcPts val="800"/>
              </a:spcAft>
              <a:buFont typeface="Arial" pitchFamily="34" charset="0"/>
              <a:buChar char="•"/>
            </a:pPr>
            <a:r>
              <a:rPr lang="en-US" sz="1400" dirty="0" smtClean="0"/>
              <a:t>Identify parents, community members, organizations and businesses that can help facilitate home-school communication. </a:t>
            </a:r>
          </a:p>
          <a:p>
            <a:pPr marL="342900" indent="-342900">
              <a:spcAft>
                <a:spcPts val="800"/>
              </a:spcAft>
              <a:buFont typeface="Arial" pitchFamily="34" charset="0"/>
              <a:buChar char="•"/>
            </a:pPr>
            <a:r>
              <a:rPr lang="en-US" sz="1400" dirty="0" smtClean="0"/>
              <a:t>Communicate in languages and formats that will best inform all families.</a:t>
            </a:r>
          </a:p>
          <a:p>
            <a:pPr marL="342900" indent="-342900">
              <a:spcAft>
                <a:spcPts val="800"/>
              </a:spcAft>
              <a:buFont typeface="Arial" pitchFamily="34" charset="0"/>
              <a:buChar char="•"/>
            </a:pPr>
            <a:r>
              <a:rPr lang="en-US" sz="1400" dirty="0" smtClean="0"/>
              <a:t>Sponsor events that encourage interaction between educators and families in a fun, social way.  </a:t>
            </a:r>
          </a:p>
          <a:p>
            <a:pPr eaLnBrk="1" hangingPunct="1">
              <a:defRPr/>
            </a:pPr>
            <a:endParaRPr lang="en-US" sz="1400" b="0" baseline="0" dirty="0" smtClean="0"/>
          </a:p>
          <a:p>
            <a:r>
              <a:rPr lang="en-US" sz="1400" b="0" dirty="0" smtClean="0"/>
              <a:t>We</a:t>
            </a:r>
            <a:r>
              <a:rPr lang="en-US" sz="1400" b="0" baseline="0" dirty="0" smtClean="0"/>
              <a:t> have many other recommendations on our Web site at pta.org under Family Engagement and in the National Standards for Family School Partnerships Implementation Guide section.</a:t>
            </a:r>
          </a:p>
          <a:p>
            <a:endParaRPr lang="en-US" sz="1400" b="1" baseline="0" dirty="0" smtClean="0"/>
          </a:p>
          <a:p>
            <a:r>
              <a:rPr lang="en-US" sz="1400" b="1" baseline="0" dirty="0" smtClean="0"/>
              <a:t>[CLICK TO NEXT SLIDE]</a:t>
            </a:r>
          </a:p>
          <a:p>
            <a:endParaRPr lang="en-US" sz="1400" b="1"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D854980-41FB-4AEB-B4C7-C895BD598D64}" type="slidenum">
              <a:rPr lang="en-US" smtClean="0"/>
              <a:pPr eaLnBrk="1" hangingPunct="1"/>
              <a:t>13</a:t>
            </a:fld>
            <a:endParaRPr lang="en-US" dirty="0" smtClean="0"/>
          </a:p>
        </p:txBody>
      </p:sp>
    </p:spTree>
    <p:extLst>
      <p:ext uri="{BB962C8B-B14F-4D97-AF65-F5344CB8AC3E}">
        <p14:creationId xmlns:p14="http://schemas.microsoft.com/office/powerpoint/2010/main" val="2022540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sz="1400" b="1" dirty="0" smtClean="0">
                <a:latin typeface="+mn-lt"/>
              </a:rPr>
              <a:t>[SAY]</a:t>
            </a:r>
            <a:endParaRPr lang="en-US" sz="1400" dirty="0" smtClean="0">
              <a:latin typeface="+mn-lt"/>
            </a:endParaRPr>
          </a:p>
          <a:p>
            <a:pPr eaLnBrk="1" hangingPunct="1">
              <a:defRPr/>
            </a:pPr>
            <a:endParaRPr lang="en-US" sz="1400" dirty="0" smtClean="0">
              <a:latin typeface="+mn-lt"/>
            </a:endParaRPr>
          </a:p>
          <a:p>
            <a:pPr eaLnBrk="1" hangingPunct="1">
              <a:defRPr/>
            </a:pPr>
            <a:r>
              <a:rPr lang="en-US" sz="1400" dirty="0" smtClean="0">
                <a:latin typeface="+mn-lt"/>
              </a:rPr>
              <a:t>When</a:t>
            </a:r>
            <a:r>
              <a:rPr lang="en-US" sz="1400" baseline="0" dirty="0" smtClean="0">
                <a:latin typeface="+mn-lt"/>
              </a:rPr>
              <a:t> Standard 3 – Supporting Student Success is achieved, </a:t>
            </a:r>
            <a:r>
              <a:rPr lang="en-US" sz="1400" dirty="0" smtClean="0">
                <a:latin typeface="+mn-lt"/>
              </a:rPr>
              <a:t>families and school staff continuously collaborate to support students’ learning and healthy development both at home and at school.</a:t>
            </a:r>
            <a:r>
              <a:rPr lang="en-US" sz="1400" baseline="0" dirty="0" smtClean="0">
                <a:latin typeface="+mn-lt"/>
              </a:rPr>
              <a:t>  Families feel well prepared and comfortable to enhance the instruction and social and emotional learning that occurs during in-school and after-school lessons.  </a:t>
            </a:r>
            <a:endParaRPr lang="en-US" sz="1400" dirty="0" smtClean="0">
              <a:latin typeface="+mn-lt"/>
            </a:endParaRPr>
          </a:p>
          <a:p>
            <a:pPr eaLnBrk="1" hangingPunct="1">
              <a:defRPr/>
            </a:pPr>
            <a:endParaRPr lang="en-US" sz="1400" dirty="0" smtClean="0">
              <a:latin typeface="+mn-lt"/>
            </a:endParaRPr>
          </a:p>
          <a:p>
            <a:pPr eaLnBrk="1" hangingPunct="1">
              <a:defRPr/>
            </a:pPr>
            <a:r>
              <a:rPr lang="en-US" sz="1400" b="0" dirty="0" smtClean="0">
                <a:latin typeface="+mn-lt"/>
              </a:rPr>
              <a:t>We</a:t>
            </a:r>
            <a:r>
              <a:rPr lang="en-US" sz="1400" b="0" baseline="0" dirty="0" smtClean="0">
                <a:latin typeface="+mn-lt"/>
              </a:rPr>
              <a:t> talk about two primary goals with this standard. </a:t>
            </a:r>
          </a:p>
          <a:p>
            <a:pPr eaLnBrk="1" hangingPunct="1">
              <a:defRPr/>
            </a:pPr>
            <a:endParaRPr lang="en-US" sz="1400" b="0" baseline="0" dirty="0" smtClean="0">
              <a:latin typeface="+mn-lt"/>
            </a:endParaRPr>
          </a:p>
          <a:p>
            <a:pPr eaLnBrk="1" hangingPunct="1">
              <a:defRPr/>
            </a:pPr>
            <a:r>
              <a:rPr lang="en-US" sz="1400" b="0" baseline="0" dirty="0" smtClean="0">
                <a:latin typeface="+mn-lt"/>
              </a:rPr>
              <a:t>The first is </a:t>
            </a:r>
            <a:r>
              <a:rPr lang="en-US" sz="1400" b="1" baseline="0" dirty="0" smtClean="0">
                <a:latin typeface="+mn-lt"/>
              </a:rPr>
              <a:t>sharing information about student progress</a:t>
            </a:r>
            <a:r>
              <a:rPr lang="en-US" sz="1400" b="0" baseline="0" dirty="0" smtClean="0">
                <a:latin typeface="+mn-lt"/>
              </a:rPr>
              <a:t>. Once again, this is a two-way dialogue between the family and school.  Teachers and school leaders should help families access and understand their student’s work and test results in comparison to academic standards. Families also need to understand the overall school progress.  Families need to feel comfortable sharing what barriers the child may have to learning, concerns about homework, test-taking, or social or emotional development.  </a:t>
            </a:r>
          </a:p>
          <a:p>
            <a:pPr eaLnBrk="1" hangingPunct="1">
              <a:defRPr/>
            </a:pPr>
            <a:endParaRPr lang="en-US" sz="1400" b="0" baseline="0" dirty="0" smtClean="0">
              <a:latin typeface="+mn-lt"/>
            </a:endParaRPr>
          </a:p>
          <a:p>
            <a:pPr eaLnBrk="1" hangingPunct="1">
              <a:defRPr/>
            </a:pPr>
            <a:r>
              <a:rPr lang="en-US" sz="1400" b="0" baseline="0" dirty="0" smtClean="0">
                <a:latin typeface="+mn-lt"/>
              </a:rPr>
              <a:t>The second goal in Supporting Student Success is to engage families in classroom learning, empowering them with the information they need to strengthen learning at home, and promoting the opportunities for after-school learning or social and emotional development. </a:t>
            </a:r>
            <a:r>
              <a:rPr lang="en-US" sz="1400" dirty="0" smtClean="0">
                <a:latin typeface="+mn-lt"/>
              </a:rPr>
              <a:t> </a:t>
            </a:r>
          </a:p>
          <a:p>
            <a:pPr eaLnBrk="1" hangingPunct="1">
              <a:defRPr/>
            </a:pPr>
            <a:endParaRPr lang="en-US" sz="1400" b="1" dirty="0" smtClean="0">
              <a:latin typeface="+mn-lt"/>
            </a:endParaRPr>
          </a:p>
          <a:p>
            <a:pPr eaLnBrk="1" hangingPunct="1">
              <a:defRPr/>
            </a:pPr>
            <a:r>
              <a:rPr lang="en-US" sz="1400" b="1" dirty="0" smtClean="0">
                <a:latin typeface="+mn-lt"/>
              </a:rPr>
              <a:t>[ACTIVITY</a:t>
            </a:r>
            <a:r>
              <a:rPr lang="en-US" sz="1400" b="1" baseline="0" dirty="0" smtClean="0">
                <a:latin typeface="+mn-lt"/>
              </a:rPr>
              <a:t> – THINK &amp; WRITE ON WORKSHEET]</a:t>
            </a:r>
          </a:p>
          <a:p>
            <a:pPr eaLnBrk="1" hangingPunct="1">
              <a:defRPr/>
            </a:pPr>
            <a:endParaRPr lang="en-US" sz="1400" b="0" baseline="0" dirty="0" smtClean="0">
              <a:latin typeface="+mn-lt"/>
            </a:endParaRPr>
          </a:p>
          <a:p>
            <a:pPr eaLnBrk="1" hangingPunct="1">
              <a:defRPr/>
            </a:pPr>
            <a:r>
              <a:rPr lang="en-US" sz="1400" b="0" baseline="0" dirty="0" smtClean="0">
                <a:latin typeface="+mn-lt"/>
              </a:rPr>
              <a:t>Let’s return to our worksheet. Think about your own school and consider what’s working well – and what could be improved related to supporting student success.</a:t>
            </a:r>
          </a:p>
          <a:p>
            <a:pPr eaLnBrk="1" hangingPunct="1">
              <a:defRPr/>
            </a:pPr>
            <a:endParaRPr lang="en-US" sz="1400" b="0" baseline="0" dirty="0" smtClean="0">
              <a:latin typeface="+mn-lt"/>
            </a:endParaRPr>
          </a:p>
          <a:p>
            <a:pPr eaLnBrk="1" hangingPunct="1">
              <a:defRPr/>
            </a:pPr>
            <a:r>
              <a:rPr lang="en-US" sz="1400" b="1" dirty="0" smtClean="0">
                <a:latin typeface="+mn-lt"/>
              </a:rPr>
              <a:t>As you think about your school or schools in your district, consider these questions:</a:t>
            </a:r>
          </a:p>
          <a:p>
            <a:pPr marL="171450" indent="-171450">
              <a:buFont typeface="Arial" pitchFamily="34" charset="0"/>
              <a:buChar char="•"/>
            </a:pPr>
            <a:r>
              <a:rPr lang="en-US" sz="1400" dirty="0" smtClean="0">
                <a:latin typeface="+mn-lt"/>
              </a:rPr>
              <a:t>Do families and teachers communicate about student class work and progress? Are families invited to observe their children’s classrooms? </a:t>
            </a:r>
          </a:p>
          <a:p>
            <a:pPr marL="171450" indent="-171450">
              <a:buFont typeface="Arial" pitchFamily="34" charset="0"/>
              <a:buChar char="•"/>
            </a:pPr>
            <a:r>
              <a:rPr lang="en-US" sz="1400" dirty="0" smtClean="0">
                <a:latin typeface="+mn-lt"/>
              </a:rPr>
              <a:t>Do families</a:t>
            </a:r>
            <a:r>
              <a:rPr lang="en-US" sz="1400" baseline="0" dirty="0" smtClean="0">
                <a:latin typeface="+mn-lt"/>
              </a:rPr>
              <a:t> </a:t>
            </a:r>
            <a:r>
              <a:rPr lang="en-US" sz="1400" dirty="0" smtClean="0">
                <a:latin typeface="+mn-lt"/>
              </a:rPr>
              <a:t>learn what good work looks like for their child’s age and grade? </a:t>
            </a:r>
          </a:p>
          <a:p>
            <a:pPr marL="171450" indent="-171450">
              <a:buFont typeface="Arial" pitchFamily="34" charset="0"/>
              <a:buChar char="•"/>
            </a:pPr>
            <a:r>
              <a:rPr lang="en-US" sz="1400" dirty="0" smtClean="0">
                <a:latin typeface="+mn-lt"/>
              </a:rPr>
              <a:t>Does the school use test results to inform families</a:t>
            </a:r>
            <a:r>
              <a:rPr lang="en-US" sz="1400" baseline="0" dirty="0" smtClean="0">
                <a:latin typeface="+mn-lt"/>
              </a:rPr>
              <a:t> </a:t>
            </a:r>
            <a:r>
              <a:rPr lang="en-US" sz="1400" dirty="0" smtClean="0">
                <a:latin typeface="+mn-lt"/>
              </a:rPr>
              <a:t>which student skills need strengthening? </a:t>
            </a:r>
          </a:p>
          <a:p>
            <a:pPr marL="171450" indent="-171450" eaLnBrk="1" hangingPunct="1">
              <a:buFont typeface="Arial" pitchFamily="34" charset="0"/>
              <a:buChar char="•"/>
              <a:defRPr/>
            </a:pPr>
            <a:r>
              <a:rPr lang="en-US" sz="1400" dirty="0" smtClean="0">
                <a:latin typeface="+mn-lt"/>
              </a:rPr>
              <a:t>How do schools help families strengthen learning at home? </a:t>
            </a:r>
          </a:p>
          <a:p>
            <a:pPr marL="171450" indent="-171450" eaLnBrk="1" hangingPunct="1">
              <a:buFont typeface="Arial" pitchFamily="34" charset="0"/>
              <a:buChar char="•"/>
              <a:defRPr/>
            </a:pPr>
            <a:r>
              <a:rPr lang="en-US" sz="1400" dirty="0" smtClean="0">
                <a:latin typeface="+mn-lt"/>
              </a:rPr>
              <a:t>What after-school learning opportunities are there?</a:t>
            </a:r>
          </a:p>
          <a:p>
            <a:pPr marL="171450" indent="-171450" eaLnBrk="1" hangingPunct="1">
              <a:buFont typeface="Arial" pitchFamily="34" charset="0"/>
              <a:buChar char="•"/>
              <a:defRPr/>
            </a:pPr>
            <a:r>
              <a:rPr lang="en-US" sz="1400" dirty="0" smtClean="0">
                <a:latin typeface="+mn-lt"/>
              </a:rPr>
              <a:t>Are family</a:t>
            </a:r>
            <a:r>
              <a:rPr lang="en-US" sz="1400" baseline="0" dirty="0" smtClean="0">
                <a:latin typeface="+mn-lt"/>
              </a:rPr>
              <a:t> </a:t>
            </a:r>
            <a:r>
              <a:rPr lang="en-US" sz="1400" dirty="0" smtClean="0">
                <a:latin typeface="+mn-lt"/>
              </a:rPr>
              <a:t>education and other courses or training for families</a:t>
            </a:r>
            <a:r>
              <a:rPr lang="en-US" sz="1400" baseline="0" dirty="0" smtClean="0">
                <a:latin typeface="+mn-lt"/>
              </a:rPr>
              <a:t> </a:t>
            </a:r>
            <a:r>
              <a:rPr lang="en-US" sz="1400" dirty="0" smtClean="0">
                <a:latin typeface="+mn-lt"/>
              </a:rPr>
              <a:t>available (e.g. GED, college credit, family literacy, ESL)?</a:t>
            </a:r>
          </a:p>
          <a:p>
            <a:pPr marL="171450" indent="-171450" eaLnBrk="1" hangingPunct="1">
              <a:buFont typeface="Arial" pitchFamily="34" charset="0"/>
              <a:buChar char="•"/>
              <a:defRPr/>
            </a:pPr>
            <a:r>
              <a:rPr lang="en-US" sz="1400" dirty="0" smtClean="0">
                <a:latin typeface="+mn-lt"/>
              </a:rPr>
              <a:t>What is PTA doing</a:t>
            </a:r>
            <a:r>
              <a:rPr lang="en-US" sz="1400" baseline="0" dirty="0" smtClean="0">
                <a:latin typeface="+mn-lt"/>
              </a:rPr>
              <a:t> to support the school and ensure families have what they need to support learning?</a:t>
            </a:r>
            <a:endParaRPr lang="en-US" sz="1400" dirty="0" smtClean="0">
              <a:latin typeface="+mn-lt"/>
            </a:endParaRPr>
          </a:p>
          <a:p>
            <a:pPr eaLnBrk="1" hangingPunct="1"/>
            <a:endParaRPr lang="en-US" sz="1400" dirty="0" smtClean="0">
              <a:latin typeface="+mn-lt"/>
            </a:endParaRPr>
          </a:p>
          <a:p>
            <a:pPr eaLnBrk="1" hangingPunct="1"/>
            <a:r>
              <a:rPr lang="en-US" sz="1400" i="1" dirty="0" smtClean="0">
                <a:latin typeface="+mn-lt"/>
              </a:rPr>
              <a:t>(Give</a:t>
            </a:r>
            <a:r>
              <a:rPr lang="en-US" sz="1400" i="1" baseline="0" dirty="0" smtClean="0">
                <a:latin typeface="+mn-lt"/>
              </a:rPr>
              <a:t> 2-3 minutes for thinking and writing, re-enforcing the questions above, if clarification is needed)</a:t>
            </a:r>
          </a:p>
          <a:p>
            <a:pPr eaLnBrk="1" hangingPunct="1"/>
            <a:endParaRPr lang="en-US" sz="1400" i="1" baseline="0" dirty="0" smtClean="0">
              <a:latin typeface="+mn-lt"/>
            </a:endParaRPr>
          </a:p>
          <a:p>
            <a:pPr eaLnBrk="1" hangingPunct="1"/>
            <a:r>
              <a:rPr lang="en-US" sz="1400" b="1" dirty="0" smtClean="0">
                <a:latin typeface="+mn-lt"/>
              </a:rPr>
              <a:t>[ACTIVITY</a:t>
            </a:r>
            <a:r>
              <a:rPr lang="en-US" sz="1400" b="1" baseline="0" dirty="0" smtClean="0">
                <a:latin typeface="+mn-lt"/>
              </a:rPr>
              <a:t> – LARGE GROUP DISCUSSION]</a:t>
            </a:r>
            <a:endParaRPr lang="en-US" sz="1400" b="1" dirty="0" smtClean="0">
              <a:latin typeface="+mn-lt"/>
            </a:endParaRPr>
          </a:p>
          <a:p>
            <a:pPr eaLnBrk="1" hangingPunct="1"/>
            <a:r>
              <a:rPr lang="en-US" sz="1400" dirty="0" smtClean="0">
                <a:latin typeface="+mn-lt"/>
              </a:rPr>
              <a:t> </a:t>
            </a:r>
          </a:p>
          <a:p>
            <a:r>
              <a:rPr lang="en-US" sz="1400" b="1" dirty="0" smtClean="0">
                <a:latin typeface="+mn-lt"/>
              </a:rPr>
              <a:t>[ASK]</a:t>
            </a:r>
          </a:p>
          <a:p>
            <a:r>
              <a:rPr lang="en-US" sz="1400" dirty="0" smtClean="0">
                <a:latin typeface="+mn-lt"/>
              </a:rPr>
              <a:t>What</a:t>
            </a:r>
            <a:r>
              <a:rPr lang="en-US" sz="1400" baseline="0" dirty="0" smtClean="0">
                <a:latin typeface="+mn-lt"/>
              </a:rPr>
              <a:t> role do you think your PTA could play in supporting student success?</a:t>
            </a:r>
          </a:p>
          <a:p>
            <a:endParaRPr lang="en-US" sz="1400" baseline="0" dirty="0" smtClean="0">
              <a:latin typeface="+mn-lt"/>
            </a:endParaRPr>
          </a:p>
          <a:p>
            <a:pPr eaLnBrk="1" hangingPunct="1"/>
            <a:r>
              <a:rPr lang="en-US" sz="1400" i="1" dirty="0" smtClean="0">
                <a:latin typeface="+mn-lt"/>
              </a:rPr>
              <a:t>(Facilitate dialogue for 5 minutes)</a:t>
            </a:r>
            <a:endParaRPr lang="en-US" sz="1400" i="1" baseline="0" dirty="0" smtClean="0">
              <a:latin typeface="+mn-lt"/>
            </a:endParaRPr>
          </a:p>
          <a:p>
            <a:r>
              <a:rPr lang="en-US" sz="1400" dirty="0" smtClean="0">
                <a:latin typeface="+mn-lt"/>
              </a:rPr>
              <a:t> </a:t>
            </a:r>
            <a:endParaRPr lang="en-US" sz="1400" b="1" dirty="0" smtClean="0">
              <a:latin typeface="+mn-lt"/>
            </a:endParaRPr>
          </a:p>
          <a:p>
            <a:r>
              <a:rPr lang="en-US" sz="1400" b="1" dirty="0" smtClean="0">
                <a:latin typeface="+mn-lt"/>
              </a:rPr>
              <a:t>[CLICK</a:t>
            </a:r>
            <a:r>
              <a:rPr lang="en-US" sz="1400" b="1" baseline="0" dirty="0" smtClean="0">
                <a:latin typeface="+mn-lt"/>
              </a:rPr>
              <a:t> TO NEXT SLIDE]</a:t>
            </a:r>
            <a:endParaRPr lang="en-US" sz="1400" b="1" dirty="0" smtClean="0">
              <a:latin typeface="+mn-lt"/>
            </a:endParaRPr>
          </a:p>
          <a:p>
            <a:pPr eaLnBrk="1" hangingPunct="1"/>
            <a:endParaRPr lang="en-US" sz="1400" dirty="0" smtClean="0">
              <a:latin typeface="+mn-lt"/>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D854980-41FB-4AEB-B4C7-C895BD598D64}" type="slidenum">
              <a:rPr lang="en-US" smtClean="0"/>
              <a:pPr eaLnBrk="1" hangingPunct="1"/>
              <a:t>14</a:t>
            </a:fld>
            <a:endParaRPr lang="en-US" dirty="0" smtClean="0"/>
          </a:p>
        </p:txBody>
      </p:sp>
    </p:spTree>
    <p:extLst>
      <p:ext uri="{BB962C8B-B14F-4D97-AF65-F5344CB8AC3E}">
        <p14:creationId xmlns:p14="http://schemas.microsoft.com/office/powerpoint/2010/main" val="1061104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[SAY]</a:t>
            </a:r>
          </a:p>
          <a:p>
            <a:endParaRPr lang="en-US" sz="1400" dirty="0" smtClean="0"/>
          </a:p>
          <a:p>
            <a:r>
              <a:rPr lang="en-US" sz="1400" dirty="0" smtClean="0"/>
              <a:t>One</a:t>
            </a:r>
            <a:r>
              <a:rPr lang="en-US" sz="1400" baseline="0" dirty="0" smtClean="0"/>
              <a:t> really important way PTA could support student success is to l</a:t>
            </a:r>
            <a:r>
              <a:rPr lang="en-US" sz="1400" dirty="0" smtClean="0"/>
              <a:t>ink all events to student learning, including those activities focused on making all families feel welcome.</a:t>
            </a:r>
            <a:r>
              <a:rPr lang="en-US" sz="1400" baseline="0" dirty="0" smtClean="0"/>
              <a:t>  For example, you could w</a:t>
            </a:r>
            <a:r>
              <a:rPr lang="en-US" sz="1400" dirty="0" smtClean="0"/>
              <a:t>ork with school leadership to conduct workshops on interpreting standardized test data.</a:t>
            </a:r>
          </a:p>
          <a:p>
            <a:r>
              <a:rPr lang="en-US" sz="1400" dirty="0" smtClean="0"/>
              <a:t>Or collaborate with teachers to provide workshops for families on topics such as study skills, individual curriculum areas, and college and career planning.</a:t>
            </a:r>
          </a:p>
          <a:p>
            <a:r>
              <a:rPr lang="en-US" sz="1400" dirty="0" smtClean="0"/>
              <a:t> </a:t>
            </a:r>
            <a:endParaRPr lang="en-US" sz="1400" b="1" dirty="0" smtClean="0"/>
          </a:p>
          <a:p>
            <a:r>
              <a:rPr lang="en-US" sz="1400" b="1" dirty="0" smtClean="0"/>
              <a:t>[CLICK</a:t>
            </a:r>
            <a:r>
              <a:rPr lang="en-US" sz="1400" b="1" baseline="0" dirty="0" smtClean="0"/>
              <a:t> TO NEXT SLIDE]</a:t>
            </a:r>
            <a:endParaRPr lang="en-US" sz="1400" b="1" dirty="0" smtClean="0"/>
          </a:p>
          <a:p>
            <a:pPr eaLnBrk="1" hangingPunct="1"/>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4205460D-5E9F-4F3F-81AC-3694BAE8773C}" type="slidenum">
              <a:rPr lang="en-US" smtClean="0"/>
              <a:pPr/>
              <a:t>15</a:t>
            </a:fld>
            <a:endParaRPr lang="en-US" dirty="0"/>
          </a:p>
        </p:txBody>
      </p:sp>
    </p:spTree>
    <p:extLst>
      <p:ext uri="{BB962C8B-B14F-4D97-AF65-F5344CB8AC3E}">
        <p14:creationId xmlns:p14="http://schemas.microsoft.com/office/powerpoint/2010/main" val="896951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sz="1400" b="1" dirty="0" smtClean="0">
                <a:latin typeface="+mn-lt"/>
              </a:rPr>
              <a:t>[SAY]</a:t>
            </a:r>
          </a:p>
          <a:p>
            <a:pPr eaLnBrk="1" hangingPunct="1">
              <a:defRPr/>
            </a:pPr>
            <a:r>
              <a:rPr lang="en-US" sz="1400" dirty="0" smtClean="0">
                <a:latin typeface="+mn-lt"/>
              </a:rPr>
              <a:t>In Standard 4, we</a:t>
            </a:r>
            <a:r>
              <a:rPr lang="en-US" sz="1400" baseline="0" dirty="0" smtClean="0">
                <a:latin typeface="+mn-lt"/>
              </a:rPr>
              <a:t> grow families from advocates for their own children to advocates for all children. PTA and its school partner provide families with the information they need to </a:t>
            </a:r>
            <a:r>
              <a:rPr lang="en-US" sz="1400" dirty="0" smtClean="0">
                <a:latin typeface="+mn-lt"/>
              </a:rPr>
              <a:t>ensure that students are treated fairly and have access to learning opportunities that will support their success.</a:t>
            </a:r>
          </a:p>
          <a:p>
            <a:pPr eaLnBrk="1" hangingPunct="1">
              <a:defRPr/>
            </a:pPr>
            <a:endParaRPr lang="en-US" sz="1400" b="1"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Parents must know how the local school and district operate and how to raise questions or concerns about school and district programs, policies, and activities. They also must understand their rights and responsibilities under federal and state law and local ordinances and policies.</a:t>
            </a:r>
          </a:p>
          <a:p>
            <a:pPr eaLnBrk="1" hangingPunct="1">
              <a:defRPr/>
            </a:pPr>
            <a:endParaRPr lang="en-US" sz="1400" b="1" dirty="0" smtClean="0">
              <a:latin typeface="+mn-lt"/>
            </a:endParaRPr>
          </a:p>
          <a:p>
            <a:pPr eaLnBrk="1" hangingPunct="1">
              <a:defRPr/>
            </a:pPr>
            <a:r>
              <a:rPr lang="en-US" sz="1400" b="1" dirty="0" smtClean="0">
                <a:latin typeface="+mn-lt"/>
              </a:rPr>
              <a:t>[ASK]</a:t>
            </a:r>
          </a:p>
          <a:p>
            <a:pPr eaLnBrk="1" hangingPunct="1">
              <a:defRPr/>
            </a:pPr>
            <a:r>
              <a:rPr lang="en-US" sz="1400" dirty="0" smtClean="0">
                <a:latin typeface="+mn-lt"/>
              </a:rPr>
              <a:t>Even as a PTA leader, tell</a:t>
            </a:r>
            <a:r>
              <a:rPr lang="en-US" sz="1400" baseline="0" dirty="0" smtClean="0">
                <a:latin typeface="+mn-lt"/>
              </a:rPr>
              <a:t> me by a show of hands – how many of you still aren’t sure how decisions are made in the school district or what your rights and responsibilities are under federal and state laws? </a:t>
            </a:r>
            <a:r>
              <a:rPr lang="en-US" sz="1400" i="1" baseline="0" dirty="0" smtClean="0">
                <a:latin typeface="+mn-lt"/>
              </a:rPr>
              <a:t>(Wait for raised hands)</a:t>
            </a:r>
          </a:p>
          <a:p>
            <a:pPr eaLnBrk="1" hangingPunct="1">
              <a:defRPr/>
            </a:pPr>
            <a:endParaRPr lang="en-US" sz="1400" i="1" baseline="0" dirty="0" smtClean="0">
              <a:latin typeface="+mn-lt"/>
            </a:endParaRPr>
          </a:p>
          <a:p>
            <a:pPr eaLnBrk="1" hangingPunct="1">
              <a:defRPr/>
            </a:pPr>
            <a:r>
              <a:rPr lang="en-US" sz="1400" i="0" baseline="0" dirty="0" smtClean="0">
                <a:latin typeface="+mn-lt"/>
              </a:rPr>
              <a:t>Ok, how many of you feel you received clear direction from the school about where to go if your child needed additional support or if you had a problem or conflict within the school? </a:t>
            </a:r>
            <a:r>
              <a:rPr lang="en-US" sz="1400" i="1" baseline="0" dirty="0" smtClean="0">
                <a:latin typeface="+mn-lt"/>
              </a:rPr>
              <a:t>(Wait for raised hands)</a:t>
            </a:r>
          </a:p>
          <a:p>
            <a:pPr eaLnBrk="1" hangingPunct="1">
              <a:defRPr/>
            </a:pPr>
            <a:endParaRPr lang="en-US" sz="1400" i="1" baseline="0" dirty="0" smtClean="0">
              <a:latin typeface="+mn-lt"/>
            </a:endParaRPr>
          </a:p>
          <a:p>
            <a:pPr eaLnBrk="1" hangingPunct="1">
              <a:defRPr/>
            </a:pPr>
            <a:r>
              <a:rPr lang="en-US" sz="1400" i="0" baseline="0" dirty="0" smtClean="0">
                <a:latin typeface="+mn-lt"/>
              </a:rPr>
              <a:t>How many of you feel your school partner adequately relies on your PTA for leadership in decision-making and information-sharing?</a:t>
            </a:r>
          </a:p>
          <a:p>
            <a:pPr eaLnBrk="1" hangingPunct="1">
              <a:defRPr/>
            </a:pPr>
            <a:r>
              <a:rPr lang="en-US" sz="1400" i="1" baseline="0" dirty="0" smtClean="0">
                <a:latin typeface="+mn-lt"/>
              </a:rPr>
              <a:t>(Wait for raised hands)</a:t>
            </a:r>
          </a:p>
          <a:p>
            <a:pPr eaLnBrk="1" hangingPunct="1">
              <a:defRPr/>
            </a:pPr>
            <a:endParaRPr lang="en-US" sz="1400" i="1" baseline="0" dirty="0" smtClean="0">
              <a:latin typeface="+mn-lt"/>
            </a:endParaRPr>
          </a:p>
          <a:p>
            <a:pPr eaLnBrk="1" hangingPunct="1">
              <a:defRPr/>
            </a:pPr>
            <a:r>
              <a:rPr lang="en-US" sz="1400" i="0" baseline="0" dirty="0" smtClean="0">
                <a:latin typeface="+mn-lt"/>
              </a:rPr>
              <a:t>Ok, let’s take a poll by hands – raise your hand whenever your answer is YES! </a:t>
            </a:r>
            <a:r>
              <a:rPr lang="en-US" sz="1400" dirty="0" smtClean="0">
                <a:latin typeface="+mn-lt"/>
              </a:rPr>
              <a:t>At your school:</a:t>
            </a:r>
            <a:r>
              <a:rPr lang="en-US" sz="1400" baseline="0" dirty="0" smtClean="0">
                <a:latin typeface="+mn-lt"/>
              </a:rPr>
              <a:t> </a:t>
            </a:r>
          </a:p>
          <a:p>
            <a:pPr marL="171450" indent="-171450" eaLnBrk="1" hangingPunct="1">
              <a:buFont typeface="Arial" pitchFamily="34" charset="0"/>
              <a:buChar char="•"/>
              <a:defRPr/>
            </a:pPr>
            <a:r>
              <a:rPr lang="en-US" sz="1400" dirty="0" smtClean="0">
                <a:latin typeface="+mn-lt"/>
              </a:rPr>
              <a:t>Are families consulted about major decisions?</a:t>
            </a:r>
          </a:p>
          <a:p>
            <a:pPr marL="171450" indent="-171450" eaLnBrk="1" hangingPunct="1">
              <a:buFont typeface="Arial" pitchFamily="34" charset="0"/>
              <a:buChar char="•"/>
              <a:defRPr/>
            </a:pPr>
            <a:r>
              <a:rPr lang="en-US" sz="1400" dirty="0" smtClean="0">
                <a:latin typeface="+mn-lt"/>
              </a:rPr>
              <a:t>Do the PTA and school offer leadership opportunities for all families?</a:t>
            </a:r>
          </a:p>
          <a:p>
            <a:pPr marL="171450" indent="-171450" eaLnBrk="1" hangingPunct="1">
              <a:buFont typeface="Arial" pitchFamily="34" charset="0"/>
              <a:buChar char="•"/>
              <a:defRPr/>
            </a:pPr>
            <a:r>
              <a:rPr lang="en-US" sz="1400" dirty="0" smtClean="0">
                <a:latin typeface="+mn-lt"/>
              </a:rPr>
              <a:t>Do</a:t>
            </a:r>
            <a:r>
              <a:rPr lang="en-US" sz="1400" baseline="0" dirty="0" smtClean="0">
                <a:latin typeface="+mn-lt"/>
              </a:rPr>
              <a:t> the school leaders </a:t>
            </a:r>
            <a:r>
              <a:rPr lang="en-US" sz="1400" dirty="0" smtClean="0">
                <a:latin typeface="+mn-lt"/>
              </a:rPr>
              <a:t>see your PTA</a:t>
            </a:r>
            <a:r>
              <a:rPr lang="en-US" sz="1400" baseline="0" dirty="0" smtClean="0">
                <a:latin typeface="+mn-lt"/>
              </a:rPr>
              <a:t> and other family leaders as partners in education? </a:t>
            </a:r>
          </a:p>
          <a:p>
            <a:pPr marL="171450" indent="-171450" eaLnBrk="1" hangingPunct="1">
              <a:buFont typeface="Arial" pitchFamily="34" charset="0"/>
              <a:buChar char="•"/>
              <a:defRPr/>
            </a:pPr>
            <a:r>
              <a:rPr lang="en-US" sz="1400" dirty="0" smtClean="0">
                <a:latin typeface="+mn-lt"/>
              </a:rPr>
              <a:t>Do families know how to navigate your school and school district, especially when they have questions or concerns about programs, policies or activities?</a:t>
            </a:r>
          </a:p>
          <a:p>
            <a:pPr marL="171450" indent="-171450" eaLnBrk="1" hangingPunct="1">
              <a:buFont typeface="Arial" pitchFamily="34" charset="0"/>
              <a:buChar char="•"/>
              <a:defRPr/>
            </a:pPr>
            <a:r>
              <a:rPr lang="en-US" sz="1400" dirty="0" smtClean="0">
                <a:latin typeface="+mn-lt"/>
              </a:rPr>
              <a:t>Do you understand students’ rights and family responsibilities under federal and state law? Do you think other parents understand this?</a:t>
            </a:r>
          </a:p>
          <a:p>
            <a:pPr marL="171450" indent="-171450" eaLnBrk="1" hangingPunct="1">
              <a:buFont typeface="Arial" pitchFamily="34" charset="0"/>
              <a:buChar char="•"/>
              <a:defRPr/>
            </a:pPr>
            <a:r>
              <a:rPr lang="en-US" sz="1400" dirty="0" smtClean="0">
                <a:latin typeface="+mn-lt"/>
              </a:rPr>
              <a:t>Do you feel families are prepared to monitor students’ progress and guide them toward their goals through high school graduation, postsecondary education, and a career?</a:t>
            </a:r>
          </a:p>
          <a:p>
            <a:pPr marL="171450" indent="-171450" eaLnBrk="1" hangingPunct="1">
              <a:buFont typeface="Arial" pitchFamily="34" charset="0"/>
              <a:buChar char="•"/>
              <a:defRPr/>
            </a:pPr>
            <a:r>
              <a:rPr lang="en-US" sz="1400" dirty="0" smtClean="0">
                <a:latin typeface="+mn-lt"/>
              </a:rPr>
              <a:t>Are</a:t>
            </a:r>
            <a:r>
              <a:rPr lang="en-US" sz="1400" baseline="0" dirty="0" smtClean="0">
                <a:latin typeface="+mn-lt"/>
              </a:rPr>
              <a:t> you familiar with your school’s family engagement policy? If yes, when was it updated last? </a:t>
            </a:r>
          </a:p>
          <a:p>
            <a:pPr marL="171450" indent="-171450" eaLnBrk="1" hangingPunct="1">
              <a:buFont typeface="Arial" pitchFamily="34" charset="0"/>
              <a:buChar char="•"/>
              <a:defRPr/>
            </a:pPr>
            <a:endParaRPr lang="en-US" sz="14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latin typeface="+mn-lt"/>
              </a:rPr>
              <a:t>If you answered “no” </a:t>
            </a:r>
            <a:r>
              <a:rPr lang="en-US" sz="1400" baseline="0" dirty="0" smtClean="0">
                <a:latin typeface="+mn-lt"/>
              </a:rPr>
              <a:t>to any of these questions, you may want to mark them as something to do in your “improvement” column!</a:t>
            </a:r>
          </a:p>
          <a:p>
            <a:pPr marL="0" indent="0" eaLnBrk="1" hangingPunct="1">
              <a:buFont typeface="Arial" pitchFamily="34" charset="0"/>
              <a:buNone/>
              <a:defRPr/>
            </a:pPr>
            <a:endParaRPr lang="en-US" sz="1400" dirty="0" smtClean="0">
              <a:latin typeface="+mn-lt"/>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dirty="0" smtClean="0">
                <a:latin typeface="+mn-lt"/>
              </a:rPr>
              <a:t>[CLICK TO NEXT SLIDE] </a:t>
            </a:r>
            <a:r>
              <a:rPr lang="en-US" sz="1400" dirty="0" smtClean="0">
                <a:latin typeface="+mn-lt"/>
              </a:rPr>
              <a:t> </a:t>
            </a:r>
            <a:endParaRPr lang="en-US" sz="1400" b="1" dirty="0" smtClean="0">
              <a:latin typeface="+mn-lt"/>
            </a:endParaRPr>
          </a:p>
          <a:p>
            <a:pPr marL="0" indent="0" eaLnBrk="1" hangingPunct="1">
              <a:buFont typeface="Arial" pitchFamily="34" charset="0"/>
              <a:buNone/>
              <a:defRPr/>
            </a:pPr>
            <a:endParaRPr lang="en-US" sz="1400" dirty="0" smtClean="0">
              <a:latin typeface="+mn-lt"/>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D854980-41FB-4AEB-B4C7-C895BD598D64}" type="slidenum">
              <a:rPr lang="en-US" smtClean="0"/>
              <a:pPr eaLnBrk="1" hangingPunct="1"/>
              <a:t>16</a:t>
            </a:fld>
            <a:endParaRPr lang="en-US" dirty="0" smtClean="0"/>
          </a:p>
        </p:txBody>
      </p:sp>
    </p:spTree>
    <p:extLst>
      <p:ext uri="{BB962C8B-B14F-4D97-AF65-F5344CB8AC3E}">
        <p14:creationId xmlns:p14="http://schemas.microsoft.com/office/powerpoint/2010/main" val="1050927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[SAY] </a:t>
            </a:r>
          </a:p>
          <a:p>
            <a:pPr eaLnBrk="1" hangingPunct="1">
              <a:defRPr/>
            </a:pPr>
            <a:endParaRPr lang="en-US" sz="1400" b="1" dirty="0" smtClean="0">
              <a:latin typeface="+mn-lt"/>
            </a:endParaRPr>
          </a:p>
          <a:p>
            <a:pPr eaLnBrk="1" hangingPunct="1">
              <a:defRPr/>
            </a:pPr>
            <a:r>
              <a:rPr lang="en-US" sz="1400" b="0" dirty="0" smtClean="0">
                <a:latin typeface="+mn-lt"/>
              </a:rPr>
              <a:t>Thank you for sharing all that you’re doing! Here are a couple of other suggestions from the</a:t>
            </a:r>
            <a:r>
              <a:rPr lang="en-US" sz="1400" b="0" baseline="0" dirty="0" smtClean="0">
                <a:latin typeface="+mn-lt"/>
              </a:rPr>
              <a:t> National PTA’s Standards for Family-School Partnerships Implementation Guide, which you can find on our Web site at pta.org – when you click on “Family Engagement.”  Hopefully you’ll see some ideas you’ll want to add to your “Take-home” column!</a:t>
            </a:r>
          </a:p>
          <a:p>
            <a:pPr eaLnBrk="1" hangingPunct="1">
              <a:defRPr/>
            </a:pPr>
            <a:endParaRPr lang="en-US" sz="1400" b="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Getting Started:</a:t>
            </a:r>
            <a:r>
              <a:rPr lang="en-US" sz="1400" b="1" baseline="0" dirty="0" smtClean="0">
                <a:latin typeface="+mn-lt"/>
              </a:rPr>
              <a:t> A PTA and School Collaboration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latin typeface="+mn-lt"/>
            </a:endParaRPr>
          </a:p>
          <a:p>
            <a:pPr marL="171450" lvl="0" indent="-171450">
              <a:spcAft>
                <a:spcPts val="800"/>
              </a:spcAft>
              <a:buFont typeface="Arial" pitchFamily="34" charset="0"/>
              <a:buChar char="•"/>
            </a:pPr>
            <a:r>
              <a:rPr lang="en-US" sz="1400" dirty="0" smtClean="0">
                <a:latin typeface="+mn-lt"/>
                <a:cs typeface="Arial" pitchFamily="34" charset="0"/>
              </a:rPr>
              <a:t>Host information sessions about special programs; reach out to under-represented populations to ensure access and equity for all students.</a:t>
            </a:r>
          </a:p>
          <a:p>
            <a:pPr marL="171450" lvl="0" indent="-171450">
              <a:spcAft>
                <a:spcPts val="800"/>
              </a:spcAft>
              <a:buFont typeface="Arial" pitchFamily="34" charset="0"/>
              <a:buChar char="•"/>
            </a:pPr>
            <a:r>
              <a:rPr lang="en-US" sz="1400" dirty="0" smtClean="0">
                <a:latin typeface="+mn-lt"/>
                <a:cs typeface="Arial" pitchFamily="34" charset="0"/>
              </a:rPr>
              <a:t>Involve families in ongoing training on topics such as being an effective advocate for your child, identifying and supporting learning styles, resolving difficulties, and fostering student achievement.</a:t>
            </a:r>
          </a:p>
          <a:p>
            <a:pPr marL="171450" lvl="0" indent="-171450">
              <a:spcAft>
                <a:spcPts val="800"/>
              </a:spcAft>
              <a:buFont typeface="Arial" pitchFamily="34" charset="0"/>
              <a:buChar char="•"/>
            </a:pPr>
            <a:r>
              <a:rPr lang="en-US" sz="1400" dirty="0" smtClean="0">
                <a:latin typeface="+mn-lt"/>
                <a:cs typeface="Arial" pitchFamily="34" charset="0"/>
              </a:rPr>
              <a:t>Share the school’s policy and procedures for resolving concerns frequently.  </a:t>
            </a:r>
          </a:p>
          <a:p>
            <a:pPr marL="171450" lvl="0" indent="-171450">
              <a:spcAft>
                <a:spcPts val="800"/>
              </a:spcAft>
              <a:buFont typeface="Arial" pitchFamily="34" charset="0"/>
              <a:buChar char="•"/>
            </a:pPr>
            <a:r>
              <a:rPr lang="en-US" sz="1400" dirty="0" smtClean="0">
                <a:latin typeface="+mn-lt"/>
                <a:cs typeface="Arial" pitchFamily="34" charset="0"/>
              </a:rPr>
              <a:t>Promote any successful changes fueled by family engagement. </a:t>
            </a:r>
          </a:p>
          <a:p>
            <a:pPr marL="171450" lvl="0" indent="-171450">
              <a:spcAft>
                <a:spcPts val="800"/>
              </a:spcAft>
              <a:buFont typeface="Arial" pitchFamily="34" charset="0"/>
              <a:buChar char="•"/>
            </a:pPr>
            <a:r>
              <a:rPr lang="en-US" sz="1400" dirty="0" smtClean="0">
                <a:latin typeface="+mn-lt"/>
                <a:cs typeface="Arial" pitchFamily="34" charset="0"/>
              </a:rPr>
              <a:t>Facilitate family participation in school committees and other community groups.</a:t>
            </a:r>
          </a:p>
          <a:p>
            <a:pPr marL="171450" lvl="0" indent="-171450">
              <a:buFont typeface="Arial" pitchFamily="34" charset="0"/>
              <a:buChar char="•"/>
            </a:pPr>
            <a:endParaRPr lang="en-US" sz="1400" dirty="0" smtClean="0">
              <a:latin typeface="+mn-lt"/>
            </a:endParaRPr>
          </a:p>
          <a:p>
            <a:r>
              <a:rPr lang="en-US" sz="1400" dirty="0" smtClean="0">
                <a:latin typeface="+mn-lt"/>
              </a:rPr>
              <a:t> </a:t>
            </a:r>
            <a:endParaRPr lang="en-US" sz="1400" b="1"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latin typeface="+mn-lt"/>
              </a:rPr>
              <a:t>[CLICK TO NEXT SLIDE]</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D854980-41FB-4AEB-B4C7-C895BD598D64}" type="slidenum">
              <a:rPr lang="en-US" smtClean="0"/>
              <a:pPr eaLnBrk="1" hangingPunct="1"/>
              <a:t>17</a:t>
            </a:fld>
            <a:endParaRPr lang="en-US" dirty="0" smtClean="0"/>
          </a:p>
        </p:txBody>
      </p:sp>
    </p:spTree>
    <p:extLst>
      <p:ext uri="{BB962C8B-B14F-4D97-AF65-F5344CB8AC3E}">
        <p14:creationId xmlns:p14="http://schemas.microsoft.com/office/powerpoint/2010/main" val="2752939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sz="1400" b="1" dirty="0" smtClean="0">
                <a:latin typeface="+mn-lt"/>
              </a:rPr>
              <a:t>[SAY]</a:t>
            </a:r>
            <a:r>
              <a:rPr lang="en-US" sz="1400" b="1" baseline="0" dirty="0" smtClean="0">
                <a:latin typeface="+mn-lt"/>
              </a:rPr>
              <a:t> </a:t>
            </a:r>
            <a:endParaRPr lang="en-US" sz="1400" dirty="0" smtClean="0">
              <a:latin typeface="+mn-lt"/>
            </a:endParaRPr>
          </a:p>
          <a:p>
            <a:pPr eaLnBrk="1" hangingPunct="1">
              <a:defRPr/>
            </a:pPr>
            <a:endParaRPr lang="en-US" sz="1400" dirty="0" smtClean="0">
              <a:latin typeface="+mn-lt"/>
            </a:endParaRPr>
          </a:p>
          <a:p>
            <a:pPr eaLnBrk="1" hangingPunct="1">
              <a:defRPr/>
            </a:pPr>
            <a:r>
              <a:rPr lang="en-US" sz="1400" dirty="0" smtClean="0">
                <a:latin typeface="+mn-lt"/>
              </a:rPr>
              <a:t>Standard 5 –</a:t>
            </a:r>
            <a:r>
              <a:rPr lang="en-US" sz="1400" baseline="0" dirty="0" smtClean="0">
                <a:latin typeface="+mn-lt"/>
              </a:rPr>
              <a:t> Sharing Power means that</a:t>
            </a:r>
            <a:r>
              <a:rPr lang="en-US" sz="1400" dirty="0" smtClean="0">
                <a:latin typeface="+mn-lt"/>
              </a:rPr>
              <a:t> families and school staff are equal partners in decisions that affect children and families and together inform, influence, and create policies, practices, and programs. This is often one of the hardest standards to achieve. </a:t>
            </a:r>
          </a:p>
          <a:p>
            <a:pPr eaLnBrk="1" hangingPunct="1">
              <a:defRPr/>
            </a:pPr>
            <a:r>
              <a:rPr lang="en-US" sz="1400" dirty="0" smtClean="0">
                <a:latin typeface="+mn-lt"/>
              </a:rPr>
              <a:t> </a:t>
            </a:r>
          </a:p>
          <a:p>
            <a:pPr eaLnBrk="1" hangingPunct="1">
              <a:defRPr/>
            </a:pPr>
            <a:r>
              <a:rPr lang="en-US" sz="1400" b="0" i="0" dirty="0" smtClean="0">
                <a:latin typeface="+mn-lt"/>
              </a:rPr>
              <a:t>With</a:t>
            </a:r>
            <a:r>
              <a:rPr lang="en-US" sz="1400" b="0" i="0" baseline="0" dirty="0" smtClean="0">
                <a:latin typeface="+mn-lt"/>
              </a:rPr>
              <a:t> this standard, we focus on two goals. First, to strengthen the family voice in school decision-making, and second to build families’ social and political connections. PTA advocates on behalf of all families in the school community. That’s why it is so important that our voice represent the diverse perspectives of families that make-up the school community.</a:t>
            </a:r>
          </a:p>
          <a:p>
            <a:pPr eaLnBrk="1" hangingPunct="1">
              <a:defRPr/>
            </a:pPr>
            <a:endParaRPr lang="en-US" sz="1400" b="1" dirty="0" smtClean="0">
              <a:latin typeface="+mn-lt"/>
            </a:endParaRPr>
          </a:p>
          <a:p>
            <a:pPr eaLnBrk="1" hangingPunct="1">
              <a:defRPr/>
            </a:pPr>
            <a:r>
              <a:rPr lang="en-US" sz="1400" dirty="0" smtClean="0">
                <a:latin typeface="+mn-lt"/>
              </a:rPr>
              <a:t>Families must be full partners in making decisions on issues affecting their children both at school and within the community.</a:t>
            </a:r>
          </a:p>
          <a:p>
            <a:pPr eaLnBrk="1" hangingPunct="1">
              <a:defRPr/>
            </a:pPr>
            <a:endParaRPr lang="en-US" sz="1400" b="1" dirty="0" smtClean="0">
              <a:latin typeface="+mn-lt"/>
            </a:endParaRPr>
          </a:p>
          <a:p>
            <a:pPr eaLnBrk="1" hangingPunct="1">
              <a:defRPr/>
            </a:pPr>
            <a:r>
              <a:rPr lang="en-US" sz="1400" b="1" dirty="0" smtClean="0">
                <a:latin typeface="+mn-lt"/>
              </a:rPr>
              <a:t>[WORKSHEET ACTIVITY</a:t>
            </a:r>
            <a:r>
              <a:rPr lang="en-US" sz="1400" b="1" baseline="0" dirty="0" smtClean="0">
                <a:latin typeface="+mn-lt"/>
              </a:rPr>
              <a:t> – WRITE AND THINK]</a:t>
            </a:r>
            <a:endParaRPr lang="en-US" sz="1400" b="1" dirty="0" smtClean="0">
              <a:latin typeface="+mn-lt"/>
            </a:endParaRPr>
          </a:p>
          <a:p>
            <a:endParaRPr lang="en-US" sz="1400" dirty="0" smtClean="0">
              <a:latin typeface="+mn-lt"/>
            </a:endParaRPr>
          </a:p>
          <a:p>
            <a:r>
              <a:rPr lang="en-US" sz="1400" dirty="0" smtClean="0">
                <a:latin typeface="+mn-lt"/>
              </a:rPr>
              <a:t>When you think about the strength of the</a:t>
            </a:r>
            <a:r>
              <a:rPr lang="en-US" sz="1400" baseline="0" dirty="0" smtClean="0">
                <a:latin typeface="+mn-lt"/>
              </a:rPr>
              <a:t> family voice in your school, consider:</a:t>
            </a:r>
          </a:p>
          <a:p>
            <a:pPr marL="171450" indent="-171450">
              <a:buFont typeface="Arial" pitchFamily="34" charset="0"/>
              <a:buChar char="•"/>
            </a:pPr>
            <a:r>
              <a:rPr lang="en-US" sz="1400" dirty="0" smtClean="0">
                <a:latin typeface="+mn-lt"/>
              </a:rPr>
              <a:t>Do families have a vote when decisions that touch their children are being made? </a:t>
            </a:r>
          </a:p>
          <a:p>
            <a:pPr marL="171450" indent="-171450">
              <a:buFont typeface="Arial" pitchFamily="34" charset="0"/>
              <a:buChar char="•"/>
            </a:pPr>
            <a:r>
              <a:rPr lang="en-US" sz="1400" dirty="0" smtClean="0">
                <a:latin typeface="+mn-lt"/>
              </a:rPr>
              <a:t>What governance exists to discuss issues of equity, such as which children are eligible for the gifted program?</a:t>
            </a:r>
          </a:p>
          <a:p>
            <a:pPr marL="171450" indent="-171450">
              <a:buFont typeface="Arial" pitchFamily="34" charset="0"/>
              <a:buChar char="•"/>
            </a:pPr>
            <a:r>
              <a:rPr lang="en-US" sz="1400" dirty="0" smtClean="0">
                <a:latin typeface="+mn-lt"/>
              </a:rPr>
              <a:t>In what ways do the school and PTA</a:t>
            </a:r>
            <a:r>
              <a:rPr lang="en-US" sz="1400" baseline="0" dirty="0" smtClean="0">
                <a:latin typeface="+mn-lt"/>
              </a:rPr>
              <a:t> </a:t>
            </a:r>
            <a:r>
              <a:rPr lang="en-US" sz="1400" dirty="0" smtClean="0">
                <a:latin typeface="+mn-lt"/>
              </a:rPr>
              <a:t>connect families to local officials? </a:t>
            </a:r>
          </a:p>
          <a:p>
            <a:pPr marL="171450" indent="-171450">
              <a:buFont typeface="Arial" pitchFamily="34" charset="0"/>
              <a:buChar char="•"/>
            </a:pPr>
            <a:r>
              <a:rPr lang="en-US" sz="1400" dirty="0" smtClean="0">
                <a:latin typeface="+mn-lt"/>
              </a:rPr>
              <a:t>How do you</a:t>
            </a:r>
            <a:r>
              <a:rPr lang="en-US" sz="1400" baseline="0" dirty="0" smtClean="0">
                <a:latin typeface="+mn-lt"/>
              </a:rPr>
              <a:t> make sure the PTA </a:t>
            </a:r>
            <a:r>
              <a:rPr lang="en-US" sz="1400" dirty="0" smtClean="0">
                <a:latin typeface="+mn-lt"/>
              </a:rPr>
              <a:t>truly represents all families –</a:t>
            </a:r>
            <a:r>
              <a:rPr lang="en-US" sz="1400" baseline="0" dirty="0" smtClean="0">
                <a:latin typeface="+mn-lt"/>
              </a:rPr>
              <a:t> </a:t>
            </a:r>
            <a:r>
              <a:rPr lang="en-US" sz="1400" dirty="0" smtClean="0">
                <a:latin typeface="+mn-lt"/>
              </a:rPr>
              <a:t>in both PTA membership and its leadership?</a:t>
            </a:r>
          </a:p>
          <a:p>
            <a:pPr marL="171450" indent="-171450">
              <a:buFont typeface="Arial" pitchFamily="34" charset="0"/>
              <a:buChar char="•"/>
            </a:pPr>
            <a:r>
              <a:rPr lang="en-US" sz="1400" dirty="0" smtClean="0">
                <a:latin typeface="+mn-lt"/>
              </a:rPr>
              <a:t>How</a:t>
            </a:r>
            <a:r>
              <a:rPr lang="en-US" sz="1400" baseline="0" dirty="0" smtClean="0">
                <a:latin typeface="+mn-lt"/>
              </a:rPr>
              <a:t> do you gain feedback from families throughout the year?</a:t>
            </a:r>
            <a:endParaRPr lang="en-US" sz="1400" dirty="0" smtClean="0">
              <a:latin typeface="+mn-lt"/>
            </a:endParaRPr>
          </a:p>
          <a:p>
            <a:pPr eaLnBrk="1" hangingPunct="1"/>
            <a:endParaRPr lang="en-US" sz="1400" dirty="0" smtClean="0">
              <a:latin typeface="+mn-lt"/>
            </a:endParaRPr>
          </a:p>
          <a:p>
            <a:pPr eaLnBrk="1" hangingPunct="1"/>
            <a:r>
              <a:rPr lang="en-US" sz="1400" i="1" dirty="0" smtClean="0">
                <a:latin typeface="+mn-lt"/>
              </a:rPr>
              <a:t>(Give</a:t>
            </a:r>
            <a:r>
              <a:rPr lang="en-US" sz="1400" i="1" baseline="0" dirty="0" smtClean="0">
                <a:latin typeface="+mn-lt"/>
              </a:rPr>
              <a:t> 2-3 minutes for people to write down their thoughts.)</a:t>
            </a:r>
          </a:p>
          <a:p>
            <a:pPr eaLnBrk="1" hangingPunct="1"/>
            <a:endParaRPr lang="en-US" sz="1400" i="1" baseline="0" dirty="0" smtClean="0">
              <a:latin typeface="+mn-lt"/>
            </a:endParaRPr>
          </a:p>
          <a:p>
            <a:pPr eaLnBrk="1" hangingPunct="1"/>
            <a:r>
              <a:rPr lang="en-US" sz="1400" b="1" i="0" baseline="0" dirty="0" smtClean="0">
                <a:latin typeface="+mn-lt"/>
              </a:rPr>
              <a:t>[ASK]</a:t>
            </a:r>
          </a:p>
          <a:p>
            <a:pPr eaLnBrk="1" hangingPunct="1"/>
            <a:r>
              <a:rPr lang="en-US" sz="1400" b="0" i="0" baseline="0" dirty="0" smtClean="0">
                <a:latin typeface="+mn-lt"/>
              </a:rPr>
              <a:t>How many of you feel you have achieved this standard? </a:t>
            </a:r>
          </a:p>
          <a:p>
            <a:pPr eaLnBrk="1" hangingPunct="1"/>
            <a:endParaRPr lang="en-US" sz="1400" b="0" i="0" baseline="0" dirty="0" smtClean="0">
              <a:latin typeface="+mn-lt"/>
            </a:endParaRPr>
          </a:p>
          <a:p>
            <a:pPr eaLnBrk="1" hangingPunct="1"/>
            <a:r>
              <a:rPr lang="en-US" sz="1400" b="1" i="0" baseline="0" dirty="0" smtClean="0">
                <a:latin typeface="+mn-lt"/>
              </a:rPr>
              <a:t>[Respond to hands positively, and encourage those that remain that this is a long-term focus for many PTAs – they are not alone.]</a:t>
            </a:r>
          </a:p>
          <a:p>
            <a:pPr eaLnBrk="1" hangingPunct="1"/>
            <a:endParaRPr lang="en-US" sz="1400" b="1" i="0" baseline="0" dirty="0" smtClean="0">
              <a:latin typeface="+mn-lt"/>
            </a:endParaRPr>
          </a:p>
          <a:p>
            <a:pPr eaLnBrk="1" hangingPunct="1"/>
            <a:r>
              <a:rPr lang="en-US" sz="1400" b="1" i="0" baseline="0" dirty="0" smtClean="0">
                <a:latin typeface="+mn-lt"/>
              </a:rPr>
              <a:t>[CLICK TO NEXT SLIDE]</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D854980-41FB-4AEB-B4C7-C895BD598D64}" type="slidenum">
              <a:rPr lang="en-US" smtClean="0"/>
              <a:pPr eaLnBrk="1" hangingPunct="1"/>
              <a:t>18</a:t>
            </a:fld>
            <a:endParaRPr lang="en-US" dirty="0" smtClean="0"/>
          </a:p>
        </p:txBody>
      </p:sp>
    </p:spTree>
    <p:extLst>
      <p:ext uri="{BB962C8B-B14F-4D97-AF65-F5344CB8AC3E}">
        <p14:creationId xmlns:p14="http://schemas.microsoft.com/office/powerpoint/2010/main" val="3923791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[SAY] </a:t>
            </a:r>
          </a:p>
          <a:p>
            <a:pPr eaLnBrk="1" hangingPunct="1">
              <a:defRPr/>
            </a:pPr>
            <a:r>
              <a:rPr lang="en-US" sz="1400" b="0" dirty="0" smtClean="0"/>
              <a:t>Thank you for sharing all that you’re doing! Here are a couple of other suggestions from the</a:t>
            </a:r>
            <a:r>
              <a:rPr lang="en-US" sz="1400" b="0" baseline="0" dirty="0" smtClean="0"/>
              <a:t> National PTA’s Standards for Family-School Partnerships Implementation Guide, which you can find on our Web site at pta.org – when you click on “Family Engagement.”  Hopefully you’ll see some ideas you’ll want to add to your “Take-home” column!</a:t>
            </a:r>
          </a:p>
          <a:p>
            <a:pPr eaLnBrk="1" hangingPunct="1">
              <a:defRPr/>
            </a:pPr>
            <a:endParaRPr lang="en-US" sz="1400" b="0" baseline="0" dirty="0" smtClean="0"/>
          </a:p>
          <a:p>
            <a:pPr eaLnBrk="1" hangingPunct="1">
              <a:defRPr/>
            </a:pPr>
            <a:r>
              <a:rPr lang="en-US" sz="1400" b="0" baseline="0" dirty="0" smtClean="0"/>
              <a:t>Here are some ideas to get you started: </a:t>
            </a:r>
          </a:p>
          <a:p>
            <a:pPr marL="342900" indent="-342900">
              <a:spcAft>
                <a:spcPts val="800"/>
              </a:spcAft>
              <a:buFont typeface="Arial" pitchFamily="34" charset="0"/>
              <a:buChar char="•"/>
            </a:pPr>
            <a:r>
              <a:rPr lang="en-US" sz="1400" dirty="0" smtClean="0"/>
              <a:t>Use all communication channels: cable television, newspapers, radio, automated phone systems, text messaging, school and PTA web sites and</a:t>
            </a:r>
            <a:r>
              <a:rPr lang="en-US" sz="1400" baseline="0" dirty="0" smtClean="0"/>
              <a:t> or newsletters</a:t>
            </a:r>
            <a:r>
              <a:rPr lang="en-US" sz="1400" dirty="0" smtClean="0"/>
              <a:t>, etc.  </a:t>
            </a:r>
          </a:p>
          <a:p>
            <a:pPr marL="342900" indent="-342900">
              <a:spcAft>
                <a:spcPts val="800"/>
              </a:spcAft>
              <a:buFont typeface="Arial" pitchFamily="34" charset="0"/>
              <a:buChar char="•"/>
            </a:pPr>
            <a:r>
              <a:rPr lang="en-US" sz="1400" dirty="0" smtClean="0"/>
              <a:t>Identify parents, community members, organizations and businesses that can help facilitate home-school communication. </a:t>
            </a:r>
          </a:p>
          <a:p>
            <a:pPr marL="342900" indent="-342900">
              <a:spcAft>
                <a:spcPts val="800"/>
              </a:spcAft>
              <a:buFont typeface="Arial" pitchFamily="34" charset="0"/>
              <a:buChar char="•"/>
            </a:pPr>
            <a:r>
              <a:rPr lang="en-US" sz="1400" dirty="0" smtClean="0"/>
              <a:t>Communicate in languages and formats that will best inform all families.</a:t>
            </a:r>
          </a:p>
          <a:p>
            <a:pPr marL="342900" indent="-342900">
              <a:spcAft>
                <a:spcPts val="800"/>
              </a:spcAft>
              <a:buFont typeface="Arial" pitchFamily="34" charset="0"/>
              <a:buChar char="•"/>
            </a:pPr>
            <a:r>
              <a:rPr lang="en-US" sz="1400" dirty="0" smtClean="0"/>
              <a:t>Sponsor events that encourage interaction between educators and families in a fun, social way.  </a:t>
            </a:r>
          </a:p>
          <a:p>
            <a:pPr eaLnBrk="1" hangingPunct="1">
              <a:defRPr/>
            </a:pPr>
            <a:endParaRPr lang="en-US" sz="1400" b="0" baseline="0" dirty="0" smtClean="0"/>
          </a:p>
          <a:p>
            <a:r>
              <a:rPr lang="en-US" sz="1400" b="0" dirty="0" smtClean="0"/>
              <a:t>We</a:t>
            </a:r>
            <a:r>
              <a:rPr lang="en-US" sz="1400" b="0" baseline="0" dirty="0" smtClean="0"/>
              <a:t> have many other recommendations on our Web site at pta.org under Family Engagement and in the National Standards for Family School Partnerships Implementation Guide section.</a:t>
            </a:r>
          </a:p>
          <a:p>
            <a:endParaRPr lang="en-US" sz="1400" b="1" baseline="0" dirty="0" smtClean="0"/>
          </a:p>
          <a:p>
            <a:r>
              <a:rPr lang="en-US" sz="1400" b="1" baseline="0" dirty="0" smtClean="0"/>
              <a:t>[CLICK TO NEXT SLIDE]</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D854980-41FB-4AEB-B4C7-C895BD598D64}" type="slidenum">
              <a:rPr lang="en-US" smtClean="0"/>
              <a:pPr eaLnBrk="1" hangingPunct="1"/>
              <a:t>19</a:t>
            </a:fld>
            <a:endParaRPr lang="en-US" dirty="0" smtClean="0"/>
          </a:p>
        </p:txBody>
      </p:sp>
    </p:spTree>
    <p:extLst>
      <p:ext uri="{BB962C8B-B14F-4D97-AF65-F5344CB8AC3E}">
        <p14:creationId xmlns:p14="http://schemas.microsoft.com/office/powerpoint/2010/main" val="1163352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[SAY] </a:t>
            </a:r>
            <a:r>
              <a:rPr lang="en-US" sz="1400" dirty="0" smtClean="0">
                <a:latin typeface="+mn-lt"/>
              </a:rPr>
              <a:t>By the end of this workshop, you will be able to..</a:t>
            </a:r>
          </a:p>
          <a:p>
            <a:pPr eaLnBrk="1" hangingPunct="1"/>
            <a:endParaRPr kumimoji="0" lang="en-US" sz="1400" b="1" i="0" u="none" strike="noStrike" kern="1200" cap="none" spc="0" normalizeH="0" baseline="0" noProof="0" dirty="0" smtClean="0">
              <a:ln>
                <a:noFill/>
              </a:ln>
              <a:solidFill>
                <a:srgbClr val="000000"/>
              </a:solidFill>
              <a:effectLst/>
              <a:uLnTx/>
              <a:uFillTx/>
              <a:latin typeface="+mn-lt"/>
              <a:ea typeface="+mn-ea"/>
              <a:cs typeface="+mn-cs"/>
            </a:endParaRPr>
          </a:p>
          <a:p>
            <a:pPr marL="171450" indent="-171450" eaLnBrk="1" hangingPunct="1">
              <a:buFont typeface="Arial" pitchFamily="34" charset="0"/>
              <a:buChar char="•"/>
            </a:pPr>
            <a:r>
              <a:rPr lang="en-US" sz="1400" dirty="0" smtClean="0">
                <a:latin typeface="+mn-lt"/>
                <a:ea typeface="ＭＳ Ｐゴシック" pitchFamily="34" charset="-128"/>
                <a:cs typeface="Arial" pitchFamily="34" charset="0"/>
              </a:rPr>
              <a:t>Understand what it means to effectively conduct family engagement</a:t>
            </a:r>
          </a:p>
          <a:p>
            <a:pPr marL="171450" indent="-171450" eaLnBrk="1" hangingPunct="1">
              <a:buFont typeface="Arial" pitchFamily="34" charset="0"/>
              <a:buChar char="•"/>
            </a:pPr>
            <a:r>
              <a:rPr lang="en-US" sz="1400" dirty="0" smtClean="0">
                <a:latin typeface="+mn-lt"/>
                <a:ea typeface="ＭＳ Ｐゴシック" pitchFamily="34" charset="-128"/>
                <a:cs typeface="Arial" pitchFamily="34" charset="0"/>
              </a:rPr>
              <a:t>Identify PTA’s National Standards for Family-School Partnerships</a:t>
            </a:r>
          </a:p>
          <a:p>
            <a:pPr marL="171450" indent="-171450" eaLnBrk="1" hangingPunct="1">
              <a:buFont typeface="Arial" pitchFamily="34" charset="0"/>
              <a:buChar char="•"/>
            </a:pPr>
            <a:r>
              <a:rPr lang="en-US" sz="1400" dirty="0" smtClean="0">
                <a:latin typeface="+mn-lt"/>
                <a:ea typeface="ＭＳ Ｐゴシック" pitchFamily="34" charset="-128"/>
                <a:cs typeface="Arial" pitchFamily="34" charset="0"/>
              </a:rPr>
              <a:t>Access available resources to help you implement your PTA programs using the Standards</a:t>
            </a:r>
          </a:p>
          <a:p>
            <a:pPr eaLnBrk="1" hangingPunct="1">
              <a:buFont typeface="Courier New" pitchFamily="49" charset="0"/>
              <a:buNone/>
              <a:defRPr/>
            </a:pPr>
            <a:endParaRPr lang="en-US" sz="1400" dirty="0" smtClean="0">
              <a:latin typeface="+mn-lt"/>
            </a:endParaRPr>
          </a:p>
          <a:p>
            <a:pPr eaLnBrk="1" hangingPunct="1">
              <a:buFont typeface="Courier New" pitchFamily="49" charset="0"/>
              <a:buNone/>
              <a:defRPr/>
            </a:pPr>
            <a:r>
              <a:rPr lang="en-US" sz="1400" b="1" dirty="0" smtClean="0">
                <a:latin typeface="+mn-lt"/>
              </a:rPr>
              <a:t>[CLICK TO NEXT SLIDE] </a:t>
            </a:r>
            <a:r>
              <a:rPr lang="en-US" sz="1400" dirty="0" smtClean="0">
                <a:latin typeface="+mn-lt"/>
              </a:rPr>
              <a:t> </a:t>
            </a:r>
            <a:endParaRPr lang="en-US" sz="1400" b="1" dirty="0" smtClean="0">
              <a:latin typeface="+mn-lt"/>
            </a:endParaRPr>
          </a:p>
          <a:p>
            <a:pPr eaLnBrk="1" hangingPunct="1"/>
            <a:endParaRPr kumimoji="0" lang="en-US" sz="14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92D6D47-4F90-4173-BF33-F87C9BE97681}" type="slidenum">
              <a:rPr lang="en-US">
                <a:solidFill>
                  <a:prstClr val="black"/>
                </a:solidFill>
              </a:rPr>
              <a:pPr eaLnBrk="1" hangingPunct="1"/>
              <a:t>2</a:t>
            </a:fld>
            <a:endParaRPr lang="en-US" dirty="0">
              <a:solidFill>
                <a:prstClr val="black"/>
              </a:solidFill>
            </a:endParaRPr>
          </a:p>
        </p:txBody>
      </p:sp>
    </p:spTree>
    <p:extLst>
      <p:ext uri="{BB962C8B-B14F-4D97-AF65-F5344CB8AC3E}">
        <p14:creationId xmlns:p14="http://schemas.microsoft.com/office/powerpoint/2010/main" val="507655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sz="1400" b="1" dirty="0" smtClean="0">
                <a:latin typeface="+mj-lt"/>
              </a:rPr>
              <a:t>[SAY]</a:t>
            </a:r>
            <a:r>
              <a:rPr lang="en-US" sz="1400" b="1" baseline="0" dirty="0" smtClean="0">
                <a:latin typeface="+mj-lt"/>
              </a:rPr>
              <a:t> </a:t>
            </a:r>
          </a:p>
          <a:p>
            <a:pPr eaLnBrk="1" hangingPunct="1">
              <a:defRPr/>
            </a:pPr>
            <a:r>
              <a:rPr lang="en-US" sz="1400" dirty="0" smtClean="0">
                <a:latin typeface="+mj-lt"/>
              </a:rPr>
              <a:t>The final standard focuses on bringing families</a:t>
            </a:r>
            <a:r>
              <a:rPr lang="en-US" sz="1400" baseline="0" dirty="0" smtClean="0">
                <a:latin typeface="+mj-lt"/>
              </a:rPr>
              <a:t> and schools together in collaboration with </a:t>
            </a:r>
            <a:r>
              <a:rPr lang="en-US" sz="1400" dirty="0" smtClean="0">
                <a:latin typeface="+mj-lt"/>
              </a:rPr>
              <a:t>others in</a:t>
            </a:r>
            <a:r>
              <a:rPr lang="en-US" sz="1400" baseline="0" dirty="0" smtClean="0">
                <a:latin typeface="+mj-lt"/>
              </a:rPr>
              <a:t> the</a:t>
            </a:r>
            <a:r>
              <a:rPr lang="en-US" sz="1400" dirty="0" smtClean="0">
                <a:latin typeface="+mj-lt"/>
              </a:rPr>
              <a:t> community that offer expanded learning opportunities, community services, and civic participation.</a:t>
            </a:r>
          </a:p>
          <a:p>
            <a:pPr eaLnBrk="1" hangingPunct="1">
              <a:defRPr/>
            </a:pPr>
            <a:endParaRPr lang="en-US" sz="1400" b="1" i="1" dirty="0" smtClean="0">
              <a:latin typeface="+mj-lt"/>
            </a:endParaRPr>
          </a:p>
          <a:p>
            <a:pPr eaLnBrk="1" hangingPunct="1">
              <a:defRPr/>
            </a:pPr>
            <a:r>
              <a:rPr lang="en-US" sz="1400" b="1" dirty="0" smtClean="0">
                <a:latin typeface="+mj-lt"/>
              </a:rPr>
              <a:t>Our goal</a:t>
            </a:r>
            <a:r>
              <a:rPr lang="en-US" sz="1400" b="1" baseline="0" dirty="0" smtClean="0">
                <a:latin typeface="+mj-lt"/>
              </a:rPr>
              <a:t> is to connect the school with community resources.  How can we achieve that?</a:t>
            </a:r>
            <a:endParaRPr lang="en-US" sz="1400" b="1" dirty="0" smtClean="0">
              <a:latin typeface="+mj-lt"/>
            </a:endParaRPr>
          </a:p>
          <a:p>
            <a:pPr marL="106819" lvl="0" indent="-171450" eaLnBrk="1" hangingPunct="1">
              <a:buFont typeface="Arial" pitchFamily="34" charset="0"/>
              <a:buChar char="•"/>
              <a:defRPr/>
            </a:pPr>
            <a:r>
              <a:rPr lang="en-US" sz="1400" dirty="0" smtClean="0">
                <a:latin typeface="+mj-lt"/>
              </a:rPr>
              <a:t>Link to community resources </a:t>
            </a:r>
          </a:p>
          <a:p>
            <a:pPr marL="106819" lvl="0" indent="-171450" eaLnBrk="1" hangingPunct="1">
              <a:buFont typeface="Arial" pitchFamily="34" charset="0"/>
              <a:buChar char="•"/>
              <a:defRPr/>
            </a:pPr>
            <a:r>
              <a:rPr lang="en-US" sz="1400" dirty="0" smtClean="0">
                <a:latin typeface="+mj-lt"/>
              </a:rPr>
              <a:t>Organize support from community partners </a:t>
            </a:r>
          </a:p>
          <a:p>
            <a:pPr marL="106819" lvl="0" indent="-171450" eaLnBrk="1" hangingPunct="1">
              <a:buFont typeface="Arial" pitchFamily="34" charset="0"/>
              <a:buChar char="•"/>
              <a:defRPr/>
            </a:pPr>
            <a:r>
              <a:rPr lang="en-US" sz="1400" dirty="0" smtClean="0">
                <a:latin typeface="+mj-lt"/>
              </a:rPr>
              <a:t>Turn the school into a hub of community life</a:t>
            </a:r>
          </a:p>
          <a:p>
            <a:pPr marL="106819" lvl="0" indent="-171450" eaLnBrk="1" hangingPunct="1">
              <a:buFont typeface="Arial" pitchFamily="34" charset="0"/>
              <a:buChar char="•"/>
              <a:defRPr/>
            </a:pPr>
            <a:r>
              <a:rPr lang="en-US" sz="1400" dirty="0" smtClean="0">
                <a:latin typeface="+mj-lt"/>
              </a:rPr>
              <a:t>Partner with community groups to strengthen families and support student success</a:t>
            </a:r>
          </a:p>
          <a:p>
            <a:pPr marL="0" lvl="0" indent="0" eaLnBrk="1" hangingPunct="1">
              <a:buFont typeface="Arial" pitchFamily="34" charset="0"/>
              <a:buNone/>
              <a:defRPr/>
            </a:pPr>
            <a:endParaRPr lang="en-US" sz="1400" dirty="0" smtClean="0">
              <a:latin typeface="+mj-lt"/>
            </a:endParaRPr>
          </a:p>
          <a:p>
            <a:pPr marL="0" lvl="0" indent="0" eaLnBrk="1" hangingPunct="1">
              <a:buFont typeface="Arial" pitchFamily="34" charset="0"/>
              <a:buNone/>
              <a:defRPr/>
            </a:pPr>
            <a:r>
              <a:rPr lang="en-US" sz="1400" dirty="0" smtClean="0">
                <a:latin typeface="+mj-lt"/>
              </a:rPr>
              <a:t>Parent and school leaders should work closely with neighborhood associations, government agencies, businesses, and universities to strengthen the school. These collaborations should make resources available to students, school staff, and families and build a family-friendly community.</a:t>
            </a:r>
          </a:p>
          <a:p>
            <a:endParaRPr lang="en-US" sz="1400" dirty="0" smtClean="0">
              <a:latin typeface="+mj-lt"/>
            </a:endParaRPr>
          </a:p>
          <a:p>
            <a:r>
              <a:rPr lang="en-US" sz="1400" b="1" dirty="0" smtClean="0">
                <a:latin typeface="+mj-lt"/>
              </a:rPr>
              <a:t>[ACTIVITY – WORKSHEET]</a:t>
            </a:r>
          </a:p>
          <a:p>
            <a:r>
              <a:rPr lang="en-US" sz="1400" dirty="0" smtClean="0">
                <a:latin typeface="+mj-lt"/>
              </a:rPr>
              <a:t>So, get out</a:t>
            </a:r>
            <a:r>
              <a:rPr lang="en-US" sz="1400" baseline="0" dirty="0" smtClean="0">
                <a:latin typeface="+mj-lt"/>
              </a:rPr>
              <a:t> your worksheet one last time and think about your own school and PTA. </a:t>
            </a:r>
            <a:endParaRPr lang="en-US" sz="1400" dirty="0" smtClean="0">
              <a:latin typeface="+mj-lt"/>
            </a:endParaRPr>
          </a:p>
          <a:p>
            <a:pPr marL="171450" indent="-171450">
              <a:buFont typeface="Arial" pitchFamily="34" charset="0"/>
              <a:buChar char="•"/>
            </a:pPr>
            <a:r>
              <a:rPr lang="en-US" sz="1400" dirty="0" smtClean="0">
                <a:latin typeface="+mj-lt"/>
              </a:rPr>
              <a:t>What links to community resources has the school forged? </a:t>
            </a:r>
          </a:p>
          <a:p>
            <a:pPr marL="171450" indent="-171450">
              <a:buFont typeface="Arial" pitchFamily="34" charset="0"/>
              <a:buChar char="•"/>
            </a:pPr>
            <a:r>
              <a:rPr lang="en-US" sz="1400" dirty="0" smtClean="0">
                <a:latin typeface="+mj-lt"/>
              </a:rPr>
              <a:t>Have parents and families been part of that process? </a:t>
            </a:r>
          </a:p>
          <a:p>
            <a:pPr marL="171450" indent="-171450">
              <a:buFont typeface="Arial" pitchFamily="34" charset="0"/>
              <a:buChar char="•"/>
            </a:pPr>
            <a:r>
              <a:rPr lang="en-US" sz="1400" dirty="0" smtClean="0">
                <a:latin typeface="+mj-lt"/>
              </a:rPr>
              <a:t>In what ways has support from community partners been organized? </a:t>
            </a:r>
          </a:p>
          <a:p>
            <a:pPr marL="171450" indent="-171450">
              <a:buFont typeface="Arial" pitchFamily="34" charset="0"/>
              <a:buChar char="•"/>
            </a:pPr>
            <a:r>
              <a:rPr lang="en-US" sz="1400" dirty="0" smtClean="0">
                <a:latin typeface="+mj-lt"/>
              </a:rPr>
              <a:t>What community organizations would be meaningful partners for</a:t>
            </a:r>
            <a:r>
              <a:rPr lang="en-US" sz="1400" baseline="0" dirty="0" smtClean="0">
                <a:latin typeface="+mj-lt"/>
              </a:rPr>
              <a:t> the different needs of your school community?</a:t>
            </a:r>
            <a:endParaRPr lang="en-US" sz="1400" dirty="0" smtClean="0">
              <a:latin typeface="+mj-lt"/>
            </a:endParaRPr>
          </a:p>
          <a:p>
            <a:pPr eaLnBrk="1" hangingPunct="1"/>
            <a:endParaRPr lang="en-US" sz="1400" b="1" i="0" baseline="0" dirty="0" smtClean="0">
              <a:latin typeface="+mj-lt"/>
            </a:endParaRPr>
          </a:p>
          <a:p>
            <a:pPr eaLnBrk="1" hangingPunct="1">
              <a:defRPr/>
            </a:pPr>
            <a:r>
              <a:rPr lang="en-US" sz="1400" b="1" dirty="0" smtClean="0">
                <a:latin typeface="+mj-lt"/>
              </a:rPr>
              <a:t>As you think about your school or schools in your district, consider these questions:</a:t>
            </a:r>
          </a:p>
          <a:p>
            <a:pPr marL="171450" lvl="0" indent="-171450" eaLnBrk="1" hangingPunct="1">
              <a:buFont typeface="Arial" pitchFamily="34" charset="0"/>
              <a:buChar char="•"/>
              <a:defRPr/>
            </a:pPr>
            <a:r>
              <a:rPr lang="en-US" sz="1400" dirty="0" smtClean="0">
                <a:latin typeface="+mj-lt"/>
              </a:rPr>
              <a:t>Are families aware of resources in the community that link to learning?</a:t>
            </a:r>
          </a:p>
          <a:p>
            <a:pPr marL="171450" lvl="0" indent="-171450" eaLnBrk="1" hangingPunct="1">
              <a:buFont typeface="Arial" pitchFamily="34" charset="0"/>
              <a:buChar char="•"/>
              <a:defRPr/>
            </a:pPr>
            <a:r>
              <a:rPr lang="en-US" sz="1400" dirty="0" smtClean="0">
                <a:latin typeface="+mj-lt"/>
              </a:rPr>
              <a:t>Are students organized to provide a service to the community?</a:t>
            </a:r>
          </a:p>
          <a:p>
            <a:pPr marL="171450" lvl="0" indent="-171450" eaLnBrk="1" hangingPunct="1">
              <a:buFont typeface="Arial" pitchFamily="34" charset="0"/>
              <a:buChar char="•"/>
              <a:defRPr/>
            </a:pPr>
            <a:r>
              <a:rPr lang="en-US" sz="1400" dirty="0" smtClean="0">
                <a:latin typeface="+mj-lt"/>
              </a:rPr>
              <a:t>Is the community engaged in supporting learning through such opportunities as service learning and internships?</a:t>
            </a:r>
          </a:p>
          <a:p>
            <a:pPr marL="171450" lvl="0" indent="-171450" eaLnBrk="1" hangingPunct="1">
              <a:buFont typeface="Arial" pitchFamily="34" charset="0"/>
              <a:buChar char="•"/>
              <a:defRPr/>
            </a:pPr>
            <a:r>
              <a:rPr lang="en-US" sz="1400" dirty="0" smtClean="0">
                <a:latin typeface="+mj-lt"/>
              </a:rPr>
              <a:t>Are community members included in planning and implementing programs and policies?</a:t>
            </a:r>
          </a:p>
          <a:p>
            <a:pPr marL="171450" lvl="0" indent="-171450" eaLnBrk="1" hangingPunct="1">
              <a:buFont typeface="Arial" pitchFamily="34" charset="0"/>
              <a:buChar char="•"/>
              <a:defRPr/>
            </a:pPr>
            <a:r>
              <a:rPr lang="en-US" sz="1400" dirty="0" smtClean="0">
                <a:latin typeface="+mj-lt"/>
              </a:rPr>
              <a:t>What is the community’s perception of our school? </a:t>
            </a:r>
          </a:p>
          <a:p>
            <a:pPr marL="171450" lvl="0" indent="-171450" eaLnBrk="1" hangingPunct="1">
              <a:buFont typeface="Arial" pitchFamily="34" charset="0"/>
              <a:buChar char="•"/>
              <a:defRPr/>
            </a:pPr>
            <a:endParaRPr lang="en-US" sz="1400" dirty="0" smtClean="0">
              <a:latin typeface="+mj-lt"/>
            </a:endParaRPr>
          </a:p>
          <a:p>
            <a:pPr marL="0" lvl="0" indent="0" eaLnBrk="1" hangingPunct="1">
              <a:buFont typeface="Arial" pitchFamily="34" charset="0"/>
              <a:buNone/>
              <a:defRPr/>
            </a:pPr>
            <a:r>
              <a:rPr lang="en-US" sz="1400" i="1" dirty="0" smtClean="0">
                <a:latin typeface="+mj-lt"/>
              </a:rPr>
              <a:t>(Wait</a:t>
            </a:r>
            <a:r>
              <a:rPr lang="en-US" sz="1400" i="1" baseline="0" dirty="0" smtClean="0">
                <a:latin typeface="+mj-lt"/>
              </a:rPr>
              <a:t> a few minutes for people to write down their thoughts.)</a:t>
            </a:r>
          </a:p>
          <a:p>
            <a:pPr marL="0" lvl="0" indent="0" eaLnBrk="1" hangingPunct="1">
              <a:buFont typeface="Arial" pitchFamily="34" charset="0"/>
              <a:buNone/>
              <a:defRPr/>
            </a:pPr>
            <a:endParaRPr lang="en-US" sz="1400" i="1" baseline="0" dirty="0" smtClean="0">
              <a:latin typeface="+mj-lt"/>
            </a:endParaRPr>
          </a:p>
          <a:p>
            <a:pPr marL="0" lvl="0" indent="0" eaLnBrk="1" hangingPunct="1">
              <a:buFont typeface="Arial" pitchFamily="34" charset="0"/>
              <a:buNone/>
              <a:defRPr/>
            </a:pPr>
            <a:r>
              <a:rPr lang="en-US" sz="1400" b="1" i="0" baseline="0" dirty="0" smtClean="0">
                <a:latin typeface="+mj-lt"/>
              </a:rPr>
              <a:t>[ASK]</a:t>
            </a:r>
          </a:p>
          <a:p>
            <a:pPr marL="0" lvl="0" indent="0" eaLnBrk="1" hangingPunct="1">
              <a:buFont typeface="Arial" pitchFamily="34" charset="0"/>
              <a:buNone/>
              <a:defRPr/>
            </a:pPr>
            <a:r>
              <a:rPr lang="en-US" sz="1400" b="0" i="0" baseline="0" dirty="0" smtClean="0">
                <a:latin typeface="+mj-lt"/>
              </a:rPr>
              <a:t>Does anyone want to share the ways they have partnered with other community organizations, services or supports to fill a need for students and families of your school?</a:t>
            </a:r>
          </a:p>
          <a:p>
            <a:pPr marL="0" lvl="0" indent="0" eaLnBrk="1" hangingPunct="1">
              <a:buFont typeface="Arial" pitchFamily="34" charset="0"/>
              <a:buNone/>
              <a:defRPr/>
            </a:pPr>
            <a:endParaRPr lang="en-US" sz="1400" b="0" i="0" baseline="0" dirty="0" smtClean="0">
              <a:latin typeface="+mj-lt"/>
            </a:endParaRPr>
          </a:p>
          <a:p>
            <a:pPr marL="0" lvl="0" indent="0" eaLnBrk="1" hangingPunct="1">
              <a:buFont typeface="Arial" pitchFamily="34" charset="0"/>
              <a:buNone/>
              <a:defRPr/>
            </a:pPr>
            <a:r>
              <a:rPr lang="en-US" sz="1400" b="1" i="0" baseline="0" dirty="0" smtClean="0">
                <a:latin typeface="+mj-lt"/>
              </a:rPr>
              <a:t>[THANK CONTRIBUTORS}</a:t>
            </a:r>
          </a:p>
          <a:p>
            <a:pPr marL="0" lvl="0" indent="0" eaLnBrk="1" hangingPunct="1">
              <a:buFont typeface="Arial" pitchFamily="34" charset="0"/>
              <a:buNone/>
              <a:defRPr/>
            </a:pPr>
            <a:endParaRPr lang="en-US" sz="1400" b="1" i="0" dirty="0" smtClean="0">
              <a:latin typeface="+mj-lt"/>
            </a:endParaRPr>
          </a:p>
          <a:p>
            <a:pPr marL="0" lvl="0" indent="0" eaLnBrk="1" hangingPunct="1">
              <a:buFont typeface="Arial" pitchFamily="34" charset="0"/>
              <a:buNone/>
              <a:defRPr/>
            </a:pPr>
            <a:r>
              <a:rPr lang="en-US" sz="1400" b="1" dirty="0" smtClean="0">
                <a:latin typeface="+mj-lt"/>
              </a:rPr>
              <a:t>[CLICK</a:t>
            </a:r>
            <a:r>
              <a:rPr lang="en-US" sz="1400" b="1" baseline="0" dirty="0" smtClean="0">
                <a:latin typeface="+mj-lt"/>
              </a:rPr>
              <a:t> TO NEXT SLIDE]</a:t>
            </a:r>
            <a:endParaRPr lang="en-US" sz="1400" b="1" dirty="0" smtClean="0">
              <a:latin typeface="+mj-lt"/>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D854980-41FB-4AEB-B4C7-C895BD598D64}" type="slidenum">
              <a:rPr lang="en-US" smtClean="0"/>
              <a:pPr eaLnBrk="1" hangingPunct="1"/>
              <a:t>20</a:t>
            </a:fld>
            <a:endParaRPr lang="en-US" dirty="0" smtClean="0"/>
          </a:p>
        </p:txBody>
      </p:sp>
    </p:spTree>
    <p:extLst>
      <p:ext uri="{BB962C8B-B14F-4D97-AF65-F5344CB8AC3E}">
        <p14:creationId xmlns:p14="http://schemas.microsoft.com/office/powerpoint/2010/main" val="1889362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sz="1400" b="1" dirty="0" smtClean="0">
                <a:latin typeface="+mn-lt"/>
              </a:rPr>
              <a:t>[SAY]</a:t>
            </a:r>
            <a:r>
              <a:rPr lang="en-US" sz="1400" b="1" baseline="0" dirty="0" smtClean="0">
                <a:latin typeface="+mn-lt"/>
              </a:rPr>
              <a:t> </a:t>
            </a:r>
          </a:p>
          <a:p>
            <a:pPr eaLnBrk="1" hangingPunct="1">
              <a:defRPr/>
            </a:pPr>
            <a:r>
              <a:rPr lang="en-US" sz="1400" b="0" baseline="0" dirty="0" smtClean="0">
                <a:latin typeface="+mn-lt"/>
              </a:rPr>
              <a:t>As you are developing your plan for the year, you will see obvious opportunities and gaps that will require community collaborations.</a:t>
            </a:r>
          </a:p>
          <a:p>
            <a:pPr eaLnBrk="1" hangingPunct="1">
              <a:defRPr/>
            </a:pPr>
            <a:endParaRPr lang="en-US" sz="1400" b="0" baseline="0" dirty="0" smtClean="0">
              <a:latin typeface="+mn-lt"/>
            </a:endParaRPr>
          </a:p>
          <a:p>
            <a:pPr eaLnBrk="1" hangingPunct="1">
              <a:defRPr/>
            </a:pPr>
            <a:r>
              <a:rPr lang="en-US" sz="1400" b="0" baseline="0" dirty="0" smtClean="0">
                <a:latin typeface="+mn-lt"/>
              </a:rPr>
              <a:t>It’s important to recognize that – every person in your school – staff, students, PTA leaders/members, and families – every person has their own community connections. When you share your plan with these stakeholders, you’ll see quite easily – community connections emerge.  That’s an opportunity to encourage new PTA member involvement and leadership. If someone has a connection, ask them to forge the collaboration, and encourage them to take the lead building and sustaining the relationship. </a:t>
            </a:r>
          </a:p>
          <a:p>
            <a:pPr eaLnBrk="1" hangingPunct="1">
              <a:defRPr/>
            </a:pPr>
            <a:endParaRPr lang="en-US" sz="1400" b="0" baseline="0" dirty="0" smtClean="0">
              <a:latin typeface="+mn-lt"/>
              <a:ea typeface="ＭＳ Ｐゴシック" charset="-128"/>
            </a:endParaRPr>
          </a:p>
          <a:p>
            <a:pPr eaLnBrk="1" hangingPunct="1">
              <a:defRPr/>
            </a:pPr>
            <a:r>
              <a:rPr lang="en-US" sz="1400" b="0" baseline="0" dirty="0" smtClean="0">
                <a:latin typeface="+mn-lt"/>
                <a:ea typeface="ＭＳ Ｐゴシック" charset="-128"/>
              </a:rPr>
              <a:t>Be sure to b</a:t>
            </a:r>
            <a:r>
              <a:rPr lang="en-US" sz="1400" dirty="0" smtClean="0">
                <a:latin typeface="+mn-lt"/>
                <a:ea typeface="ＭＳ Ｐゴシック" charset="-128"/>
              </a:rPr>
              <a:t>ring partners together around a shared vision and recognize them whenever</a:t>
            </a:r>
            <a:r>
              <a:rPr lang="en-US" sz="1400" baseline="0" dirty="0" smtClean="0">
                <a:latin typeface="+mn-lt"/>
                <a:ea typeface="ＭＳ Ｐゴシック" charset="-128"/>
              </a:rPr>
              <a:t> you can. </a:t>
            </a:r>
            <a:r>
              <a:rPr lang="en-US" sz="1400" dirty="0" smtClean="0">
                <a:latin typeface="+mn-lt"/>
                <a:ea typeface="ＭＳ Ｐゴシック" charset="-128"/>
              </a:rPr>
              <a:t> </a:t>
            </a:r>
          </a:p>
          <a:p>
            <a:pPr eaLnBrk="1" hangingPunct="1">
              <a:defRPr/>
            </a:pPr>
            <a:endParaRPr lang="en-US" sz="1400" b="0" baseline="0" dirty="0" smtClean="0">
              <a:latin typeface="+mn-lt"/>
            </a:endParaRPr>
          </a:p>
          <a:p>
            <a:r>
              <a:rPr lang="en-US" sz="1400" dirty="0" smtClean="0">
                <a:latin typeface="+mn-lt"/>
              </a:rPr>
              <a:t>Some other ideas might be:</a:t>
            </a:r>
          </a:p>
          <a:p>
            <a:pPr marL="171450" indent="-171450">
              <a:buFont typeface="Arial" pitchFamily="34" charset="0"/>
              <a:buChar char="•"/>
            </a:pPr>
            <a:r>
              <a:rPr lang="en-US" sz="1400" dirty="0" smtClean="0">
                <a:latin typeface="+mn-lt"/>
              </a:rPr>
              <a:t>Host a community resource fair that highlights programs that support the cultural, recreational, academic, health, social, and other needs of families.</a:t>
            </a:r>
          </a:p>
          <a:p>
            <a:pPr marL="171450" indent="-171450">
              <a:buFont typeface="Arial" pitchFamily="34" charset="0"/>
              <a:buChar char="•"/>
            </a:pPr>
            <a:r>
              <a:rPr lang="en-US" sz="1400" dirty="0" smtClean="0">
                <a:latin typeface="+mn-lt"/>
              </a:rPr>
              <a:t>Reach out to senior/retired citizens and invite them to volunteer at the school. </a:t>
            </a:r>
          </a:p>
          <a:p>
            <a:pPr marL="171450" indent="-171450">
              <a:buFont typeface="Arial" pitchFamily="34" charset="0"/>
              <a:buChar char="•"/>
            </a:pPr>
            <a:r>
              <a:rPr lang="en-US" sz="1400" dirty="0" smtClean="0">
                <a:latin typeface="+mn-lt"/>
              </a:rPr>
              <a:t>Work with the local newspaper or media to promote special events that are happening at the school.</a:t>
            </a:r>
          </a:p>
          <a:p>
            <a:pPr marL="171450" indent="-171450">
              <a:buFont typeface="Arial" pitchFamily="34" charset="0"/>
              <a:buChar char="•"/>
            </a:pPr>
            <a:r>
              <a:rPr lang="en-US" sz="1400" dirty="0" smtClean="0">
                <a:latin typeface="+mn-lt"/>
              </a:rPr>
              <a:t>Invite school alumni to volunteer time to the school.  </a:t>
            </a:r>
          </a:p>
          <a:p>
            <a:pPr marL="171450" indent="-171450">
              <a:buFont typeface="Arial" pitchFamily="34" charset="0"/>
              <a:buChar char="•"/>
            </a:pPr>
            <a:r>
              <a:rPr lang="en-US" sz="1400" dirty="0" smtClean="0">
                <a:latin typeface="+mn-lt"/>
              </a:rPr>
              <a:t>Sponsor an annual Give Back Day to encourage students to implement community service</a:t>
            </a:r>
            <a:r>
              <a:rPr lang="en-US" sz="1400" baseline="0" dirty="0" smtClean="0">
                <a:latin typeface="+mn-lt"/>
              </a:rPr>
              <a:t> projects.</a:t>
            </a:r>
          </a:p>
          <a:p>
            <a:pPr marL="171450" indent="-171450">
              <a:buFont typeface="Arial" pitchFamily="34" charset="0"/>
              <a:buChar char="•"/>
            </a:pPr>
            <a:endParaRPr lang="en-US" sz="1400" baseline="0" dirty="0" smtClean="0">
              <a:latin typeface="+mn-lt"/>
            </a:endParaRPr>
          </a:p>
          <a:p>
            <a:pPr marL="0" indent="0">
              <a:buFont typeface="Arial" pitchFamily="34" charset="0"/>
              <a:buNone/>
            </a:pPr>
            <a:r>
              <a:rPr lang="en-US" sz="1400" b="1" baseline="0" dirty="0" smtClean="0">
                <a:latin typeface="+mn-lt"/>
              </a:rPr>
              <a:t>[ASK]</a:t>
            </a:r>
          </a:p>
          <a:p>
            <a:pPr marL="0" indent="0">
              <a:buFont typeface="Arial" pitchFamily="34" charset="0"/>
              <a:buNone/>
            </a:pPr>
            <a:r>
              <a:rPr lang="en-US" sz="1400" b="0" baseline="0" dirty="0" smtClean="0">
                <a:latin typeface="+mn-lt"/>
              </a:rPr>
              <a:t>What has your PTA or school done?</a:t>
            </a:r>
          </a:p>
          <a:p>
            <a:pPr marL="0" indent="0">
              <a:buFont typeface="Arial" pitchFamily="34" charset="0"/>
              <a:buNone/>
            </a:pPr>
            <a:endParaRPr lang="en-US" sz="1400" b="0" baseline="0" dirty="0" smtClean="0">
              <a:latin typeface="+mn-lt"/>
            </a:endParaRPr>
          </a:p>
          <a:p>
            <a:pPr marL="0" indent="0">
              <a:buFont typeface="Arial" pitchFamily="34" charset="0"/>
              <a:buNone/>
            </a:pPr>
            <a:r>
              <a:rPr lang="en-US" sz="1400" b="1" baseline="0" dirty="0" smtClean="0">
                <a:latin typeface="+mn-lt"/>
              </a:rPr>
              <a:t>[CLICK TO NEXT SLIDE]</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D854980-41FB-4AEB-B4C7-C895BD598D64}" type="slidenum">
              <a:rPr lang="en-US" smtClean="0"/>
              <a:pPr eaLnBrk="1" hangingPunct="1"/>
              <a:t>21</a:t>
            </a:fld>
            <a:endParaRPr lang="en-US" dirty="0" smtClean="0"/>
          </a:p>
        </p:txBody>
      </p:sp>
    </p:spTree>
    <p:extLst>
      <p:ext uri="{BB962C8B-B14F-4D97-AF65-F5344CB8AC3E}">
        <p14:creationId xmlns:p14="http://schemas.microsoft.com/office/powerpoint/2010/main" val="2856871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b="1" dirty="0" smtClean="0"/>
              <a:t>[SAY] </a:t>
            </a:r>
          </a:p>
          <a:p>
            <a:pPr eaLnBrk="1" hangingPunct="1">
              <a:spcBef>
                <a:spcPct val="0"/>
              </a:spcBef>
            </a:pPr>
            <a:r>
              <a:rPr lang="en-US" sz="1400" b="0" dirty="0" smtClean="0"/>
              <a:t>Here</a:t>
            </a:r>
            <a:r>
              <a:rPr lang="en-US" sz="1400" b="0" baseline="0" dirty="0" smtClean="0"/>
              <a:t> are some </a:t>
            </a:r>
            <a:r>
              <a:rPr lang="en-US" sz="1400" b="0" dirty="0" smtClean="0"/>
              <a:t>best practices school districts, PIRCs, and states have implemented using the National Standards.  These provide great examples of how the standards can be put into action.</a:t>
            </a:r>
          </a:p>
          <a:p>
            <a:pPr eaLnBrk="1" hangingPunct="1">
              <a:spcBef>
                <a:spcPct val="0"/>
              </a:spcBef>
            </a:pPr>
            <a:endParaRPr lang="en-US" sz="1400" dirty="0" smtClean="0"/>
          </a:p>
          <a:p>
            <a:pPr eaLnBrk="1" hangingPunct="1">
              <a:spcBef>
                <a:spcPct val="0"/>
              </a:spcBef>
            </a:pPr>
            <a:r>
              <a:rPr lang="en-US" sz="1400" b="1" dirty="0" smtClean="0"/>
              <a:t>Policy:</a:t>
            </a:r>
            <a:r>
              <a:rPr lang="en-US" sz="1400" b="1" baseline="0" dirty="0" smtClean="0"/>
              <a:t> </a:t>
            </a:r>
            <a:r>
              <a:rPr lang="en-US" sz="1400" b="0" baseline="0" dirty="0" smtClean="0"/>
              <a:t>10 states have codified the National Standards for Family-School Partnerships into law. Five states have included the Standards in State policy.</a:t>
            </a:r>
          </a:p>
          <a:p>
            <a:pPr eaLnBrk="1" hangingPunct="1">
              <a:spcBef>
                <a:spcPct val="0"/>
              </a:spcBef>
            </a:pPr>
            <a:endParaRPr lang="en-US" sz="1400" b="1" dirty="0" smtClean="0"/>
          </a:p>
          <a:p>
            <a:pPr eaLnBrk="1" hangingPunct="1">
              <a:spcBef>
                <a:spcPct val="0"/>
              </a:spcBef>
            </a:pPr>
            <a:r>
              <a:rPr lang="en-US" sz="1400" b="1" dirty="0" smtClean="0"/>
              <a:t>Professional Development</a:t>
            </a:r>
            <a:r>
              <a:rPr lang="en-US" sz="1400" dirty="0" smtClean="0"/>
              <a:t>: Boston Public Schools in Massachusetts is using PTA’s National Standards for Family-School partnerships as part of their training blueprint for principals and other school staff. The district plans to provide professional development linking instruction to family engagement. Alabama’s Department of Education also uses PTA National Standards to guide their training and vision of meaningful parental involvement.</a:t>
            </a:r>
            <a:br>
              <a:rPr lang="en-US" sz="1400" dirty="0" smtClean="0"/>
            </a:br>
            <a:endParaRPr lang="en-US" sz="1400" dirty="0" smtClean="0"/>
          </a:p>
          <a:p>
            <a:pPr eaLnBrk="1" hangingPunct="1">
              <a:spcBef>
                <a:spcPct val="0"/>
              </a:spcBef>
            </a:pPr>
            <a:r>
              <a:rPr lang="en-US" sz="1400" b="1" dirty="0" smtClean="0"/>
              <a:t>Parent Leadership Academies</a:t>
            </a:r>
            <a:r>
              <a:rPr lang="en-US" sz="1400" dirty="0" smtClean="0"/>
              <a:t>:  Indiana’s Parental Information and Resource Center has embedded PTA’s National Standards for Family School Partnerships into their curriculum for statewide parent leadership academies. In addition, all 25 schools participating in the parent leadership academies are surveyed on their school-family partnerships using PTA’s National Standards.</a:t>
            </a:r>
          </a:p>
          <a:p>
            <a:pPr eaLnBrk="1" hangingPunct="1">
              <a:spcBef>
                <a:spcPct val="0"/>
              </a:spcBef>
            </a:pPr>
            <a:endParaRPr lang="en-US" sz="1400" dirty="0" smtClean="0"/>
          </a:p>
          <a:p>
            <a:pPr eaLnBrk="1" hangingPunct="1">
              <a:spcBef>
                <a:spcPct val="0"/>
              </a:spcBef>
            </a:pPr>
            <a:r>
              <a:rPr lang="en-US" sz="1400" b="1" dirty="0" smtClean="0"/>
              <a:t>Turning around Struggling Schools:</a:t>
            </a:r>
            <a:r>
              <a:rPr lang="en-US" sz="1400" dirty="0" smtClean="0"/>
              <a:t> In Kansas, PTA’s National Standards for Family-School Partnerships have been integrated into the state’s guidelines for school-improvement plans. In their school improvement plans, schools must describe how they will use at least two of PTA’s National Standards as part of their comprehensive goals for school improvement.</a:t>
            </a:r>
            <a:br>
              <a:rPr lang="en-US" sz="1400" dirty="0" smtClean="0"/>
            </a:br>
            <a:endParaRPr lang="en-US" sz="1400" dirty="0" smtClean="0"/>
          </a:p>
          <a:p>
            <a:pPr eaLnBrk="1" hangingPunct="1">
              <a:spcBef>
                <a:spcPct val="0"/>
              </a:spcBef>
            </a:pPr>
            <a:r>
              <a:rPr lang="en-US" sz="1400" b="1" dirty="0" smtClean="0"/>
              <a:t>[ASK]</a:t>
            </a:r>
          </a:p>
          <a:p>
            <a:pPr marL="171450" indent="-171450" eaLnBrk="1" hangingPunct="1">
              <a:spcBef>
                <a:spcPct val="0"/>
              </a:spcBef>
              <a:buFont typeface="Arial" pitchFamily="34" charset="0"/>
              <a:buChar char="•"/>
            </a:pPr>
            <a:r>
              <a:rPr lang="en-US" sz="1400" b="0" dirty="0" smtClean="0"/>
              <a:t>Do</a:t>
            </a:r>
            <a:r>
              <a:rPr lang="en-US" sz="1400" b="0" baseline="0" dirty="0" smtClean="0"/>
              <a:t> any of you know of other best practices you’d like to share?</a:t>
            </a:r>
          </a:p>
          <a:p>
            <a:pPr marL="171450" indent="-171450" eaLnBrk="1" hangingPunct="1">
              <a:spcBef>
                <a:spcPct val="0"/>
              </a:spcBef>
              <a:buFont typeface="Arial" pitchFamily="34" charset="0"/>
              <a:buChar char="•"/>
            </a:pPr>
            <a:endParaRPr lang="en-US" sz="1400" b="0" baseline="0" dirty="0" smtClean="0"/>
          </a:p>
          <a:p>
            <a:pPr marL="0" indent="0" eaLnBrk="1" hangingPunct="1">
              <a:spcBef>
                <a:spcPct val="0"/>
              </a:spcBef>
              <a:buFont typeface="Arial" pitchFamily="34" charset="0"/>
              <a:buNone/>
            </a:pPr>
            <a:r>
              <a:rPr lang="en-US" sz="1400" b="1" baseline="0" dirty="0" smtClean="0"/>
              <a:t>[FACILITATE DIALOGUE AROUND BEST PRACTICES]</a:t>
            </a:r>
          </a:p>
          <a:p>
            <a:pPr marL="0" indent="0" eaLnBrk="1" hangingPunct="1">
              <a:spcBef>
                <a:spcPct val="0"/>
              </a:spcBef>
              <a:buFont typeface="Arial" pitchFamily="34" charset="0"/>
              <a:buNone/>
            </a:pPr>
            <a:endParaRPr lang="en-US" sz="1400" b="1" baseline="0" dirty="0" smtClean="0"/>
          </a:p>
          <a:p>
            <a:pPr marL="0" indent="0" eaLnBrk="1" hangingPunct="1">
              <a:spcBef>
                <a:spcPct val="0"/>
              </a:spcBef>
              <a:buFont typeface="Arial" pitchFamily="34" charset="0"/>
              <a:buNone/>
            </a:pPr>
            <a:r>
              <a:rPr lang="en-US" sz="1400" b="1" baseline="0" dirty="0" smtClean="0"/>
              <a:t>[CLICK TO NEXT SLIDE]</a:t>
            </a:r>
            <a:endParaRPr lang="en-US" sz="1400"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D854980-41FB-4AEB-B4C7-C895BD598D64}" type="slidenum">
              <a:rPr lang="en-US" smtClean="0"/>
              <a:pPr eaLnBrk="1" hangingPunct="1"/>
              <a:t>22</a:t>
            </a:fld>
            <a:endParaRPr lang="en-US" dirty="0" smtClean="0"/>
          </a:p>
        </p:txBody>
      </p:sp>
    </p:spTree>
    <p:extLst>
      <p:ext uri="{BB962C8B-B14F-4D97-AF65-F5344CB8AC3E}">
        <p14:creationId xmlns:p14="http://schemas.microsoft.com/office/powerpoint/2010/main" val="242668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baseline="0" dirty="0" smtClean="0"/>
              <a:t>[SAY]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baseline="0" dirty="0" smtClean="0"/>
              <a:t>The opportunity to nurture and grow best practices in Family-School Partnerships is exactly why we rejuvenated this program in 2012 and 2013! I’m pleased to tell you more about the National PTA’s School of Excellence program. Registration opens this spring for Fall 2013-2014 school year.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baseline="0" dirty="0" smtClean="0"/>
              <a:t>National PTA’s School of Excellence program celebrates PTAs and schools that focus on achieving the National Standards for Family-School Partnerships. As we’ve shared with you – we know this approach works. Research shows it.  Through this program, Local PTAs will gain the training and technical support to form a strong collaboration with their school leaders in implementing the National Standards and supporting the school improvement plan.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baseline="0" dirty="0" smtClean="0"/>
              <a:t>This program and these standards – they are what sets us apart from other parent groups. These standards uphold ideals that formed the roots of our history when we were founded in 1897. And through the years, it is the implementation of these ideals – these standards – that has grown PTA’s power as the largest child advocacy organization across the country.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baseline="0" dirty="0" smtClean="0"/>
              <a:t> </a:t>
            </a:r>
            <a:endParaRPr lang="en-US" sz="1400" b="1"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i="0" baseline="0" dirty="0" smtClean="0"/>
              <a:t>[CLICK TO NEXT SLIDE]</a:t>
            </a:r>
          </a:p>
        </p:txBody>
      </p:sp>
      <p:sp>
        <p:nvSpPr>
          <p:cNvPr id="4" name="Slide Number Placeholder 3"/>
          <p:cNvSpPr>
            <a:spLocks noGrp="1"/>
          </p:cNvSpPr>
          <p:nvPr>
            <p:ph type="sldNum" sz="quarter" idx="10"/>
          </p:nvPr>
        </p:nvSpPr>
        <p:spPr/>
        <p:txBody>
          <a:bodyPr/>
          <a:lstStyle/>
          <a:p>
            <a:fld id="{4205460D-5E9F-4F3F-81AC-3694BAE8773C}" type="slidenum">
              <a:rPr lang="en-US" smtClean="0"/>
              <a:pPr/>
              <a:t>23</a:t>
            </a:fld>
            <a:endParaRPr lang="en-US" dirty="0"/>
          </a:p>
        </p:txBody>
      </p:sp>
    </p:spTree>
    <p:extLst>
      <p:ext uri="{BB962C8B-B14F-4D97-AF65-F5344CB8AC3E}">
        <p14:creationId xmlns:p14="http://schemas.microsoft.com/office/powerpoint/2010/main" val="1283023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[SAY]</a:t>
            </a:r>
          </a:p>
          <a:p>
            <a:endParaRPr lang="en-US" sz="1400" b="1" dirty="0" smtClean="0"/>
          </a:p>
          <a:p>
            <a:r>
              <a:rPr lang="en-US" sz="1400" b="0" dirty="0" smtClean="0"/>
              <a:t>Our goal for</a:t>
            </a:r>
            <a:r>
              <a:rPr lang="en-US" sz="1400" b="0" baseline="0" dirty="0" smtClean="0"/>
              <a:t> this program is to enrich the educational experience and overall well-being of students by forming family-school partnerships that leverage community resources to strengthen family engagement and contribute to continuous school improvement around a high priority area: student learning and success, social and emotional development, health and safety, and arts and cultural exploration in education.</a:t>
            </a:r>
          </a:p>
          <a:p>
            <a:endParaRPr lang="en-US" sz="1400" b="0" baseline="0" dirty="0" smtClean="0"/>
          </a:p>
          <a:p>
            <a:r>
              <a:rPr lang="en-US" sz="1400" b="1" baseline="0" dirty="0" smtClean="0"/>
              <a:t>[CLICK TO NEXT SLIDE]</a:t>
            </a:r>
            <a:endParaRPr lang="en-US" sz="1400" b="1" dirty="0"/>
          </a:p>
        </p:txBody>
      </p:sp>
      <p:sp>
        <p:nvSpPr>
          <p:cNvPr id="4" name="Slide Number Placeholder 3"/>
          <p:cNvSpPr>
            <a:spLocks noGrp="1"/>
          </p:cNvSpPr>
          <p:nvPr>
            <p:ph type="sldNum" sz="quarter" idx="10"/>
          </p:nvPr>
        </p:nvSpPr>
        <p:spPr/>
        <p:txBody>
          <a:bodyPr/>
          <a:lstStyle/>
          <a:p>
            <a:fld id="{4205460D-5E9F-4F3F-81AC-3694BAE8773C}" type="slidenum">
              <a:rPr lang="en-US" smtClean="0"/>
              <a:pPr/>
              <a:t>24</a:t>
            </a:fld>
            <a:endParaRPr lang="en-US" dirty="0"/>
          </a:p>
        </p:txBody>
      </p:sp>
    </p:spTree>
    <p:extLst>
      <p:ext uri="{BB962C8B-B14F-4D97-AF65-F5344CB8AC3E}">
        <p14:creationId xmlns:p14="http://schemas.microsoft.com/office/powerpoint/2010/main" val="2075650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[SAY]</a:t>
            </a:r>
          </a:p>
          <a:p>
            <a:endParaRPr lang="en-US" sz="1400" dirty="0" smtClean="0"/>
          </a:p>
          <a:p>
            <a:pPr marL="171450" indent="-171450">
              <a:buFont typeface="Arial" pitchFamily="34" charset="0"/>
              <a:buChar char="•"/>
            </a:pPr>
            <a:r>
              <a:rPr lang="en-US" sz="1400" b="0" dirty="0" smtClean="0"/>
              <a:t>Imagine</a:t>
            </a:r>
            <a:r>
              <a:rPr lang="en-US" sz="1400" b="0" baseline="0" dirty="0" smtClean="0"/>
              <a:t> a year from now, your PTA has strengthened its collaboration with school leaders, staff and community supports in a way that has a measured impact on the school and students.</a:t>
            </a:r>
          </a:p>
          <a:p>
            <a:pPr marL="171450" indent="-171450">
              <a:buFont typeface="Arial" pitchFamily="34" charset="0"/>
              <a:buChar char="•"/>
            </a:pPr>
            <a:endParaRPr lang="en-US" sz="1400" b="0" baseline="0" dirty="0" smtClean="0"/>
          </a:p>
          <a:p>
            <a:pPr marL="171450" indent="-171450">
              <a:buFont typeface="Arial" pitchFamily="34" charset="0"/>
              <a:buChar char="•"/>
            </a:pPr>
            <a:r>
              <a:rPr lang="en-US" sz="1400" b="0" baseline="0" dirty="0" smtClean="0"/>
              <a:t>Imagine your school leaders looking to you as an ESSENTIAL partner for engaging families and informing school improvements.</a:t>
            </a:r>
          </a:p>
          <a:p>
            <a:pPr marL="171450" indent="-171450">
              <a:buFont typeface="Arial" pitchFamily="34" charset="0"/>
              <a:buChar char="•"/>
            </a:pPr>
            <a:endParaRPr lang="en-US" sz="1400" b="0" baseline="0" dirty="0" smtClean="0"/>
          </a:p>
          <a:p>
            <a:pPr marL="171450" indent="-171450">
              <a:buFont typeface="Arial" pitchFamily="34" charset="0"/>
              <a:buChar char="•"/>
            </a:pPr>
            <a:r>
              <a:rPr lang="en-US" sz="1400" b="0" baseline="0" dirty="0" smtClean="0"/>
              <a:t>Imagine the celebration your PTA, its families and school partners could have when you prove to the whole community that there is something really important happening at your school, which extends beyond the building to the homes of families who feel welcome and prepared to support their child’s education and overall development.</a:t>
            </a:r>
          </a:p>
          <a:p>
            <a:pPr marL="171450" indent="-171450">
              <a:buFont typeface="Arial" pitchFamily="34" charset="0"/>
              <a:buChar char="•"/>
            </a:pPr>
            <a:endParaRPr lang="en-US" sz="1400" b="0" baseline="0" dirty="0" smtClean="0"/>
          </a:p>
          <a:p>
            <a:pPr marL="171450" indent="-171450">
              <a:buFont typeface="Arial" pitchFamily="34" charset="0"/>
              <a:buChar char="•"/>
            </a:pPr>
            <a:r>
              <a:rPr lang="en-US" sz="1400" b="0" baseline="0" dirty="0" smtClean="0"/>
              <a:t>Imagine being part of the first class of the renewed National PTA School of Excellence Award recipients, celebrated throughout your state and across the country as a best practice for family-school partnerships.</a:t>
            </a:r>
          </a:p>
          <a:p>
            <a:pPr marL="171450" indent="-171450">
              <a:buFont typeface="Arial" pitchFamily="34" charset="0"/>
              <a:buChar char="•"/>
            </a:pPr>
            <a:endParaRPr lang="en-US" sz="1400" b="0" baseline="0" dirty="0" smtClean="0"/>
          </a:p>
          <a:p>
            <a:pPr marL="171450" indent="-171450">
              <a:buFont typeface="Arial" pitchFamily="34" charset="0"/>
              <a:buChar char="•"/>
            </a:pPr>
            <a:r>
              <a:rPr lang="en-US" sz="1400" b="0" baseline="0" dirty="0" smtClean="0"/>
              <a:t>This isn’t a daydream. This a real opportunity that you could pursue beginning in April when registration goes live and we provide you with your first set of turn-key tools on the path to excellence.</a:t>
            </a:r>
          </a:p>
          <a:p>
            <a:pPr marL="171450" indent="-171450">
              <a:buFont typeface="Arial" pitchFamily="34" charset="0"/>
              <a:buChar char="•"/>
            </a:pPr>
            <a:endParaRPr lang="en-US" sz="1400" b="1" baseline="0" dirty="0" smtClean="0"/>
          </a:p>
          <a:p>
            <a:pPr marL="0" indent="0">
              <a:buFont typeface="Arial" pitchFamily="34" charset="0"/>
              <a:buNone/>
            </a:pPr>
            <a:r>
              <a:rPr lang="en-US" sz="1400" b="1" baseline="0" dirty="0" smtClean="0"/>
              <a:t>[CLICK TO NEXT SLIDE]</a:t>
            </a:r>
          </a:p>
        </p:txBody>
      </p:sp>
      <p:sp>
        <p:nvSpPr>
          <p:cNvPr id="4" name="Slide Number Placeholder 3"/>
          <p:cNvSpPr>
            <a:spLocks noGrp="1"/>
          </p:cNvSpPr>
          <p:nvPr>
            <p:ph type="sldNum" sz="quarter" idx="10"/>
          </p:nvPr>
        </p:nvSpPr>
        <p:spPr/>
        <p:txBody>
          <a:bodyPr/>
          <a:lstStyle/>
          <a:p>
            <a:fld id="{4205460D-5E9F-4F3F-81AC-3694BAE8773C}" type="slidenum">
              <a:rPr lang="en-US" smtClean="0"/>
              <a:pPr/>
              <a:t>25</a:t>
            </a:fld>
            <a:endParaRPr lang="en-US" dirty="0"/>
          </a:p>
        </p:txBody>
      </p:sp>
    </p:spTree>
    <p:extLst>
      <p:ext uri="{BB962C8B-B14F-4D97-AF65-F5344CB8AC3E}">
        <p14:creationId xmlns:p14="http://schemas.microsoft.com/office/powerpoint/2010/main" val="4172748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[SAY]</a:t>
            </a:r>
          </a:p>
          <a:p>
            <a:r>
              <a:rPr lang="en-US" sz="1400" dirty="0" smtClean="0"/>
              <a:t>That’s right, once you register you’ll receive a “Getting Started” guide that trains</a:t>
            </a:r>
            <a:r>
              <a:rPr lang="en-US" sz="1400" baseline="0" dirty="0" smtClean="0"/>
              <a:t> you on the first steps of the path toward excellence, while laying out the program timeline in a way that will help you to build consensus, collaboration and excitement.</a:t>
            </a:r>
          </a:p>
          <a:p>
            <a:endParaRPr lang="en-US" sz="1400" baseline="0" dirty="0" smtClean="0"/>
          </a:p>
          <a:p>
            <a:r>
              <a:rPr lang="en-US" sz="1400" baseline="0" dirty="0" smtClean="0"/>
              <a:t>Throughout the process, we provide you with template tools to support the implementation of family engagement strategies. </a:t>
            </a:r>
          </a:p>
          <a:p>
            <a:endParaRPr lang="en-US" sz="1400" baseline="0" dirty="0" smtClean="0"/>
          </a:p>
          <a:p>
            <a:r>
              <a:rPr lang="en-US" sz="1400" baseline="0" dirty="0" smtClean="0"/>
              <a:t>We’ll offer networking opportunities through Webinars and conference calls – and we’ll connect you with the National PTA and State leaders who are geared up to mentor and support you.</a:t>
            </a:r>
          </a:p>
          <a:p>
            <a:endParaRPr lang="en-US" sz="1400" baseline="0" dirty="0" smtClean="0"/>
          </a:p>
          <a:p>
            <a:r>
              <a:rPr lang="en-US" sz="1400" baseline="0" dirty="0" smtClean="0"/>
              <a:t>Finally, we’ll celebrate the progress you’ve made.</a:t>
            </a:r>
          </a:p>
          <a:p>
            <a:endParaRPr lang="en-US" sz="1400" baseline="0" dirty="0" smtClean="0"/>
          </a:p>
          <a:p>
            <a:r>
              <a:rPr lang="en-US" sz="1400" b="1" baseline="0" dirty="0" smtClean="0"/>
              <a:t>[CLICK TO NEXT SLIDE]</a:t>
            </a:r>
            <a:endParaRPr lang="en-US" sz="1400" b="1" dirty="0"/>
          </a:p>
        </p:txBody>
      </p:sp>
      <p:sp>
        <p:nvSpPr>
          <p:cNvPr id="4" name="Slide Number Placeholder 3"/>
          <p:cNvSpPr>
            <a:spLocks noGrp="1"/>
          </p:cNvSpPr>
          <p:nvPr>
            <p:ph type="sldNum" sz="quarter" idx="10"/>
          </p:nvPr>
        </p:nvSpPr>
        <p:spPr/>
        <p:txBody>
          <a:bodyPr/>
          <a:lstStyle/>
          <a:p>
            <a:fld id="{4205460D-5E9F-4F3F-81AC-3694BAE8773C}" type="slidenum">
              <a:rPr lang="en-US" smtClean="0"/>
              <a:pPr/>
              <a:t>26</a:t>
            </a:fld>
            <a:endParaRPr lang="en-US" dirty="0"/>
          </a:p>
        </p:txBody>
      </p:sp>
    </p:spTree>
    <p:extLst>
      <p:ext uri="{BB962C8B-B14F-4D97-AF65-F5344CB8AC3E}">
        <p14:creationId xmlns:p14="http://schemas.microsoft.com/office/powerpoint/2010/main" val="720025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[SAY]</a:t>
            </a:r>
          </a:p>
          <a:p>
            <a:endParaRPr lang="en-US" sz="1400" dirty="0" smtClean="0"/>
          </a:p>
          <a:p>
            <a:r>
              <a:rPr lang="en-US" sz="1400" dirty="0" smtClean="0"/>
              <a:t>Learn</a:t>
            </a:r>
            <a:r>
              <a:rPr lang="en-US" sz="1400" baseline="0" dirty="0" smtClean="0"/>
              <a:t> more at pta.org and register today! If you aren’t ready to commit, then fill out our “I’m interested in learning more” form and we’ll send you a sampling of the “Getting Started” packet and follow-up with you to provide more details.</a:t>
            </a:r>
          </a:p>
          <a:p>
            <a:endParaRPr lang="en-US" sz="1400" baseline="0" dirty="0" smtClean="0"/>
          </a:p>
          <a:p>
            <a:r>
              <a:rPr lang="en-US" sz="1400" dirty="0" smtClean="0"/>
              <a:t>If you have specific questions, feel free to email programs@pta.org.</a:t>
            </a:r>
            <a:r>
              <a:rPr lang="en-US" sz="1400" baseline="0" dirty="0" smtClean="0"/>
              <a:t> </a:t>
            </a:r>
          </a:p>
          <a:p>
            <a:endParaRPr lang="en-US" sz="1400" b="1" baseline="0" dirty="0" smtClean="0"/>
          </a:p>
          <a:p>
            <a:r>
              <a:rPr lang="en-US" sz="1400" b="1" baseline="0" dirty="0" smtClean="0"/>
              <a:t>[CLICK TO NEXT SLIDE]</a:t>
            </a:r>
            <a:endParaRPr lang="en-US" sz="1400" b="1" dirty="0"/>
          </a:p>
        </p:txBody>
      </p:sp>
      <p:sp>
        <p:nvSpPr>
          <p:cNvPr id="4" name="Slide Number Placeholder 3"/>
          <p:cNvSpPr>
            <a:spLocks noGrp="1"/>
          </p:cNvSpPr>
          <p:nvPr>
            <p:ph type="sldNum" sz="quarter" idx="10"/>
          </p:nvPr>
        </p:nvSpPr>
        <p:spPr/>
        <p:txBody>
          <a:bodyPr/>
          <a:lstStyle/>
          <a:p>
            <a:fld id="{4205460D-5E9F-4F3F-81AC-3694BAE8773C}" type="slidenum">
              <a:rPr lang="en-US" smtClean="0"/>
              <a:pPr/>
              <a:t>27</a:t>
            </a:fld>
            <a:endParaRPr lang="en-US" dirty="0"/>
          </a:p>
        </p:txBody>
      </p:sp>
    </p:spTree>
    <p:extLst>
      <p:ext uri="{BB962C8B-B14F-4D97-AF65-F5344CB8AC3E}">
        <p14:creationId xmlns:p14="http://schemas.microsoft.com/office/powerpoint/2010/main" val="898515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sz="1400" b="1" dirty="0">
                <a:solidFill>
                  <a:srgbClr val="000000"/>
                </a:solidFill>
                <a:latin typeface="+mn-lt"/>
              </a:rPr>
              <a:t>[SAY</a:t>
            </a:r>
            <a:r>
              <a:rPr lang="en-US" sz="1400" b="1" dirty="0" smtClean="0">
                <a:solidFill>
                  <a:srgbClr val="000000"/>
                </a:solidFill>
                <a:latin typeface="+mn-lt"/>
              </a:rPr>
              <a:t>]</a:t>
            </a:r>
          </a:p>
          <a:p>
            <a:pPr eaLnBrk="1" hangingPunct="1">
              <a:defRPr/>
            </a:pPr>
            <a:endParaRPr lang="en-US" sz="1400" b="1" dirty="0">
              <a:solidFill>
                <a:srgbClr val="000000"/>
              </a:solidFill>
              <a:latin typeface="+mn-lt"/>
            </a:endParaRPr>
          </a:p>
          <a:p>
            <a:pPr eaLnBrk="1" hangingPunct="1">
              <a:defRPr/>
            </a:pPr>
            <a:r>
              <a:rPr lang="en-US" sz="1400" dirty="0" smtClean="0">
                <a:solidFill>
                  <a:srgbClr val="000000"/>
                </a:solidFill>
                <a:latin typeface="+mn-lt"/>
              </a:rPr>
              <a:t>In addition to</a:t>
            </a:r>
            <a:r>
              <a:rPr lang="en-US" sz="1400" baseline="0" dirty="0" smtClean="0">
                <a:solidFill>
                  <a:srgbClr val="000000"/>
                </a:solidFill>
                <a:latin typeface="+mn-lt"/>
              </a:rPr>
              <a:t> National PTA’s School of Excellence, we have </a:t>
            </a:r>
            <a:r>
              <a:rPr lang="en-US" sz="1400" dirty="0" smtClean="0">
                <a:solidFill>
                  <a:srgbClr val="000000"/>
                </a:solidFill>
                <a:latin typeface="+mn-lt"/>
              </a:rPr>
              <a:t>numerous </a:t>
            </a:r>
            <a:r>
              <a:rPr lang="en-US" sz="1400" dirty="0">
                <a:solidFill>
                  <a:srgbClr val="000000"/>
                </a:solidFill>
                <a:latin typeface="+mn-lt"/>
              </a:rPr>
              <a:t>programs, tools, resources and leadership events to support your diversity efforts.  </a:t>
            </a:r>
            <a:r>
              <a:rPr lang="en-US" sz="1400" dirty="0" smtClean="0">
                <a:solidFill>
                  <a:srgbClr val="000000"/>
                </a:solidFill>
                <a:latin typeface="+mn-lt"/>
              </a:rPr>
              <a:t> </a:t>
            </a:r>
            <a:endParaRPr lang="en-US" sz="1400" dirty="0">
              <a:solidFill>
                <a:srgbClr val="000000"/>
              </a:solidFill>
              <a:latin typeface="+mn-lt"/>
            </a:endParaRPr>
          </a:p>
          <a:p>
            <a:pPr eaLnBrk="1" hangingPunct="1">
              <a:defRPr/>
            </a:pPr>
            <a:endParaRPr lang="en-US" sz="1400" dirty="0">
              <a:solidFill>
                <a:srgbClr val="000000"/>
              </a:solidFill>
              <a:latin typeface="+mn-lt"/>
            </a:endParaRPr>
          </a:p>
          <a:p>
            <a:pPr marL="223959" indent="-223959">
              <a:buFontTx/>
              <a:buAutoNum type="arabicPeriod"/>
              <a:defRPr/>
            </a:pPr>
            <a:r>
              <a:rPr lang="en-US" sz="1400" dirty="0" smtClean="0">
                <a:solidFill>
                  <a:srgbClr val="000000"/>
                </a:solidFill>
                <a:latin typeface="+mn-lt"/>
              </a:rPr>
              <a:t>First, we have a number of tools to help you achieve the </a:t>
            </a:r>
            <a:r>
              <a:rPr lang="en-US" sz="1400" b="1" dirty="0">
                <a:solidFill>
                  <a:srgbClr val="000000"/>
                </a:solidFill>
                <a:latin typeface="+mn-lt"/>
              </a:rPr>
              <a:t>National Standards for Family School Partnerships </a:t>
            </a:r>
            <a:r>
              <a:rPr lang="en-US" sz="1400" b="1" dirty="0" smtClean="0">
                <a:solidFill>
                  <a:srgbClr val="000000"/>
                </a:solidFill>
                <a:latin typeface="+mn-lt"/>
              </a:rPr>
              <a:t>. </a:t>
            </a:r>
            <a:r>
              <a:rPr lang="en-US" sz="1400" b="0" dirty="0" smtClean="0">
                <a:solidFill>
                  <a:srgbClr val="000000"/>
                </a:solidFill>
                <a:latin typeface="+mn-lt"/>
              </a:rPr>
              <a:t>Available</a:t>
            </a:r>
            <a:r>
              <a:rPr lang="en-US" sz="1400" b="0" baseline="0" dirty="0" smtClean="0">
                <a:solidFill>
                  <a:srgbClr val="000000"/>
                </a:solidFill>
                <a:latin typeface="+mn-lt"/>
              </a:rPr>
              <a:t> on our web site, these t</a:t>
            </a:r>
            <a:r>
              <a:rPr lang="en-US" sz="1400" b="0" dirty="0" smtClean="0">
                <a:solidFill>
                  <a:srgbClr val="000000"/>
                </a:solidFill>
                <a:latin typeface="+mn-lt"/>
              </a:rPr>
              <a:t>ools </a:t>
            </a:r>
            <a:r>
              <a:rPr lang="en-US" sz="1400" b="0" dirty="0">
                <a:solidFill>
                  <a:srgbClr val="000000"/>
                </a:solidFill>
                <a:latin typeface="+mn-lt"/>
              </a:rPr>
              <a:t>include </a:t>
            </a:r>
            <a:r>
              <a:rPr lang="en-US" sz="1400" b="0" dirty="0" smtClean="0">
                <a:solidFill>
                  <a:srgbClr val="000000"/>
                </a:solidFill>
                <a:latin typeface="+mn-lt"/>
              </a:rPr>
              <a:t>assessment</a:t>
            </a:r>
            <a:r>
              <a:rPr lang="en-US" sz="1400" b="0" baseline="0" dirty="0" smtClean="0">
                <a:solidFill>
                  <a:srgbClr val="000000"/>
                </a:solidFill>
                <a:latin typeface="+mn-lt"/>
              </a:rPr>
              <a:t> tools, an implementation guide and training through face-to-face events such as this! During 2013-2014 school year, we’ll be rolling out a number of webinars focused on these standards. </a:t>
            </a:r>
            <a:r>
              <a:rPr lang="en-US" sz="1400" b="0" dirty="0" smtClean="0">
                <a:solidFill>
                  <a:srgbClr val="000000"/>
                </a:solidFill>
                <a:latin typeface="+mn-lt"/>
              </a:rPr>
              <a:t> </a:t>
            </a:r>
            <a:endParaRPr lang="en-US" sz="1400" b="0" dirty="0">
              <a:solidFill>
                <a:srgbClr val="000000"/>
              </a:solidFill>
              <a:latin typeface="+mn-lt"/>
            </a:endParaRPr>
          </a:p>
          <a:p>
            <a:pPr marL="223959" indent="-223959">
              <a:buFontTx/>
              <a:buAutoNum type="arabicPeriod"/>
              <a:defRPr/>
            </a:pPr>
            <a:endParaRPr lang="en-US" sz="1400" dirty="0">
              <a:solidFill>
                <a:srgbClr val="000000"/>
              </a:solidFill>
              <a:latin typeface="+mn-lt"/>
            </a:endParaRPr>
          </a:p>
          <a:p>
            <a:pPr marL="223959" indent="-223959">
              <a:buFontTx/>
              <a:buAutoNum type="arabicPeriod"/>
              <a:defRPr/>
            </a:pPr>
            <a:r>
              <a:rPr lang="en-US" sz="1400" dirty="0" smtClean="0">
                <a:solidFill>
                  <a:srgbClr val="000000"/>
                </a:solidFill>
                <a:latin typeface="+mn-lt"/>
              </a:rPr>
              <a:t>Our</a:t>
            </a:r>
            <a:r>
              <a:rPr lang="en-US" sz="1400" baseline="0" dirty="0" smtClean="0">
                <a:solidFill>
                  <a:srgbClr val="000000"/>
                </a:solidFill>
                <a:latin typeface="+mn-lt"/>
              </a:rPr>
              <a:t> annual event celebrating family engagement – </a:t>
            </a:r>
            <a:r>
              <a:rPr lang="en-US" sz="1400" b="1" baseline="0" dirty="0" smtClean="0">
                <a:solidFill>
                  <a:srgbClr val="000000"/>
                </a:solidFill>
                <a:latin typeface="+mn-lt"/>
              </a:rPr>
              <a:t>Take Your Family to School Week </a:t>
            </a:r>
            <a:r>
              <a:rPr lang="en-US" sz="1400" baseline="0" dirty="0" smtClean="0">
                <a:solidFill>
                  <a:srgbClr val="000000"/>
                </a:solidFill>
                <a:latin typeface="+mn-lt"/>
              </a:rPr>
              <a:t>– is celebrated the week of Founder’s Day, February 17.  In 2013, National PTA created a new toolkit around Take Your Family to School Week. Each year, we also offer grants to support local activities. The call for grant proposals usually comes out in the late summer or early Fall.</a:t>
            </a:r>
          </a:p>
          <a:p>
            <a:pPr marL="223959" indent="-223959">
              <a:buFontTx/>
              <a:buAutoNum type="arabicPeriod"/>
              <a:defRPr/>
            </a:pPr>
            <a:endParaRPr lang="en-US" sz="1400" baseline="0" dirty="0" smtClean="0">
              <a:solidFill>
                <a:srgbClr val="000000"/>
              </a:solidFill>
              <a:latin typeface="+mn-lt"/>
            </a:endParaRPr>
          </a:p>
          <a:p>
            <a:pPr marL="223959" indent="-223959">
              <a:buFontTx/>
              <a:buAutoNum type="arabicPeriod"/>
              <a:defRPr/>
            </a:pPr>
            <a:r>
              <a:rPr lang="en-US" sz="1400" dirty="0" smtClean="0">
                <a:solidFill>
                  <a:srgbClr val="000000"/>
                </a:solidFill>
                <a:latin typeface="+mn-lt"/>
              </a:rPr>
              <a:t>We’re really excited to offer another new toolkit</a:t>
            </a:r>
            <a:r>
              <a:rPr lang="en-US" sz="1400" baseline="0" dirty="0" smtClean="0">
                <a:solidFill>
                  <a:srgbClr val="000000"/>
                </a:solidFill>
                <a:latin typeface="+mn-lt"/>
              </a:rPr>
              <a:t> to local PTAs –</a:t>
            </a:r>
            <a:r>
              <a:rPr lang="en-US" sz="1400" b="1" baseline="0" dirty="0" smtClean="0">
                <a:solidFill>
                  <a:srgbClr val="000000"/>
                </a:solidFill>
                <a:latin typeface="+mn-lt"/>
              </a:rPr>
              <a:t>PTA Family Reading Experience,</a:t>
            </a:r>
            <a:r>
              <a:rPr lang="en-US" sz="1400" baseline="0" dirty="0" smtClean="0">
                <a:solidFill>
                  <a:srgbClr val="000000"/>
                </a:solidFill>
                <a:latin typeface="+mn-lt"/>
              </a:rPr>
              <a:t> powered by Kindle. The Family Reading Experience toolkit helps you to present important literacy skills to families in grades K-5 through a hands-on, family-centered learning experience. Families walk away knowing how they can support their students’ success across the domains of literacy, including comprehension, phonics, phonological awareness, fluency and vocabulary.  We also have a station on how to use technology, such as e-readers, tablets, phones, to support your child’s reading development.</a:t>
            </a:r>
          </a:p>
          <a:p>
            <a:pPr marL="223959" indent="-223959">
              <a:buFontTx/>
              <a:buAutoNum type="arabicPeriod"/>
              <a:defRPr/>
            </a:pPr>
            <a:endParaRPr lang="en-US" sz="1400" baseline="0" dirty="0" smtClean="0">
              <a:solidFill>
                <a:srgbClr val="000000"/>
              </a:solidFill>
              <a:latin typeface="+mn-lt"/>
            </a:endParaRPr>
          </a:p>
          <a:p>
            <a:pPr marL="223959" indent="-223959">
              <a:buFontTx/>
              <a:buAutoNum type="arabicPeriod"/>
              <a:defRPr/>
            </a:pPr>
            <a:r>
              <a:rPr lang="en-US" sz="1400" baseline="0" dirty="0" smtClean="0">
                <a:solidFill>
                  <a:srgbClr val="000000"/>
                </a:solidFill>
                <a:latin typeface="+mn-lt"/>
              </a:rPr>
              <a:t>Finally, every year, the National PTA offers the Phoebe Apperson Hearst Award for Family-School Partnerships, which honors the PTA that has excelled at building a family-school partnership in the last year. This is the highest PTA honor and something that all PTA units should aim to achieve.</a:t>
            </a:r>
          </a:p>
          <a:p>
            <a:pPr marL="223959" indent="-223959">
              <a:buFontTx/>
              <a:buAutoNum type="arabicPeriod"/>
              <a:defRPr/>
            </a:pPr>
            <a:endParaRPr lang="en-US" sz="1400" baseline="0" dirty="0" smtClean="0">
              <a:solidFill>
                <a:srgbClr val="000000"/>
              </a:solidFill>
              <a:latin typeface="+mn-lt"/>
            </a:endParaRPr>
          </a:p>
          <a:p>
            <a:pPr marL="0" indent="0">
              <a:buFontTx/>
              <a:buNone/>
              <a:defRPr/>
            </a:pPr>
            <a:r>
              <a:rPr lang="en-US" sz="1400" baseline="0" dirty="0" smtClean="0">
                <a:solidFill>
                  <a:srgbClr val="000000"/>
                </a:solidFill>
                <a:latin typeface="+mn-lt"/>
              </a:rPr>
              <a:t>We also have a number of leadership training and face-to-face networking opportunities. </a:t>
            </a:r>
          </a:p>
          <a:p>
            <a:pPr marL="0" indent="0">
              <a:buFontTx/>
              <a:buNone/>
              <a:defRPr/>
            </a:pPr>
            <a:endParaRPr lang="en-US" sz="1400" baseline="0" dirty="0" smtClean="0">
              <a:solidFill>
                <a:srgbClr val="000000"/>
              </a:solidFill>
              <a:latin typeface="+mn-lt"/>
            </a:endParaRPr>
          </a:p>
          <a:p>
            <a:pPr marL="223959" indent="-223959">
              <a:buFontTx/>
              <a:buAutoNum type="arabicPeriod"/>
              <a:defRPr/>
            </a:pPr>
            <a:r>
              <a:rPr lang="en-US" sz="1400" baseline="0" dirty="0" smtClean="0">
                <a:solidFill>
                  <a:srgbClr val="000000"/>
                </a:solidFill>
                <a:latin typeface="+mn-lt"/>
              </a:rPr>
              <a:t> </a:t>
            </a:r>
            <a:r>
              <a:rPr lang="en-US" sz="1400" dirty="0" smtClean="0">
                <a:solidFill>
                  <a:srgbClr val="000000"/>
                </a:solidFill>
                <a:latin typeface="+mn-lt"/>
              </a:rPr>
              <a:t>The</a:t>
            </a:r>
            <a:r>
              <a:rPr lang="en-US" sz="1400" b="1" dirty="0" smtClean="0">
                <a:solidFill>
                  <a:srgbClr val="000000"/>
                </a:solidFill>
                <a:latin typeface="+mn-lt"/>
              </a:rPr>
              <a:t> National</a:t>
            </a:r>
            <a:r>
              <a:rPr lang="en-US" sz="1400" b="1" baseline="0" dirty="0" smtClean="0">
                <a:solidFill>
                  <a:srgbClr val="000000"/>
                </a:solidFill>
                <a:latin typeface="+mn-lt"/>
              </a:rPr>
              <a:t> </a:t>
            </a:r>
            <a:r>
              <a:rPr lang="en-US" sz="1400" b="1" dirty="0" smtClean="0">
                <a:solidFill>
                  <a:srgbClr val="000000"/>
                </a:solidFill>
                <a:latin typeface="+mn-lt"/>
              </a:rPr>
              <a:t>PTA </a:t>
            </a:r>
            <a:r>
              <a:rPr lang="en-US" sz="1400" b="1" dirty="0">
                <a:solidFill>
                  <a:srgbClr val="000000"/>
                </a:solidFill>
                <a:latin typeface="+mn-lt"/>
              </a:rPr>
              <a:t>Urban Family Engagement Network, </a:t>
            </a:r>
            <a:r>
              <a:rPr lang="en-US" sz="1400" dirty="0">
                <a:solidFill>
                  <a:srgbClr val="000000"/>
                </a:solidFill>
                <a:latin typeface="+mn-lt"/>
              </a:rPr>
              <a:t>which is PTA’s community-based outreach initiative to strengthen and build PTAs in large urban communities where PTA is underrepresented and where more ethnically diverse populations reside. </a:t>
            </a:r>
            <a:r>
              <a:rPr lang="en-US" sz="1400" dirty="0" smtClean="0">
                <a:solidFill>
                  <a:srgbClr val="000000"/>
                </a:solidFill>
                <a:latin typeface="+mn-lt"/>
              </a:rPr>
              <a:t> </a:t>
            </a:r>
            <a:endParaRPr lang="en-US" sz="1400" dirty="0">
              <a:solidFill>
                <a:srgbClr val="000000"/>
              </a:solidFill>
              <a:latin typeface="+mn-lt"/>
            </a:endParaRPr>
          </a:p>
          <a:p>
            <a:pPr marL="223959" indent="-223959">
              <a:buFontTx/>
              <a:buAutoNum type="arabicPeriod"/>
              <a:defRPr/>
            </a:pPr>
            <a:endParaRPr lang="en-US" sz="1400" dirty="0">
              <a:solidFill>
                <a:srgbClr val="000000"/>
              </a:solidFill>
              <a:latin typeface="+mn-lt"/>
            </a:endParaRPr>
          </a:p>
          <a:p>
            <a:pPr marL="223959" indent="-223959">
              <a:buFontTx/>
              <a:buAutoNum type="arabicPeriod"/>
              <a:defRPr/>
            </a:pPr>
            <a:r>
              <a:rPr lang="en-US" sz="1400" dirty="0">
                <a:solidFill>
                  <a:srgbClr val="000000"/>
                </a:solidFill>
                <a:latin typeface="+mn-lt"/>
              </a:rPr>
              <a:t>PTA is building partnerships with a range of male/father involvement initiatives in order to bring more men into the PTA fold through the </a:t>
            </a:r>
            <a:r>
              <a:rPr lang="en-US" sz="1400" b="1" dirty="0">
                <a:solidFill>
                  <a:srgbClr val="000000"/>
                </a:solidFill>
                <a:latin typeface="+mn-lt"/>
              </a:rPr>
              <a:t>M.O.R.E. Alliance (Men Organized to Raise Engagement)</a:t>
            </a:r>
            <a:r>
              <a:rPr lang="en-US" sz="1400" dirty="0">
                <a:solidFill>
                  <a:srgbClr val="000000"/>
                </a:solidFill>
                <a:latin typeface="+mn-lt"/>
              </a:rPr>
              <a:t>.  </a:t>
            </a:r>
          </a:p>
          <a:p>
            <a:pPr marL="223959" indent="-223959">
              <a:buFontTx/>
              <a:buAutoNum type="arabicPeriod"/>
              <a:defRPr/>
            </a:pPr>
            <a:endParaRPr lang="en-US" sz="1400" dirty="0">
              <a:solidFill>
                <a:srgbClr val="000000"/>
              </a:solidFill>
              <a:latin typeface="+mn-lt"/>
            </a:endParaRPr>
          </a:p>
          <a:p>
            <a:pPr marL="223959" indent="-223959">
              <a:buFontTx/>
              <a:buAutoNum type="arabicPeriod"/>
              <a:defRPr/>
            </a:pPr>
            <a:r>
              <a:rPr lang="en-US" sz="1400" dirty="0">
                <a:solidFill>
                  <a:srgbClr val="000000"/>
                </a:solidFill>
                <a:latin typeface="+mn-lt"/>
              </a:rPr>
              <a:t>The</a:t>
            </a:r>
            <a:r>
              <a:rPr lang="en-US" sz="1400" b="1" dirty="0">
                <a:solidFill>
                  <a:srgbClr val="000000"/>
                </a:solidFill>
                <a:latin typeface="+mn-lt"/>
              </a:rPr>
              <a:t> Emerging Minority Leaders Conference</a:t>
            </a:r>
            <a:r>
              <a:rPr lang="en-US" sz="1400" dirty="0">
                <a:solidFill>
                  <a:srgbClr val="000000"/>
                </a:solidFill>
                <a:latin typeface="+mn-lt"/>
              </a:rPr>
              <a:t> is an annual leadership conference that provides inclusive diversity and leadership training to approximately 100 PTA leaders and community stakeholders of all ages and ethnicities per year.  </a:t>
            </a:r>
            <a:endParaRPr lang="en-US" sz="1400" dirty="0" smtClean="0">
              <a:solidFill>
                <a:srgbClr val="000000"/>
              </a:solidFill>
              <a:latin typeface="+mn-lt"/>
            </a:endParaRPr>
          </a:p>
          <a:p>
            <a:pPr marL="223959" indent="-223959">
              <a:buFontTx/>
              <a:buAutoNum type="arabicPeriod"/>
              <a:defRPr/>
            </a:pPr>
            <a:endParaRPr lang="en-US" sz="1400" dirty="0" smtClean="0">
              <a:solidFill>
                <a:srgbClr val="000000"/>
              </a:solidFill>
              <a:latin typeface="+mn-lt"/>
            </a:endParaRPr>
          </a:p>
          <a:p>
            <a:pPr marL="223959" indent="-223959">
              <a:buFontTx/>
              <a:buAutoNum type="arabicPeriod"/>
              <a:defRPr/>
            </a:pPr>
            <a:r>
              <a:rPr lang="en-US" sz="1400" dirty="0" smtClean="0">
                <a:solidFill>
                  <a:srgbClr val="000000"/>
                </a:solidFill>
                <a:latin typeface="+mn-lt"/>
              </a:rPr>
              <a:t>Finally, National PTA supports</a:t>
            </a:r>
            <a:r>
              <a:rPr lang="en-US" sz="1400" baseline="0" dirty="0" smtClean="0">
                <a:solidFill>
                  <a:srgbClr val="000000"/>
                </a:solidFill>
                <a:latin typeface="+mn-lt"/>
              </a:rPr>
              <a:t> military families in a number of ways, but especially through National PTA’s Military Alliance for Parents and Partners.</a:t>
            </a:r>
          </a:p>
          <a:p>
            <a:pPr marL="223959" indent="-223959">
              <a:buFontTx/>
              <a:buAutoNum type="arabicPeriod"/>
              <a:defRPr/>
            </a:pPr>
            <a:endParaRPr lang="en-US" sz="1400" baseline="0" dirty="0" smtClean="0">
              <a:solidFill>
                <a:srgbClr val="000000"/>
              </a:solidFill>
              <a:latin typeface="+mn-lt"/>
            </a:endParaRPr>
          </a:p>
          <a:p>
            <a:pPr marL="0" indent="0">
              <a:buFontTx/>
              <a:buNone/>
              <a:defRPr/>
            </a:pPr>
            <a:r>
              <a:rPr lang="en-US" sz="1400" baseline="0" dirty="0" smtClean="0">
                <a:solidFill>
                  <a:srgbClr val="000000"/>
                </a:solidFill>
                <a:latin typeface="+mn-lt"/>
              </a:rPr>
              <a:t>I encourage you to go on our web site and use the search function for any resource or networking opportunity that interests you.</a:t>
            </a:r>
            <a:endParaRPr lang="en-US" sz="1400" dirty="0" smtClean="0">
              <a:solidFill>
                <a:srgbClr val="000000"/>
              </a:solidFill>
              <a:latin typeface="+mn-lt"/>
            </a:endParaRPr>
          </a:p>
          <a:p>
            <a:pPr marL="223959" indent="-223959">
              <a:buFontTx/>
              <a:buAutoNum type="arabicPeriod"/>
              <a:defRPr/>
            </a:pPr>
            <a:endParaRPr lang="en-US" sz="1400" dirty="0">
              <a:solidFill>
                <a:srgbClr val="000000"/>
              </a:solidFill>
              <a:latin typeface="+mn-lt"/>
            </a:endParaRPr>
          </a:p>
          <a:p>
            <a:pPr eaLnBrk="1" hangingPunct="1">
              <a:defRPr/>
            </a:pPr>
            <a:r>
              <a:rPr lang="en-US" sz="1400" b="1" dirty="0" smtClean="0">
                <a:solidFill>
                  <a:srgbClr val="000000"/>
                </a:solidFill>
                <a:latin typeface="+mn-lt"/>
              </a:rPr>
              <a:t>[</a:t>
            </a:r>
            <a:r>
              <a:rPr lang="en-US" sz="1400" b="1" dirty="0">
                <a:solidFill>
                  <a:srgbClr val="000000"/>
                </a:solidFill>
                <a:latin typeface="+mn-lt"/>
              </a:rPr>
              <a:t>CLICK TO NEXT SLIDE]</a:t>
            </a:r>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27868" indent="-279949" eaLnBrk="0" hangingPunct="0">
              <a:defRPr>
                <a:solidFill>
                  <a:schemeClr val="tx1"/>
                </a:solidFill>
                <a:latin typeface="Arial" charset="0"/>
                <a:ea typeface="ＭＳ Ｐゴシック" pitchFamily="34" charset="-128"/>
              </a:defRPr>
            </a:lvl2pPr>
            <a:lvl3pPr marL="1119797" indent="-223959" eaLnBrk="0" hangingPunct="0">
              <a:defRPr>
                <a:solidFill>
                  <a:schemeClr val="tx1"/>
                </a:solidFill>
                <a:latin typeface="Arial" charset="0"/>
                <a:ea typeface="ＭＳ Ｐゴシック" pitchFamily="34" charset="-128"/>
              </a:defRPr>
            </a:lvl3pPr>
            <a:lvl4pPr marL="1567716" indent="-223959" eaLnBrk="0" hangingPunct="0">
              <a:defRPr>
                <a:solidFill>
                  <a:schemeClr val="tx1"/>
                </a:solidFill>
                <a:latin typeface="Arial" charset="0"/>
                <a:ea typeface="ＭＳ Ｐゴシック" pitchFamily="34" charset="-128"/>
              </a:defRPr>
            </a:lvl4pPr>
            <a:lvl5pPr marL="2015635" indent="-223959" eaLnBrk="0" hangingPunct="0">
              <a:defRPr>
                <a:solidFill>
                  <a:schemeClr val="tx1"/>
                </a:solidFill>
                <a:latin typeface="Arial" charset="0"/>
                <a:ea typeface="ＭＳ Ｐゴシック" pitchFamily="34" charset="-128"/>
              </a:defRPr>
            </a:lvl5pPr>
            <a:lvl6pPr marL="2463554" indent="-223959" defTabSz="447919" eaLnBrk="0" fontAlgn="base" hangingPunct="0">
              <a:spcBef>
                <a:spcPct val="0"/>
              </a:spcBef>
              <a:spcAft>
                <a:spcPct val="0"/>
              </a:spcAft>
              <a:defRPr>
                <a:solidFill>
                  <a:schemeClr val="tx1"/>
                </a:solidFill>
                <a:latin typeface="Arial" charset="0"/>
                <a:ea typeface="ＭＳ Ｐゴシック" pitchFamily="34" charset="-128"/>
              </a:defRPr>
            </a:lvl6pPr>
            <a:lvl7pPr marL="2911472" indent="-223959" defTabSz="447919" eaLnBrk="0" fontAlgn="base" hangingPunct="0">
              <a:spcBef>
                <a:spcPct val="0"/>
              </a:spcBef>
              <a:spcAft>
                <a:spcPct val="0"/>
              </a:spcAft>
              <a:defRPr>
                <a:solidFill>
                  <a:schemeClr val="tx1"/>
                </a:solidFill>
                <a:latin typeface="Arial" charset="0"/>
                <a:ea typeface="ＭＳ Ｐゴシック" pitchFamily="34" charset="-128"/>
              </a:defRPr>
            </a:lvl7pPr>
            <a:lvl8pPr marL="3359391" indent="-223959" defTabSz="447919" eaLnBrk="0" fontAlgn="base" hangingPunct="0">
              <a:spcBef>
                <a:spcPct val="0"/>
              </a:spcBef>
              <a:spcAft>
                <a:spcPct val="0"/>
              </a:spcAft>
              <a:defRPr>
                <a:solidFill>
                  <a:schemeClr val="tx1"/>
                </a:solidFill>
                <a:latin typeface="Arial" charset="0"/>
                <a:ea typeface="ＭＳ Ｐゴシック" pitchFamily="34" charset="-128"/>
              </a:defRPr>
            </a:lvl8pPr>
            <a:lvl9pPr marL="3807310" indent="-223959" defTabSz="447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3BFA4742-A31C-492F-92D7-9D6495D6F232}" type="slidenum">
              <a:rPr lang="en-US" smtClean="0"/>
              <a:pPr eaLnBrk="1" hangingPunct="1">
                <a:defRPr/>
              </a:pPr>
              <a:t>28</a:t>
            </a:fld>
            <a:endParaRPr lang="en-US" dirty="0" smtClean="0"/>
          </a:p>
        </p:txBody>
      </p:sp>
    </p:spTree>
    <p:extLst>
      <p:ext uri="{BB962C8B-B14F-4D97-AF65-F5344CB8AC3E}">
        <p14:creationId xmlns:p14="http://schemas.microsoft.com/office/powerpoint/2010/main" val="614303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b="1" dirty="0" smtClean="0">
                <a:latin typeface="+mn-lt"/>
                <a:cs typeface="Arial" pitchFamily="34" charset="0"/>
              </a:rPr>
              <a:t>[SAY]</a:t>
            </a:r>
            <a:endParaRPr lang="en-US" sz="1400" b="0" dirty="0" smtClean="0">
              <a:latin typeface="+mn-lt"/>
              <a:cs typeface="Arial" pitchFamily="34" charset="0"/>
            </a:endParaRPr>
          </a:p>
          <a:p>
            <a:pPr eaLnBrk="1" hangingPunct="1">
              <a:spcBef>
                <a:spcPct val="0"/>
              </a:spcBef>
            </a:pPr>
            <a:endParaRPr lang="en-US" sz="1400" b="0" dirty="0" smtClean="0">
              <a:latin typeface="+mn-lt"/>
              <a:cs typeface="Arial" pitchFamily="34" charset="0"/>
            </a:endParaRPr>
          </a:p>
          <a:p>
            <a:pPr eaLnBrk="1" hangingPunct="1">
              <a:spcBef>
                <a:spcPct val="0"/>
              </a:spcBef>
            </a:pPr>
            <a:r>
              <a:rPr lang="en-US" sz="1400" b="0" dirty="0" smtClean="0">
                <a:latin typeface="+mn-lt"/>
                <a:cs typeface="Arial" pitchFamily="34" charset="0"/>
              </a:rPr>
              <a:t>While you’re at</a:t>
            </a:r>
            <a:r>
              <a:rPr lang="en-US" sz="1400" b="0" baseline="0" dirty="0" smtClean="0">
                <a:latin typeface="+mn-lt"/>
                <a:cs typeface="Arial" pitchFamily="34" charset="0"/>
              </a:rPr>
              <a:t> pta.org, you can </a:t>
            </a:r>
            <a:r>
              <a:rPr lang="en-US" sz="1400" b="0" dirty="0" smtClean="0">
                <a:latin typeface="+mn-lt"/>
                <a:cs typeface="Arial" pitchFamily="34" charset="0"/>
              </a:rPr>
              <a:t>download tip sheets, tools, posters and resources to support your family engagement efforts!  We</a:t>
            </a:r>
            <a:r>
              <a:rPr lang="en-US" sz="1400" b="0" baseline="0" dirty="0" smtClean="0">
                <a:latin typeface="+mn-lt"/>
                <a:cs typeface="Arial" pitchFamily="34" charset="0"/>
              </a:rPr>
              <a:t> will continue to refresh and evolve these tools during the coming year as part of our support for all PTAs, especially those participating in the PTA School of Excellence program.</a:t>
            </a:r>
            <a:endParaRPr lang="en-US" sz="1400" dirty="0" smtClean="0">
              <a:latin typeface="+mn-lt"/>
            </a:endParaRPr>
          </a:p>
          <a:p>
            <a:pPr marL="171450" indent="-171450" eaLnBrk="1" hangingPunct="1">
              <a:spcBef>
                <a:spcPct val="0"/>
              </a:spcBef>
              <a:buFont typeface="Arial" pitchFamily="34" charset="0"/>
              <a:buChar char="•"/>
            </a:pPr>
            <a:endParaRPr lang="en-US" sz="1400" dirty="0" smtClean="0">
              <a:latin typeface="+mn-lt"/>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400" b="1" dirty="0" smtClean="0">
                <a:solidFill>
                  <a:srgbClr val="000000"/>
                </a:solidFill>
                <a:latin typeface="+mn-lt"/>
              </a:rPr>
              <a:t>[CLICK TO NEXT SLIDE]</a:t>
            </a:r>
          </a:p>
          <a:p>
            <a:pPr eaLnBrk="1" hangingPunct="1">
              <a:spcBef>
                <a:spcPct val="0"/>
              </a:spcBef>
            </a:pPr>
            <a:endParaRPr lang="en-US" sz="1400" dirty="0" smtClean="0">
              <a:latin typeface="+mn-lt"/>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C67D965-EAA7-4A2E-B845-DFF270685A28}" type="slidenum">
              <a:rPr lang="en-US" smtClean="0"/>
              <a:pPr eaLnBrk="1" hangingPunct="1"/>
              <a:t>29</a:t>
            </a:fld>
            <a:endParaRPr lang="en-US" dirty="0" smtClean="0"/>
          </a:p>
        </p:txBody>
      </p:sp>
    </p:spTree>
    <p:extLst>
      <p:ext uri="{BB962C8B-B14F-4D97-AF65-F5344CB8AC3E}">
        <p14:creationId xmlns:p14="http://schemas.microsoft.com/office/powerpoint/2010/main" val="2762326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Courier New" pitchFamily="49" charset="0"/>
              <a:buNone/>
              <a:defRPr/>
            </a:pPr>
            <a:r>
              <a:rPr lang="en-US" sz="1400" b="1" dirty="0" smtClean="0"/>
              <a:t>[ASK]  </a:t>
            </a:r>
            <a:r>
              <a:rPr lang="en-US" sz="1400" b="0" dirty="0" smtClean="0"/>
              <a:t>By</a:t>
            </a:r>
            <a:r>
              <a:rPr lang="en-US" sz="1400" b="0" baseline="0" dirty="0" smtClean="0"/>
              <a:t> a show of hands, h</a:t>
            </a:r>
            <a:r>
              <a:rPr lang="en-US" sz="1400" b="0" dirty="0" smtClean="0"/>
              <a:t>o</a:t>
            </a:r>
            <a:r>
              <a:rPr lang="en-US" sz="1400" b="0" baseline="0" dirty="0" smtClean="0"/>
              <a:t>w many of you have heard of family engagement before?  </a:t>
            </a:r>
          </a:p>
          <a:p>
            <a:pPr eaLnBrk="1" hangingPunct="1">
              <a:buFont typeface="Courier New" pitchFamily="49" charset="0"/>
              <a:buNone/>
              <a:defRPr/>
            </a:pPr>
            <a:endParaRPr lang="en-US" sz="1400" b="1" i="1" baseline="0" dirty="0" smtClean="0"/>
          </a:p>
          <a:p>
            <a:pPr eaLnBrk="1" hangingPunct="1">
              <a:buFont typeface="Courier New" pitchFamily="49" charset="0"/>
              <a:buNone/>
              <a:defRPr/>
            </a:pPr>
            <a:r>
              <a:rPr lang="en-US" sz="1400" b="1" dirty="0" smtClean="0"/>
              <a:t>[ASK] </a:t>
            </a:r>
            <a:r>
              <a:rPr lang="en-US" sz="1400" b="0" baseline="0" dirty="0" smtClean="0"/>
              <a:t>What do you think it means?</a:t>
            </a:r>
          </a:p>
          <a:p>
            <a:pPr eaLnBrk="1" hangingPunct="1">
              <a:buFont typeface="Courier New" pitchFamily="49" charset="0"/>
              <a:buNone/>
              <a:defRPr/>
            </a:pPr>
            <a:r>
              <a:rPr lang="en-US" sz="1400" b="0" i="1" baseline="0" dirty="0" smtClean="0"/>
              <a:t>(Take 3-4 responses, responding in a positive way to each answer)</a:t>
            </a:r>
          </a:p>
          <a:p>
            <a:pPr eaLnBrk="1" hangingPunct="1">
              <a:buFont typeface="Courier New" pitchFamily="49" charset="0"/>
              <a:buNone/>
              <a:defRPr/>
            </a:pPr>
            <a:endParaRPr lang="en-US" sz="1400" b="0" baseline="0" dirty="0" smtClean="0"/>
          </a:p>
          <a:p>
            <a:pPr eaLnBrk="1" hangingPunct="1">
              <a:buFont typeface="Courier New" pitchFamily="49" charset="0"/>
              <a:buNone/>
              <a:defRPr/>
            </a:pPr>
            <a:r>
              <a:rPr lang="en-US" sz="1400" b="1" dirty="0" smtClean="0"/>
              <a:t>[SAY] </a:t>
            </a:r>
            <a:r>
              <a:rPr lang="en-US" sz="1400" b="0" baseline="0" dirty="0" smtClean="0"/>
              <a:t> Family engagement is a research-proven approach to supporting student success. But the research shows not all family engagement has the same impact. Some family engagement strategies are more effective than others. </a:t>
            </a:r>
          </a:p>
          <a:p>
            <a:pPr eaLnBrk="1" hangingPunct="1">
              <a:buFont typeface="Courier New" pitchFamily="49" charset="0"/>
              <a:buNone/>
              <a:defRPr/>
            </a:pPr>
            <a:endParaRPr lang="en-US" sz="1400" b="0" baseline="0" dirty="0" smtClean="0"/>
          </a:p>
          <a:p>
            <a:pPr eaLnBrk="1" hangingPunct="1">
              <a:buFont typeface="Courier New" pitchFamily="49" charset="0"/>
              <a:buNone/>
              <a:defRPr/>
            </a:pPr>
            <a:r>
              <a:rPr lang="en-US" sz="1400" b="0" baseline="0" dirty="0" smtClean="0"/>
              <a:t>That’s why the National PTA worked with the leading researchers in this field to develop a formal definition of effective family engagement.  There are three components…</a:t>
            </a:r>
            <a:endParaRPr lang="en-US" sz="1400" dirty="0" smtClean="0"/>
          </a:p>
          <a:p>
            <a:pPr eaLnBrk="1" hangingPunct="1">
              <a:buFont typeface="Courier New" pitchFamily="49" charset="0"/>
              <a:buNone/>
              <a:defRPr/>
            </a:pPr>
            <a:endParaRPr lang="en-US" sz="1400" b="1" dirty="0" smtClean="0"/>
          </a:p>
          <a:p>
            <a:pPr eaLnBrk="1" hangingPunct="1">
              <a:buFont typeface="Courier New" pitchFamily="49" charset="0"/>
              <a:buNone/>
              <a:defRPr/>
            </a:pPr>
            <a:r>
              <a:rPr lang="en-US" sz="1400" b="1" dirty="0" smtClean="0"/>
              <a:t>[CLICK TO NEXT SLIDE] </a:t>
            </a:r>
            <a:r>
              <a:rPr lang="en-US" sz="1400" dirty="0" smtClean="0"/>
              <a:t> </a:t>
            </a:r>
            <a:endParaRPr lang="en-US" sz="1400" b="1"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2CC55A7-C239-4595-A9D9-677EF640274F}" type="slidenum">
              <a:rPr lang="en-US">
                <a:solidFill>
                  <a:prstClr val="black"/>
                </a:solidFill>
              </a:rPr>
              <a:pPr eaLnBrk="1" hangingPunct="1"/>
              <a:t>3</a:t>
            </a:fld>
            <a:endParaRPr lang="en-US" dirty="0">
              <a:solidFill>
                <a:prstClr val="black"/>
              </a:solidFill>
            </a:endParaRPr>
          </a:p>
        </p:txBody>
      </p:sp>
    </p:spTree>
    <p:extLst>
      <p:ext uri="{BB962C8B-B14F-4D97-AF65-F5344CB8AC3E}">
        <p14:creationId xmlns:p14="http://schemas.microsoft.com/office/powerpoint/2010/main" val="4000183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None/>
            </a:pPr>
            <a:r>
              <a:rPr lang="en-US" sz="1400" b="1" dirty="0" smtClean="0">
                <a:solidFill>
                  <a:srgbClr val="000000"/>
                </a:solidFill>
                <a:latin typeface="+mn-lt"/>
              </a:rPr>
              <a:t>[ASK] </a:t>
            </a:r>
            <a:r>
              <a:rPr lang="en-US" sz="1400" b="0" dirty="0" smtClean="0">
                <a:solidFill>
                  <a:srgbClr val="000000"/>
                </a:solidFill>
                <a:latin typeface="+mn-lt"/>
              </a:rPr>
              <a:t>Are there any questions?</a:t>
            </a:r>
          </a:p>
          <a:p>
            <a:pPr eaLnBrk="1" hangingPunct="1">
              <a:buFontTx/>
              <a:buNone/>
            </a:pPr>
            <a:endParaRPr lang="en-US" sz="1400" b="1" dirty="0" smtClean="0">
              <a:solidFill>
                <a:srgbClr val="000000"/>
              </a:solidFill>
              <a:latin typeface="+mn-lt"/>
            </a:endParaRPr>
          </a:p>
          <a:p>
            <a:pPr eaLnBrk="1" hangingPunct="1"/>
            <a:r>
              <a:rPr lang="en-US" sz="1400" b="1" dirty="0" smtClean="0">
                <a:solidFill>
                  <a:srgbClr val="000000"/>
                </a:solidFill>
                <a:latin typeface="+mn-lt"/>
              </a:rPr>
              <a:t>[FACILITATE DIALOGUE]</a:t>
            </a:r>
          </a:p>
          <a:p>
            <a:pPr eaLnBrk="1" hangingPunct="1"/>
            <a:endParaRPr lang="en-US" sz="1400" b="1" dirty="0" smtClean="0">
              <a:solidFill>
                <a:srgbClr val="000000"/>
              </a:solidFill>
              <a:latin typeface="+mn-lt"/>
            </a:endParaRPr>
          </a:p>
          <a:p>
            <a:pPr eaLnBrk="1" hangingPunct="1"/>
            <a:r>
              <a:rPr lang="en-US" sz="1400" b="1" dirty="0" smtClean="0">
                <a:solidFill>
                  <a:srgbClr val="000000"/>
                </a:solidFill>
                <a:latin typeface="+mn-lt"/>
              </a:rPr>
              <a:t>[SAY]  </a:t>
            </a:r>
            <a:r>
              <a:rPr lang="en-US" sz="1400" dirty="0" smtClean="0">
                <a:latin typeface="+mn-lt"/>
              </a:rPr>
              <a:t>Thank you for your time, enthusiasm and passion for growing a diverse PTA that supports the academic success and overall being of every child!  </a:t>
            </a:r>
          </a:p>
          <a:p>
            <a:pPr eaLnBrk="1" hangingPunct="1"/>
            <a:endParaRPr lang="en-US" sz="1400" b="1" dirty="0" smtClean="0">
              <a:solidFill>
                <a:srgbClr val="000000"/>
              </a:solidFill>
              <a:latin typeface="+mn-lt"/>
            </a:endParaRPr>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27868" indent="-279949" eaLnBrk="0" hangingPunct="0">
              <a:defRPr>
                <a:solidFill>
                  <a:schemeClr val="tx1"/>
                </a:solidFill>
                <a:latin typeface="Arial" charset="0"/>
                <a:ea typeface="ＭＳ Ｐゴシック" pitchFamily="34" charset="-128"/>
              </a:defRPr>
            </a:lvl2pPr>
            <a:lvl3pPr marL="1119797" indent="-223959" eaLnBrk="0" hangingPunct="0">
              <a:defRPr>
                <a:solidFill>
                  <a:schemeClr val="tx1"/>
                </a:solidFill>
                <a:latin typeface="Arial" charset="0"/>
                <a:ea typeface="ＭＳ Ｐゴシック" pitchFamily="34" charset="-128"/>
              </a:defRPr>
            </a:lvl3pPr>
            <a:lvl4pPr marL="1567716" indent="-223959" eaLnBrk="0" hangingPunct="0">
              <a:defRPr>
                <a:solidFill>
                  <a:schemeClr val="tx1"/>
                </a:solidFill>
                <a:latin typeface="Arial" charset="0"/>
                <a:ea typeface="ＭＳ Ｐゴシック" pitchFamily="34" charset="-128"/>
              </a:defRPr>
            </a:lvl4pPr>
            <a:lvl5pPr marL="2015635" indent="-223959" eaLnBrk="0" hangingPunct="0">
              <a:defRPr>
                <a:solidFill>
                  <a:schemeClr val="tx1"/>
                </a:solidFill>
                <a:latin typeface="Arial" charset="0"/>
                <a:ea typeface="ＭＳ Ｐゴシック" pitchFamily="34" charset="-128"/>
              </a:defRPr>
            </a:lvl5pPr>
            <a:lvl6pPr marL="2463554" indent="-223959" defTabSz="447919" eaLnBrk="0" fontAlgn="base" hangingPunct="0">
              <a:spcBef>
                <a:spcPct val="0"/>
              </a:spcBef>
              <a:spcAft>
                <a:spcPct val="0"/>
              </a:spcAft>
              <a:defRPr>
                <a:solidFill>
                  <a:schemeClr val="tx1"/>
                </a:solidFill>
                <a:latin typeface="Arial" charset="0"/>
                <a:ea typeface="ＭＳ Ｐゴシック" pitchFamily="34" charset="-128"/>
              </a:defRPr>
            </a:lvl6pPr>
            <a:lvl7pPr marL="2911472" indent="-223959" defTabSz="447919" eaLnBrk="0" fontAlgn="base" hangingPunct="0">
              <a:spcBef>
                <a:spcPct val="0"/>
              </a:spcBef>
              <a:spcAft>
                <a:spcPct val="0"/>
              </a:spcAft>
              <a:defRPr>
                <a:solidFill>
                  <a:schemeClr val="tx1"/>
                </a:solidFill>
                <a:latin typeface="Arial" charset="0"/>
                <a:ea typeface="ＭＳ Ｐゴシック" pitchFamily="34" charset="-128"/>
              </a:defRPr>
            </a:lvl7pPr>
            <a:lvl8pPr marL="3359391" indent="-223959" defTabSz="447919" eaLnBrk="0" fontAlgn="base" hangingPunct="0">
              <a:spcBef>
                <a:spcPct val="0"/>
              </a:spcBef>
              <a:spcAft>
                <a:spcPct val="0"/>
              </a:spcAft>
              <a:defRPr>
                <a:solidFill>
                  <a:schemeClr val="tx1"/>
                </a:solidFill>
                <a:latin typeface="Arial" charset="0"/>
                <a:ea typeface="ＭＳ Ｐゴシック" pitchFamily="34" charset="-128"/>
              </a:defRPr>
            </a:lvl8pPr>
            <a:lvl9pPr marL="3807310" indent="-223959" defTabSz="447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F16EB19-5CFA-4599-B9A7-F17758E3AF49}" type="slidenum">
              <a:rPr lang="en-US" smtClean="0"/>
              <a:pPr eaLnBrk="1" hangingPunct="1">
                <a:defRPr/>
              </a:pPr>
              <a:t>30</a:t>
            </a:fld>
            <a:endParaRPr lang="en-US" dirty="0" smtClean="0"/>
          </a:p>
        </p:txBody>
      </p:sp>
    </p:spTree>
    <p:extLst>
      <p:ext uri="{BB962C8B-B14F-4D97-AF65-F5344CB8AC3E}">
        <p14:creationId xmlns:p14="http://schemas.microsoft.com/office/powerpoint/2010/main" val="298614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Courier New" pitchFamily="49" charset="0"/>
              <a:buNone/>
              <a:defRPr/>
            </a:pPr>
            <a:r>
              <a:rPr lang="en-US" sz="1400" b="1" dirty="0" smtClean="0"/>
              <a:t>[SAY] </a:t>
            </a:r>
            <a:r>
              <a:rPr lang="en-US" sz="1400" b="0" baseline="0" dirty="0" smtClean="0"/>
              <a:t> First, family engagement is a shared responsibility. So what does that mean? That means that schools, community agencies and organizations working with families, and the families themselves – all play a role in student success. </a:t>
            </a:r>
          </a:p>
          <a:p>
            <a:pPr eaLnBrk="1" hangingPunct="1">
              <a:buFont typeface="Courier New" pitchFamily="49" charset="0"/>
              <a:buNone/>
              <a:defRPr/>
            </a:pPr>
            <a:endParaRPr lang="en-US" sz="1400" b="0" baseline="0" dirty="0" smtClean="0"/>
          </a:p>
          <a:p>
            <a:pPr eaLnBrk="1" hangingPunct="1">
              <a:buFont typeface="Courier New" pitchFamily="49" charset="0"/>
              <a:buNone/>
              <a:defRPr/>
            </a:pPr>
            <a:r>
              <a:rPr lang="en-US" sz="1400" b="0" baseline="0" dirty="0" smtClean="0"/>
              <a:t>Schools and the community organizations must engage families in meaningful and culturally respectful ways. And families must be committed to supporting their children’s learning and development.  </a:t>
            </a:r>
          </a:p>
          <a:p>
            <a:pPr eaLnBrk="1" hangingPunct="1">
              <a:buFont typeface="Courier New" pitchFamily="49" charset="0"/>
              <a:buNone/>
              <a:defRPr/>
            </a:pPr>
            <a:endParaRPr lang="en-US" sz="1400" b="0" baseline="0" dirty="0" smtClean="0"/>
          </a:p>
          <a:p>
            <a:pPr eaLnBrk="1" hangingPunct="1">
              <a:buFont typeface="Courier New" pitchFamily="49" charset="0"/>
              <a:buNone/>
              <a:defRPr/>
            </a:pPr>
            <a:r>
              <a:rPr lang="en-US" sz="1400" b="0" baseline="0" dirty="0" smtClean="0"/>
              <a:t>Did anyone notice that we aren’t using “Parent” engagement or “Parent” involvement?  This definition, especially the importance of engaging families in meaningful and culturally respectful ways, has really helped to inform our shift to always saying family engagement. We know that many families have varying family structures – and the students’ caregiver or educational support system may include another relative or adult. Using family engagement is inclusive of all families – every child. It welcomes anyone who is caring for the student to be involved in supporting learning and development.</a:t>
            </a:r>
            <a:endParaRPr lang="en-US" sz="1400" dirty="0" smtClean="0"/>
          </a:p>
          <a:p>
            <a:pPr eaLnBrk="1" hangingPunct="1">
              <a:buFont typeface="Courier New" pitchFamily="49" charset="0"/>
              <a:buNone/>
              <a:defRPr/>
            </a:pPr>
            <a:endParaRPr lang="en-US" sz="1400" b="1" dirty="0" smtClean="0"/>
          </a:p>
          <a:p>
            <a:pPr eaLnBrk="1" hangingPunct="1">
              <a:buFont typeface="Courier New" pitchFamily="49" charset="0"/>
              <a:buNone/>
              <a:defRPr/>
            </a:pPr>
            <a:r>
              <a:rPr lang="en-US" sz="1400" b="1" dirty="0" smtClean="0"/>
              <a:t>[CLICK TO NEXT SLIDE] </a:t>
            </a:r>
            <a:r>
              <a:rPr lang="en-US" sz="1400" dirty="0" smtClean="0"/>
              <a:t> </a:t>
            </a:r>
            <a:endParaRPr lang="en-US" sz="1400" b="1"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2CC55A7-C239-4595-A9D9-677EF640274F}" type="slidenum">
              <a:rPr lang="en-US">
                <a:solidFill>
                  <a:prstClr val="black"/>
                </a:solidFill>
              </a:rPr>
              <a:pPr eaLnBrk="1" hangingPunct="1"/>
              <a:t>4</a:t>
            </a:fld>
            <a:endParaRPr lang="en-US" dirty="0">
              <a:solidFill>
                <a:prstClr val="black"/>
              </a:solidFill>
            </a:endParaRPr>
          </a:p>
        </p:txBody>
      </p:sp>
    </p:spTree>
    <p:extLst>
      <p:ext uri="{BB962C8B-B14F-4D97-AF65-F5344CB8AC3E}">
        <p14:creationId xmlns:p14="http://schemas.microsoft.com/office/powerpoint/2010/main" val="2283230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Courier New" pitchFamily="49" charset="0"/>
              <a:buNone/>
              <a:defRPr/>
            </a:pPr>
            <a:r>
              <a:rPr lang="en-US" sz="1400" b="1" dirty="0" smtClean="0"/>
              <a:t>[SAY] </a:t>
            </a:r>
            <a:r>
              <a:rPr lang="en-US" sz="1400" b="0" baseline="0" dirty="0" smtClean="0"/>
              <a:t>  </a:t>
            </a:r>
            <a:endParaRPr lang="en-US" sz="1400" dirty="0" smtClean="0"/>
          </a:p>
          <a:p>
            <a:pPr eaLnBrk="1" hangingPunct="1">
              <a:buFont typeface="Courier New" pitchFamily="49" charset="0"/>
              <a:buNone/>
              <a:defRPr/>
            </a:pPr>
            <a:endParaRPr lang="en-US" sz="1400" b="1" dirty="0" smtClean="0"/>
          </a:p>
          <a:p>
            <a:pPr marL="171450" indent="-171450" eaLnBrk="1" hangingPunct="1">
              <a:spcBef>
                <a:spcPct val="0"/>
              </a:spcBef>
              <a:buFont typeface="Arial" pitchFamily="34" charset="0"/>
              <a:buChar char="•"/>
            </a:pPr>
            <a:r>
              <a:rPr lang="en-US" sz="1400" dirty="0" smtClean="0"/>
              <a:t>Second, effective family engagement spans from cradle to career.  </a:t>
            </a:r>
            <a:br>
              <a:rPr lang="en-US" sz="1400" dirty="0" smtClean="0"/>
            </a:br>
            <a:endParaRPr lang="en-US" sz="1400" dirty="0" smtClean="0"/>
          </a:p>
          <a:p>
            <a:pPr marL="171450" indent="-171450" eaLnBrk="1" hangingPunct="1">
              <a:spcBef>
                <a:spcPct val="0"/>
              </a:spcBef>
              <a:buFont typeface="Arial" pitchFamily="34" charset="0"/>
              <a:buChar char="•"/>
            </a:pPr>
            <a:r>
              <a:rPr lang="en-US" sz="1400" dirty="0" smtClean="0"/>
              <a:t>Family engagement should be continuous across a child’s growth from Early Head Start programs to college and career.</a:t>
            </a:r>
            <a:br>
              <a:rPr lang="en-US" sz="1400" dirty="0" smtClean="0"/>
            </a:br>
            <a:endParaRPr lang="en-US" sz="1400" dirty="0" smtClean="0"/>
          </a:p>
          <a:p>
            <a:pPr marL="171450" indent="-171450" eaLnBrk="1" hangingPunct="1">
              <a:spcBef>
                <a:spcPct val="0"/>
              </a:spcBef>
              <a:buFont typeface="Arial" pitchFamily="34" charset="0"/>
              <a:buChar char="•"/>
            </a:pPr>
            <a:r>
              <a:rPr lang="en-US" sz="1400" dirty="0" smtClean="0"/>
              <a:t>This includes an enduring commitment from parents and families, and recognizing that parents’ roles change as children mature into young adults.</a:t>
            </a:r>
          </a:p>
          <a:p>
            <a:pPr eaLnBrk="1" hangingPunct="1">
              <a:spcBef>
                <a:spcPct val="0"/>
              </a:spcBef>
              <a:buFontTx/>
              <a:buChar char="•"/>
            </a:pPr>
            <a:endParaRPr lang="en-US" sz="14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b="1" dirty="0" smtClean="0"/>
              <a:t>[CLICK TO NEXT SLIDE] </a:t>
            </a:r>
            <a:r>
              <a:rPr lang="en-US" sz="1400" dirty="0" smtClean="0"/>
              <a:t> </a:t>
            </a:r>
            <a:endParaRPr lang="en-US" sz="1400" b="1"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2CC55A7-C239-4595-A9D9-677EF640274F}" type="slidenum">
              <a:rPr lang="en-US">
                <a:solidFill>
                  <a:prstClr val="black"/>
                </a:solidFill>
              </a:rPr>
              <a:pPr eaLnBrk="1" hangingPunct="1"/>
              <a:t>5</a:t>
            </a:fld>
            <a:endParaRPr lang="en-US" dirty="0">
              <a:solidFill>
                <a:prstClr val="black"/>
              </a:solidFill>
            </a:endParaRPr>
          </a:p>
        </p:txBody>
      </p:sp>
    </p:spTree>
    <p:extLst>
      <p:ext uri="{BB962C8B-B14F-4D97-AF65-F5344CB8AC3E}">
        <p14:creationId xmlns:p14="http://schemas.microsoft.com/office/powerpoint/2010/main" val="3089567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400" b="1" dirty="0" smtClean="0">
                <a:latin typeface="+mn-lt"/>
              </a:rPr>
              <a:t>[SAY] </a:t>
            </a:r>
            <a:r>
              <a:rPr lang="en-US" sz="1400" b="0" baseline="0" dirty="0" smtClean="0">
                <a:latin typeface="+mn-lt"/>
              </a:rPr>
              <a:t>  </a:t>
            </a:r>
            <a:endParaRPr lang="en-US" sz="1400" dirty="0" smtClean="0">
              <a:latin typeface="+mn-lt"/>
            </a:endParaRPr>
          </a:p>
          <a:p>
            <a:pPr eaLnBrk="1" hangingPunct="1">
              <a:spcBef>
                <a:spcPct val="0"/>
              </a:spcBef>
              <a:buFontTx/>
              <a:buNone/>
            </a:pPr>
            <a:endParaRPr lang="en-US" sz="1400" dirty="0" smtClean="0">
              <a:latin typeface="+mn-lt"/>
            </a:endParaRPr>
          </a:p>
          <a:p>
            <a:pPr eaLnBrk="1" hangingPunct="1">
              <a:spcBef>
                <a:spcPct val="0"/>
              </a:spcBef>
              <a:buFontTx/>
              <a:buNone/>
            </a:pPr>
            <a:r>
              <a:rPr lang="en-US" sz="1400" dirty="0" smtClean="0">
                <a:latin typeface="+mn-lt"/>
              </a:rPr>
              <a:t>Third, family engagement should be integrated across contexts. That means it should it should be carried out everywhere that children learn – including: </a:t>
            </a:r>
          </a:p>
          <a:p>
            <a:pPr marL="171450" indent="-171450" eaLnBrk="1" hangingPunct="1">
              <a:spcBef>
                <a:spcPct val="0"/>
              </a:spcBef>
              <a:buFont typeface="Arial" pitchFamily="34" charset="0"/>
              <a:buChar char="•"/>
            </a:pPr>
            <a:r>
              <a:rPr lang="en-US" sz="1400" dirty="0" smtClean="0">
                <a:latin typeface="+mn-lt"/>
              </a:rPr>
              <a:t>Home</a:t>
            </a:r>
          </a:p>
          <a:p>
            <a:pPr marL="171450" indent="-171450" eaLnBrk="1" hangingPunct="1">
              <a:spcBef>
                <a:spcPct val="0"/>
              </a:spcBef>
              <a:buFont typeface="Arial" pitchFamily="34" charset="0"/>
              <a:buChar char="•"/>
            </a:pPr>
            <a:r>
              <a:rPr lang="en-US" sz="1400" dirty="0" smtClean="0">
                <a:latin typeface="+mn-lt"/>
              </a:rPr>
              <a:t>Pre-kindergarten programs</a:t>
            </a:r>
          </a:p>
          <a:p>
            <a:pPr marL="171450" indent="-171450" eaLnBrk="1" hangingPunct="1">
              <a:spcBef>
                <a:spcPct val="0"/>
              </a:spcBef>
              <a:buFont typeface="Arial" pitchFamily="34" charset="0"/>
              <a:buChar char="•"/>
            </a:pPr>
            <a:r>
              <a:rPr lang="en-US" sz="1400" dirty="0" smtClean="0">
                <a:latin typeface="+mn-lt"/>
              </a:rPr>
              <a:t>School</a:t>
            </a:r>
          </a:p>
          <a:p>
            <a:pPr marL="171450" indent="-171450" eaLnBrk="1" hangingPunct="1">
              <a:spcBef>
                <a:spcPct val="0"/>
              </a:spcBef>
              <a:buFont typeface="Arial" pitchFamily="34" charset="0"/>
              <a:buChar char="•"/>
            </a:pPr>
            <a:r>
              <a:rPr lang="en-US" sz="1400" dirty="0" smtClean="0">
                <a:latin typeface="+mn-lt"/>
              </a:rPr>
              <a:t>After-school programs</a:t>
            </a:r>
          </a:p>
          <a:p>
            <a:pPr marL="171450" indent="-171450" eaLnBrk="1" hangingPunct="1">
              <a:spcBef>
                <a:spcPct val="0"/>
              </a:spcBef>
              <a:buFont typeface="Arial" pitchFamily="34" charset="0"/>
              <a:buChar char="•"/>
            </a:pPr>
            <a:r>
              <a:rPr lang="en-US" sz="1400" dirty="0" smtClean="0">
                <a:latin typeface="+mn-lt"/>
              </a:rPr>
              <a:t>Faith-based organizations</a:t>
            </a:r>
          </a:p>
          <a:p>
            <a:pPr marL="171450" indent="-171450" eaLnBrk="1" hangingPunct="1">
              <a:spcBef>
                <a:spcPct val="0"/>
              </a:spcBef>
              <a:buFont typeface="Arial" pitchFamily="34" charset="0"/>
              <a:buChar char="•"/>
            </a:pPr>
            <a:r>
              <a:rPr lang="en-US" sz="1400" dirty="0" smtClean="0">
                <a:latin typeface="+mn-lt"/>
              </a:rPr>
              <a:t>Community programs and activities.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mn-lt"/>
              <a:ea typeface="+mn-ea"/>
              <a:cs typeface="+mn-cs"/>
            </a:endParaRPr>
          </a:p>
          <a:p>
            <a:pPr eaLnBrk="1" hangingPunct="1">
              <a:spcBef>
                <a:spcPct val="0"/>
              </a:spcBef>
              <a:buFontTx/>
              <a:buNone/>
            </a:pPr>
            <a:r>
              <a:rPr lang="en-US" sz="1400" dirty="0" smtClean="0">
                <a:latin typeface="+mn-lt"/>
              </a:rPr>
              <a:t>Remember how the first two parts of the family engagement</a:t>
            </a:r>
            <a:r>
              <a:rPr lang="en-US" sz="1400" baseline="0" dirty="0" smtClean="0">
                <a:latin typeface="+mn-lt"/>
              </a:rPr>
              <a:t> definition were a shared responsibility from cradle to career? This slide really sums up how families, schools and community partners collaborate throughout a child’s growth from infancy to adulthood to support student learning.  Each of these destinations is a place where families can be engaged in meaningful ways to support student learning, as well as social and emotional development.</a:t>
            </a:r>
          </a:p>
          <a:p>
            <a:pPr eaLnBrk="1" hangingPunct="1">
              <a:spcBef>
                <a:spcPct val="0"/>
              </a:spcBef>
              <a:buFontTx/>
              <a:buNone/>
            </a:pPr>
            <a:endParaRPr lang="en-US" sz="1400" b="1" baseline="0" dirty="0" smtClean="0">
              <a:latin typeface="+mn-lt"/>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400" b="1" dirty="0" smtClean="0">
                <a:latin typeface="+mn-lt"/>
              </a:rPr>
              <a:t>[ASK] </a:t>
            </a:r>
            <a:r>
              <a:rPr lang="en-US" sz="1400" b="0" dirty="0" smtClean="0">
                <a:latin typeface="+mn-lt"/>
              </a:rPr>
              <a:t>Any questions so far?</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400" b="0" dirty="0" smtClean="0">
              <a:latin typeface="+mn-lt"/>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400" b="0" dirty="0" smtClean="0">
                <a:latin typeface="+mn-lt"/>
              </a:rPr>
              <a:t>(</a:t>
            </a:r>
            <a:r>
              <a:rPr lang="en-US" sz="1400" b="0" i="1" dirty="0" smtClean="0">
                <a:latin typeface="+mn-lt"/>
              </a:rPr>
              <a:t>Answer</a:t>
            </a:r>
            <a:r>
              <a:rPr lang="en-US" sz="1400" b="0" i="1" baseline="0" dirty="0" smtClean="0">
                <a:latin typeface="+mn-lt"/>
              </a:rPr>
              <a:t> any questions…)</a:t>
            </a:r>
            <a:r>
              <a:rPr lang="en-US" sz="1400" dirty="0" smtClean="0">
                <a:latin typeface="+mn-lt"/>
              </a:rPr>
              <a:t> </a:t>
            </a:r>
            <a:endParaRPr lang="en-US" sz="1400" b="1" dirty="0" smtClean="0">
              <a:latin typeface="+mn-lt"/>
            </a:endParaRPr>
          </a:p>
          <a:p>
            <a:pPr eaLnBrk="1" hangingPunct="1">
              <a:spcBef>
                <a:spcPct val="0"/>
              </a:spcBef>
              <a:buFontTx/>
              <a:buNone/>
            </a:pPr>
            <a:endParaRPr lang="en-US" sz="1400" b="0" baseline="0" dirty="0" smtClean="0">
              <a:latin typeface="+mn-lt"/>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400" b="1" dirty="0" smtClean="0">
                <a:latin typeface="+mn-lt"/>
              </a:rPr>
              <a:t>[SAY] </a:t>
            </a:r>
            <a:r>
              <a:rPr lang="en-US" sz="1400" b="0" baseline="0" dirty="0" smtClean="0">
                <a:latin typeface="+mn-lt"/>
              </a:rPr>
              <a:t>  </a:t>
            </a:r>
            <a:endParaRPr lang="en-US" sz="1400" dirty="0" smtClean="0">
              <a:latin typeface="+mn-lt"/>
            </a:endParaRPr>
          </a:p>
          <a:p>
            <a:pPr eaLnBrk="1" hangingPunct="1">
              <a:spcBef>
                <a:spcPct val="0"/>
              </a:spcBef>
              <a:buFontTx/>
              <a:buNone/>
            </a:pPr>
            <a:r>
              <a:rPr lang="en-US" sz="1400" b="0" baseline="0" dirty="0" smtClean="0">
                <a:latin typeface="+mn-lt"/>
              </a:rPr>
              <a:t>So now that we know what family engagement is – let’s talk about why it’s so important. </a:t>
            </a:r>
          </a:p>
          <a:p>
            <a:pPr eaLnBrk="1" hangingPunct="1">
              <a:spcBef>
                <a:spcPct val="0"/>
              </a:spcBef>
              <a:buFontTx/>
              <a:buNone/>
            </a:pPr>
            <a:endParaRPr lang="en-US" sz="1400" b="1" dirty="0" smtClean="0">
              <a:latin typeface="+mn-lt"/>
            </a:endParaRPr>
          </a:p>
          <a:p>
            <a:pPr eaLnBrk="1" hangingPunct="1">
              <a:spcBef>
                <a:spcPct val="0"/>
              </a:spcBef>
              <a:buFontTx/>
              <a:buNone/>
            </a:pPr>
            <a:r>
              <a:rPr lang="en-US" sz="1400" b="1" dirty="0" smtClean="0">
                <a:latin typeface="+mn-lt"/>
              </a:rPr>
              <a:t>[CLICK TO NEXT SLIDE] </a:t>
            </a:r>
            <a:r>
              <a:rPr lang="en-US" sz="1400" dirty="0" smtClean="0">
                <a:latin typeface="+mn-lt"/>
              </a:rPr>
              <a:t> </a:t>
            </a:r>
            <a:endParaRPr lang="en-US" sz="1400" b="1" dirty="0" smtClean="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mn-cs"/>
              </a:rPr>
              <a:t> </a:t>
            </a:r>
            <a:endParaRPr kumimoji="0" lang="en-US" sz="14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2CC55A7-C239-4595-A9D9-677EF640274F}" type="slidenum">
              <a:rPr lang="en-US">
                <a:solidFill>
                  <a:prstClr val="black"/>
                </a:solidFill>
              </a:rPr>
              <a:pPr eaLnBrk="1" hangingPunct="1"/>
              <a:t>6</a:t>
            </a:fld>
            <a:endParaRPr lang="en-US" dirty="0">
              <a:solidFill>
                <a:prstClr val="black"/>
              </a:solidFill>
            </a:endParaRPr>
          </a:p>
        </p:txBody>
      </p:sp>
    </p:spTree>
    <p:extLst>
      <p:ext uri="{BB962C8B-B14F-4D97-AF65-F5344CB8AC3E}">
        <p14:creationId xmlns:p14="http://schemas.microsoft.com/office/powerpoint/2010/main" val="1733891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400" b="1" dirty="0" smtClean="0">
                <a:latin typeface="+mn-lt"/>
              </a:rPr>
              <a:t>[SAY] </a:t>
            </a:r>
            <a:r>
              <a:rPr lang="en-US" sz="1400" b="0" baseline="0" dirty="0" smtClean="0">
                <a:latin typeface="+mn-lt"/>
              </a:rPr>
              <a:t>  </a:t>
            </a:r>
            <a:endParaRPr lang="en-US" sz="1400" dirty="0" smtClean="0">
              <a:latin typeface="+mn-lt"/>
            </a:endParaRPr>
          </a:p>
          <a:p>
            <a:pPr eaLnBrk="1" hangingPunct="1">
              <a:spcBef>
                <a:spcPct val="0"/>
              </a:spcBef>
              <a:buFontTx/>
              <a:buNone/>
            </a:pPr>
            <a:endParaRPr lang="en-US" sz="1400" dirty="0" smtClean="0">
              <a:latin typeface="+mn-lt"/>
            </a:endParaRPr>
          </a:p>
          <a:p>
            <a:pPr eaLnBrk="1" hangingPunct="1">
              <a:spcBef>
                <a:spcPct val="0"/>
              </a:spcBef>
            </a:pPr>
            <a:r>
              <a:rPr lang="en-US" sz="1400" dirty="0" smtClean="0">
                <a:latin typeface="+mn-lt"/>
              </a:rPr>
              <a:t>While researcher Joyce Epstein paved the way for family engagement</a:t>
            </a:r>
            <a:r>
              <a:rPr lang="en-US" sz="1400" baseline="0" dirty="0" smtClean="0">
                <a:latin typeface="+mn-lt"/>
              </a:rPr>
              <a:t>, tw</a:t>
            </a:r>
            <a:r>
              <a:rPr lang="en-US" sz="1400" dirty="0" smtClean="0">
                <a:latin typeface="+mn-lt"/>
              </a:rPr>
              <a:t>o researchers and long-time National PTA friends, Anne Henderson and Karen</a:t>
            </a:r>
            <a:r>
              <a:rPr lang="en-US" sz="1400" baseline="0" dirty="0" smtClean="0">
                <a:latin typeface="+mn-lt"/>
              </a:rPr>
              <a:t> Mapp, continued to strengthen the importance of family engagement in their 2002 study, “A New Wave of Evidence: The impact of school, family and community connections on student achievement.” They found evidence clearly supports that w</a:t>
            </a:r>
            <a:r>
              <a:rPr lang="en-US" sz="1400" dirty="0" smtClean="0">
                <a:latin typeface="+mn-lt"/>
              </a:rPr>
              <a:t>hen families are involved at home and at school, children do better in school!</a:t>
            </a:r>
          </a:p>
          <a:p>
            <a:pPr eaLnBrk="1" hangingPunct="1">
              <a:spcBef>
                <a:spcPct val="0"/>
              </a:spcBef>
            </a:pPr>
            <a:endParaRPr lang="en-US" sz="1400" dirty="0" smtClean="0">
              <a:latin typeface="+mn-lt"/>
            </a:endParaRPr>
          </a:p>
          <a:p>
            <a:pPr marL="171450" indent="-171450" eaLnBrk="1" hangingPunct="1">
              <a:spcBef>
                <a:spcPct val="0"/>
              </a:spcBef>
              <a:buFont typeface="Arial" pitchFamily="34" charset="0"/>
              <a:buChar char="•"/>
            </a:pPr>
            <a:r>
              <a:rPr lang="en-US" sz="1400" dirty="0" smtClean="0">
                <a:latin typeface="+mn-lt"/>
              </a:rPr>
              <a:t>They earn higher grades</a:t>
            </a:r>
          </a:p>
          <a:p>
            <a:pPr marL="171450" indent="-171450" eaLnBrk="1" hangingPunct="1">
              <a:spcBef>
                <a:spcPct val="0"/>
              </a:spcBef>
              <a:buFont typeface="Arial" pitchFamily="34" charset="0"/>
              <a:buChar char="•"/>
            </a:pPr>
            <a:r>
              <a:rPr lang="en-US" sz="1400" dirty="0" smtClean="0">
                <a:latin typeface="+mn-lt"/>
              </a:rPr>
              <a:t>Pass their classes</a:t>
            </a:r>
          </a:p>
          <a:p>
            <a:pPr marL="171450" indent="-171450" eaLnBrk="1" hangingPunct="1">
              <a:spcBef>
                <a:spcPct val="0"/>
              </a:spcBef>
              <a:buFont typeface="Arial" pitchFamily="34" charset="0"/>
              <a:buChar char="•"/>
            </a:pPr>
            <a:r>
              <a:rPr lang="en-US" sz="1400" dirty="0" smtClean="0">
                <a:latin typeface="+mn-lt"/>
              </a:rPr>
              <a:t>Attend school regularly</a:t>
            </a:r>
          </a:p>
          <a:p>
            <a:pPr marL="171450" indent="-171450" eaLnBrk="1" hangingPunct="1">
              <a:spcBef>
                <a:spcPct val="0"/>
              </a:spcBef>
              <a:buFont typeface="Arial" pitchFamily="34" charset="0"/>
              <a:buChar char="•"/>
            </a:pPr>
            <a:r>
              <a:rPr lang="en-US" sz="1400" dirty="0" smtClean="0">
                <a:latin typeface="+mn-lt"/>
              </a:rPr>
              <a:t>Have better social skills</a:t>
            </a:r>
          </a:p>
          <a:p>
            <a:pPr marL="171450" indent="-171450" eaLnBrk="1" hangingPunct="1">
              <a:spcBef>
                <a:spcPct val="0"/>
              </a:spcBef>
              <a:buFont typeface="Arial" pitchFamily="34" charset="0"/>
              <a:buChar char="•"/>
            </a:pPr>
            <a:r>
              <a:rPr lang="en-US" sz="1400" dirty="0" smtClean="0">
                <a:latin typeface="+mn-lt"/>
              </a:rPr>
              <a:t>Graduate</a:t>
            </a:r>
            <a:r>
              <a:rPr lang="en-US" sz="1400" baseline="0" dirty="0" smtClean="0">
                <a:latin typeface="+mn-lt"/>
              </a:rPr>
              <a:t> and go on to postsecondary education</a:t>
            </a:r>
            <a:endParaRPr lang="en-US" sz="1400" dirty="0" smtClean="0">
              <a:latin typeface="+mn-lt"/>
            </a:endParaRPr>
          </a:p>
          <a:p>
            <a:endParaRPr lang="en-US" sz="1400" dirty="0" smtClean="0">
              <a:latin typeface="+mn-lt"/>
              <a:cs typeface="Arial" pitchFamily="34" charset="0"/>
            </a:endParaRPr>
          </a:p>
          <a:p>
            <a:r>
              <a:rPr lang="en-US" sz="1400" dirty="0" smtClean="0">
                <a:latin typeface="+mn-lt"/>
                <a:cs typeface="Arial" pitchFamily="34" charset="0"/>
              </a:rPr>
              <a:t>But an</a:t>
            </a:r>
            <a:r>
              <a:rPr lang="en-US" sz="1400" baseline="0" dirty="0" smtClean="0">
                <a:latin typeface="+mn-lt"/>
                <a:cs typeface="Arial" pitchFamily="34" charset="0"/>
              </a:rPr>
              <a:t> important note here – this is true no matter what the family income or background may be! That’s why so many of National PTA’s program strategies and template tools for PTAs focus on increasing family engagement.</a:t>
            </a:r>
            <a:endParaRPr lang="en-US" sz="1400" dirty="0" smtClean="0">
              <a:latin typeface="+mn-lt"/>
              <a:cs typeface="Arial" pitchFamily="34" charset="0"/>
            </a:endParaRPr>
          </a:p>
          <a:p>
            <a:pPr eaLnBrk="1" hangingPunct="1"/>
            <a:endParaRPr lang="en-US" sz="1400" dirty="0" smtClean="0">
              <a:latin typeface="+mn-lt"/>
            </a:endParaRPr>
          </a:p>
          <a:p>
            <a:pPr eaLnBrk="1" hangingPunct="1">
              <a:spcBef>
                <a:spcPct val="0"/>
              </a:spcBef>
              <a:buFontTx/>
              <a:buNone/>
            </a:pPr>
            <a:r>
              <a:rPr lang="en-US" sz="1400" b="1" dirty="0" smtClean="0">
                <a:latin typeface="+mn-lt"/>
              </a:rPr>
              <a:t>[CLICK TO NEXT SLIDE] </a:t>
            </a:r>
            <a:r>
              <a:rPr lang="en-US" sz="1400" dirty="0" smtClean="0">
                <a:latin typeface="+mn-lt"/>
              </a:rPr>
              <a:t> </a:t>
            </a:r>
            <a:endParaRPr lang="en-US" sz="1400" b="1" dirty="0" smtClean="0">
              <a:latin typeface="+mn-lt"/>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D854980-41FB-4AEB-B4C7-C895BD598D64}" type="slidenum">
              <a:rPr lang="en-US" smtClean="0"/>
              <a:pPr eaLnBrk="1" hangingPunct="1"/>
              <a:t>7</a:t>
            </a:fld>
            <a:endParaRPr lang="en-US" dirty="0" smtClean="0"/>
          </a:p>
        </p:txBody>
      </p:sp>
    </p:spTree>
    <p:extLst>
      <p:ext uri="{BB962C8B-B14F-4D97-AF65-F5344CB8AC3E}">
        <p14:creationId xmlns:p14="http://schemas.microsoft.com/office/powerpoint/2010/main" val="1430066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US" sz="1400" b="1" dirty="0" smtClean="0">
                <a:latin typeface="+mn-lt"/>
              </a:rPr>
              <a:t>[SAY]</a:t>
            </a:r>
          </a:p>
          <a:p>
            <a:pPr eaLnBrk="1" hangingPunct="1">
              <a:spcBef>
                <a:spcPct val="0"/>
              </a:spcBef>
              <a:buFontTx/>
              <a:buNone/>
            </a:pPr>
            <a:endParaRPr lang="en-US" sz="1400" baseline="0" dirty="0" smtClean="0">
              <a:latin typeface="+mn-lt"/>
            </a:endParaRPr>
          </a:p>
          <a:p>
            <a:pPr marL="171450" indent="-171450" eaLnBrk="1" hangingPunct="1">
              <a:spcBef>
                <a:spcPct val="0"/>
              </a:spcBef>
              <a:buFont typeface="Arial" pitchFamily="34" charset="0"/>
              <a:buChar char="•"/>
            </a:pPr>
            <a:r>
              <a:rPr lang="en-US" sz="1400" baseline="0" dirty="0" smtClean="0">
                <a:latin typeface="+mn-lt"/>
              </a:rPr>
              <a:t>I</a:t>
            </a:r>
            <a:r>
              <a:rPr lang="en-US" sz="1400" dirty="0" smtClean="0">
                <a:latin typeface="+mn-lt"/>
              </a:rPr>
              <a:t>n a groundbreaking 2010 study on school improvement, family engagement was identified as a key ingredient for school turnarounds. So not only does</a:t>
            </a:r>
            <a:r>
              <a:rPr lang="en-US" sz="1400" baseline="0" dirty="0" smtClean="0">
                <a:latin typeface="+mn-lt"/>
              </a:rPr>
              <a:t> family engagement support student success – it supports effective school reform.</a:t>
            </a:r>
          </a:p>
          <a:p>
            <a:pPr marL="171450" indent="-171450" eaLnBrk="1" hangingPunct="1">
              <a:spcBef>
                <a:spcPct val="0"/>
              </a:spcBef>
              <a:buFont typeface="Arial" pitchFamily="34" charset="0"/>
              <a:buChar char="•"/>
            </a:pPr>
            <a:endParaRPr lang="en-US" sz="1400" baseline="0" dirty="0" smtClean="0">
              <a:latin typeface="+mn-lt"/>
            </a:endParaRPr>
          </a:p>
          <a:p>
            <a:pPr marL="171450" indent="-171450" eaLnBrk="1" hangingPunct="1">
              <a:spcBef>
                <a:spcPct val="0"/>
              </a:spcBef>
              <a:buFont typeface="Arial" pitchFamily="34" charset="0"/>
              <a:buChar char="•"/>
            </a:pPr>
            <a:r>
              <a:rPr lang="en-US" sz="1400" dirty="0" smtClean="0">
                <a:latin typeface="+mn-lt"/>
              </a:rPr>
              <a:t>The “essential supports” for effective</a:t>
            </a:r>
            <a:r>
              <a:rPr lang="en-US" sz="1400" baseline="0" dirty="0" smtClean="0">
                <a:latin typeface="+mn-lt"/>
              </a:rPr>
              <a:t> school reform included:</a:t>
            </a:r>
            <a:endParaRPr lang="en-US" sz="1400" dirty="0" smtClean="0">
              <a:latin typeface="+mn-lt"/>
            </a:endParaRPr>
          </a:p>
          <a:p>
            <a:pPr marL="628650" lvl="1" indent="-171450" eaLnBrk="1" hangingPunct="1">
              <a:spcBef>
                <a:spcPct val="0"/>
              </a:spcBef>
              <a:buFont typeface="Courier New" pitchFamily="49" charset="0"/>
              <a:buChar char="o"/>
            </a:pPr>
            <a:r>
              <a:rPr lang="en-US" sz="1400" dirty="0" smtClean="0">
                <a:latin typeface="+mn-lt"/>
              </a:rPr>
              <a:t>School leadership as the</a:t>
            </a:r>
            <a:r>
              <a:rPr lang="en-US" sz="1400" baseline="0" dirty="0" smtClean="0">
                <a:latin typeface="+mn-lt"/>
              </a:rPr>
              <a:t> driver for change</a:t>
            </a:r>
          </a:p>
          <a:p>
            <a:pPr marL="628650" lvl="1" indent="-171450" eaLnBrk="1" hangingPunct="1">
              <a:spcBef>
                <a:spcPct val="0"/>
              </a:spcBef>
              <a:buFont typeface="Courier New" pitchFamily="49" charset="0"/>
              <a:buChar char="o"/>
            </a:pPr>
            <a:r>
              <a:rPr lang="en-US" sz="1400" baseline="0" dirty="0" smtClean="0">
                <a:latin typeface="+mn-lt"/>
              </a:rPr>
              <a:t>Family, </a:t>
            </a:r>
            <a:r>
              <a:rPr lang="en-US" sz="1400" dirty="0" smtClean="0">
                <a:latin typeface="+mn-lt"/>
              </a:rPr>
              <a:t>school and community partnerships</a:t>
            </a:r>
          </a:p>
          <a:p>
            <a:pPr marL="628650" lvl="1" indent="-171450" eaLnBrk="1" hangingPunct="1">
              <a:spcBef>
                <a:spcPct val="0"/>
              </a:spcBef>
              <a:buFont typeface="Courier New" pitchFamily="49" charset="0"/>
              <a:buChar char="o"/>
            </a:pPr>
            <a:r>
              <a:rPr lang="en-US" sz="1400" dirty="0" smtClean="0">
                <a:latin typeface="+mn-lt"/>
              </a:rPr>
              <a:t>Professional capacity of the faculty</a:t>
            </a:r>
          </a:p>
          <a:p>
            <a:pPr marL="628650" lvl="1" indent="-171450" eaLnBrk="1" hangingPunct="1">
              <a:spcBef>
                <a:spcPct val="0"/>
              </a:spcBef>
              <a:buFont typeface="Courier New" pitchFamily="49" charset="0"/>
              <a:buChar char="o"/>
            </a:pPr>
            <a:r>
              <a:rPr lang="en-US" sz="1400" dirty="0" smtClean="0">
                <a:latin typeface="+mn-lt"/>
              </a:rPr>
              <a:t>A</a:t>
            </a:r>
            <a:r>
              <a:rPr lang="en-US" sz="1400" baseline="0" dirty="0" smtClean="0">
                <a:latin typeface="+mn-lt"/>
              </a:rPr>
              <a:t> s</a:t>
            </a:r>
            <a:r>
              <a:rPr lang="en-US" sz="1400" dirty="0" smtClean="0">
                <a:latin typeface="+mn-lt"/>
              </a:rPr>
              <a:t>tudent-centered learning climate</a:t>
            </a:r>
          </a:p>
          <a:p>
            <a:pPr marL="628650" lvl="1" indent="-171450" eaLnBrk="1" hangingPunct="1">
              <a:spcBef>
                <a:spcPct val="0"/>
              </a:spcBef>
              <a:buFont typeface="Courier New" pitchFamily="49" charset="0"/>
              <a:buChar char="o"/>
            </a:pPr>
            <a:r>
              <a:rPr lang="en-US" sz="1400" dirty="0" smtClean="0">
                <a:latin typeface="+mn-lt"/>
              </a:rPr>
              <a:t>Instructional guidance. </a:t>
            </a:r>
          </a:p>
          <a:p>
            <a:pPr eaLnBrk="1" hangingPunct="1">
              <a:spcBef>
                <a:spcPct val="0"/>
              </a:spcBef>
              <a:buFontTx/>
              <a:buChar char="•"/>
            </a:pPr>
            <a:endParaRPr lang="en-US" sz="1400" dirty="0" smtClean="0">
              <a:latin typeface="+mn-lt"/>
            </a:endParaRPr>
          </a:p>
          <a:p>
            <a:pPr marL="171450" indent="-171450" eaLnBrk="1" hangingPunct="1">
              <a:spcBef>
                <a:spcPct val="0"/>
              </a:spcBef>
              <a:buFont typeface="Arial" pitchFamily="34" charset="0"/>
              <a:buChar char="•"/>
            </a:pPr>
            <a:r>
              <a:rPr lang="en-US" sz="1400" dirty="0" smtClean="0">
                <a:latin typeface="+mn-lt"/>
              </a:rPr>
              <a:t>This study specifically evaluated</a:t>
            </a:r>
            <a:r>
              <a:rPr lang="en-US" sz="1400" baseline="0" dirty="0" smtClean="0">
                <a:latin typeface="+mn-lt"/>
              </a:rPr>
              <a:t> </a:t>
            </a:r>
            <a:r>
              <a:rPr lang="en-US" sz="1400" dirty="0" smtClean="0">
                <a:latin typeface="+mn-lt"/>
              </a:rPr>
              <a:t>school improvement in low-income, urban schools. </a:t>
            </a:r>
          </a:p>
          <a:p>
            <a:pPr marL="171450" indent="-171450" eaLnBrk="1" hangingPunct="1">
              <a:spcBef>
                <a:spcPct val="0"/>
              </a:spcBef>
              <a:buFont typeface="Arial" pitchFamily="34" charset="0"/>
              <a:buChar char="•"/>
            </a:pPr>
            <a:endParaRPr lang="en-US" sz="1400" dirty="0" smtClean="0">
              <a:latin typeface="+mn-lt"/>
            </a:endParaRPr>
          </a:p>
          <a:p>
            <a:pPr marL="171450" indent="-171450" eaLnBrk="1" hangingPunct="1">
              <a:spcBef>
                <a:spcPct val="0"/>
              </a:spcBef>
              <a:buFont typeface="Arial" pitchFamily="34" charset="0"/>
              <a:buChar char="•"/>
            </a:pPr>
            <a:r>
              <a:rPr lang="en-US" sz="1400" dirty="0" smtClean="0">
                <a:latin typeface="+mn-lt"/>
              </a:rPr>
              <a:t>They found that</a:t>
            </a:r>
            <a:r>
              <a:rPr lang="en-US" sz="1400" baseline="0" dirty="0" smtClean="0">
                <a:latin typeface="+mn-lt"/>
              </a:rPr>
              <a:t> e</a:t>
            </a:r>
            <a:r>
              <a:rPr lang="en-US" sz="1400" dirty="0" smtClean="0">
                <a:latin typeface="+mn-lt"/>
              </a:rPr>
              <a:t>lementary schools with strong family engagement were 10 times more likely to improve in math and four times more likely to improve in reading than schools weak on this measure.</a:t>
            </a:r>
          </a:p>
          <a:p>
            <a:pPr marL="171450" indent="-171450" eaLnBrk="1" hangingPunct="1">
              <a:spcBef>
                <a:spcPct val="0"/>
              </a:spcBef>
              <a:buFont typeface="Arial" pitchFamily="34" charset="0"/>
              <a:buChar char="•"/>
            </a:pPr>
            <a:endParaRPr lang="en-US" sz="1400" dirty="0" smtClean="0">
              <a:latin typeface="+mn-lt"/>
            </a:endParaRPr>
          </a:p>
          <a:p>
            <a:pPr marL="171450" indent="-171450" eaLnBrk="1" hangingPunct="1">
              <a:spcBef>
                <a:spcPct val="0"/>
              </a:spcBef>
              <a:buFont typeface="Arial" pitchFamily="34" charset="0"/>
              <a:buChar char="•"/>
            </a:pPr>
            <a:r>
              <a:rPr lang="en-US" sz="1400" dirty="0" smtClean="0">
                <a:latin typeface="+mn-lt"/>
              </a:rPr>
              <a:t>The study also demonstrates that, for school improvement to be successful, schools must treat family engagement as an integral part of the school improvement process, rather than just an “add-on” activity. </a:t>
            </a:r>
          </a:p>
          <a:p>
            <a:pPr marL="0" indent="0" eaLnBrk="1" hangingPunct="1">
              <a:spcBef>
                <a:spcPct val="0"/>
              </a:spcBef>
              <a:buFont typeface="Arial" pitchFamily="34" charset="0"/>
              <a:buNone/>
            </a:pPr>
            <a:endParaRPr lang="en-US" sz="1400" dirty="0" smtClean="0">
              <a:latin typeface="+mn-lt"/>
            </a:endParaRPr>
          </a:p>
          <a:p>
            <a:pPr marL="0" indent="0" eaLnBrk="1" hangingPunct="1">
              <a:spcBef>
                <a:spcPct val="0"/>
              </a:spcBef>
              <a:buFont typeface="Arial" pitchFamily="34" charset="0"/>
              <a:buNone/>
            </a:pPr>
            <a:r>
              <a:rPr lang="en-US" sz="1400" dirty="0" smtClean="0">
                <a:latin typeface="+mn-lt"/>
              </a:rPr>
              <a:t>So</a:t>
            </a:r>
            <a:r>
              <a:rPr lang="en-US" sz="1400" baseline="0" dirty="0" smtClean="0">
                <a:latin typeface="+mn-lt"/>
              </a:rPr>
              <a:t> we know what Family Engagement is at a high-level now – the research-based definition and theoretical famework. We know why it’s important.</a:t>
            </a:r>
          </a:p>
          <a:p>
            <a:pPr marL="0" indent="0" eaLnBrk="1" hangingPunct="1">
              <a:spcBef>
                <a:spcPct val="0"/>
              </a:spcBef>
              <a:buFont typeface="Arial" pitchFamily="34" charset="0"/>
              <a:buNone/>
            </a:pPr>
            <a:endParaRPr lang="en-US" sz="1400" baseline="0" dirty="0" smtClean="0">
              <a:latin typeface="+mn-lt"/>
            </a:endParaRPr>
          </a:p>
          <a:p>
            <a:pPr marL="0" indent="0" eaLnBrk="1" hangingPunct="1">
              <a:spcBef>
                <a:spcPct val="0"/>
              </a:spcBef>
              <a:buFont typeface="Arial" pitchFamily="34" charset="0"/>
              <a:buNone/>
            </a:pPr>
            <a:r>
              <a:rPr lang="en-US" sz="1400" baseline="0" dirty="0" smtClean="0">
                <a:latin typeface="+mn-lt"/>
              </a:rPr>
              <a:t>But are you sitting there wondering – how does PTA play a role? The National PTA embodies the partnership between families-schools-and community. That combination is the fabric of our membership. We are parents, caregivers, teachers, administrators, students, and representatives from community, government and business partners. </a:t>
            </a:r>
            <a:endParaRPr lang="en-US" sz="1400" dirty="0" smtClean="0">
              <a:latin typeface="+mn-lt"/>
            </a:endParaRPr>
          </a:p>
          <a:p>
            <a:pPr eaLnBrk="1" hangingPunct="1">
              <a:spcBef>
                <a:spcPct val="0"/>
              </a:spcBef>
            </a:pPr>
            <a:endParaRPr lang="en-US" sz="1400" dirty="0" smtClean="0">
              <a:latin typeface="+mn-lt"/>
            </a:endParaRPr>
          </a:p>
          <a:p>
            <a:pPr eaLnBrk="1" hangingPunct="1">
              <a:spcBef>
                <a:spcPct val="0"/>
              </a:spcBef>
              <a:buFontTx/>
              <a:buNone/>
            </a:pPr>
            <a:r>
              <a:rPr lang="en-US" sz="1400" b="1" dirty="0" smtClean="0">
                <a:latin typeface="+mn-lt"/>
              </a:rPr>
              <a:t>[CLICK TO NEXT SLIDE] </a:t>
            </a:r>
            <a:r>
              <a:rPr lang="en-US" sz="1400" dirty="0" smtClean="0">
                <a:latin typeface="+mn-lt"/>
              </a:rPr>
              <a:t> </a:t>
            </a:r>
            <a:endParaRPr lang="en-US" sz="1400" b="1" dirty="0" smtClean="0">
              <a:latin typeface="+mn-lt"/>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D854980-41FB-4AEB-B4C7-C895BD598D64}" type="slidenum">
              <a:rPr lang="en-US" smtClean="0"/>
              <a:pPr eaLnBrk="1" hangingPunct="1"/>
              <a:t>8</a:t>
            </a:fld>
            <a:endParaRPr lang="en-US" dirty="0" smtClean="0"/>
          </a:p>
        </p:txBody>
      </p:sp>
    </p:spTree>
    <p:extLst>
      <p:ext uri="{BB962C8B-B14F-4D97-AF65-F5344CB8AC3E}">
        <p14:creationId xmlns:p14="http://schemas.microsoft.com/office/powerpoint/2010/main" val="2106163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sz="1400" b="1" dirty="0" smtClean="0"/>
              <a:t>[SAY] </a:t>
            </a:r>
          </a:p>
          <a:p>
            <a:pPr eaLnBrk="1" hangingPunct="1">
              <a:spcBef>
                <a:spcPct val="0"/>
              </a:spcBef>
              <a:defRPr/>
            </a:pPr>
            <a:endParaRPr lang="en-US" sz="1400" b="1" dirty="0" smtClean="0"/>
          </a:p>
          <a:p>
            <a:pPr eaLnBrk="1" hangingPunct="1">
              <a:spcBef>
                <a:spcPct val="0"/>
              </a:spcBef>
              <a:defRPr/>
            </a:pPr>
            <a:r>
              <a:rPr lang="en-US" sz="1400" b="0" dirty="0" smtClean="0"/>
              <a:t>That’s why i</a:t>
            </a:r>
            <a:r>
              <a:rPr lang="en-US" sz="1400" dirty="0" smtClean="0"/>
              <a:t>n 1997, National PTA convened the many different stakeholders whom we represent to</a:t>
            </a:r>
            <a:r>
              <a:rPr lang="en-US" sz="1400" baseline="0" dirty="0" smtClean="0"/>
              <a:t> </a:t>
            </a:r>
            <a:r>
              <a:rPr lang="en-US" sz="1400" dirty="0" smtClean="0"/>
              <a:t>develop the National Standards for Family-School Partnerships, which for the first time, articulated what family engagement should look like at the school level.  </a:t>
            </a:r>
          </a:p>
          <a:p>
            <a:pPr eaLnBrk="1" hangingPunct="1">
              <a:spcBef>
                <a:spcPct val="0"/>
              </a:spcBef>
              <a:defRPr/>
            </a:pPr>
            <a:endParaRPr lang="en-US" sz="1400" dirty="0" smtClean="0"/>
          </a:p>
          <a:p>
            <a:pPr eaLnBrk="1" hangingPunct="1">
              <a:spcBef>
                <a:spcPct val="0"/>
              </a:spcBef>
              <a:defRPr/>
            </a:pPr>
            <a:r>
              <a:rPr lang="en-US" sz="1400" b="0" dirty="0" smtClean="0"/>
              <a:t>In 2001, National PTA updated the Standards, and now these are in use by school,</a:t>
            </a:r>
            <a:r>
              <a:rPr lang="en-US" sz="1400" b="0" baseline="0" dirty="0" smtClean="0"/>
              <a:t> PTA and community leaders nationwide </a:t>
            </a:r>
            <a:r>
              <a:rPr lang="en-US" sz="1400" b="0" dirty="0" smtClean="0"/>
              <a:t>as a framework for thinking about, structuring, and assessing family engagement.</a:t>
            </a:r>
          </a:p>
          <a:p>
            <a:pPr eaLnBrk="1" hangingPunct="1">
              <a:spcBef>
                <a:spcPct val="0"/>
              </a:spcBef>
              <a:defRPr/>
            </a:pPr>
            <a:endParaRPr lang="en-US" sz="1400" dirty="0" smtClean="0"/>
          </a:p>
          <a:p>
            <a:pPr eaLnBrk="1" hangingPunct="1">
              <a:spcBef>
                <a:spcPct val="0"/>
              </a:spcBef>
              <a:defRPr/>
            </a:pPr>
            <a:r>
              <a:rPr lang="en-US" sz="1400" dirty="0" smtClean="0"/>
              <a:t>There are 6 standards,</a:t>
            </a:r>
            <a:r>
              <a:rPr lang="en-US" sz="1400" baseline="0" dirty="0" smtClean="0"/>
              <a:t> which </a:t>
            </a:r>
            <a:r>
              <a:rPr lang="en-US" sz="1400" dirty="0" smtClean="0"/>
              <a:t>we will discuss in more depth today.  </a:t>
            </a:r>
            <a:endParaRPr lang="en-US" sz="1400" b="0" dirty="0" smtClean="0"/>
          </a:p>
          <a:p>
            <a:pPr eaLnBrk="1" hangingPunct="1">
              <a:spcBef>
                <a:spcPct val="0"/>
              </a:spcBef>
              <a:defRPr/>
            </a:pPr>
            <a:r>
              <a:rPr lang="en-US" sz="1400" b="0" dirty="0" smtClean="0"/>
              <a:t>The six standards are:</a:t>
            </a:r>
          </a:p>
          <a:p>
            <a:pPr eaLnBrk="1" hangingPunct="1">
              <a:spcBef>
                <a:spcPct val="0"/>
              </a:spcBef>
              <a:defRPr/>
            </a:pPr>
            <a:endParaRPr lang="en-US" sz="1400" dirty="0" smtClean="0"/>
          </a:p>
          <a:p>
            <a:pPr marL="228600" indent="-228600" eaLnBrk="1" hangingPunct="1">
              <a:spcBef>
                <a:spcPct val="0"/>
              </a:spcBef>
              <a:buFont typeface="+mj-lt"/>
              <a:buAutoNum type="arabicPeriod"/>
              <a:defRPr/>
            </a:pPr>
            <a:r>
              <a:rPr lang="en-US" sz="1400" dirty="0" smtClean="0"/>
              <a:t>Standard 1: Welcoming all families into the school community</a:t>
            </a:r>
          </a:p>
          <a:p>
            <a:pPr marL="228600" indent="-228600" eaLnBrk="1" hangingPunct="1">
              <a:spcBef>
                <a:spcPct val="0"/>
              </a:spcBef>
              <a:buFont typeface="+mj-lt"/>
              <a:buAutoNum type="arabicPeriod"/>
              <a:defRPr/>
            </a:pPr>
            <a:r>
              <a:rPr lang="en-US" sz="1400" dirty="0" smtClean="0"/>
              <a:t>Standard 2: Communicating effectively</a:t>
            </a:r>
          </a:p>
          <a:p>
            <a:pPr marL="228600" indent="-228600" eaLnBrk="1" hangingPunct="1">
              <a:spcBef>
                <a:spcPct val="0"/>
              </a:spcBef>
              <a:buFont typeface="+mj-lt"/>
              <a:buAutoNum type="arabicPeriod"/>
              <a:defRPr/>
            </a:pPr>
            <a:r>
              <a:rPr lang="en-US" sz="1400" dirty="0" smtClean="0"/>
              <a:t>Standard 3: Supporting student success</a:t>
            </a:r>
          </a:p>
          <a:p>
            <a:pPr marL="228600" indent="-228600" eaLnBrk="1" hangingPunct="1">
              <a:spcBef>
                <a:spcPct val="0"/>
              </a:spcBef>
              <a:buFont typeface="+mj-lt"/>
              <a:buAutoNum type="arabicPeriod"/>
              <a:defRPr/>
            </a:pPr>
            <a:r>
              <a:rPr lang="en-US" sz="1400" dirty="0" smtClean="0"/>
              <a:t>Standard 4: Speaking up for every child</a:t>
            </a:r>
          </a:p>
          <a:p>
            <a:pPr marL="228600" indent="-228600" eaLnBrk="1" hangingPunct="1">
              <a:spcBef>
                <a:spcPct val="0"/>
              </a:spcBef>
              <a:buFont typeface="+mj-lt"/>
              <a:buAutoNum type="arabicPeriod"/>
              <a:defRPr/>
            </a:pPr>
            <a:r>
              <a:rPr lang="en-US" sz="1400" dirty="0" smtClean="0"/>
              <a:t>Standard 5: Sharing power</a:t>
            </a:r>
          </a:p>
          <a:p>
            <a:pPr marL="228600" indent="-228600" eaLnBrk="1" hangingPunct="1">
              <a:spcBef>
                <a:spcPct val="0"/>
              </a:spcBef>
              <a:buFont typeface="+mj-lt"/>
              <a:buAutoNum type="arabicPeriod"/>
              <a:defRPr/>
            </a:pPr>
            <a:r>
              <a:rPr lang="en-US" sz="1400" dirty="0" smtClean="0"/>
              <a:t>Standard 6: Collaborating with community</a:t>
            </a:r>
          </a:p>
          <a:p>
            <a:pPr marL="228600" indent="-228600" eaLnBrk="1" hangingPunct="1">
              <a:spcBef>
                <a:spcPct val="0"/>
              </a:spcBef>
              <a:buFont typeface="+mj-lt"/>
              <a:buAutoNum type="arabicPeriod"/>
              <a:defRPr/>
            </a:pPr>
            <a:endParaRPr lang="en-US" sz="1400" dirty="0" smtClean="0"/>
          </a:p>
          <a:p>
            <a:pPr marL="0" indent="0" eaLnBrk="1" hangingPunct="1">
              <a:spcBef>
                <a:spcPct val="0"/>
              </a:spcBef>
              <a:buFont typeface="+mj-lt"/>
              <a:buNone/>
              <a:defRPr/>
            </a:pPr>
            <a:r>
              <a:rPr lang="en-US" sz="1400" b="1" dirty="0" smtClean="0"/>
              <a:t>[ASK]</a:t>
            </a:r>
          </a:p>
          <a:p>
            <a:pPr marL="0" indent="0" eaLnBrk="1" hangingPunct="1">
              <a:spcBef>
                <a:spcPct val="0"/>
              </a:spcBef>
              <a:buFont typeface="+mj-lt"/>
              <a:buNone/>
              <a:defRPr/>
            </a:pPr>
            <a:r>
              <a:rPr lang="en-US" sz="1400" b="0" dirty="0" smtClean="0"/>
              <a:t>How</a:t>
            </a:r>
            <a:r>
              <a:rPr lang="en-US" sz="1400" b="0" baseline="0" dirty="0" smtClean="0"/>
              <a:t> many of you have seen these standards before?</a:t>
            </a:r>
          </a:p>
          <a:p>
            <a:pPr marL="0" indent="0" eaLnBrk="1" hangingPunct="1">
              <a:spcBef>
                <a:spcPct val="0"/>
              </a:spcBef>
              <a:buFont typeface="+mj-lt"/>
              <a:buNone/>
              <a:defRPr/>
            </a:pPr>
            <a:endParaRPr lang="en-US" sz="1400" b="0" baseline="0" dirty="0" smtClean="0"/>
          </a:p>
          <a:p>
            <a:pPr marL="0" marR="0" indent="0" algn="l" defTabSz="914400" rtl="0" eaLnBrk="1" fontAlgn="auto" latinLnBrk="0" hangingPunct="1">
              <a:lnSpc>
                <a:spcPct val="100000"/>
              </a:lnSpc>
              <a:spcBef>
                <a:spcPct val="0"/>
              </a:spcBef>
              <a:spcAft>
                <a:spcPts val="0"/>
              </a:spcAft>
              <a:buClrTx/>
              <a:buSzTx/>
              <a:buFont typeface="+mj-lt"/>
              <a:buNone/>
              <a:tabLst/>
              <a:defRPr/>
            </a:pPr>
            <a:r>
              <a:rPr lang="en-US" sz="1400" b="1" dirty="0" smtClean="0"/>
              <a:t>[DISTRIBUTE HANDOUT</a:t>
            </a:r>
            <a:r>
              <a:rPr lang="en-US" sz="1400" b="1" baseline="0" dirty="0" smtClean="0"/>
              <a:t> – QUICK ASSESSMENT &amp; TAKE-HOME IDEAS</a:t>
            </a:r>
            <a:r>
              <a:rPr lang="en-US" sz="1400" b="1" dirty="0" smtClean="0"/>
              <a:t>]</a:t>
            </a:r>
          </a:p>
          <a:p>
            <a:pPr marL="0" marR="0" indent="0" algn="l" defTabSz="914400" rtl="0" eaLnBrk="1" fontAlgn="auto" latinLnBrk="0" hangingPunct="1">
              <a:lnSpc>
                <a:spcPct val="100000"/>
              </a:lnSpc>
              <a:spcBef>
                <a:spcPct val="0"/>
              </a:spcBef>
              <a:spcAft>
                <a:spcPts val="0"/>
              </a:spcAft>
              <a:buClrTx/>
              <a:buSzTx/>
              <a:buFont typeface="+mj-lt"/>
              <a:buNone/>
              <a:tabLst/>
              <a:defRPr/>
            </a:pPr>
            <a:endParaRPr lang="en-US" sz="1400" b="1" dirty="0" smtClean="0"/>
          </a:p>
          <a:p>
            <a:pPr marL="0" marR="0" indent="0" algn="l" defTabSz="914400" rtl="0" eaLnBrk="1" fontAlgn="auto" latinLnBrk="0" hangingPunct="1">
              <a:lnSpc>
                <a:spcPct val="100000"/>
              </a:lnSpc>
              <a:spcBef>
                <a:spcPct val="0"/>
              </a:spcBef>
              <a:spcAft>
                <a:spcPts val="0"/>
              </a:spcAft>
              <a:buClrTx/>
              <a:buSzTx/>
              <a:buFont typeface="+mj-lt"/>
              <a:buNone/>
              <a:tabLst/>
              <a:defRPr/>
            </a:pPr>
            <a:r>
              <a:rPr lang="en-US" sz="1400" b="1" dirty="0" smtClean="0"/>
              <a:t>[SAY] </a:t>
            </a:r>
          </a:p>
          <a:p>
            <a:pPr marL="0" indent="0" eaLnBrk="1" hangingPunct="1">
              <a:spcBef>
                <a:spcPct val="0"/>
              </a:spcBef>
              <a:buFont typeface="+mj-lt"/>
              <a:buNone/>
              <a:defRPr/>
            </a:pPr>
            <a:r>
              <a:rPr lang="en-US" sz="1400" b="0" baseline="0" dirty="0" smtClean="0"/>
              <a:t>While we are talking, about these standards – I will ask a lot of questions that will help you to conduct your own assessment of how your school and PTA currently implement these standards. We will share the great things that are working in our various communities, as well as brainstorm some ways to deepen the family engagement.</a:t>
            </a:r>
          </a:p>
          <a:p>
            <a:pPr marL="0" indent="0" eaLnBrk="1" hangingPunct="1">
              <a:spcBef>
                <a:spcPct val="0"/>
              </a:spcBef>
              <a:buFont typeface="+mj-lt"/>
              <a:buNone/>
              <a:defRPr/>
            </a:pPr>
            <a:endParaRPr lang="en-US" sz="1400" b="0" baseline="0" dirty="0" smtClean="0"/>
          </a:p>
          <a:p>
            <a:pPr marL="0" indent="0" eaLnBrk="1" hangingPunct="1">
              <a:spcBef>
                <a:spcPct val="0"/>
              </a:spcBef>
              <a:buFont typeface="+mj-lt"/>
              <a:buNone/>
              <a:defRPr/>
            </a:pPr>
            <a:r>
              <a:rPr lang="en-US" sz="1400" b="0" baseline="0" dirty="0" smtClean="0"/>
              <a:t>Here is a worksheet that will compile your key thoughts during this session about what works, what needs work, and what ideas you want to share with your PTA and school partners at home.  Consider using this worksheet to facilitate a dialogue about family engagement with your PTA and school leaders to develop an intentional family engagement plan next year.</a:t>
            </a:r>
          </a:p>
          <a:p>
            <a:pPr marL="0" indent="0" eaLnBrk="1" hangingPunct="1">
              <a:spcBef>
                <a:spcPct val="0"/>
              </a:spcBef>
              <a:buFont typeface="+mj-lt"/>
              <a:buNone/>
              <a:defRPr/>
            </a:pPr>
            <a:endParaRPr lang="en-US" sz="1400" b="0" baseline="0" dirty="0" smtClean="0"/>
          </a:p>
          <a:p>
            <a:pPr marL="0" indent="0" eaLnBrk="1" hangingPunct="1">
              <a:spcBef>
                <a:spcPct val="0"/>
              </a:spcBef>
              <a:buFont typeface="+mj-lt"/>
              <a:buNone/>
              <a:defRPr/>
            </a:pPr>
            <a:r>
              <a:rPr lang="en-US" sz="1400" b="0" baseline="0" dirty="0" smtClean="0"/>
              <a:t>Ok, let’s learn more about how schools and PTAs can meet these standards.</a:t>
            </a:r>
          </a:p>
          <a:p>
            <a:pPr marL="0" indent="0" eaLnBrk="1" hangingPunct="1">
              <a:spcBef>
                <a:spcPct val="0"/>
              </a:spcBef>
              <a:buFont typeface="+mj-lt"/>
              <a:buNone/>
              <a:defRPr/>
            </a:pPr>
            <a:endParaRPr lang="en-US" sz="1400" b="0" baseline="0" dirty="0" smtClean="0"/>
          </a:p>
          <a:p>
            <a:pPr marL="0" marR="0" indent="0" algn="l" defTabSz="914400" rtl="0" eaLnBrk="1" fontAlgn="auto" latinLnBrk="0" hangingPunct="1">
              <a:lnSpc>
                <a:spcPct val="100000"/>
              </a:lnSpc>
              <a:spcBef>
                <a:spcPct val="0"/>
              </a:spcBef>
              <a:spcAft>
                <a:spcPts val="0"/>
              </a:spcAft>
              <a:buClrTx/>
              <a:buSzTx/>
              <a:buFont typeface="+mj-lt"/>
              <a:buNone/>
              <a:tabLst/>
              <a:defRPr/>
            </a:pPr>
            <a:r>
              <a:rPr lang="en-US" sz="1400" b="1" dirty="0" smtClean="0"/>
              <a:t>[CLICK TO NEXT SLIDE] </a:t>
            </a:r>
            <a:r>
              <a:rPr lang="en-US" sz="1400" dirty="0" smtClean="0"/>
              <a:t> </a:t>
            </a:r>
            <a:endParaRPr lang="en-US" sz="1400" b="1"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CDFA139-33D7-47B0-99CD-15B4A0454F0D}" type="slidenum">
              <a:rPr lang="en-US" smtClean="0"/>
              <a:pPr eaLnBrk="1" hangingPunct="1"/>
              <a:t>9</a:t>
            </a:fld>
            <a:endParaRPr lang="en-US" dirty="0" smtClean="0"/>
          </a:p>
        </p:txBody>
      </p:sp>
    </p:spTree>
    <p:extLst>
      <p:ext uri="{BB962C8B-B14F-4D97-AF65-F5344CB8AC3E}">
        <p14:creationId xmlns:p14="http://schemas.microsoft.com/office/powerpoint/2010/main" val="364960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23833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2642998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9995017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137372820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93C1D8C1-F597-4965-9BAB-0DCE696A0DB0}" type="datetime1">
              <a:rPr lang="en-US"/>
              <a:pPr>
                <a:defRPr/>
              </a:pPr>
              <a:t>9/25/2013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mn-cs"/>
              </a:defRPr>
            </a:lvl1pPr>
          </a:lstStyle>
          <a:p>
            <a:pPr>
              <a:defRPr/>
            </a:pPr>
            <a:fld id="{1B919557-A01D-4900-AB65-F8FBCBE5770F}" type="slidenum">
              <a:rPr lang="en-US"/>
              <a:pPr>
                <a:defRPr/>
              </a:pPr>
              <a:t>‹#›</a:t>
            </a:fld>
            <a:endParaRPr lang="en-US" dirty="0"/>
          </a:p>
        </p:txBody>
      </p:sp>
    </p:spTree>
    <p:extLst>
      <p:ext uri="{BB962C8B-B14F-4D97-AF65-F5344CB8AC3E}">
        <p14:creationId xmlns:p14="http://schemas.microsoft.com/office/powerpoint/2010/main" val="2779515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7744C65D-1D59-4D93-8BCC-9687AC3C37CB}" type="datetime1">
              <a:rPr lang="en-US"/>
              <a:pPr>
                <a:defRPr/>
              </a:pPr>
              <a:t>9/25/2013</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mn-cs"/>
              </a:defRPr>
            </a:lvl1pPr>
          </a:lstStyle>
          <a:p>
            <a:pPr>
              <a:defRPr/>
            </a:pPr>
            <a:fld id="{9A1BFE6E-B5D3-48E6-A79C-DF7224451806}" type="slidenum">
              <a:rPr lang="en-US"/>
              <a:pPr>
                <a:defRPr/>
              </a:pPr>
              <a:t>‹#›</a:t>
            </a:fld>
            <a:endParaRPr lang="en-US" dirty="0"/>
          </a:p>
        </p:txBody>
      </p:sp>
    </p:spTree>
    <p:extLst>
      <p:ext uri="{BB962C8B-B14F-4D97-AF65-F5344CB8AC3E}">
        <p14:creationId xmlns:p14="http://schemas.microsoft.com/office/powerpoint/2010/main" val="2739528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09704729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612366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89414"/>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889227"/>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42569611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802485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766233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9065860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14288"/>
            <a:ext cx="9280526" cy="698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31829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7395139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150" y="5762625"/>
            <a:ext cx="92805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26325" y="5948363"/>
            <a:ext cx="125571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6501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ransition spd="med">
    <p:fade/>
  </p:transition>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0091" y="990600"/>
            <a:ext cx="501751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20246" y="4333964"/>
            <a:ext cx="8077200" cy="1200329"/>
          </a:xfrm>
          <a:prstGeom prst="rect">
            <a:avLst/>
          </a:prstGeom>
        </p:spPr>
        <p:txBody>
          <a:bodyPr wrap="square">
            <a:spAutoFit/>
          </a:bodyPr>
          <a:lstStyle/>
          <a:p>
            <a:pPr algn="ctr"/>
            <a:r>
              <a:rPr lang="en-US" dirty="0" smtClean="0">
                <a:latin typeface="Arial" pitchFamily="34" charset="0"/>
                <a:cs typeface="Arial" pitchFamily="34" charset="0"/>
              </a:rPr>
              <a:t>NATIONAL REPRESENTATIVE</a:t>
            </a:r>
            <a:endParaRPr lang="en-US" dirty="0">
              <a:latin typeface="Arial" pitchFamily="34" charset="0"/>
              <a:cs typeface="Arial" pitchFamily="34" charset="0"/>
            </a:endParaRPr>
          </a:p>
          <a:p>
            <a:pPr algn="ctr"/>
            <a:r>
              <a:rPr lang="en-US" dirty="0">
                <a:latin typeface="Arial" pitchFamily="34" charset="0"/>
                <a:cs typeface="Arial" pitchFamily="34" charset="0"/>
              </a:rPr>
              <a:t>2013 – </a:t>
            </a:r>
            <a:r>
              <a:rPr lang="en-US" dirty="0" smtClean="0">
                <a:latin typeface="Arial" pitchFamily="34" charset="0"/>
                <a:cs typeface="Arial" pitchFamily="34" charset="0"/>
              </a:rPr>
              <a:t>2014</a:t>
            </a:r>
          </a:p>
          <a:p>
            <a:pPr algn="ctr"/>
            <a:r>
              <a:rPr lang="en-US" dirty="0">
                <a:latin typeface="Arial" pitchFamily="34" charset="0"/>
                <a:cs typeface="Arial" pitchFamily="34" charset="0"/>
              </a:rPr>
              <a:t>Using PTA’s National Standards </a:t>
            </a:r>
            <a:r>
              <a:rPr lang="en-US" dirty="0" smtClean="0">
                <a:latin typeface="Arial" pitchFamily="34" charset="0"/>
                <a:cs typeface="Arial" pitchFamily="34" charset="0"/>
              </a:rPr>
              <a:t>for Family-School </a:t>
            </a:r>
            <a:r>
              <a:rPr lang="en-US" dirty="0">
                <a:latin typeface="Arial" pitchFamily="34" charset="0"/>
                <a:cs typeface="Arial" pitchFamily="34" charset="0"/>
              </a:rPr>
              <a:t>Partnerships</a:t>
            </a:r>
          </a:p>
          <a:p>
            <a:pPr algn="ctr"/>
            <a:endParaRPr lang="en-US" dirty="0">
              <a:latin typeface="Arial" pitchFamily="34" charset="0"/>
              <a:cs typeface="Arial" pitchFamily="34" charset="0"/>
            </a:endParaRPr>
          </a:p>
        </p:txBody>
      </p:sp>
    </p:spTree>
    <p:extLst>
      <p:ext uri="{BB962C8B-B14F-4D97-AF65-F5344CB8AC3E}">
        <p14:creationId xmlns:p14="http://schemas.microsoft.com/office/powerpoint/2010/main" val="2188588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itle 5"/>
          <p:cNvSpPr>
            <a:spLocks noGrp="1"/>
          </p:cNvSpPr>
          <p:nvPr>
            <p:ph type="title"/>
          </p:nvPr>
        </p:nvSpPr>
        <p:spPr/>
        <p:txBody>
          <a:bodyPr>
            <a:normAutofit fontScale="90000"/>
          </a:bodyPr>
          <a:lstStyle/>
          <a:p>
            <a:r>
              <a:rPr lang="en-US" sz="3600" b="1" dirty="0" smtClean="0">
                <a:solidFill>
                  <a:schemeClr val="accent6">
                    <a:lumMod val="75000"/>
                  </a:schemeClr>
                </a:solidFill>
                <a:latin typeface="Arial" pitchFamily="34" charset="0"/>
                <a:ea typeface="ＭＳ Ｐゴシック" pitchFamily="34" charset="-128"/>
                <a:cs typeface="Arial" pitchFamily="34" charset="0"/>
              </a:rPr>
              <a:t>Standard 1:</a:t>
            </a:r>
            <a:r>
              <a:rPr lang="en-US" b="1" dirty="0" smtClean="0">
                <a:solidFill>
                  <a:schemeClr val="accent6">
                    <a:lumMod val="75000"/>
                  </a:schemeClr>
                </a:solidFill>
                <a:latin typeface="Arial" pitchFamily="34" charset="0"/>
                <a:ea typeface="ＭＳ Ｐゴシック" pitchFamily="34" charset="-128"/>
                <a:cs typeface="Arial" pitchFamily="34" charset="0"/>
              </a:rPr>
              <a:t/>
            </a:r>
            <a:br>
              <a:rPr lang="en-US" b="1" dirty="0" smtClean="0">
                <a:solidFill>
                  <a:schemeClr val="accent6">
                    <a:lumMod val="75000"/>
                  </a:schemeClr>
                </a:solidFill>
                <a:latin typeface="Arial" pitchFamily="34" charset="0"/>
                <a:ea typeface="ＭＳ Ｐゴシック" pitchFamily="34" charset="-128"/>
                <a:cs typeface="Arial" pitchFamily="34" charset="0"/>
              </a:rPr>
            </a:br>
            <a:r>
              <a:rPr lang="en-US" b="1" dirty="0" smtClean="0">
                <a:solidFill>
                  <a:srgbClr val="07477F"/>
                </a:solidFill>
                <a:latin typeface="Arial" pitchFamily="34" charset="0"/>
                <a:ea typeface="ＭＳ Ｐゴシック" pitchFamily="34" charset="-128"/>
                <a:cs typeface="Arial" pitchFamily="34" charset="0"/>
              </a:rPr>
              <a:t>Welcoming All Families</a:t>
            </a:r>
            <a:br>
              <a:rPr lang="en-US" b="1" dirty="0" smtClean="0">
                <a:solidFill>
                  <a:srgbClr val="07477F"/>
                </a:solidFill>
                <a:latin typeface="Arial" pitchFamily="34" charset="0"/>
                <a:ea typeface="ＭＳ Ｐゴシック" pitchFamily="34" charset="-128"/>
                <a:cs typeface="Arial" pitchFamily="34" charset="0"/>
              </a:rPr>
            </a:br>
            <a:endParaRPr lang="en-US" sz="2800" b="1" dirty="0" smtClean="0">
              <a:solidFill>
                <a:schemeClr val="accent6">
                  <a:lumMod val="75000"/>
                </a:schemeClr>
              </a:solidFill>
              <a:latin typeface="Arial" pitchFamily="34" charset="0"/>
              <a:ea typeface="ＭＳ Ｐゴシック" pitchFamily="34" charset="-128"/>
              <a:cs typeface="Arial" pitchFamily="34" charset="0"/>
            </a:endParaRPr>
          </a:p>
        </p:txBody>
      </p:sp>
      <p:sp>
        <p:nvSpPr>
          <p:cNvPr id="9" name="Rectangle 7"/>
          <p:cNvSpPr txBox="1">
            <a:spLocks noChangeArrowheads="1"/>
          </p:cNvSpPr>
          <p:nvPr/>
        </p:nvSpPr>
        <p:spPr bwMode="auto">
          <a:xfrm>
            <a:off x="402770" y="1676401"/>
            <a:ext cx="4474029" cy="4736420"/>
          </a:xfrm>
          <a:prstGeom prst="rect">
            <a:avLst/>
          </a:prstGeom>
          <a:noFill/>
          <a:ln w="9525">
            <a:noFill/>
            <a:miter lim="800000"/>
            <a:headEnd/>
            <a:tailEnd/>
          </a:ln>
        </p:spPr>
        <p:txBody>
          <a:bodyPr/>
          <a:lstStyle/>
          <a:p>
            <a:pPr>
              <a:defRPr/>
            </a:pPr>
            <a:r>
              <a:rPr lang="en-US" sz="2400" b="1" dirty="0">
                <a:latin typeface="Arial" pitchFamily="34" charset="0"/>
                <a:ea typeface="ＭＳ Ｐゴシック" charset="-128"/>
                <a:cs typeface="Arial" pitchFamily="34" charset="0"/>
              </a:rPr>
              <a:t>Goal 1: </a:t>
            </a:r>
            <a:r>
              <a:rPr lang="en-US" sz="2400" b="1" dirty="0" smtClean="0">
                <a:latin typeface="Arial" pitchFamily="34" charset="0"/>
                <a:ea typeface="ＭＳ Ｐゴシック" charset="-128"/>
                <a:cs typeface="Arial" pitchFamily="34" charset="0"/>
              </a:rPr>
              <a:t>Create a </a:t>
            </a:r>
          </a:p>
          <a:p>
            <a:pPr>
              <a:defRPr/>
            </a:pPr>
            <a:r>
              <a:rPr lang="en-US" sz="2400" b="1" dirty="0" smtClean="0">
                <a:latin typeface="Arial" pitchFamily="34" charset="0"/>
                <a:ea typeface="ＭＳ Ｐゴシック" charset="-128"/>
                <a:cs typeface="Arial" pitchFamily="34" charset="0"/>
              </a:rPr>
              <a:t>Welcoming Climate</a:t>
            </a:r>
            <a:r>
              <a:rPr lang="en-US" sz="2400" dirty="0" smtClean="0">
                <a:latin typeface="Arial" pitchFamily="34" charset="0"/>
                <a:ea typeface="ＭＳ Ｐゴシック" charset="-128"/>
                <a:cs typeface="Arial" pitchFamily="34" charset="0"/>
              </a:rPr>
              <a:t> </a:t>
            </a:r>
          </a:p>
          <a:p>
            <a:pPr marL="571500" lvl="1" indent="-457200">
              <a:spcBef>
                <a:spcPct val="20000"/>
              </a:spcBef>
              <a:buFont typeface="Courier New" pitchFamily="49" charset="0"/>
              <a:buChar char="o"/>
              <a:defRPr/>
            </a:pPr>
            <a:r>
              <a:rPr lang="en-US" sz="2400" dirty="0">
                <a:latin typeface="Arial" pitchFamily="34" charset="0"/>
                <a:ea typeface="ＭＳ Ｐゴシック" charset="-128"/>
                <a:cs typeface="Arial" pitchFamily="34" charset="0"/>
              </a:rPr>
              <a:t>Create a family-friendly atmosphere</a:t>
            </a:r>
          </a:p>
          <a:p>
            <a:pPr marL="571500" lvl="1" indent="-457200">
              <a:spcBef>
                <a:spcPct val="20000"/>
              </a:spcBef>
              <a:buFont typeface="Courier New" pitchFamily="49" charset="0"/>
              <a:buChar char="o"/>
              <a:defRPr/>
            </a:pPr>
            <a:r>
              <a:rPr lang="en-US" sz="2400" dirty="0" smtClean="0">
                <a:latin typeface="Arial" pitchFamily="34" charset="0"/>
                <a:ea typeface="ＭＳ Ｐゴシック" charset="-128"/>
                <a:cs typeface="Arial" pitchFamily="34" charset="0"/>
              </a:rPr>
              <a:t>Develop </a:t>
            </a:r>
            <a:r>
              <a:rPr lang="en-US" sz="2400" dirty="0">
                <a:latin typeface="Arial" pitchFamily="34" charset="0"/>
                <a:ea typeface="ＭＳ Ｐゴシック" charset="-128"/>
                <a:cs typeface="Arial" pitchFamily="34" charset="0"/>
              </a:rPr>
              <a:t>personal relationships</a:t>
            </a:r>
          </a:p>
          <a:p>
            <a:pPr marL="571500" lvl="1" indent="-457200">
              <a:spcBef>
                <a:spcPct val="20000"/>
              </a:spcBef>
              <a:buFont typeface="Courier New" pitchFamily="49" charset="0"/>
              <a:buChar char="o"/>
              <a:defRPr/>
            </a:pPr>
            <a:r>
              <a:rPr lang="en-US" sz="2400" dirty="0" smtClean="0">
                <a:latin typeface="Arial" pitchFamily="34" charset="0"/>
                <a:ea typeface="ＭＳ Ｐゴシック" charset="-128"/>
                <a:cs typeface="Arial" pitchFamily="34" charset="0"/>
              </a:rPr>
              <a:t>Offer </a:t>
            </a:r>
            <a:r>
              <a:rPr lang="en-US" sz="2400" dirty="0">
                <a:latin typeface="Arial" pitchFamily="34" charset="0"/>
                <a:ea typeface="ＭＳ Ｐゴシック" charset="-128"/>
                <a:cs typeface="Arial" pitchFamily="34" charset="0"/>
              </a:rPr>
              <a:t>different types of volunteer opportunities</a:t>
            </a:r>
            <a:endParaRPr lang="en-US" sz="2800" dirty="0">
              <a:latin typeface="Arial" pitchFamily="34" charset="0"/>
              <a:ea typeface="ＭＳ Ｐゴシック" charset="-128"/>
              <a:cs typeface="Arial" pitchFamily="34" charset="0"/>
            </a:endParaRPr>
          </a:p>
          <a:p>
            <a:pPr marL="571500" lvl="1" indent="-457200">
              <a:spcBef>
                <a:spcPct val="20000"/>
              </a:spcBef>
              <a:buFont typeface="Courier New" pitchFamily="49" charset="0"/>
              <a:buChar char="o"/>
              <a:defRPr/>
            </a:pPr>
            <a:r>
              <a:rPr lang="en-US" sz="2400" dirty="0" smtClean="0">
                <a:latin typeface="Arial" pitchFamily="34" charset="0"/>
                <a:ea typeface="ＭＳ Ｐゴシック" charset="-128"/>
                <a:cs typeface="Arial" pitchFamily="34" charset="0"/>
              </a:rPr>
              <a:t>Always say “Yes” when a parent offers to help</a:t>
            </a:r>
          </a:p>
        </p:txBody>
      </p:sp>
      <p:sp>
        <p:nvSpPr>
          <p:cNvPr id="12" name="Rectangle 8"/>
          <p:cNvSpPr txBox="1">
            <a:spLocks noChangeArrowheads="1"/>
          </p:cNvSpPr>
          <p:nvPr/>
        </p:nvSpPr>
        <p:spPr>
          <a:xfrm>
            <a:off x="5029200" y="1676401"/>
            <a:ext cx="3745923" cy="4041030"/>
          </a:xfrm>
          <a:prstGeom prst="rect">
            <a:avLst/>
          </a:prstGeom>
        </p:spPr>
        <p:txBody>
          <a:bodyPr/>
          <a:lstStyle/>
          <a:p>
            <a:pPr>
              <a:spcBef>
                <a:spcPct val="20000"/>
              </a:spcBef>
              <a:defRPr/>
            </a:pPr>
            <a:r>
              <a:rPr lang="en-US" sz="2400" b="1" dirty="0">
                <a:latin typeface="Arial" pitchFamily="34" charset="0"/>
                <a:ea typeface="ＭＳ Ｐゴシック" charset="-128"/>
                <a:cs typeface="Arial" pitchFamily="34" charset="0"/>
              </a:rPr>
              <a:t>Goal 2: </a:t>
            </a:r>
            <a:r>
              <a:rPr lang="en-US" sz="2400" b="1" dirty="0" smtClean="0">
                <a:latin typeface="Arial" pitchFamily="34" charset="0"/>
                <a:ea typeface="ＭＳ Ｐゴシック" charset="-128"/>
                <a:cs typeface="Arial" pitchFamily="34" charset="0"/>
              </a:rPr>
              <a:t>Build </a:t>
            </a:r>
            <a:r>
              <a:rPr lang="en-US" sz="2400" b="1" dirty="0">
                <a:latin typeface="Arial" pitchFamily="34" charset="0"/>
                <a:ea typeface="ＭＳ Ｐゴシック" charset="-128"/>
                <a:cs typeface="Arial" pitchFamily="34" charset="0"/>
              </a:rPr>
              <a:t>a </a:t>
            </a:r>
            <a:r>
              <a:rPr lang="en-US" sz="2400" b="1" dirty="0" smtClean="0">
                <a:latin typeface="Arial" pitchFamily="34" charset="0"/>
                <a:ea typeface="ＭＳ Ｐゴシック" charset="-128"/>
                <a:cs typeface="Arial" pitchFamily="34" charset="0"/>
              </a:rPr>
              <a:t>Respectful, Inclusive </a:t>
            </a:r>
            <a:r>
              <a:rPr lang="en-US" sz="2400" b="1" dirty="0">
                <a:latin typeface="Arial" pitchFamily="34" charset="0"/>
                <a:ea typeface="ＭＳ Ｐゴシック" charset="-128"/>
                <a:cs typeface="Arial" pitchFamily="34" charset="0"/>
              </a:rPr>
              <a:t>School Community</a:t>
            </a:r>
          </a:p>
          <a:p>
            <a:pPr marL="571500" lvl="1" indent="-457200">
              <a:spcBef>
                <a:spcPct val="20000"/>
              </a:spcBef>
              <a:buFont typeface="Courier New" pitchFamily="49" charset="0"/>
              <a:buChar char="o"/>
              <a:defRPr/>
            </a:pPr>
            <a:r>
              <a:rPr lang="en-US" sz="2400" dirty="0">
                <a:latin typeface="Arial" pitchFamily="34" charset="0"/>
                <a:ea typeface="ＭＳ Ｐゴシック" charset="-128"/>
                <a:cs typeface="Arial" pitchFamily="34" charset="0"/>
              </a:rPr>
              <a:t>Respect all families</a:t>
            </a:r>
          </a:p>
          <a:p>
            <a:pPr marL="571500" lvl="1" indent="-457200">
              <a:spcBef>
                <a:spcPct val="20000"/>
              </a:spcBef>
              <a:buFont typeface="Courier New" pitchFamily="49" charset="0"/>
              <a:buChar char="o"/>
              <a:defRPr/>
            </a:pPr>
            <a:r>
              <a:rPr lang="en-US" sz="2400" dirty="0">
                <a:latin typeface="Arial" pitchFamily="34" charset="0"/>
                <a:ea typeface="ＭＳ Ｐゴシック" charset="-128"/>
                <a:cs typeface="Arial" pitchFamily="34" charset="0"/>
              </a:rPr>
              <a:t>Remove </a:t>
            </a:r>
            <a:r>
              <a:rPr lang="en-US" sz="2400" dirty="0" smtClean="0">
                <a:latin typeface="Arial" pitchFamily="34" charset="0"/>
                <a:ea typeface="ＭＳ Ｐゴシック" charset="-128"/>
                <a:cs typeface="Arial" pitchFamily="34" charset="0"/>
              </a:rPr>
              <a:t>economic or other </a:t>
            </a:r>
            <a:r>
              <a:rPr lang="en-US" sz="2400" dirty="0">
                <a:latin typeface="Arial" pitchFamily="34" charset="0"/>
                <a:ea typeface="ＭＳ Ｐゴシック" charset="-128"/>
                <a:cs typeface="Arial" pitchFamily="34" charset="0"/>
              </a:rPr>
              <a:t>obstacles to participation </a:t>
            </a:r>
          </a:p>
          <a:p>
            <a:pPr marL="571500" lvl="1" indent="-457200">
              <a:spcBef>
                <a:spcPct val="20000"/>
              </a:spcBef>
              <a:buFont typeface="Courier New" pitchFamily="49" charset="0"/>
              <a:buChar char="o"/>
              <a:defRPr/>
            </a:pPr>
            <a:r>
              <a:rPr lang="en-US" sz="2400" dirty="0">
                <a:latin typeface="Arial" pitchFamily="34" charset="0"/>
                <a:ea typeface="ＭＳ Ｐゴシック" charset="-128"/>
                <a:cs typeface="Arial" pitchFamily="34" charset="0"/>
              </a:rPr>
              <a:t>Ensure accessible programming</a:t>
            </a:r>
          </a:p>
        </p:txBody>
      </p:sp>
      <p:cxnSp>
        <p:nvCxnSpPr>
          <p:cNvPr id="4" name="Straight Connector 3"/>
          <p:cNvCxnSpPr/>
          <p:nvPr/>
        </p:nvCxnSpPr>
        <p:spPr>
          <a:xfrm>
            <a:off x="4684485" y="1905000"/>
            <a:ext cx="0" cy="381243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6115901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itle 5"/>
          <p:cNvSpPr>
            <a:spLocks noGrp="1"/>
          </p:cNvSpPr>
          <p:nvPr>
            <p:ph type="title"/>
          </p:nvPr>
        </p:nvSpPr>
        <p:spPr>
          <a:xfrm>
            <a:off x="457200" y="152400"/>
            <a:ext cx="8229600" cy="1143000"/>
          </a:xfrm>
        </p:spPr>
        <p:txBody>
          <a:bodyPr>
            <a:normAutofit/>
          </a:bodyPr>
          <a:lstStyle/>
          <a:p>
            <a:r>
              <a:rPr lang="en-US" sz="3200" b="1" dirty="0" smtClean="0">
                <a:solidFill>
                  <a:schemeClr val="accent6">
                    <a:lumMod val="75000"/>
                  </a:schemeClr>
                </a:solidFill>
                <a:latin typeface="Arial" pitchFamily="34" charset="0"/>
                <a:cs typeface="Arial" pitchFamily="34" charset="0"/>
              </a:rPr>
              <a:t>Standard 1: </a:t>
            </a:r>
            <a:r>
              <a:rPr lang="en-US" sz="3200" b="1" dirty="0" smtClean="0">
                <a:solidFill>
                  <a:srgbClr val="07477F"/>
                </a:solidFill>
                <a:latin typeface="Arial" pitchFamily="34" charset="0"/>
                <a:cs typeface="Arial" pitchFamily="34" charset="0"/>
              </a:rPr>
              <a:t>Welcoming All Families</a:t>
            </a:r>
            <a:r>
              <a:rPr lang="en-US" b="1" dirty="0" smtClean="0">
                <a:solidFill>
                  <a:srgbClr val="07477F"/>
                </a:solidFill>
                <a:latin typeface="Arial" pitchFamily="34" charset="0"/>
                <a:cs typeface="Arial" pitchFamily="34" charset="0"/>
              </a:rPr>
              <a:t/>
            </a:r>
            <a:br>
              <a:rPr lang="en-US" b="1" dirty="0" smtClean="0">
                <a:solidFill>
                  <a:srgbClr val="07477F"/>
                </a:solidFill>
                <a:latin typeface="Arial" pitchFamily="34" charset="0"/>
                <a:cs typeface="Arial" pitchFamily="34" charset="0"/>
              </a:rPr>
            </a:br>
            <a:r>
              <a:rPr lang="en-US" sz="2800" b="1" dirty="0" smtClean="0">
                <a:latin typeface="Arial" pitchFamily="34" charset="0"/>
                <a:cs typeface="Arial" pitchFamily="34" charset="0"/>
              </a:rPr>
              <a:t>Getting Started</a:t>
            </a:r>
            <a:endParaRPr lang="en-US" sz="2800" b="1" dirty="0" smtClean="0">
              <a:solidFill>
                <a:schemeClr val="accent6">
                  <a:lumMod val="75000"/>
                </a:schemeClr>
              </a:solidFill>
              <a:latin typeface="Arial" pitchFamily="34" charset="0"/>
              <a:cs typeface="Arial" pitchFamily="34" charset="0"/>
            </a:endParaRPr>
          </a:p>
        </p:txBody>
      </p:sp>
      <p:graphicFrame>
        <p:nvGraphicFramePr>
          <p:cNvPr id="2" name="Diagram 1"/>
          <p:cNvGraphicFramePr/>
          <p:nvPr>
            <p:extLst>
              <p:ext uri="{D42A27DB-BD31-4B8C-83A1-F6EECF244321}">
                <p14:modId xmlns:p14="http://schemas.microsoft.com/office/powerpoint/2010/main" val="2515288470"/>
              </p:ext>
            </p:extLst>
          </p:nvPr>
        </p:nvGraphicFramePr>
        <p:xfrm>
          <a:off x="381000" y="1447800"/>
          <a:ext cx="8534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901022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wilson\AppData\Local\Microsoft\Windows\Temporary Internet Files\Content.IE5\LAP91CG9\MP90044646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43" y="2772508"/>
            <a:ext cx="3632706" cy="2942492"/>
          </a:xfrm>
          <a:prstGeom prst="rect">
            <a:avLst/>
          </a:prstGeom>
          <a:noFill/>
          <a:extLst>
            <a:ext uri="{909E8E84-426E-40DD-AFC4-6F175D3DCCD1}">
              <a14:hiddenFill xmlns:a14="http://schemas.microsoft.com/office/drawing/2010/main">
                <a:solidFill>
                  <a:srgbClr val="FFFFFF"/>
                </a:solidFill>
              </a14:hiddenFill>
            </a:ext>
          </a:extLst>
        </p:spPr>
      </p:pic>
      <p:sp>
        <p:nvSpPr>
          <p:cNvPr id="7176" name="Title 5"/>
          <p:cNvSpPr>
            <a:spLocks noGrp="1"/>
          </p:cNvSpPr>
          <p:nvPr>
            <p:ph type="title"/>
          </p:nvPr>
        </p:nvSpPr>
        <p:spPr>
          <a:xfrm>
            <a:off x="457200" y="228600"/>
            <a:ext cx="8229600" cy="1143000"/>
          </a:xfrm>
        </p:spPr>
        <p:txBody>
          <a:bodyPr>
            <a:normAutofit fontScale="90000"/>
          </a:bodyPr>
          <a:lstStyle/>
          <a:p>
            <a:r>
              <a:rPr lang="en-US" sz="3600" b="1" dirty="0" smtClean="0">
                <a:solidFill>
                  <a:schemeClr val="accent6">
                    <a:lumMod val="75000"/>
                  </a:schemeClr>
                </a:solidFill>
                <a:latin typeface="Arial" pitchFamily="34" charset="0"/>
                <a:cs typeface="Arial" pitchFamily="34" charset="0"/>
              </a:rPr>
              <a:t>Standard 2:</a:t>
            </a:r>
            <a:r>
              <a:rPr lang="en-US" b="1" dirty="0" smtClean="0">
                <a:solidFill>
                  <a:schemeClr val="accent6">
                    <a:lumMod val="75000"/>
                  </a:schemeClr>
                </a:solidFill>
                <a:latin typeface="Arial" pitchFamily="34" charset="0"/>
                <a:cs typeface="Arial" pitchFamily="34" charset="0"/>
              </a:rPr>
              <a:t/>
            </a:r>
            <a:br>
              <a:rPr lang="en-US" b="1" dirty="0" smtClean="0">
                <a:solidFill>
                  <a:schemeClr val="accent6">
                    <a:lumMod val="75000"/>
                  </a:schemeClr>
                </a:solidFill>
                <a:latin typeface="Arial" pitchFamily="34" charset="0"/>
                <a:cs typeface="Arial" pitchFamily="34" charset="0"/>
              </a:rPr>
            </a:br>
            <a:r>
              <a:rPr lang="en-US" b="1" dirty="0" smtClean="0">
                <a:solidFill>
                  <a:srgbClr val="07477F"/>
                </a:solidFill>
                <a:latin typeface="Arial" pitchFamily="34" charset="0"/>
                <a:cs typeface="Arial" pitchFamily="34" charset="0"/>
              </a:rPr>
              <a:t>Communicating Effectively</a:t>
            </a:r>
            <a:br>
              <a:rPr lang="en-US" b="1" dirty="0" smtClean="0">
                <a:solidFill>
                  <a:srgbClr val="07477F"/>
                </a:solidFill>
                <a:latin typeface="Arial" pitchFamily="34" charset="0"/>
                <a:cs typeface="Arial" pitchFamily="34" charset="0"/>
              </a:rPr>
            </a:br>
            <a:endParaRPr lang="en-US" sz="2800" b="1" dirty="0" smtClean="0">
              <a:solidFill>
                <a:schemeClr val="accent6">
                  <a:lumMod val="75000"/>
                </a:schemeClr>
              </a:solidFill>
              <a:latin typeface="Arial" pitchFamily="34" charset="0"/>
              <a:cs typeface="Arial" pitchFamily="34" charset="0"/>
            </a:endParaRPr>
          </a:p>
        </p:txBody>
      </p:sp>
      <p:sp>
        <p:nvSpPr>
          <p:cNvPr id="13" name="Rectangle 7"/>
          <p:cNvSpPr txBox="1">
            <a:spLocks noChangeArrowheads="1"/>
          </p:cNvSpPr>
          <p:nvPr/>
        </p:nvSpPr>
        <p:spPr bwMode="auto">
          <a:xfrm>
            <a:off x="3705708" y="1600200"/>
            <a:ext cx="5431365" cy="4114800"/>
          </a:xfrm>
          <a:prstGeom prst="rect">
            <a:avLst/>
          </a:prstGeom>
          <a:noFill/>
          <a:ln w="9525">
            <a:noFill/>
            <a:miter lim="800000"/>
            <a:headEnd/>
            <a:tailEnd/>
          </a:ln>
        </p:spPr>
        <p:txBody>
          <a:bodyPr/>
          <a:lstStyle/>
          <a:p>
            <a:pPr>
              <a:spcBef>
                <a:spcPct val="20000"/>
              </a:spcBef>
              <a:defRPr/>
            </a:pPr>
            <a:r>
              <a:rPr lang="en-US" sz="2400" b="1" dirty="0" smtClean="0">
                <a:latin typeface="Arial" pitchFamily="34" charset="0"/>
                <a:ea typeface="ＭＳ Ｐゴシック" charset="-128"/>
                <a:cs typeface="Arial" pitchFamily="34" charset="0"/>
              </a:rPr>
              <a:t>Goal: Share </a:t>
            </a:r>
            <a:r>
              <a:rPr lang="en-US" sz="2400" b="1" dirty="0">
                <a:latin typeface="Arial" pitchFamily="34" charset="0"/>
                <a:ea typeface="ＭＳ Ｐゴシック" charset="-128"/>
                <a:cs typeface="Arial" pitchFamily="34" charset="0"/>
              </a:rPr>
              <a:t>i</a:t>
            </a:r>
            <a:r>
              <a:rPr lang="en-US" sz="2400" b="1" dirty="0" smtClean="0">
                <a:latin typeface="Arial" pitchFamily="34" charset="0"/>
                <a:ea typeface="ＭＳ Ｐゴシック" charset="-128"/>
                <a:cs typeface="Arial" pitchFamily="34" charset="0"/>
              </a:rPr>
              <a:t>nformation </a:t>
            </a:r>
            <a:r>
              <a:rPr lang="en-US" sz="2400" b="1" dirty="0">
                <a:latin typeface="Arial" pitchFamily="34" charset="0"/>
                <a:ea typeface="ＭＳ Ｐゴシック" charset="-128"/>
                <a:cs typeface="Arial" pitchFamily="34" charset="0"/>
              </a:rPr>
              <a:t>b</a:t>
            </a:r>
            <a:r>
              <a:rPr lang="en-US" sz="2400" b="1" dirty="0" smtClean="0">
                <a:latin typeface="Arial" pitchFamily="34" charset="0"/>
                <a:ea typeface="ＭＳ Ｐゴシック" charset="-128"/>
                <a:cs typeface="Arial" pitchFamily="34" charset="0"/>
              </a:rPr>
              <a:t>etween </a:t>
            </a:r>
            <a:r>
              <a:rPr lang="en-US" sz="2400" b="1" dirty="0">
                <a:latin typeface="Arial" pitchFamily="34" charset="0"/>
                <a:ea typeface="ＭＳ Ｐゴシック" charset="-128"/>
                <a:cs typeface="Arial" pitchFamily="34" charset="0"/>
              </a:rPr>
              <a:t>s</a:t>
            </a:r>
            <a:r>
              <a:rPr lang="en-US" sz="2400" b="1" dirty="0" smtClean="0">
                <a:latin typeface="Arial" pitchFamily="34" charset="0"/>
                <a:ea typeface="ＭＳ Ｐゴシック" charset="-128"/>
                <a:cs typeface="Arial" pitchFamily="34" charset="0"/>
              </a:rPr>
              <a:t>chool </a:t>
            </a:r>
            <a:r>
              <a:rPr lang="en-US" sz="2400" b="1" dirty="0">
                <a:latin typeface="Arial" pitchFamily="34" charset="0"/>
                <a:ea typeface="ＭＳ Ｐゴシック" charset="-128"/>
                <a:cs typeface="Arial" pitchFamily="34" charset="0"/>
              </a:rPr>
              <a:t>and </a:t>
            </a:r>
            <a:r>
              <a:rPr lang="en-US" sz="2400" b="1" dirty="0" smtClean="0">
                <a:latin typeface="Arial" pitchFamily="34" charset="0"/>
                <a:ea typeface="ＭＳ Ｐゴシック" charset="-128"/>
                <a:cs typeface="Arial" pitchFamily="34" charset="0"/>
              </a:rPr>
              <a:t>families</a:t>
            </a:r>
            <a:endParaRPr lang="en-US" sz="2400" b="1" dirty="0">
              <a:latin typeface="Arial" pitchFamily="34" charset="0"/>
              <a:ea typeface="ＭＳ Ｐゴシック" charset="-128"/>
              <a:cs typeface="Arial" pitchFamily="34" charset="0"/>
            </a:endParaRPr>
          </a:p>
          <a:p>
            <a:pPr lvl="1" indent="-342900">
              <a:spcBef>
                <a:spcPct val="20000"/>
              </a:spcBef>
              <a:buFont typeface="Arial" pitchFamily="34" charset="0"/>
              <a:buChar char="•"/>
              <a:defRPr/>
            </a:pPr>
            <a:r>
              <a:rPr lang="en-US" sz="2400" dirty="0" smtClean="0">
                <a:latin typeface="Arial" pitchFamily="34" charset="0"/>
                <a:ea typeface="ＭＳ Ｐゴシック" charset="-128"/>
                <a:cs typeface="Arial" pitchFamily="34" charset="0"/>
              </a:rPr>
              <a:t>Use </a:t>
            </a:r>
            <a:r>
              <a:rPr lang="en-US" sz="2400" dirty="0">
                <a:latin typeface="Arial" pitchFamily="34" charset="0"/>
                <a:ea typeface="ＭＳ Ｐゴシック" charset="-128"/>
                <a:cs typeface="Arial" pitchFamily="34" charset="0"/>
              </a:rPr>
              <a:t>multiple </a:t>
            </a:r>
            <a:r>
              <a:rPr lang="en-US" sz="2400" dirty="0" smtClean="0">
                <a:latin typeface="Arial" pitchFamily="34" charset="0"/>
                <a:ea typeface="ＭＳ Ｐゴシック" charset="-128"/>
                <a:cs typeface="Arial" pitchFamily="34" charset="0"/>
              </a:rPr>
              <a:t>communication paths</a:t>
            </a:r>
            <a:endParaRPr lang="en-US" sz="2400" dirty="0">
              <a:latin typeface="Arial" pitchFamily="34" charset="0"/>
              <a:ea typeface="ＭＳ Ｐゴシック" charset="-128"/>
              <a:cs typeface="Arial" pitchFamily="34" charset="0"/>
            </a:endParaRPr>
          </a:p>
          <a:p>
            <a:pPr lvl="1" indent="-342900">
              <a:spcBef>
                <a:spcPct val="20000"/>
              </a:spcBef>
              <a:buFont typeface="Arial" pitchFamily="34" charset="0"/>
              <a:buChar char="•"/>
              <a:defRPr/>
            </a:pPr>
            <a:r>
              <a:rPr lang="en-US" sz="2400" dirty="0" smtClean="0">
                <a:latin typeface="Arial" pitchFamily="34" charset="0"/>
                <a:ea typeface="ＭＳ Ｐゴシック" charset="-128"/>
                <a:cs typeface="Arial" pitchFamily="34" charset="0"/>
              </a:rPr>
              <a:t>Survey </a:t>
            </a:r>
            <a:r>
              <a:rPr lang="en-US" sz="2400" dirty="0">
                <a:latin typeface="Arial" pitchFamily="34" charset="0"/>
                <a:ea typeface="ＭＳ Ｐゴシック" charset="-128"/>
                <a:cs typeface="Arial" pitchFamily="34" charset="0"/>
              </a:rPr>
              <a:t>families to </a:t>
            </a:r>
            <a:r>
              <a:rPr lang="en-US" sz="2400" dirty="0" smtClean="0">
                <a:latin typeface="Arial" pitchFamily="34" charset="0"/>
                <a:ea typeface="ＭＳ Ｐゴシック" charset="-128"/>
                <a:cs typeface="Arial" pitchFamily="34" charset="0"/>
              </a:rPr>
              <a:t>identify issues </a:t>
            </a:r>
            <a:r>
              <a:rPr lang="en-US" sz="2400" dirty="0">
                <a:latin typeface="Arial" pitchFamily="34" charset="0"/>
                <a:ea typeface="ＭＳ Ｐゴシック" charset="-128"/>
                <a:cs typeface="Arial" pitchFamily="34" charset="0"/>
              </a:rPr>
              <a:t>and </a:t>
            </a:r>
            <a:r>
              <a:rPr lang="en-US" sz="2400" dirty="0" smtClean="0">
                <a:latin typeface="Arial" pitchFamily="34" charset="0"/>
                <a:ea typeface="ＭＳ Ｐゴシック" charset="-128"/>
                <a:cs typeface="Arial" pitchFamily="34" charset="0"/>
              </a:rPr>
              <a:t>concerns</a:t>
            </a:r>
            <a:endParaRPr lang="en-US" sz="2400" dirty="0">
              <a:latin typeface="Arial" pitchFamily="34" charset="0"/>
              <a:ea typeface="ＭＳ Ｐゴシック" charset="-128"/>
              <a:cs typeface="Arial" pitchFamily="34" charset="0"/>
            </a:endParaRPr>
          </a:p>
          <a:p>
            <a:pPr lvl="1" indent="-342900">
              <a:spcBef>
                <a:spcPct val="20000"/>
              </a:spcBef>
              <a:buFont typeface="Arial" pitchFamily="34" charset="0"/>
              <a:buChar char="•"/>
              <a:defRPr/>
            </a:pPr>
            <a:r>
              <a:rPr lang="en-US" sz="2400" dirty="0" smtClean="0">
                <a:latin typeface="Arial" pitchFamily="34" charset="0"/>
                <a:ea typeface="ＭＳ Ｐゴシック" charset="-128"/>
                <a:cs typeface="Arial" pitchFamily="34" charset="0"/>
              </a:rPr>
              <a:t>Have </a:t>
            </a:r>
            <a:r>
              <a:rPr lang="en-US" sz="2400" dirty="0">
                <a:latin typeface="Arial" pitchFamily="34" charset="0"/>
                <a:ea typeface="ＭＳ Ｐゴシック" charset="-128"/>
                <a:cs typeface="Arial" pitchFamily="34" charset="0"/>
              </a:rPr>
              <a:t>access to the </a:t>
            </a:r>
            <a:r>
              <a:rPr lang="en-US" sz="2400" dirty="0" smtClean="0">
                <a:latin typeface="Arial" pitchFamily="34" charset="0"/>
                <a:ea typeface="ＭＳ Ｐゴシック" charset="-128"/>
                <a:cs typeface="Arial" pitchFamily="34" charset="0"/>
              </a:rPr>
              <a:t>principal</a:t>
            </a:r>
          </a:p>
          <a:p>
            <a:pPr lvl="1" indent="-342900">
              <a:spcBef>
                <a:spcPct val="20000"/>
              </a:spcBef>
              <a:buFont typeface="Arial" pitchFamily="34" charset="0"/>
              <a:buChar char="•"/>
              <a:defRPr/>
            </a:pPr>
            <a:r>
              <a:rPr lang="en-US" sz="2400" dirty="0" smtClean="0">
                <a:latin typeface="Arial" pitchFamily="34" charset="0"/>
                <a:ea typeface="ＭＳ Ｐゴシック" charset="-128"/>
                <a:cs typeface="Arial" pitchFamily="34" charset="0"/>
              </a:rPr>
              <a:t>Provide </a:t>
            </a:r>
            <a:r>
              <a:rPr lang="en-US" sz="2400" dirty="0">
                <a:latin typeface="Arial" pitchFamily="34" charset="0"/>
                <a:ea typeface="ＭＳ Ｐゴシック" charset="-128"/>
                <a:cs typeface="Arial" pitchFamily="34" charset="0"/>
              </a:rPr>
              <a:t>information on current </a:t>
            </a:r>
            <a:r>
              <a:rPr lang="en-US" sz="2400" dirty="0" smtClean="0">
                <a:latin typeface="Arial" pitchFamily="34" charset="0"/>
                <a:ea typeface="ＭＳ Ｐゴシック" charset="-128"/>
                <a:cs typeface="Arial" pitchFamily="34" charset="0"/>
              </a:rPr>
              <a:t>issues</a:t>
            </a:r>
          </a:p>
          <a:p>
            <a:pPr lvl="1" indent="-342900">
              <a:spcBef>
                <a:spcPct val="20000"/>
              </a:spcBef>
              <a:buFont typeface="Arial" pitchFamily="34" charset="0"/>
              <a:buChar char="•"/>
              <a:defRPr/>
            </a:pPr>
            <a:r>
              <a:rPr lang="en-US" sz="2400" dirty="0" smtClean="0">
                <a:latin typeface="Arial" pitchFamily="34" charset="0"/>
                <a:ea typeface="ＭＳ Ｐゴシック" charset="-128"/>
                <a:cs typeface="Arial" pitchFamily="34" charset="0"/>
              </a:rPr>
              <a:t>Facilitate </a:t>
            </a:r>
            <a:r>
              <a:rPr lang="en-US" sz="2400" dirty="0">
                <a:latin typeface="Arial" pitchFamily="34" charset="0"/>
                <a:ea typeface="ＭＳ Ｐゴシック" charset="-128"/>
                <a:cs typeface="Arial" pitchFamily="34" charset="0"/>
              </a:rPr>
              <a:t>connections among families</a:t>
            </a:r>
          </a:p>
        </p:txBody>
      </p:sp>
    </p:spTree>
    <p:extLst>
      <p:ext uri="{BB962C8B-B14F-4D97-AF65-F5344CB8AC3E}">
        <p14:creationId xmlns:p14="http://schemas.microsoft.com/office/powerpoint/2010/main" val="348547702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xfrm>
            <a:off x="457200" y="152400"/>
            <a:ext cx="8229600" cy="1143000"/>
          </a:xfrm>
        </p:spPr>
        <p:txBody>
          <a:bodyPr>
            <a:normAutofit fontScale="90000"/>
          </a:bodyPr>
          <a:lstStyle/>
          <a:p>
            <a:r>
              <a:rPr lang="en-US" sz="3600" b="1" dirty="0" smtClean="0">
                <a:solidFill>
                  <a:schemeClr val="accent6">
                    <a:lumMod val="75000"/>
                  </a:schemeClr>
                </a:solidFill>
                <a:latin typeface="Arial" pitchFamily="34" charset="0"/>
                <a:cs typeface="Arial" pitchFamily="34" charset="0"/>
              </a:rPr>
              <a:t>Standard 2:</a:t>
            </a:r>
            <a:r>
              <a:rPr lang="en-US" b="1" dirty="0" smtClean="0">
                <a:solidFill>
                  <a:schemeClr val="accent6">
                    <a:lumMod val="75000"/>
                  </a:schemeClr>
                </a:solidFill>
                <a:latin typeface="Arial" pitchFamily="34" charset="0"/>
                <a:cs typeface="Arial" pitchFamily="34" charset="0"/>
              </a:rPr>
              <a:t/>
            </a:r>
            <a:br>
              <a:rPr lang="en-US" b="1" dirty="0" smtClean="0">
                <a:solidFill>
                  <a:schemeClr val="accent6">
                    <a:lumMod val="75000"/>
                  </a:schemeClr>
                </a:solidFill>
                <a:latin typeface="Arial" pitchFamily="34" charset="0"/>
                <a:cs typeface="Arial" pitchFamily="34" charset="0"/>
              </a:rPr>
            </a:br>
            <a:r>
              <a:rPr lang="en-US" b="1" dirty="0" smtClean="0">
                <a:solidFill>
                  <a:srgbClr val="07477F"/>
                </a:solidFill>
                <a:latin typeface="Arial" pitchFamily="34" charset="0"/>
                <a:cs typeface="Arial" pitchFamily="34" charset="0"/>
              </a:rPr>
              <a:t>Communicating Effectively</a:t>
            </a:r>
            <a:br>
              <a:rPr lang="en-US" b="1" dirty="0" smtClean="0">
                <a:solidFill>
                  <a:srgbClr val="07477F"/>
                </a:solidFill>
                <a:latin typeface="Arial" pitchFamily="34" charset="0"/>
                <a:cs typeface="Arial" pitchFamily="34" charset="0"/>
              </a:rPr>
            </a:br>
            <a:endParaRPr lang="en-US" sz="2800" b="1" dirty="0" smtClean="0">
              <a:solidFill>
                <a:schemeClr val="accent6">
                  <a:lumMod val="75000"/>
                </a:schemeClr>
              </a:solidFill>
              <a:latin typeface="Arial" pitchFamily="34" charset="0"/>
              <a:cs typeface="Arial" pitchFamily="34" charset="0"/>
            </a:endParaRPr>
          </a:p>
        </p:txBody>
      </p:sp>
      <p:sp>
        <p:nvSpPr>
          <p:cNvPr id="4" name="TextBox 3"/>
          <p:cNvSpPr txBox="1"/>
          <p:nvPr/>
        </p:nvSpPr>
        <p:spPr>
          <a:xfrm>
            <a:off x="373743" y="1600200"/>
            <a:ext cx="8686800" cy="4057521"/>
          </a:xfrm>
          <a:prstGeom prst="rect">
            <a:avLst/>
          </a:prstGeom>
          <a:noFill/>
        </p:spPr>
        <p:txBody>
          <a:bodyPr wrap="square" rtlCol="0">
            <a:spAutoFit/>
          </a:bodyPr>
          <a:lstStyle/>
          <a:p>
            <a:pPr>
              <a:spcAft>
                <a:spcPts val="800"/>
              </a:spcAft>
            </a:pPr>
            <a:r>
              <a:rPr lang="en-US" sz="2400" b="1" dirty="0" smtClean="0">
                <a:latin typeface="Arial" pitchFamily="34" charset="0"/>
                <a:cs typeface="Arial" pitchFamily="34" charset="0"/>
              </a:rPr>
              <a:t>Getting Started</a:t>
            </a:r>
          </a:p>
          <a:p>
            <a:pPr marL="342900" indent="-342900">
              <a:spcAft>
                <a:spcPts val="800"/>
              </a:spcAft>
              <a:buFont typeface="Arial" pitchFamily="34" charset="0"/>
              <a:buChar char="•"/>
            </a:pPr>
            <a:r>
              <a:rPr lang="en-US" sz="2300" dirty="0" smtClean="0">
                <a:latin typeface="Arial" pitchFamily="34" charset="0"/>
                <a:cs typeface="Arial" pitchFamily="34" charset="0"/>
              </a:rPr>
              <a:t>Use all communication channels: </a:t>
            </a:r>
            <a:r>
              <a:rPr lang="en-US" sz="2300" dirty="0">
                <a:latin typeface="Arial" pitchFamily="34" charset="0"/>
                <a:cs typeface="Arial" pitchFamily="34" charset="0"/>
              </a:rPr>
              <a:t>cable television, newspapers, radio, automated phone systems, text messaging, school and PTA </a:t>
            </a:r>
            <a:r>
              <a:rPr lang="en-US" sz="2300" dirty="0" smtClean="0">
                <a:latin typeface="Arial" pitchFamily="34" charset="0"/>
                <a:cs typeface="Arial" pitchFamily="34" charset="0"/>
              </a:rPr>
              <a:t>web sites</a:t>
            </a:r>
            <a:r>
              <a:rPr lang="en-US" sz="2300" dirty="0">
                <a:latin typeface="Arial" pitchFamily="34" charset="0"/>
                <a:cs typeface="Arial" pitchFamily="34" charset="0"/>
              </a:rPr>
              <a:t>, etc.  </a:t>
            </a:r>
            <a:endParaRPr lang="en-US" sz="2300" dirty="0" smtClean="0">
              <a:latin typeface="Arial" pitchFamily="34" charset="0"/>
              <a:cs typeface="Arial" pitchFamily="34" charset="0"/>
            </a:endParaRPr>
          </a:p>
          <a:p>
            <a:pPr marL="342900" indent="-342900">
              <a:spcAft>
                <a:spcPts val="800"/>
              </a:spcAft>
              <a:buFont typeface="Arial" pitchFamily="34" charset="0"/>
              <a:buChar char="•"/>
            </a:pPr>
            <a:r>
              <a:rPr lang="en-US" sz="2300" dirty="0" smtClean="0">
                <a:latin typeface="Arial" pitchFamily="34" charset="0"/>
                <a:cs typeface="Arial" pitchFamily="34" charset="0"/>
              </a:rPr>
              <a:t>Identify parents</a:t>
            </a:r>
            <a:r>
              <a:rPr lang="en-US" sz="2300" dirty="0">
                <a:latin typeface="Arial" pitchFamily="34" charset="0"/>
                <a:cs typeface="Arial" pitchFamily="34" charset="0"/>
              </a:rPr>
              <a:t>, community members, </a:t>
            </a:r>
            <a:r>
              <a:rPr lang="en-US" sz="2300" dirty="0" smtClean="0">
                <a:latin typeface="Arial" pitchFamily="34" charset="0"/>
                <a:cs typeface="Arial" pitchFamily="34" charset="0"/>
              </a:rPr>
              <a:t>organizations and </a:t>
            </a:r>
            <a:r>
              <a:rPr lang="en-US" sz="2300" dirty="0">
                <a:latin typeface="Arial" pitchFamily="34" charset="0"/>
                <a:cs typeface="Arial" pitchFamily="34" charset="0"/>
              </a:rPr>
              <a:t>businesses that can help </a:t>
            </a:r>
            <a:r>
              <a:rPr lang="en-US" sz="2300" dirty="0" smtClean="0">
                <a:latin typeface="Arial" pitchFamily="34" charset="0"/>
                <a:cs typeface="Arial" pitchFamily="34" charset="0"/>
              </a:rPr>
              <a:t>facilitate home-school communication </a:t>
            </a:r>
          </a:p>
          <a:p>
            <a:pPr marL="342900" indent="-342900">
              <a:spcAft>
                <a:spcPts val="800"/>
              </a:spcAft>
              <a:buFont typeface="Arial" pitchFamily="34" charset="0"/>
              <a:buChar char="•"/>
            </a:pPr>
            <a:r>
              <a:rPr lang="en-US" sz="2300" dirty="0" smtClean="0">
                <a:latin typeface="Arial" pitchFamily="34" charset="0"/>
                <a:cs typeface="Arial" pitchFamily="34" charset="0"/>
              </a:rPr>
              <a:t>Communicate in </a:t>
            </a:r>
            <a:r>
              <a:rPr lang="en-US" sz="2300" dirty="0">
                <a:latin typeface="Arial" pitchFamily="34" charset="0"/>
                <a:cs typeface="Arial" pitchFamily="34" charset="0"/>
              </a:rPr>
              <a:t>languages and formats </a:t>
            </a:r>
            <a:r>
              <a:rPr lang="en-US" sz="2300" dirty="0" smtClean="0">
                <a:latin typeface="Arial" pitchFamily="34" charset="0"/>
                <a:cs typeface="Arial" pitchFamily="34" charset="0"/>
              </a:rPr>
              <a:t>that will best inform all families</a:t>
            </a:r>
          </a:p>
          <a:p>
            <a:pPr marL="342900" indent="-342900">
              <a:spcAft>
                <a:spcPts val="800"/>
              </a:spcAft>
              <a:buFont typeface="Arial" pitchFamily="34" charset="0"/>
              <a:buChar char="•"/>
            </a:pPr>
            <a:r>
              <a:rPr lang="en-US" sz="2300" dirty="0" smtClean="0">
                <a:latin typeface="Arial" pitchFamily="34" charset="0"/>
                <a:cs typeface="Arial" pitchFamily="34" charset="0"/>
              </a:rPr>
              <a:t>Sponsor </a:t>
            </a:r>
            <a:r>
              <a:rPr lang="en-US" sz="2300" dirty="0">
                <a:latin typeface="Arial" pitchFamily="34" charset="0"/>
                <a:cs typeface="Arial" pitchFamily="34" charset="0"/>
              </a:rPr>
              <a:t>events that </a:t>
            </a:r>
            <a:r>
              <a:rPr lang="en-US" sz="2300" dirty="0" smtClean="0">
                <a:latin typeface="Arial" pitchFamily="34" charset="0"/>
                <a:cs typeface="Arial" pitchFamily="34" charset="0"/>
              </a:rPr>
              <a:t>encourage interaction between educators and families in a fun, social way  </a:t>
            </a:r>
            <a:endParaRPr lang="en-US" sz="2300" dirty="0">
              <a:latin typeface="Arial" pitchFamily="34" charset="0"/>
              <a:cs typeface="Arial" pitchFamily="34" charset="0"/>
            </a:endParaRPr>
          </a:p>
        </p:txBody>
      </p:sp>
    </p:spTree>
    <p:extLst>
      <p:ext uri="{BB962C8B-B14F-4D97-AF65-F5344CB8AC3E}">
        <p14:creationId xmlns:p14="http://schemas.microsoft.com/office/powerpoint/2010/main" val="264459501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itle 5"/>
          <p:cNvSpPr>
            <a:spLocks noGrp="1"/>
          </p:cNvSpPr>
          <p:nvPr>
            <p:ph type="title"/>
          </p:nvPr>
        </p:nvSpPr>
        <p:spPr>
          <a:xfrm>
            <a:off x="457200" y="228600"/>
            <a:ext cx="8229600" cy="1143000"/>
          </a:xfrm>
        </p:spPr>
        <p:txBody>
          <a:bodyPr>
            <a:normAutofit fontScale="90000"/>
          </a:bodyPr>
          <a:lstStyle/>
          <a:p>
            <a:r>
              <a:rPr lang="en-US" sz="3600" b="1" dirty="0" smtClean="0">
                <a:solidFill>
                  <a:schemeClr val="accent6">
                    <a:lumMod val="75000"/>
                  </a:schemeClr>
                </a:solidFill>
                <a:latin typeface="Arial" pitchFamily="34" charset="0"/>
                <a:cs typeface="Arial" pitchFamily="34" charset="0"/>
              </a:rPr>
              <a:t>Standard 3:</a:t>
            </a:r>
            <a:br>
              <a:rPr lang="en-US" sz="3600" b="1" dirty="0" smtClean="0">
                <a:solidFill>
                  <a:schemeClr val="accent6">
                    <a:lumMod val="75000"/>
                  </a:schemeClr>
                </a:solidFill>
                <a:latin typeface="Arial" pitchFamily="34" charset="0"/>
                <a:cs typeface="Arial" pitchFamily="34" charset="0"/>
              </a:rPr>
            </a:br>
            <a:r>
              <a:rPr lang="en-US" b="1" dirty="0" smtClean="0">
                <a:solidFill>
                  <a:srgbClr val="07477F"/>
                </a:solidFill>
                <a:latin typeface="Arial" pitchFamily="34" charset="0"/>
                <a:cs typeface="Arial" pitchFamily="34" charset="0"/>
              </a:rPr>
              <a:t>Supporting Student Success</a:t>
            </a:r>
            <a:br>
              <a:rPr lang="en-US" b="1" dirty="0" smtClean="0">
                <a:solidFill>
                  <a:srgbClr val="07477F"/>
                </a:solidFill>
                <a:latin typeface="Arial" pitchFamily="34" charset="0"/>
                <a:cs typeface="Arial" pitchFamily="34" charset="0"/>
              </a:rPr>
            </a:br>
            <a:endParaRPr lang="en-US" sz="2800" b="1" dirty="0" smtClean="0">
              <a:solidFill>
                <a:schemeClr val="accent6">
                  <a:lumMod val="75000"/>
                </a:schemeClr>
              </a:solidFill>
              <a:latin typeface="Arial" pitchFamily="34" charset="0"/>
              <a:cs typeface="Arial" pitchFamily="34" charset="0"/>
            </a:endParaRPr>
          </a:p>
        </p:txBody>
      </p:sp>
      <p:cxnSp>
        <p:nvCxnSpPr>
          <p:cNvPr id="4" name="Straight Connector 3"/>
          <p:cNvCxnSpPr/>
          <p:nvPr/>
        </p:nvCxnSpPr>
        <p:spPr>
          <a:xfrm>
            <a:off x="4419600" y="1905000"/>
            <a:ext cx="0" cy="3733800"/>
          </a:xfrm>
          <a:prstGeom prst="line">
            <a:avLst/>
          </a:prstGeom>
        </p:spPr>
        <p:style>
          <a:lnRef idx="2">
            <a:schemeClr val="dk1"/>
          </a:lnRef>
          <a:fillRef idx="0">
            <a:schemeClr val="dk1"/>
          </a:fillRef>
          <a:effectRef idx="1">
            <a:schemeClr val="dk1"/>
          </a:effectRef>
          <a:fontRef idx="minor">
            <a:schemeClr val="tx1"/>
          </a:fontRef>
        </p:style>
      </p:cxnSp>
      <p:sp>
        <p:nvSpPr>
          <p:cNvPr id="13" name="Rectangle 9"/>
          <p:cNvSpPr txBox="1">
            <a:spLocks noChangeArrowheads="1"/>
          </p:cNvSpPr>
          <p:nvPr/>
        </p:nvSpPr>
        <p:spPr bwMode="auto">
          <a:xfrm>
            <a:off x="152400" y="1779588"/>
            <a:ext cx="4114800" cy="4114800"/>
          </a:xfrm>
          <a:prstGeom prst="rect">
            <a:avLst/>
          </a:prstGeom>
          <a:noFill/>
          <a:ln w="9525">
            <a:noFill/>
            <a:miter lim="800000"/>
            <a:headEnd/>
            <a:tailEnd/>
          </a:ln>
        </p:spPr>
        <p:txBody>
          <a:bodyPr rIns="0"/>
          <a:lstStyle/>
          <a:p>
            <a:pPr>
              <a:spcBef>
                <a:spcPct val="20000"/>
              </a:spcBef>
              <a:defRPr/>
            </a:pPr>
            <a:r>
              <a:rPr lang="en-US" sz="2400" b="1" dirty="0">
                <a:latin typeface="Arial" pitchFamily="34" charset="0"/>
                <a:ea typeface="ＭＳ Ｐゴシック" charset="-128"/>
                <a:cs typeface="Arial" pitchFamily="34" charset="0"/>
              </a:rPr>
              <a:t>Goal 1: </a:t>
            </a:r>
            <a:r>
              <a:rPr lang="en-US" sz="2400" b="1" dirty="0" smtClean="0">
                <a:latin typeface="Arial" pitchFamily="34" charset="0"/>
                <a:ea typeface="ＭＳ Ｐゴシック" charset="-128"/>
                <a:cs typeface="Arial" pitchFamily="34" charset="0"/>
              </a:rPr>
              <a:t>Share </a:t>
            </a:r>
            <a:r>
              <a:rPr lang="en-US" sz="2400" b="1" dirty="0">
                <a:latin typeface="Arial" pitchFamily="34" charset="0"/>
                <a:ea typeface="ＭＳ Ｐゴシック" charset="-128"/>
                <a:cs typeface="Arial" pitchFamily="34" charset="0"/>
              </a:rPr>
              <a:t>i</a:t>
            </a:r>
            <a:r>
              <a:rPr lang="en-US" sz="2400" b="1" dirty="0" smtClean="0">
                <a:latin typeface="Arial" pitchFamily="34" charset="0"/>
                <a:ea typeface="ＭＳ Ｐゴシック" charset="-128"/>
                <a:cs typeface="Arial" pitchFamily="34" charset="0"/>
              </a:rPr>
              <a:t>nformation about student </a:t>
            </a:r>
            <a:r>
              <a:rPr lang="en-US" sz="2400" b="1" dirty="0">
                <a:latin typeface="Arial" pitchFamily="34" charset="0"/>
                <a:ea typeface="ＭＳ Ｐゴシック" charset="-128"/>
                <a:cs typeface="Arial" pitchFamily="34" charset="0"/>
              </a:rPr>
              <a:t>p</a:t>
            </a:r>
            <a:r>
              <a:rPr lang="en-US" sz="2400" b="1" dirty="0" smtClean="0">
                <a:latin typeface="Arial" pitchFamily="34" charset="0"/>
                <a:ea typeface="ＭＳ Ｐゴシック" charset="-128"/>
                <a:cs typeface="Arial" pitchFamily="34" charset="0"/>
              </a:rPr>
              <a:t>rogress </a:t>
            </a:r>
            <a:endParaRPr lang="en-US" sz="2400" b="1" dirty="0">
              <a:latin typeface="Arial" pitchFamily="34" charset="0"/>
              <a:ea typeface="ＭＳ Ｐゴシック" charset="-128"/>
              <a:cs typeface="Arial" pitchFamily="34" charset="0"/>
            </a:endParaRPr>
          </a:p>
          <a:p>
            <a:pPr lvl="1" indent="-342900">
              <a:spcBef>
                <a:spcPct val="20000"/>
              </a:spcBef>
              <a:buFont typeface="Courier New" pitchFamily="49" charset="0"/>
              <a:buChar char="o"/>
              <a:defRPr/>
            </a:pPr>
            <a:r>
              <a:rPr lang="en-US" sz="2400" dirty="0">
                <a:latin typeface="Arial" pitchFamily="34" charset="0"/>
                <a:ea typeface="ＭＳ Ｐゴシック" charset="-128"/>
                <a:cs typeface="Arial" pitchFamily="34" charset="0"/>
              </a:rPr>
              <a:t>Ensure </a:t>
            </a:r>
            <a:r>
              <a:rPr lang="en-US" sz="2400" dirty="0" smtClean="0">
                <a:latin typeface="Arial" pitchFamily="34" charset="0"/>
                <a:ea typeface="ＭＳ Ｐゴシック" charset="-128"/>
                <a:cs typeface="Arial" pitchFamily="34" charset="0"/>
              </a:rPr>
              <a:t>family-teacher </a:t>
            </a:r>
            <a:r>
              <a:rPr lang="en-US" sz="2400" dirty="0">
                <a:latin typeface="Arial" pitchFamily="34" charset="0"/>
                <a:ea typeface="ＭＳ Ｐゴシック" charset="-128"/>
                <a:cs typeface="Arial" pitchFamily="34" charset="0"/>
              </a:rPr>
              <a:t>communication</a:t>
            </a:r>
          </a:p>
          <a:p>
            <a:pPr lvl="1" indent="-342900">
              <a:spcBef>
                <a:spcPct val="20000"/>
              </a:spcBef>
              <a:buFont typeface="Courier New" pitchFamily="49" charset="0"/>
              <a:buChar char="o"/>
              <a:defRPr/>
            </a:pPr>
            <a:r>
              <a:rPr lang="en-US" sz="2400" dirty="0">
                <a:latin typeface="Arial" pitchFamily="34" charset="0"/>
                <a:ea typeface="ＭＳ Ｐゴシック" charset="-128"/>
                <a:cs typeface="Arial" pitchFamily="34" charset="0"/>
              </a:rPr>
              <a:t>Link student work to academic standards</a:t>
            </a:r>
          </a:p>
          <a:p>
            <a:pPr lvl="1" indent="-342900">
              <a:spcBef>
                <a:spcPct val="20000"/>
              </a:spcBef>
              <a:buFont typeface="Courier New" pitchFamily="49" charset="0"/>
              <a:buChar char="o"/>
              <a:defRPr/>
            </a:pPr>
            <a:r>
              <a:rPr lang="en-US" sz="2400" dirty="0">
                <a:latin typeface="Arial" pitchFamily="34" charset="0"/>
                <a:ea typeface="ＭＳ Ｐゴシック" charset="-128"/>
                <a:cs typeface="Arial" pitchFamily="34" charset="0"/>
              </a:rPr>
              <a:t>Use standardized test results to increase achievement</a:t>
            </a:r>
          </a:p>
          <a:p>
            <a:pPr lvl="1" indent="-342900">
              <a:spcBef>
                <a:spcPct val="20000"/>
              </a:spcBef>
              <a:buFont typeface="Courier New" pitchFamily="49" charset="0"/>
              <a:buChar char="o"/>
              <a:defRPr/>
            </a:pPr>
            <a:r>
              <a:rPr lang="en-US" sz="2400" dirty="0">
                <a:latin typeface="Arial" pitchFamily="34" charset="0"/>
                <a:ea typeface="ＭＳ Ｐゴシック" charset="-128"/>
                <a:cs typeface="Arial" pitchFamily="34" charset="0"/>
              </a:rPr>
              <a:t>Share school progress</a:t>
            </a:r>
          </a:p>
        </p:txBody>
      </p:sp>
      <p:sp>
        <p:nvSpPr>
          <p:cNvPr id="14" name="Rectangle 10"/>
          <p:cNvSpPr txBox="1">
            <a:spLocks noChangeArrowheads="1"/>
          </p:cNvSpPr>
          <p:nvPr/>
        </p:nvSpPr>
        <p:spPr>
          <a:xfrm>
            <a:off x="4580467" y="1779588"/>
            <a:ext cx="4495800" cy="4114800"/>
          </a:xfrm>
          <a:prstGeom prst="rect">
            <a:avLst/>
          </a:prstGeom>
        </p:spPr>
        <p:txBody>
          <a:bodyPr/>
          <a:lstStyle/>
          <a:p>
            <a:pPr>
              <a:spcBef>
                <a:spcPct val="20000"/>
              </a:spcBef>
              <a:defRPr/>
            </a:pPr>
            <a:r>
              <a:rPr lang="en-US" sz="2400" b="1" dirty="0">
                <a:latin typeface="Arial" pitchFamily="34" charset="0"/>
                <a:ea typeface="ＭＳ Ｐゴシック" charset="-128"/>
                <a:cs typeface="Arial" pitchFamily="34" charset="0"/>
              </a:rPr>
              <a:t>Goal 2: </a:t>
            </a:r>
            <a:r>
              <a:rPr lang="en-US" sz="2400" b="1" dirty="0" smtClean="0">
                <a:latin typeface="Arial" pitchFamily="34" charset="0"/>
                <a:ea typeface="ＭＳ Ｐゴシック" charset="-128"/>
                <a:cs typeface="Arial" pitchFamily="34" charset="0"/>
              </a:rPr>
              <a:t>Support </a:t>
            </a:r>
            <a:r>
              <a:rPr lang="en-US" sz="2400" b="1" dirty="0">
                <a:latin typeface="Arial" pitchFamily="34" charset="0"/>
                <a:ea typeface="ＭＳ Ｐゴシック" charset="-128"/>
                <a:cs typeface="Arial" pitchFamily="34" charset="0"/>
              </a:rPr>
              <a:t>l</a:t>
            </a:r>
            <a:r>
              <a:rPr lang="en-US" sz="2400" b="1" dirty="0" smtClean="0">
                <a:latin typeface="Arial" pitchFamily="34" charset="0"/>
                <a:ea typeface="ＭＳ Ｐゴシック" charset="-128"/>
                <a:cs typeface="Arial" pitchFamily="34" charset="0"/>
              </a:rPr>
              <a:t>earning </a:t>
            </a:r>
            <a:r>
              <a:rPr lang="en-US" sz="2400" b="1" dirty="0">
                <a:latin typeface="Arial" pitchFamily="34" charset="0"/>
                <a:ea typeface="ＭＳ Ｐゴシック" charset="-128"/>
                <a:cs typeface="Arial" pitchFamily="34" charset="0"/>
              </a:rPr>
              <a:t>by </a:t>
            </a:r>
            <a:r>
              <a:rPr lang="en-US" sz="2400" b="1" dirty="0" smtClean="0">
                <a:latin typeface="Arial" pitchFamily="34" charset="0"/>
                <a:ea typeface="ＭＳ Ｐゴシック" charset="-128"/>
                <a:cs typeface="Arial" pitchFamily="34" charset="0"/>
              </a:rPr>
              <a:t>engaging families</a:t>
            </a:r>
            <a:endParaRPr lang="en-US" sz="2400" b="1" dirty="0">
              <a:latin typeface="Arial" pitchFamily="34" charset="0"/>
              <a:ea typeface="ＭＳ Ｐゴシック" charset="-128"/>
              <a:cs typeface="Arial" pitchFamily="34" charset="0"/>
            </a:endParaRPr>
          </a:p>
          <a:p>
            <a:pPr lvl="1" indent="-342900">
              <a:spcBef>
                <a:spcPct val="20000"/>
              </a:spcBef>
              <a:buFont typeface="Courier New" pitchFamily="49" charset="0"/>
              <a:buChar char="o"/>
              <a:defRPr/>
            </a:pPr>
            <a:r>
              <a:rPr lang="en-US" sz="2400" dirty="0">
                <a:latin typeface="Arial" pitchFamily="34" charset="0"/>
                <a:ea typeface="ＭＳ Ｐゴシック" charset="-128"/>
                <a:cs typeface="Arial" pitchFamily="34" charset="0"/>
              </a:rPr>
              <a:t>Engage families in classroom learning </a:t>
            </a:r>
          </a:p>
          <a:p>
            <a:pPr lvl="1" indent="-342900">
              <a:spcBef>
                <a:spcPct val="20000"/>
              </a:spcBef>
              <a:buFont typeface="Courier New" pitchFamily="49" charset="0"/>
              <a:buChar char="o"/>
              <a:defRPr/>
            </a:pPr>
            <a:r>
              <a:rPr lang="en-US" sz="2400" dirty="0">
                <a:latin typeface="Arial" pitchFamily="34" charset="0"/>
                <a:ea typeface="ＭＳ Ｐゴシック" charset="-128"/>
                <a:cs typeface="Arial" pitchFamily="34" charset="0"/>
              </a:rPr>
              <a:t>Develop family ability to strengthen learning at home</a:t>
            </a:r>
          </a:p>
          <a:p>
            <a:pPr lvl="1" indent="-342900">
              <a:spcBef>
                <a:spcPct val="20000"/>
              </a:spcBef>
              <a:buFont typeface="Courier New" pitchFamily="49" charset="0"/>
              <a:buChar char="o"/>
              <a:defRPr/>
            </a:pPr>
            <a:r>
              <a:rPr lang="en-US" sz="2400" dirty="0">
                <a:latin typeface="Arial" pitchFamily="34" charset="0"/>
                <a:ea typeface="ＭＳ Ｐゴシック" charset="-128"/>
                <a:cs typeface="Arial" pitchFamily="34" charset="0"/>
              </a:rPr>
              <a:t>Promote after-school learning</a:t>
            </a:r>
          </a:p>
        </p:txBody>
      </p:sp>
    </p:spTree>
    <p:extLst>
      <p:ext uri="{BB962C8B-B14F-4D97-AF65-F5344CB8AC3E}">
        <p14:creationId xmlns:p14="http://schemas.microsoft.com/office/powerpoint/2010/main" val="357834615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381000" y="254000"/>
            <a:ext cx="8534400" cy="1143000"/>
          </a:xfrm>
          <a:prstGeom prst="rect">
            <a:avLst/>
          </a:prstGeom>
        </p:spPr>
        <p:txBody>
          <a:bodyPr>
            <a:normAutofit fontScale="90000" lnSpcReduction="10000"/>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600" b="1" dirty="0" smtClean="0">
                <a:solidFill>
                  <a:schemeClr val="accent6">
                    <a:lumMod val="75000"/>
                  </a:schemeClr>
                </a:solidFill>
                <a:latin typeface="Arial" pitchFamily="34" charset="0"/>
                <a:cs typeface="Arial" pitchFamily="34" charset="0"/>
              </a:rPr>
              <a:t>Standard 3:</a:t>
            </a:r>
          </a:p>
          <a:p>
            <a:r>
              <a:rPr lang="en-US" b="1" dirty="0" smtClean="0">
                <a:solidFill>
                  <a:srgbClr val="07477F"/>
                </a:solidFill>
                <a:latin typeface="Arial" pitchFamily="34" charset="0"/>
                <a:cs typeface="Arial" pitchFamily="34" charset="0"/>
              </a:rPr>
              <a:t>Supporting Student Success</a:t>
            </a:r>
            <a:endParaRPr lang="en-US" sz="2800" b="1" dirty="0" smtClean="0">
              <a:solidFill>
                <a:schemeClr val="accent6">
                  <a:lumMod val="75000"/>
                </a:schemeClr>
              </a:solidFill>
              <a:latin typeface="Arial" pitchFamily="34" charset="0"/>
              <a:cs typeface="Arial" pitchFamily="34" charset="0"/>
            </a:endParaRPr>
          </a:p>
        </p:txBody>
      </p:sp>
      <p:sp>
        <p:nvSpPr>
          <p:cNvPr id="6" name="TextBox 5"/>
          <p:cNvSpPr txBox="1"/>
          <p:nvPr/>
        </p:nvSpPr>
        <p:spPr>
          <a:xfrm>
            <a:off x="381000" y="1600200"/>
            <a:ext cx="8382000" cy="4042132"/>
          </a:xfrm>
          <a:prstGeom prst="rect">
            <a:avLst/>
          </a:prstGeom>
          <a:noFill/>
        </p:spPr>
        <p:txBody>
          <a:bodyPr wrap="square" rtlCol="0">
            <a:spAutoFit/>
          </a:bodyPr>
          <a:lstStyle/>
          <a:p>
            <a:pPr>
              <a:spcAft>
                <a:spcPts val="800"/>
              </a:spcAft>
            </a:pPr>
            <a:r>
              <a:rPr lang="en-US" sz="2400" b="1" dirty="0" smtClean="0">
                <a:latin typeface="Arial" pitchFamily="34" charset="0"/>
                <a:cs typeface="Arial" pitchFamily="34" charset="0"/>
              </a:rPr>
              <a:t>Getting Started</a:t>
            </a:r>
          </a:p>
          <a:p>
            <a:pPr marL="342900" indent="-342900">
              <a:spcAft>
                <a:spcPts val="600"/>
              </a:spcAft>
              <a:buFont typeface="Arial" pitchFamily="34" charset="0"/>
              <a:buChar char="•"/>
            </a:pPr>
            <a:r>
              <a:rPr lang="en-US" sz="2400" dirty="0" smtClean="0">
                <a:latin typeface="Arial" pitchFamily="34" charset="0"/>
                <a:cs typeface="Arial" pitchFamily="34" charset="0"/>
              </a:rPr>
              <a:t>Link </a:t>
            </a:r>
            <a:r>
              <a:rPr lang="en-US" sz="2400" dirty="0">
                <a:latin typeface="Arial" pitchFamily="34" charset="0"/>
                <a:cs typeface="Arial" pitchFamily="34" charset="0"/>
              </a:rPr>
              <a:t>all events to student learning, including </a:t>
            </a:r>
            <a:r>
              <a:rPr lang="en-US" sz="2400" dirty="0" smtClean="0">
                <a:latin typeface="Arial" pitchFamily="34" charset="0"/>
                <a:cs typeface="Arial" pitchFamily="34" charset="0"/>
              </a:rPr>
              <a:t>activities </a:t>
            </a:r>
            <a:r>
              <a:rPr lang="en-US" sz="2400" dirty="0">
                <a:latin typeface="Arial" pitchFamily="34" charset="0"/>
                <a:cs typeface="Arial" pitchFamily="34" charset="0"/>
              </a:rPr>
              <a:t>focused on making all families feel </a:t>
            </a:r>
            <a:r>
              <a:rPr lang="en-US" sz="2400" dirty="0" smtClean="0">
                <a:latin typeface="Arial" pitchFamily="34" charset="0"/>
                <a:cs typeface="Arial" pitchFamily="34" charset="0"/>
              </a:rPr>
              <a:t>welcome. For example:</a:t>
            </a:r>
          </a:p>
          <a:p>
            <a:pPr marL="800100" lvl="1" indent="-342900">
              <a:spcAft>
                <a:spcPts val="600"/>
              </a:spcAft>
              <a:buFont typeface="Wingdings" pitchFamily="2" charset="2"/>
              <a:buChar char="ü"/>
            </a:pPr>
            <a:r>
              <a:rPr lang="en-US" sz="2400" dirty="0" smtClean="0">
                <a:latin typeface="Arial" pitchFamily="34" charset="0"/>
                <a:cs typeface="Arial" pitchFamily="34" charset="0"/>
              </a:rPr>
              <a:t>Work </a:t>
            </a:r>
            <a:r>
              <a:rPr lang="en-US" sz="2400" dirty="0">
                <a:latin typeface="Arial" pitchFamily="34" charset="0"/>
                <a:cs typeface="Arial" pitchFamily="34" charset="0"/>
              </a:rPr>
              <a:t>with school leadership to conduct workshops on interpreting standardized test </a:t>
            </a:r>
            <a:r>
              <a:rPr lang="en-US" sz="2400" dirty="0" smtClean="0">
                <a:latin typeface="Arial" pitchFamily="34" charset="0"/>
                <a:cs typeface="Arial" pitchFamily="34" charset="0"/>
              </a:rPr>
              <a:t>data</a:t>
            </a:r>
          </a:p>
          <a:p>
            <a:pPr marL="800100" lvl="1" indent="-342900">
              <a:spcAft>
                <a:spcPts val="600"/>
              </a:spcAft>
              <a:buFont typeface="Wingdings" pitchFamily="2" charset="2"/>
              <a:buChar char="ü"/>
            </a:pPr>
            <a:r>
              <a:rPr lang="en-US" sz="2400" dirty="0" smtClean="0">
                <a:latin typeface="Arial" pitchFamily="34" charset="0"/>
                <a:cs typeface="Arial" pitchFamily="34" charset="0"/>
              </a:rPr>
              <a:t>Collaborate </a:t>
            </a:r>
            <a:r>
              <a:rPr lang="en-US" sz="2400" dirty="0">
                <a:latin typeface="Arial" pitchFamily="34" charset="0"/>
                <a:cs typeface="Arial" pitchFamily="34" charset="0"/>
              </a:rPr>
              <a:t>with teachers to provide </a:t>
            </a:r>
            <a:r>
              <a:rPr lang="en-US" sz="2400" dirty="0" smtClean="0">
                <a:latin typeface="Arial" pitchFamily="34" charset="0"/>
                <a:cs typeface="Arial" pitchFamily="34" charset="0"/>
              </a:rPr>
              <a:t>fun, family-centered events focused on topics </a:t>
            </a:r>
            <a:r>
              <a:rPr lang="en-US" sz="2400" dirty="0">
                <a:latin typeface="Arial" pitchFamily="34" charset="0"/>
                <a:cs typeface="Arial" pitchFamily="34" charset="0"/>
              </a:rPr>
              <a:t>such as </a:t>
            </a:r>
            <a:r>
              <a:rPr lang="en-US" sz="2400" dirty="0" smtClean="0">
                <a:latin typeface="Arial" pitchFamily="34" charset="0"/>
                <a:cs typeface="Arial" pitchFamily="34" charset="0"/>
              </a:rPr>
              <a:t>literacy, study </a:t>
            </a:r>
            <a:r>
              <a:rPr lang="en-US" sz="2400" dirty="0">
                <a:latin typeface="Arial" pitchFamily="34" charset="0"/>
                <a:cs typeface="Arial" pitchFamily="34" charset="0"/>
              </a:rPr>
              <a:t>skills, individual curriculum areas, and college and career </a:t>
            </a:r>
            <a:r>
              <a:rPr lang="en-US" sz="2400" dirty="0" smtClean="0">
                <a:latin typeface="Arial" pitchFamily="34" charset="0"/>
                <a:cs typeface="Arial" pitchFamily="34" charset="0"/>
              </a:rPr>
              <a:t>planning </a:t>
            </a:r>
          </a:p>
        </p:txBody>
      </p:sp>
    </p:spTree>
    <p:extLst>
      <p:ext uri="{BB962C8B-B14F-4D97-AF65-F5344CB8AC3E}">
        <p14:creationId xmlns:p14="http://schemas.microsoft.com/office/powerpoint/2010/main" val="279959101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itle 5"/>
          <p:cNvSpPr>
            <a:spLocks noGrp="1"/>
          </p:cNvSpPr>
          <p:nvPr>
            <p:ph type="title"/>
          </p:nvPr>
        </p:nvSpPr>
        <p:spPr>
          <a:xfrm>
            <a:off x="224971" y="152400"/>
            <a:ext cx="8763000" cy="1143000"/>
          </a:xfrm>
        </p:spPr>
        <p:txBody>
          <a:bodyPr>
            <a:normAutofit fontScale="90000"/>
          </a:bodyPr>
          <a:lstStyle/>
          <a:p>
            <a:r>
              <a:rPr lang="en-US" sz="3600" b="1" dirty="0" smtClean="0">
                <a:solidFill>
                  <a:schemeClr val="accent6">
                    <a:lumMod val="75000"/>
                  </a:schemeClr>
                </a:solidFill>
                <a:latin typeface="Arial" pitchFamily="34" charset="0"/>
                <a:cs typeface="Arial" pitchFamily="34" charset="0"/>
              </a:rPr>
              <a:t>Standard 4:</a:t>
            </a:r>
            <a:r>
              <a:rPr lang="en-US" b="1" dirty="0" smtClean="0">
                <a:solidFill>
                  <a:schemeClr val="accent6">
                    <a:lumMod val="75000"/>
                  </a:schemeClr>
                </a:solidFill>
                <a:latin typeface="Arial" pitchFamily="34" charset="0"/>
                <a:cs typeface="Arial" pitchFamily="34" charset="0"/>
              </a:rPr>
              <a:t/>
            </a:r>
            <a:br>
              <a:rPr lang="en-US" b="1" dirty="0" smtClean="0">
                <a:solidFill>
                  <a:schemeClr val="accent6">
                    <a:lumMod val="75000"/>
                  </a:schemeClr>
                </a:solidFill>
                <a:latin typeface="Arial" pitchFamily="34" charset="0"/>
                <a:cs typeface="Arial" pitchFamily="34" charset="0"/>
              </a:rPr>
            </a:br>
            <a:r>
              <a:rPr lang="en-US" b="1" dirty="0" smtClean="0">
                <a:solidFill>
                  <a:srgbClr val="07477F"/>
                </a:solidFill>
                <a:latin typeface="Arial" pitchFamily="34" charset="0"/>
                <a:cs typeface="Arial" pitchFamily="34" charset="0"/>
              </a:rPr>
              <a:t>Speaking Up for Every Child</a:t>
            </a:r>
            <a:br>
              <a:rPr lang="en-US" b="1" dirty="0" smtClean="0">
                <a:solidFill>
                  <a:srgbClr val="07477F"/>
                </a:solidFill>
                <a:latin typeface="Arial" pitchFamily="34" charset="0"/>
                <a:cs typeface="Arial" pitchFamily="34" charset="0"/>
              </a:rPr>
            </a:br>
            <a:endParaRPr lang="en-US" sz="2800" b="1" dirty="0" smtClean="0">
              <a:solidFill>
                <a:schemeClr val="accent6">
                  <a:lumMod val="75000"/>
                </a:schemeClr>
              </a:solidFill>
              <a:latin typeface="Arial" pitchFamily="34" charset="0"/>
              <a:cs typeface="Arial" pitchFamily="34" charset="0"/>
            </a:endParaRPr>
          </a:p>
        </p:txBody>
      </p:sp>
      <p:cxnSp>
        <p:nvCxnSpPr>
          <p:cNvPr id="4" name="Straight Connector 3"/>
          <p:cNvCxnSpPr/>
          <p:nvPr/>
        </p:nvCxnSpPr>
        <p:spPr>
          <a:xfrm>
            <a:off x="4419600" y="1905000"/>
            <a:ext cx="0" cy="3733800"/>
          </a:xfrm>
          <a:prstGeom prst="line">
            <a:avLst/>
          </a:prstGeom>
        </p:spPr>
        <p:style>
          <a:lnRef idx="2">
            <a:schemeClr val="dk1"/>
          </a:lnRef>
          <a:fillRef idx="0">
            <a:schemeClr val="dk1"/>
          </a:fillRef>
          <a:effectRef idx="1">
            <a:schemeClr val="dk1"/>
          </a:effectRef>
          <a:fontRef idx="minor">
            <a:schemeClr val="tx1"/>
          </a:fontRef>
        </p:style>
      </p:cxnSp>
      <p:sp>
        <p:nvSpPr>
          <p:cNvPr id="13" name="Rectangle 7"/>
          <p:cNvSpPr txBox="1">
            <a:spLocks noChangeArrowheads="1"/>
          </p:cNvSpPr>
          <p:nvPr/>
        </p:nvSpPr>
        <p:spPr bwMode="auto">
          <a:xfrm>
            <a:off x="127000" y="1663700"/>
            <a:ext cx="4267200" cy="3886200"/>
          </a:xfrm>
          <a:prstGeom prst="rect">
            <a:avLst/>
          </a:prstGeom>
          <a:noFill/>
          <a:ln w="9525">
            <a:noFill/>
            <a:miter lim="800000"/>
            <a:headEnd/>
            <a:tailEnd/>
          </a:ln>
        </p:spPr>
        <p:txBody>
          <a:bodyPr/>
          <a:lstStyle/>
          <a:p>
            <a:pPr>
              <a:lnSpc>
                <a:spcPct val="90000"/>
              </a:lnSpc>
              <a:spcBef>
                <a:spcPct val="20000"/>
              </a:spcBef>
              <a:defRPr/>
            </a:pPr>
            <a:r>
              <a:rPr lang="en-US" sz="2300" b="1" dirty="0">
                <a:latin typeface="Arial" pitchFamily="34" charset="0"/>
                <a:ea typeface="ＭＳ Ｐゴシック" charset="-128"/>
                <a:cs typeface="Arial" pitchFamily="34" charset="0"/>
              </a:rPr>
              <a:t>Goal 1: </a:t>
            </a:r>
            <a:r>
              <a:rPr lang="en-US" sz="2300" b="1" dirty="0" smtClean="0">
                <a:latin typeface="Arial" pitchFamily="34" charset="0"/>
                <a:ea typeface="ＭＳ Ｐゴシック" charset="-128"/>
                <a:cs typeface="Arial" pitchFamily="34" charset="0"/>
              </a:rPr>
              <a:t>Inform families about how the school system works</a:t>
            </a:r>
            <a:endParaRPr lang="en-US" sz="2300" b="1" dirty="0">
              <a:latin typeface="Arial" pitchFamily="34" charset="0"/>
              <a:ea typeface="ＭＳ Ｐゴシック" charset="-128"/>
              <a:cs typeface="Arial" pitchFamily="34" charset="0"/>
            </a:endParaRPr>
          </a:p>
          <a:p>
            <a:pPr lvl="1" indent="-342900">
              <a:lnSpc>
                <a:spcPct val="90000"/>
              </a:lnSpc>
              <a:spcBef>
                <a:spcPct val="20000"/>
              </a:spcBef>
              <a:buFont typeface="Courier New" pitchFamily="49" charset="0"/>
              <a:buChar char="o"/>
              <a:defRPr/>
            </a:pPr>
            <a:r>
              <a:rPr lang="en-US" sz="2300" dirty="0" smtClean="0">
                <a:latin typeface="Arial" pitchFamily="34" charset="0"/>
                <a:ea typeface="ＭＳ Ｐゴシック" charset="-128"/>
                <a:cs typeface="Arial" pitchFamily="34" charset="0"/>
              </a:rPr>
              <a:t>Describe how </a:t>
            </a:r>
            <a:r>
              <a:rPr lang="en-US" sz="2300" dirty="0">
                <a:latin typeface="Arial" pitchFamily="34" charset="0"/>
                <a:ea typeface="ＭＳ Ｐゴシック" charset="-128"/>
                <a:cs typeface="Arial" pitchFamily="34" charset="0"/>
              </a:rPr>
              <a:t>the school and district operate</a:t>
            </a:r>
          </a:p>
          <a:p>
            <a:pPr lvl="1" indent="-342900">
              <a:lnSpc>
                <a:spcPct val="90000"/>
              </a:lnSpc>
              <a:spcBef>
                <a:spcPct val="20000"/>
              </a:spcBef>
              <a:buFont typeface="Courier New" pitchFamily="49" charset="0"/>
              <a:buChar char="o"/>
              <a:defRPr/>
            </a:pPr>
            <a:r>
              <a:rPr lang="en-US" sz="2300" dirty="0" smtClean="0">
                <a:latin typeface="Arial" pitchFamily="34" charset="0"/>
                <a:ea typeface="ＭＳ Ｐゴシック" charset="-128"/>
                <a:cs typeface="Arial" pitchFamily="34" charset="0"/>
              </a:rPr>
              <a:t>Share rights </a:t>
            </a:r>
            <a:r>
              <a:rPr lang="en-US" sz="2300" dirty="0">
                <a:latin typeface="Arial" pitchFamily="34" charset="0"/>
                <a:ea typeface="ＭＳ Ｐゴシック" charset="-128"/>
                <a:cs typeface="Arial" pitchFamily="34" charset="0"/>
              </a:rPr>
              <a:t>and responsibilities under federal and state laws</a:t>
            </a:r>
          </a:p>
          <a:p>
            <a:pPr lvl="1" indent="-342900">
              <a:lnSpc>
                <a:spcPct val="90000"/>
              </a:lnSpc>
              <a:spcBef>
                <a:spcPct val="20000"/>
              </a:spcBef>
              <a:buFont typeface="Courier New" pitchFamily="49" charset="0"/>
              <a:buChar char="o"/>
              <a:defRPr/>
            </a:pPr>
            <a:r>
              <a:rPr lang="en-US" sz="2300" dirty="0" smtClean="0">
                <a:latin typeface="Arial" pitchFamily="34" charset="0"/>
                <a:ea typeface="ＭＳ Ｐゴシック" charset="-128"/>
                <a:cs typeface="Arial" pitchFamily="34" charset="0"/>
              </a:rPr>
              <a:t>Ensure access to student support services  </a:t>
            </a:r>
            <a:endParaRPr lang="en-US" sz="2300" dirty="0">
              <a:latin typeface="Arial" pitchFamily="34" charset="0"/>
              <a:ea typeface="ＭＳ Ｐゴシック" charset="-128"/>
              <a:cs typeface="Arial" pitchFamily="34" charset="0"/>
            </a:endParaRPr>
          </a:p>
          <a:p>
            <a:pPr lvl="1" indent="-342900">
              <a:lnSpc>
                <a:spcPct val="90000"/>
              </a:lnSpc>
              <a:spcBef>
                <a:spcPct val="20000"/>
              </a:spcBef>
              <a:buFont typeface="Courier New" pitchFamily="49" charset="0"/>
              <a:buChar char="o"/>
              <a:defRPr/>
            </a:pPr>
            <a:r>
              <a:rPr lang="en-US" sz="2300" dirty="0">
                <a:latin typeface="Arial" pitchFamily="34" charset="0"/>
                <a:ea typeface="ＭＳ Ｐゴシック" charset="-128"/>
                <a:cs typeface="Arial" pitchFamily="34" charset="0"/>
              </a:rPr>
              <a:t>Resolve problems and conflicts</a:t>
            </a:r>
          </a:p>
        </p:txBody>
      </p:sp>
      <p:sp>
        <p:nvSpPr>
          <p:cNvPr id="14" name="Rectangle 8"/>
          <p:cNvSpPr txBox="1">
            <a:spLocks noChangeArrowheads="1"/>
          </p:cNvSpPr>
          <p:nvPr/>
        </p:nvSpPr>
        <p:spPr>
          <a:xfrm>
            <a:off x="4648200" y="1663700"/>
            <a:ext cx="4343400" cy="4114800"/>
          </a:xfrm>
          <a:prstGeom prst="rect">
            <a:avLst/>
          </a:prstGeom>
        </p:spPr>
        <p:txBody>
          <a:bodyPr/>
          <a:lstStyle/>
          <a:p>
            <a:pPr>
              <a:lnSpc>
                <a:spcPct val="90000"/>
              </a:lnSpc>
              <a:spcBef>
                <a:spcPct val="20000"/>
              </a:spcBef>
              <a:defRPr/>
            </a:pPr>
            <a:r>
              <a:rPr lang="en-US" sz="2300" b="1" dirty="0">
                <a:latin typeface="Arial" pitchFamily="34" charset="0"/>
                <a:ea typeface="ＭＳ Ｐゴシック" charset="-128"/>
                <a:cs typeface="Arial" pitchFamily="34" charset="0"/>
              </a:rPr>
              <a:t>Goal 2:  </a:t>
            </a:r>
            <a:r>
              <a:rPr lang="en-US" sz="2300" b="1" dirty="0" smtClean="0">
                <a:latin typeface="Arial" pitchFamily="34" charset="0"/>
                <a:ea typeface="ＭＳ Ｐゴシック" charset="-128"/>
                <a:cs typeface="Arial" pitchFamily="34" charset="0"/>
              </a:rPr>
              <a:t>Empower families </a:t>
            </a:r>
            <a:r>
              <a:rPr lang="en-US" sz="2300" b="1" dirty="0">
                <a:latin typeface="Arial" pitchFamily="34" charset="0"/>
                <a:ea typeface="ＭＳ Ｐゴシック" charset="-128"/>
                <a:cs typeface="Arial" pitchFamily="34" charset="0"/>
              </a:rPr>
              <a:t>to </a:t>
            </a:r>
            <a:r>
              <a:rPr lang="en-US" sz="2300" b="1" dirty="0" smtClean="0">
                <a:latin typeface="Arial" pitchFamily="34" charset="0"/>
                <a:ea typeface="ＭＳ Ｐゴシック" charset="-128"/>
                <a:cs typeface="Arial" pitchFamily="34" charset="0"/>
              </a:rPr>
              <a:t>support overall student success </a:t>
            </a:r>
            <a:r>
              <a:rPr lang="en-US" sz="2300" b="1" dirty="0">
                <a:latin typeface="Arial" pitchFamily="34" charset="0"/>
                <a:ea typeface="ＭＳ Ｐゴシック" charset="-128"/>
                <a:cs typeface="Arial" pitchFamily="34" charset="0"/>
              </a:rPr>
              <a:t>in </a:t>
            </a:r>
            <a:r>
              <a:rPr lang="en-US" sz="2300" b="1" dirty="0" smtClean="0">
                <a:latin typeface="Arial" pitchFamily="34" charset="0"/>
                <a:ea typeface="ＭＳ Ｐゴシック" charset="-128"/>
                <a:cs typeface="Arial" pitchFamily="34" charset="0"/>
              </a:rPr>
              <a:t>school</a:t>
            </a:r>
            <a:endParaRPr lang="en-US" sz="2300" b="1" dirty="0">
              <a:latin typeface="Arial" pitchFamily="34" charset="0"/>
              <a:ea typeface="ＭＳ Ｐゴシック" charset="-128"/>
              <a:cs typeface="Arial" pitchFamily="34" charset="0"/>
            </a:endParaRPr>
          </a:p>
          <a:p>
            <a:pPr lvl="1" indent="-342900">
              <a:lnSpc>
                <a:spcPct val="90000"/>
              </a:lnSpc>
              <a:spcBef>
                <a:spcPct val="20000"/>
              </a:spcBef>
              <a:buFont typeface="Courier New" pitchFamily="49" charset="0"/>
              <a:buChar char="o"/>
              <a:defRPr/>
            </a:pPr>
            <a:r>
              <a:rPr lang="en-US" sz="2300" dirty="0">
                <a:latin typeface="Arial" pitchFamily="34" charset="0"/>
                <a:ea typeface="ＭＳ Ｐゴシック" charset="-128"/>
                <a:cs typeface="Arial" pitchFamily="34" charset="0"/>
              </a:rPr>
              <a:t>Develop families’ capacity to be effective advocates</a:t>
            </a:r>
          </a:p>
          <a:p>
            <a:pPr lvl="1" indent="-342900">
              <a:lnSpc>
                <a:spcPct val="90000"/>
              </a:lnSpc>
              <a:spcBef>
                <a:spcPct val="20000"/>
              </a:spcBef>
              <a:buFont typeface="Courier New" pitchFamily="49" charset="0"/>
              <a:buChar char="o"/>
              <a:defRPr/>
            </a:pPr>
            <a:r>
              <a:rPr lang="en-US" sz="2300" dirty="0" smtClean="0">
                <a:latin typeface="Arial" pitchFamily="34" charset="0"/>
                <a:ea typeface="ＭＳ Ｐゴシック" charset="-128"/>
                <a:cs typeface="Arial" pitchFamily="34" charset="0"/>
              </a:rPr>
              <a:t>Engage families in planning for the </a:t>
            </a:r>
            <a:r>
              <a:rPr lang="en-US" sz="2300" dirty="0">
                <a:latin typeface="Arial" pitchFamily="34" charset="0"/>
                <a:ea typeface="ＭＳ Ｐゴシック" charset="-128"/>
                <a:cs typeface="Arial" pitchFamily="34" charset="0"/>
              </a:rPr>
              <a:t>future</a:t>
            </a:r>
          </a:p>
          <a:p>
            <a:pPr lvl="1" indent="-342900">
              <a:lnSpc>
                <a:spcPct val="90000"/>
              </a:lnSpc>
              <a:spcBef>
                <a:spcPct val="20000"/>
              </a:spcBef>
              <a:buFont typeface="Courier New" pitchFamily="49" charset="0"/>
              <a:buChar char="o"/>
              <a:defRPr/>
            </a:pPr>
            <a:r>
              <a:rPr lang="en-US" sz="2300" dirty="0" smtClean="0">
                <a:latin typeface="Arial" pitchFamily="34" charset="0"/>
                <a:ea typeface="ＭＳ Ｐゴシック" charset="-128"/>
                <a:cs typeface="Arial" pitchFamily="34" charset="0"/>
              </a:rPr>
              <a:t>Facilitate smooth </a:t>
            </a:r>
            <a:r>
              <a:rPr lang="en-US" sz="2300" dirty="0">
                <a:latin typeface="Arial" pitchFamily="34" charset="0"/>
                <a:ea typeface="ＭＳ Ｐゴシック" charset="-128"/>
                <a:cs typeface="Arial" pitchFamily="34" charset="0"/>
              </a:rPr>
              <a:t>transitions</a:t>
            </a:r>
          </a:p>
          <a:p>
            <a:pPr lvl="1" indent="-342900">
              <a:lnSpc>
                <a:spcPct val="90000"/>
              </a:lnSpc>
              <a:spcBef>
                <a:spcPct val="20000"/>
              </a:spcBef>
              <a:buFont typeface="Courier New" pitchFamily="49" charset="0"/>
              <a:buChar char="o"/>
              <a:defRPr/>
            </a:pPr>
            <a:r>
              <a:rPr lang="en-US" sz="2300" dirty="0" smtClean="0">
                <a:latin typeface="Arial" pitchFamily="34" charset="0"/>
                <a:ea typeface="ＭＳ Ｐゴシック" charset="-128"/>
                <a:cs typeface="Arial" pitchFamily="34" charset="0"/>
              </a:rPr>
              <a:t>Encourage families to participate in </a:t>
            </a:r>
            <a:r>
              <a:rPr lang="en-US" sz="2300" dirty="0">
                <a:latin typeface="Arial" pitchFamily="34" charset="0"/>
                <a:ea typeface="ＭＳ Ｐゴシック" charset="-128"/>
                <a:cs typeface="Arial" pitchFamily="34" charset="0"/>
              </a:rPr>
              <a:t>civic advocacy for student achievement</a:t>
            </a:r>
          </a:p>
        </p:txBody>
      </p:sp>
    </p:spTree>
    <p:extLst>
      <p:ext uri="{BB962C8B-B14F-4D97-AF65-F5344CB8AC3E}">
        <p14:creationId xmlns:p14="http://schemas.microsoft.com/office/powerpoint/2010/main" val="357834615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10201283"/>
              </p:ext>
            </p:extLst>
          </p:nvPr>
        </p:nvGraphicFramePr>
        <p:xfrm>
          <a:off x="381000" y="1447800"/>
          <a:ext cx="8534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457200" y="152400"/>
            <a:ext cx="8229600" cy="1219200"/>
          </a:xfrm>
        </p:spPr>
        <p:txBody>
          <a:bodyPr>
            <a:normAutofit fontScale="90000"/>
          </a:bodyPr>
          <a:lstStyle/>
          <a:p>
            <a:r>
              <a:rPr lang="en-US" sz="3600" b="1" dirty="0" smtClean="0">
                <a:solidFill>
                  <a:schemeClr val="accent6">
                    <a:lumMod val="75000"/>
                  </a:schemeClr>
                </a:solidFill>
                <a:latin typeface="Arial" pitchFamily="34" charset="0"/>
                <a:cs typeface="Arial" pitchFamily="34" charset="0"/>
              </a:rPr>
              <a:t>Standard 4:</a:t>
            </a:r>
            <a:r>
              <a:rPr lang="en-US" b="1" dirty="0" smtClean="0">
                <a:solidFill>
                  <a:schemeClr val="accent6">
                    <a:lumMod val="75000"/>
                  </a:schemeClr>
                </a:solidFill>
                <a:latin typeface="Arial" pitchFamily="34" charset="0"/>
                <a:cs typeface="Arial" pitchFamily="34" charset="0"/>
              </a:rPr>
              <a:t/>
            </a:r>
            <a:br>
              <a:rPr lang="en-US" b="1" dirty="0" smtClean="0">
                <a:solidFill>
                  <a:schemeClr val="accent6">
                    <a:lumMod val="75000"/>
                  </a:schemeClr>
                </a:solidFill>
                <a:latin typeface="Arial" pitchFamily="34" charset="0"/>
                <a:cs typeface="Arial" pitchFamily="34" charset="0"/>
              </a:rPr>
            </a:br>
            <a:r>
              <a:rPr lang="en-US" b="1" dirty="0" smtClean="0">
                <a:solidFill>
                  <a:srgbClr val="07477F"/>
                </a:solidFill>
                <a:latin typeface="Arial" pitchFamily="34" charset="0"/>
                <a:cs typeface="Arial" pitchFamily="34" charset="0"/>
              </a:rPr>
              <a:t>Speaking Up for Every Child</a:t>
            </a:r>
            <a:endParaRPr lang="en-US" sz="2800" b="1" dirty="0" smtClean="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94976017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itle 5"/>
          <p:cNvSpPr>
            <a:spLocks noGrp="1"/>
          </p:cNvSpPr>
          <p:nvPr>
            <p:ph type="title"/>
          </p:nvPr>
        </p:nvSpPr>
        <p:spPr>
          <a:xfrm>
            <a:off x="457200" y="228600"/>
            <a:ext cx="8229600" cy="1143000"/>
          </a:xfrm>
        </p:spPr>
        <p:txBody>
          <a:bodyPr>
            <a:normAutofit fontScale="90000"/>
          </a:bodyPr>
          <a:lstStyle/>
          <a:p>
            <a:r>
              <a:rPr lang="en-US" sz="3600" b="1" dirty="0" smtClean="0">
                <a:solidFill>
                  <a:schemeClr val="accent6">
                    <a:lumMod val="75000"/>
                  </a:schemeClr>
                </a:solidFill>
                <a:latin typeface="Arial" pitchFamily="34" charset="0"/>
                <a:cs typeface="Arial" pitchFamily="34" charset="0"/>
              </a:rPr>
              <a:t>Standard 5:</a:t>
            </a:r>
            <a:br>
              <a:rPr lang="en-US" sz="3600" b="1" dirty="0" smtClean="0">
                <a:solidFill>
                  <a:schemeClr val="accent6">
                    <a:lumMod val="75000"/>
                  </a:schemeClr>
                </a:solidFill>
                <a:latin typeface="Arial" pitchFamily="34" charset="0"/>
                <a:cs typeface="Arial" pitchFamily="34" charset="0"/>
              </a:rPr>
            </a:br>
            <a:r>
              <a:rPr lang="en-US" b="1" dirty="0" smtClean="0">
                <a:solidFill>
                  <a:srgbClr val="07477F"/>
                </a:solidFill>
                <a:latin typeface="Arial" pitchFamily="34" charset="0"/>
                <a:cs typeface="Arial" pitchFamily="34" charset="0"/>
              </a:rPr>
              <a:t>Sharing Power</a:t>
            </a:r>
            <a:br>
              <a:rPr lang="en-US" b="1" dirty="0" smtClean="0">
                <a:solidFill>
                  <a:srgbClr val="07477F"/>
                </a:solidFill>
                <a:latin typeface="Arial" pitchFamily="34" charset="0"/>
                <a:cs typeface="Arial" pitchFamily="34" charset="0"/>
              </a:rPr>
            </a:br>
            <a:endParaRPr lang="en-US" sz="2800" b="1" dirty="0" smtClean="0">
              <a:solidFill>
                <a:srgbClr val="009644"/>
              </a:solidFill>
              <a:latin typeface="Arial" pitchFamily="34" charset="0"/>
              <a:cs typeface="Arial" pitchFamily="34" charset="0"/>
            </a:endParaRPr>
          </a:p>
        </p:txBody>
      </p:sp>
      <p:cxnSp>
        <p:nvCxnSpPr>
          <p:cNvPr id="4" name="Straight Connector 3"/>
          <p:cNvCxnSpPr/>
          <p:nvPr/>
        </p:nvCxnSpPr>
        <p:spPr>
          <a:xfrm>
            <a:off x="4419600" y="1752600"/>
            <a:ext cx="0" cy="3429000"/>
          </a:xfrm>
          <a:prstGeom prst="line">
            <a:avLst/>
          </a:prstGeom>
        </p:spPr>
        <p:style>
          <a:lnRef idx="2">
            <a:schemeClr val="dk1"/>
          </a:lnRef>
          <a:fillRef idx="0">
            <a:schemeClr val="dk1"/>
          </a:fillRef>
          <a:effectRef idx="1">
            <a:schemeClr val="dk1"/>
          </a:effectRef>
          <a:fontRef idx="minor">
            <a:schemeClr val="tx1"/>
          </a:fontRef>
        </p:style>
      </p:cxnSp>
      <p:sp>
        <p:nvSpPr>
          <p:cNvPr id="13" name="Rectangle 7"/>
          <p:cNvSpPr txBox="1">
            <a:spLocks noChangeArrowheads="1"/>
          </p:cNvSpPr>
          <p:nvPr/>
        </p:nvSpPr>
        <p:spPr bwMode="auto">
          <a:xfrm>
            <a:off x="381000" y="1600200"/>
            <a:ext cx="4038600" cy="3816350"/>
          </a:xfrm>
          <a:prstGeom prst="rect">
            <a:avLst/>
          </a:prstGeom>
          <a:noFill/>
          <a:ln w="9525">
            <a:noFill/>
            <a:miter lim="800000"/>
            <a:headEnd/>
            <a:tailEnd/>
          </a:ln>
        </p:spPr>
        <p:txBody>
          <a:bodyPr/>
          <a:lstStyle/>
          <a:p>
            <a:pPr>
              <a:spcBef>
                <a:spcPct val="20000"/>
              </a:spcBef>
              <a:defRPr/>
            </a:pPr>
            <a:r>
              <a:rPr lang="en-US" sz="2400" b="1" dirty="0">
                <a:latin typeface="Arial" pitchFamily="34" charset="0"/>
                <a:ea typeface="ＭＳ Ｐゴシック" charset="-128"/>
                <a:cs typeface="Arial" pitchFamily="34" charset="0"/>
              </a:rPr>
              <a:t>Goal 1: </a:t>
            </a:r>
            <a:r>
              <a:rPr lang="en-US" sz="2400" b="1" dirty="0" smtClean="0">
                <a:latin typeface="Arial" pitchFamily="34" charset="0"/>
                <a:ea typeface="ＭＳ Ｐゴシック" charset="-128"/>
                <a:cs typeface="Arial" pitchFamily="34" charset="0"/>
              </a:rPr>
              <a:t>Strengthen </a:t>
            </a:r>
            <a:r>
              <a:rPr lang="en-US" sz="2400" b="1" dirty="0">
                <a:latin typeface="Arial" pitchFamily="34" charset="0"/>
                <a:ea typeface="ＭＳ Ｐゴシック" charset="-128"/>
                <a:cs typeface="Arial" pitchFamily="34" charset="0"/>
              </a:rPr>
              <a:t>the </a:t>
            </a:r>
            <a:r>
              <a:rPr lang="en-US" sz="2400" b="1" dirty="0" smtClean="0">
                <a:latin typeface="Arial" pitchFamily="34" charset="0"/>
                <a:ea typeface="ＭＳ Ｐゴシック" charset="-128"/>
                <a:cs typeface="Arial" pitchFamily="34" charset="0"/>
              </a:rPr>
              <a:t>family’s </a:t>
            </a:r>
            <a:r>
              <a:rPr lang="en-US" sz="2400" b="1" dirty="0">
                <a:latin typeface="Arial" pitchFamily="34" charset="0"/>
                <a:ea typeface="ＭＳ Ｐゴシック" charset="-128"/>
                <a:cs typeface="Arial" pitchFamily="34" charset="0"/>
              </a:rPr>
              <a:t>v</a:t>
            </a:r>
            <a:r>
              <a:rPr lang="en-US" sz="2400" b="1" dirty="0" smtClean="0">
                <a:latin typeface="Arial" pitchFamily="34" charset="0"/>
                <a:ea typeface="ＭＳ Ｐゴシック" charset="-128"/>
                <a:cs typeface="Arial" pitchFamily="34" charset="0"/>
              </a:rPr>
              <a:t>oice </a:t>
            </a:r>
            <a:r>
              <a:rPr lang="en-US" sz="2400" b="1" dirty="0">
                <a:latin typeface="Arial" pitchFamily="34" charset="0"/>
                <a:ea typeface="ＭＳ Ｐゴシック" charset="-128"/>
                <a:cs typeface="Arial" pitchFamily="34" charset="0"/>
              </a:rPr>
              <a:t>in </a:t>
            </a:r>
            <a:r>
              <a:rPr lang="en-US" sz="2400" b="1" dirty="0" smtClean="0">
                <a:latin typeface="Arial" pitchFamily="34" charset="0"/>
                <a:ea typeface="ＭＳ Ｐゴシック" charset="-128"/>
                <a:cs typeface="Arial" pitchFamily="34" charset="0"/>
              </a:rPr>
              <a:t>shared decision-making</a:t>
            </a:r>
            <a:endParaRPr lang="en-US" sz="2400" b="1" dirty="0">
              <a:latin typeface="Arial" pitchFamily="34" charset="0"/>
              <a:ea typeface="ＭＳ Ｐゴシック" charset="-128"/>
              <a:cs typeface="Arial" pitchFamily="34" charset="0"/>
            </a:endParaRPr>
          </a:p>
          <a:p>
            <a:pPr lvl="1" indent="-342900">
              <a:spcBef>
                <a:spcPct val="20000"/>
              </a:spcBef>
              <a:buFont typeface="Courier New" pitchFamily="49" charset="0"/>
              <a:buChar char="o"/>
              <a:defRPr/>
            </a:pPr>
            <a:r>
              <a:rPr lang="en-US" sz="2400" dirty="0" smtClean="0">
                <a:latin typeface="Arial" pitchFamily="34" charset="0"/>
                <a:ea typeface="ＭＳ Ｐゴシック" charset="-128"/>
                <a:cs typeface="Arial" pitchFamily="34" charset="0"/>
              </a:rPr>
              <a:t>Ensure families have a voice </a:t>
            </a:r>
            <a:r>
              <a:rPr lang="en-US" sz="2400" dirty="0">
                <a:latin typeface="Arial" pitchFamily="34" charset="0"/>
                <a:ea typeface="ＭＳ Ｐゴシック" charset="-128"/>
                <a:cs typeface="Arial" pitchFamily="34" charset="0"/>
              </a:rPr>
              <a:t>in all decisions that affect children</a:t>
            </a:r>
          </a:p>
          <a:p>
            <a:pPr lvl="1" indent="-342900">
              <a:spcBef>
                <a:spcPct val="20000"/>
              </a:spcBef>
              <a:buFont typeface="Courier New" pitchFamily="49" charset="0"/>
              <a:buChar char="o"/>
              <a:defRPr/>
            </a:pPr>
            <a:r>
              <a:rPr lang="en-US" sz="2400" dirty="0">
                <a:latin typeface="Arial" pitchFamily="34" charset="0"/>
                <a:ea typeface="ＭＳ Ｐゴシック" charset="-128"/>
                <a:cs typeface="Arial" pitchFamily="34" charset="0"/>
              </a:rPr>
              <a:t>Address equity issues</a:t>
            </a:r>
          </a:p>
          <a:p>
            <a:pPr lvl="1" indent="-342900">
              <a:spcBef>
                <a:spcPct val="20000"/>
              </a:spcBef>
              <a:buFont typeface="Courier New" pitchFamily="49" charset="0"/>
              <a:buChar char="o"/>
              <a:defRPr/>
            </a:pPr>
            <a:r>
              <a:rPr lang="en-US" sz="2400" dirty="0">
                <a:latin typeface="Arial" pitchFamily="34" charset="0"/>
                <a:ea typeface="ＭＳ Ｐゴシック" charset="-128"/>
                <a:cs typeface="Arial" pitchFamily="34" charset="0"/>
              </a:rPr>
              <a:t>Develop parent </a:t>
            </a:r>
            <a:r>
              <a:rPr lang="en-US" sz="2400" dirty="0" smtClean="0">
                <a:latin typeface="Arial" pitchFamily="34" charset="0"/>
                <a:ea typeface="ＭＳ Ｐゴシック" charset="-128"/>
                <a:cs typeface="Arial" pitchFamily="34" charset="0"/>
              </a:rPr>
              <a:t>leaders</a:t>
            </a:r>
            <a:endParaRPr lang="en-US" sz="2400" dirty="0">
              <a:latin typeface="Arial" pitchFamily="34" charset="0"/>
              <a:ea typeface="ＭＳ Ｐゴシック" charset="-128"/>
              <a:cs typeface="Arial" pitchFamily="34" charset="0"/>
            </a:endParaRPr>
          </a:p>
        </p:txBody>
      </p:sp>
      <p:sp>
        <p:nvSpPr>
          <p:cNvPr id="14" name="Rectangle 8"/>
          <p:cNvSpPr txBox="1">
            <a:spLocks noChangeArrowheads="1"/>
          </p:cNvSpPr>
          <p:nvPr/>
        </p:nvSpPr>
        <p:spPr>
          <a:xfrm>
            <a:off x="4648200" y="1600777"/>
            <a:ext cx="4200525" cy="3815774"/>
          </a:xfrm>
          <a:prstGeom prst="rect">
            <a:avLst/>
          </a:prstGeom>
        </p:spPr>
        <p:txBody>
          <a:bodyPr/>
          <a:lstStyle/>
          <a:p>
            <a:pPr>
              <a:spcBef>
                <a:spcPct val="20000"/>
              </a:spcBef>
              <a:defRPr/>
            </a:pPr>
            <a:r>
              <a:rPr lang="en-US" sz="2400" b="1" dirty="0">
                <a:latin typeface="Arial" pitchFamily="34" charset="0"/>
                <a:ea typeface="ＭＳ Ｐゴシック" charset="-128"/>
                <a:cs typeface="Arial" pitchFamily="34" charset="0"/>
              </a:rPr>
              <a:t>Goal 2: Building </a:t>
            </a:r>
            <a:r>
              <a:rPr lang="en-US" sz="2400" b="1" dirty="0" smtClean="0">
                <a:latin typeface="Arial" pitchFamily="34" charset="0"/>
                <a:ea typeface="ＭＳ Ｐゴシック" charset="-128"/>
                <a:cs typeface="Arial" pitchFamily="34" charset="0"/>
              </a:rPr>
              <a:t>families</a:t>
            </a:r>
            <a:r>
              <a:rPr lang="en-US" sz="2400" b="1" dirty="0">
                <a:latin typeface="Arial" pitchFamily="34" charset="0"/>
                <a:ea typeface="ＭＳ Ｐゴシック" charset="-128"/>
                <a:cs typeface="Arial" pitchFamily="34" charset="0"/>
              </a:rPr>
              <a:t>’ </a:t>
            </a:r>
            <a:r>
              <a:rPr lang="en-US" sz="2400" b="1" dirty="0" smtClean="0">
                <a:latin typeface="Arial" pitchFamily="34" charset="0"/>
                <a:ea typeface="ＭＳ Ｐゴシック" charset="-128"/>
                <a:cs typeface="Arial" pitchFamily="34" charset="0"/>
              </a:rPr>
              <a:t>social </a:t>
            </a:r>
            <a:r>
              <a:rPr lang="en-US" sz="2400" b="1" dirty="0">
                <a:latin typeface="Arial" pitchFamily="34" charset="0"/>
                <a:ea typeface="ＭＳ Ｐゴシック" charset="-128"/>
                <a:cs typeface="Arial" pitchFamily="34" charset="0"/>
              </a:rPr>
              <a:t>and </a:t>
            </a:r>
            <a:r>
              <a:rPr lang="en-US" sz="2400" b="1" dirty="0" smtClean="0">
                <a:latin typeface="Arial" pitchFamily="34" charset="0"/>
                <a:ea typeface="ＭＳ Ｐゴシック" charset="-128"/>
                <a:cs typeface="Arial" pitchFamily="34" charset="0"/>
              </a:rPr>
              <a:t>political </a:t>
            </a:r>
            <a:r>
              <a:rPr lang="en-US" sz="2400" b="1" dirty="0">
                <a:latin typeface="Arial" pitchFamily="34" charset="0"/>
                <a:ea typeface="ＭＳ Ｐゴシック" charset="-128"/>
                <a:cs typeface="Arial" pitchFamily="34" charset="0"/>
              </a:rPr>
              <a:t>c</a:t>
            </a:r>
            <a:r>
              <a:rPr lang="en-US" sz="2400" b="1" dirty="0" smtClean="0">
                <a:latin typeface="Arial" pitchFamily="34" charset="0"/>
                <a:ea typeface="ＭＳ Ｐゴシック" charset="-128"/>
                <a:cs typeface="Arial" pitchFamily="34" charset="0"/>
              </a:rPr>
              <a:t>onnections</a:t>
            </a:r>
            <a:endParaRPr lang="en-US" sz="2400" b="1" dirty="0">
              <a:latin typeface="Arial" pitchFamily="34" charset="0"/>
              <a:ea typeface="ＭＳ Ｐゴシック" charset="-128"/>
              <a:cs typeface="Arial" pitchFamily="34" charset="0"/>
            </a:endParaRPr>
          </a:p>
          <a:p>
            <a:pPr lvl="1" indent="-342900">
              <a:spcBef>
                <a:spcPct val="20000"/>
              </a:spcBef>
              <a:buFont typeface="Courier New" pitchFamily="49" charset="0"/>
              <a:buChar char="o"/>
              <a:defRPr/>
            </a:pPr>
            <a:r>
              <a:rPr lang="en-US" sz="2400" dirty="0">
                <a:latin typeface="Arial" pitchFamily="34" charset="0"/>
                <a:ea typeface="ＭＳ Ｐゴシック" charset="-128"/>
                <a:cs typeface="Arial" pitchFamily="34" charset="0"/>
              </a:rPr>
              <a:t>Connect families to local officials </a:t>
            </a:r>
          </a:p>
          <a:p>
            <a:pPr lvl="1" indent="-342900">
              <a:spcBef>
                <a:spcPct val="20000"/>
              </a:spcBef>
              <a:buFont typeface="Courier New" pitchFamily="49" charset="0"/>
              <a:buChar char="o"/>
              <a:defRPr/>
            </a:pPr>
            <a:r>
              <a:rPr lang="en-US" sz="2400" dirty="0">
                <a:latin typeface="Arial" pitchFamily="34" charset="0"/>
                <a:ea typeface="ＭＳ Ｐゴシック" charset="-128"/>
                <a:cs typeface="Arial" pitchFamily="34" charset="0"/>
              </a:rPr>
              <a:t>Develop an effective </a:t>
            </a:r>
            <a:r>
              <a:rPr lang="en-US" sz="2400" dirty="0" smtClean="0">
                <a:latin typeface="Arial" pitchFamily="34" charset="0"/>
                <a:ea typeface="ＭＳ Ｐゴシック" charset="-128"/>
                <a:cs typeface="Arial" pitchFamily="34" charset="0"/>
              </a:rPr>
              <a:t>PTA </a:t>
            </a:r>
            <a:r>
              <a:rPr lang="en-US" sz="2400" dirty="0">
                <a:latin typeface="Arial" pitchFamily="34" charset="0"/>
                <a:ea typeface="ＭＳ Ｐゴシック" charset="-128"/>
                <a:cs typeface="Arial" pitchFamily="34" charset="0"/>
              </a:rPr>
              <a:t>that represents all families</a:t>
            </a:r>
          </a:p>
        </p:txBody>
      </p:sp>
    </p:spTree>
    <p:extLst>
      <p:ext uri="{BB962C8B-B14F-4D97-AF65-F5344CB8AC3E}">
        <p14:creationId xmlns:p14="http://schemas.microsoft.com/office/powerpoint/2010/main" val="357834615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14" y="1447800"/>
            <a:ext cx="8519886" cy="3939540"/>
          </a:xfrm>
          <a:prstGeom prst="rect">
            <a:avLst/>
          </a:prstGeom>
          <a:noFill/>
        </p:spPr>
        <p:txBody>
          <a:bodyPr wrap="square" rtlCol="0">
            <a:spAutoFit/>
          </a:bodyPr>
          <a:lstStyle/>
          <a:p>
            <a:pPr>
              <a:spcAft>
                <a:spcPts val="600"/>
              </a:spcAft>
            </a:pPr>
            <a:r>
              <a:rPr lang="en-US" sz="2200" b="1" dirty="0" smtClean="0">
                <a:latin typeface="Arial" pitchFamily="34" charset="0"/>
                <a:cs typeface="Arial" pitchFamily="34" charset="0"/>
              </a:rPr>
              <a:t>Getting Started</a:t>
            </a:r>
          </a:p>
          <a:p>
            <a:pPr marL="342900" indent="-342900">
              <a:spcAft>
                <a:spcPts val="600"/>
              </a:spcAft>
              <a:buFont typeface="Arial" pitchFamily="34" charset="0"/>
              <a:buChar char="•"/>
            </a:pPr>
            <a:r>
              <a:rPr lang="en-US" sz="2200" dirty="0" smtClean="0">
                <a:latin typeface="Arial" pitchFamily="34" charset="0"/>
                <a:cs typeface="Arial" pitchFamily="34" charset="0"/>
              </a:rPr>
              <a:t>Identify ways </a:t>
            </a:r>
            <a:r>
              <a:rPr lang="en-US" sz="2200" dirty="0">
                <a:latin typeface="Arial" pitchFamily="34" charset="0"/>
                <a:cs typeface="Arial" pitchFamily="34" charset="0"/>
              </a:rPr>
              <a:t>the </a:t>
            </a:r>
            <a:r>
              <a:rPr lang="en-US" sz="2200" dirty="0" smtClean="0">
                <a:latin typeface="Arial" pitchFamily="34" charset="0"/>
                <a:cs typeface="Arial" pitchFamily="34" charset="0"/>
              </a:rPr>
              <a:t>PTA can </a:t>
            </a:r>
            <a:r>
              <a:rPr lang="en-US" sz="2200" dirty="0">
                <a:latin typeface="Arial" pitchFamily="34" charset="0"/>
                <a:cs typeface="Arial" pitchFamily="34" charset="0"/>
              </a:rPr>
              <a:t>support </a:t>
            </a:r>
            <a:r>
              <a:rPr lang="en-US" sz="2200" dirty="0" smtClean="0">
                <a:latin typeface="Arial" pitchFamily="34" charset="0"/>
                <a:cs typeface="Arial" pitchFamily="34" charset="0"/>
              </a:rPr>
              <a:t>the school improvement plan</a:t>
            </a:r>
          </a:p>
          <a:p>
            <a:pPr marL="342900" indent="-342900">
              <a:spcAft>
                <a:spcPts val="600"/>
              </a:spcAft>
              <a:buFont typeface="Arial" pitchFamily="34" charset="0"/>
              <a:buChar char="•"/>
            </a:pPr>
            <a:r>
              <a:rPr lang="en-US" sz="2200" dirty="0" smtClean="0">
                <a:latin typeface="Arial" pitchFamily="34" charset="0"/>
                <a:cs typeface="Arial" pitchFamily="34" charset="0"/>
              </a:rPr>
              <a:t>Provide opportunities to interact with </a:t>
            </a:r>
            <a:r>
              <a:rPr lang="en-US" sz="2200" dirty="0">
                <a:latin typeface="Arial" pitchFamily="34" charset="0"/>
                <a:cs typeface="Arial" pitchFamily="34" charset="0"/>
              </a:rPr>
              <a:t>your elected officials </a:t>
            </a:r>
            <a:r>
              <a:rPr lang="en-US" sz="2200" dirty="0" smtClean="0">
                <a:latin typeface="Arial" pitchFamily="34" charset="0"/>
                <a:cs typeface="Arial" pitchFamily="34" charset="0"/>
              </a:rPr>
              <a:t> </a:t>
            </a:r>
          </a:p>
          <a:p>
            <a:pPr marL="342900" indent="-342900">
              <a:spcAft>
                <a:spcPts val="600"/>
              </a:spcAft>
              <a:buFont typeface="Arial" pitchFamily="34" charset="0"/>
              <a:buChar char="•"/>
            </a:pPr>
            <a:r>
              <a:rPr lang="en-US" sz="2200" dirty="0">
                <a:latin typeface="Arial" pitchFamily="34" charset="0"/>
                <a:cs typeface="Arial" pitchFamily="34" charset="0"/>
              </a:rPr>
              <a:t>Conduct an annual </a:t>
            </a:r>
            <a:r>
              <a:rPr lang="en-US" sz="2200" dirty="0" smtClean="0">
                <a:latin typeface="Arial" pitchFamily="34" charset="0"/>
                <a:cs typeface="Arial" pitchFamily="34" charset="0"/>
              </a:rPr>
              <a:t>family survey or focus </a:t>
            </a:r>
            <a:r>
              <a:rPr lang="en-US" sz="2200" dirty="0">
                <a:latin typeface="Arial" pitchFamily="34" charset="0"/>
                <a:cs typeface="Arial" pitchFamily="34" charset="0"/>
              </a:rPr>
              <a:t>groups to get </a:t>
            </a:r>
            <a:r>
              <a:rPr lang="en-US" sz="2200" dirty="0" smtClean="0">
                <a:latin typeface="Arial" pitchFamily="34" charset="0"/>
                <a:cs typeface="Arial" pitchFamily="34" charset="0"/>
              </a:rPr>
              <a:t>on </a:t>
            </a:r>
            <a:r>
              <a:rPr lang="en-US" sz="2200" dirty="0">
                <a:latin typeface="Arial" pitchFamily="34" charset="0"/>
                <a:cs typeface="Arial" pitchFamily="34" charset="0"/>
              </a:rPr>
              <a:t>current and potential school programs and </a:t>
            </a:r>
            <a:r>
              <a:rPr lang="en-US" sz="2200" dirty="0" smtClean="0">
                <a:latin typeface="Arial" pitchFamily="34" charset="0"/>
                <a:cs typeface="Arial" pitchFamily="34" charset="0"/>
              </a:rPr>
              <a:t>policies</a:t>
            </a:r>
            <a:endParaRPr lang="en-US" sz="2200" dirty="0">
              <a:latin typeface="Arial" pitchFamily="34" charset="0"/>
              <a:cs typeface="Arial" pitchFamily="34" charset="0"/>
            </a:endParaRPr>
          </a:p>
          <a:p>
            <a:pPr marL="342900" indent="-342900">
              <a:spcAft>
                <a:spcPts val="600"/>
              </a:spcAft>
              <a:buFont typeface="Arial" pitchFamily="34" charset="0"/>
              <a:buChar char="•"/>
            </a:pPr>
            <a:r>
              <a:rPr lang="en-US" sz="2200" dirty="0" smtClean="0">
                <a:latin typeface="Arial" pitchFamily="34" charset="0"/>
                <a:cs typeface="Arial" pitchFamily="34" charset="0"/>
              </a:rPr>
              <a:t>Grow a diverse PTA in membership and leadership  </a:t>
            </a:r>
            <a:endParaRPr lang="en-US" sz="2200" dirty="0">
              <a:latin typeface="Arial" pitchFamily="34" charset="0"/>
              <a:cs typeface="Arial" pitchFamily="34" charset="0"/>
            </a:endParaRPr>
          </a:p>
          <a:p>
            <a:pPr marL="342900" indent="-342900">
              <a:spcAft>
                <a:spcPts val="600"/>
              </a:spcAft>
              <a:buFont typeface="Arial" pitchFamily="34" charset="0"/>
              <a:buChar char="•"/>
            </a:pPr>
            <a:r>
              <a:rPr lang="en-US" sz="2200" dirty="0" smtClean="0">
                <a:latin typeface="Arial" pitchFamily="34" charset="0"/>
                <a:cs typeface="Arial" pitchFamily="34" charset="0"/>
              </a:rPr>
              <a:t>Sponsor </a:t>
            </a:r>
            <a:r>
              <a:rPr lang="en-US" sz="2200" dirty="0">
                <a:latin typeface="Arial" pitchFamily="34" charset="0"/>
                <a:cs typeface="Arial" pitchFamily="34" charset="0"/>
              </a:rPr>
              <a:t>a school accountability meeting </a:t>
            </a:r>
            <a:r>
              <a:rPr lang="en-US" sz="2200" dirty="0" smtClean="0">
                <a:latin typeface="Arial" pitchFamily="34" charset="0"/>
                <a:cs typeface="Arial" pitchFamily="34" charset="0"/>
              </a:rPr>
              <a:t>to inform families about school programs</a:t>
            </a:r>
            <a:r>
              <a:rPr lang="en-US" sz="2200" dirty="0">
                <a:latin typeface="Arial" pitchFamily="34" charset="0"/>
                <a:cs typeface="Arial" pitchFamily="34" charset="0"/>
              </a:rPr>
              <a:t>, services, and performance </a:t>
            </a:r>
            <a:r>
              <a:rPr lang="en-US" sz="2200" dirty="0" smtClean="0">
                <a:latin typeface="Arial" pitchFamily="34" charset="0"/>
                <a:cs typeface="Arial" pitchFamily="34" charset="0"/>
              </a:rPr>
              <a:t>data</a:t>
            </a:r>
          </a:p>
          <a:p>
            <a:pPr marL="342900" indent="-342900">
              <a:spcAft>
                <a:spcPts val="600"/>
              </a:spcAft>
              <a:buFont typeface="Arial" pitchFamily="34" charset="0"/>
              <a:buChar char="•"/>
            </a:pPr>
            <a:r>
              <a:rPr lang="en-US" sz="2200" dirty="0" smtClean="0">
                <a:latin typeface="Arial" pitchFamily="34" charset="0"/>
                <a:cs typeface="Arial" pitchFamily="34" charset="0"/>
              </a:rPr>
              <a:t>Invite </a:t>
            </a:r>
            <a:r>
              <a:rPr lang="en-US" sz="2200" dirty="0">
                <a:latin typeface="Arial" pitchFamily="34" charset="0"/>
                <a:cs typeface="Arial" pitchFamily="34" charset="0"/>
              </a:rPr>
              <a:t>parents to share concerns and ideas </a:t>
            </a:r>
            <a:r>
              <a:rPr lang="en-US" sz="2200" dirty="0" smtClean="0">
                <a:latin typeface="Arial" pitchFamily="34" charset="0"/>
                <a:cs typeface="Arial" pitchFamily="34" charset="0"/>
              </a:rPr>
              <a:t>through a suggestion box in the front office</a:t>
            </a:r>
            <a:endParaRPr lang="en-US" sz="2200" dirty="0">
              <a:latin typeface="Arial" pitchFamily="34" charset="0"/>
              <a:cs typeface="Arial" pitchFamily="34" charset="0"/>
            </a:endParaRPr>
          </a:p>
        </p:txBody>
      </p:sp>
      <p:sp>
        <p:nvSpPr>
          <p:cNvPr id="6" name="Title 5"/>
          <p:cNvSpPr>
            <a:spLocks noGrp="1"/>
          </p:cNvSpPr>
          <p:nvPr>
            <p:ph type="title"/>
          </p:nvPr>
        </p:nvSpPr>
        <p:spPr>
          <a:xfrm>
            <a:off x="457200" y="228600"/>
            <a:ext cx="8229600" cy="1143000"/>
          </a:xfrm>
        </p:spPr>
        <p:txBody>
          <a:bodyPr>
            <a:normAutofit fontScale="90000"/>
          </a:bodyPr>
          <a:lstStyle/>
          <a:p>
            <a:r>
              <a:rPr lang="en-US" sz="3600" b="1" dirty="0" smtClean="0">
                <a:solidFill>
                  <a:schemeClr val="accent6">
                    <a:lumMod val="75000"/>
                  </a:schemeClr>
                </a:solidFill>
                <a:latin typeface="Arial" pitchFamily="34" charset="0"/>
                <a:cs typeface="Arial" pitchFamily="34" charset="0"/>
              </a:rPr>
              <a:t>Standard 5:</a:t>
            </a:r>
            <a:br>
              <a:rPr lang="en-US" sz="3600" b="1" dirty="0" smtClean="0">
                <a:solidFill>
                  <a:schemeClr val="accent6">
                    <a:lumMod val="75000"/>
                  </a:schemeClr>
                </a:solidFill>
                <a:latin typeface="Arial" pitchFamily="34" charset="0"/>
                <a:cs typeface="Arial" pitchFamily="34" charset="0"/>
              </a:rPr>
            </a:br>
            <a:r>
              <a:rPr lang="en-US" b="1" dirty="0" smtClean="0">
                <a:solidFill>
                  <a:srgbClr val="07477F"/>
                </a:solidFill>
                <a:latin typeface="Arial" pitchFamily="34" charset="0"/>
                <a:cs typeface="Arial" pitchFamily="34" charset="0"/>
              </a:rPr>
              <a:t>Sharing Power</a:t>
            </a:r>
            <a:br>
              <a:rPr lang="en-US" b="1" dirty="0" smtClean="0">
                <a:solidFill>
                  <a:srgbClr val="07477F"/>
                </a:solidFill>
                <a:latin typeface="Arial" pitchFamily="34" charset="0"/>
                <a:cs typeface="Arial" pitchFamily="34" charset="0"/>
              </a:rPr>
            </a:br>
            <a:endParaRPr lang="en-US" sz="2800" b="1" dirty="0" smtClean="0">
              <a:solidFill>
                <a:srgbClr val="009644"/>
              </a:solidFill>
              <a:latin typeface="Arial" pitchFamily="34" charset="0"/>
              <a:cs typeface="Arial" pitchFamily="34" charset="0"/>
            </a:endParaRPr>
          </a:p>
        </p:txBody>
      </p:sp>
    </p:spTree>
    <p:extLst>
      <p:ext uri="{BB962C8B-B14F-4D97-AF65-F5344CB8AC3E}">
        <p14:creationId xmlns:p14="http://schemas.microsoft.com/office/powerpoint/2010/main" val="33851914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itle 6"/>
          <p:cNvSpPr>
            <a:spLocks noGrp="1"/>
          </p:cNvSpPr>
          <p:nvPr>
            <p:ph type="title"/>
          </p:nvPr>
        </p:nvSpPr>
        <p:spPr>
          <a:xfrm>
            <a:off x="330200" y="609600"/>
            <a:ext cx="8483600" cy="1143000"/>
          </a:xfrm>
        </p:spPr>
        <p:txBody>
          <a:bodyPr/>
          <a:lstStyle/>
          <a:p>
            <a:pPr algn="l" eaLnBrk="1" hangingPunct="1"/>
            <a:r>
              <a:rPr lang="en-US" sz="2800" b="1" u="sng" dirty="0" smtClean="0">
                <a:solidFill>
                  <a:srgbClr val="000000"/>
                </a:solidFill>
                <a:latin typeface="Arial" pitchFamily="34" charset="0"/>
                <a:cs typeface="Arial" pitchFamily="34" charset="0"/>
              </a:rPr>
              <a:t>By the end of this workshop you will be able to:</a:t>
            </a:r>
            <a:endParaRPr lang="en-US" u="sng" dirty="0" smtClean="0">
              <a:latin typeface="Arial" pitchFamily="34" charset="0"/>
              <a:cs typeface="Arial" pitchFamily="34" charset="0"/>
            </a:endParaRPr>
          </a:p>
        </p:txBody>
      </p:sp>
      <p:sp>
        <p:nvSpPr>
          <p:cNvPr id="3078" name="Content Placeholder 7"/>
          <p:cNvSpPr>
            <a:spLocks noGrp="1"/>
          </p:cNvSpPr>
          <p:nvPr>
            <p:ph idx="1"/>
          </p:nvPr>
        </p:nvSpPr>
        <p:spPr>
          <a:xfrm>
            <a:off x="533400" y="1676400"/>
            <a:ext cx="8229600" cy="3429000"/>
          </a:xfrm>
        </p:spPr>
        <p:txBody>
          <a:bodyPr>
            <a:normAutofit fontScale="92500"/>
          </a:bodyPr>
          <a:lstStyle/>
          <a:p>
            <a:pPr eaLnBrk="1" hangingPunct="1">
              <a:lnSpc>
                <a:spcPct val="120000"/>
              </a:lnSpc>
              <a:spcAft>
                <a:spcPts val="600"/>
              </a:spcAft>
            </a:pPr>
            <a:r>
              <a:rPr lang="en-US" sz="2800" dirty="0" smtClean="0">
                <a:latin typeface="Arial" pitchFamily="34" charset="0"/>
                <a:cs typeface="Arial" pitchFamily="34" charset="0"/>
              </a:rPr>
              <a:t>Understand what it means to effectively conduct family engagement</a:t>
            </a:r>
          </a:p>
          <a:p>
            <a:pPr eaLnBrk="1" hangingPunct="1">
              <a:lnSpc>
                <a:spcPct val="120000"/>
              </a:lnSpc>
              <a:spcAft>
                <a:spcPts val="600"/>
              </a:spcAft>
            </a:pPr>
            <a:r>
              <a:rPr lang="en-US" sz="2800" dirty="0" smtClean="0">
                <a:latin typeface="Arial" pitchFamily="34" charset="0"/>
                <a:cs typeface="Arial" pitchFamily="34" charset="0"/>
              </a:rPr>
              <a:t>Identify PTA’s National Standards for Family-School Partnerships</a:t>
            </a:r>
          </a:p>
          <a:p>
            <a:pPr eaLnBrk="1" hangingPunct="1">
              <a:lnSpc>
                <a:spcPct val="120000"/>
              </a:lnSpc>
              <a:spcAft>
                <a:spcPts val="600"/>
              </a:spcAft>
            </a:pPr>
            <a:r>
              <a:rPr lang="en-US" sz="2800" dirty="0" smtClean="0">
                <a:latin typeface="Arial" pitchFamily="34" charset="0"/>
                <a:cs typeface="Arial" pitchFamily="34" charset="0"/>
              </a:rPr>
              <a:t>Access available resources to help you implement your PTA programs using the National Standards</a:t>
            </a:r>
          </a:p>
          <a:p>
            <a:pPr eaLnBrk="1" hangingPunct="1"/>
            <a:endParaRPr lang="en-US" sz="2800" dirty="0" smtClean="0">
              <a:latin typeface="Arial" pitchFamily="34" charset="0"/>
              <a:cs typeface="Arial" pitchFamily="34" charset="0"/>
            </a:endParaRPr>
          </a:p>
        </p:txBody>
      </p:sp>
    </p:spTree>
    <p:extLst>
      <p:ext uri="{BB962C8B-B14F-4D97-AF65-F5344CB8AC3E}">
        <p14:creationId xmlns:p14="http://schemas.microsoft.com/office/powerpoint/2010/main" val="167913458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itle 5"/>
          <p:cNvSpPr>
            <a:spLocks noGrp="1"/>
          </p:cNvSpPr>
          <p:nvPr>
            <p:ph type="title"/>
          </p:nvPr>
        </p:nvSpPr>
        <p:spPr>
          <a:xfrm>
            <a:off x="457200" y="228600"/>
            <a:ext cx="8229600" cy="1143000"/>
          </a:xfrm>
        </p:spPr>
        <p:txBody>
          <a:bodyPr>
            <a:normAutofit fontScale="90000"/>
          </a:bodyPr>
          <a:lstStyle/>
          <a:p>
            <a:r>
              <a:rPr lang="en-US" sz="3600" b="1" dirty="0" smtClean="0">
                <a:solidFill>
                  <a:schemeClr val="accent6">
                    <a:lumMod val="75000"/>
                  </a:schemeClr>
                </a:solidFill>
                <a:latin typeface="Arial" pitchFamily="34" charset="0"/>
                <a:cs typeface="Arial" pitchFamily="34" charset="0"/>
              </a:rPr>
              <a:t>Standard 6:</a:t>
            </a:r>
            <a:br>
              <a:rPr lang="en-US" sz="3600" b="1" dirty="0" smtClean="0">
                <a:solidFill>
                  <a:schemeClr val="accent6">
                    <a:lumMod val="75000"/>
                  </a:schemeClr>
                </a:solidFill>
                <a:latin typeface="Arial" pitchFamily="34" charset="0"/>
                <a:cs typeface="Arial" pitchFamily="34" charset="0"/>
              </a:rPr>
            </a:br>
            <a:r>
              <a:rPr lang="en-US" b="1" dirty="0" smtClean="0">
                <a:solidFill>
                  <a:srgbClr val="07477F"/>
                </a:solidFill>
                <a:latin typeface="Arial" pitchFamily="34" charset="0"/>
                <a:cs typeface="Arial" pitchFamily="34" charset="0"/>
              </a:rPr>
              <a:t>Collaborating with Community</a:t>
            </a:r>
            <a:br>
              <a:rPr lang="en-US" b="1" dirty="0" smtClean="0">
                <a:solidFill>
                  <a:srgbClr val="07477F"/>
                </a:solidFill>
                <a:latin typeface="Arial" pitchFamily="34" charset="0"/>
                <a:cs typeface="Arial" pitchFamily="34" charset="0"/>
              </a:rPr>
            </a:br>
            <a:endParaRPr lang="en-US" sz="2800" b="1" dirty="0" smtClean="0">
              <a:solidFill>
                <a:schemeClr val="accent6">
                  <a:lumMod val="75000"/>
                </a:schemeClr>
              </a:solidFill>
              <a:latin typeface="Arial" pitchFamily="34" charset="0"/>
              <a:cs typeface="Arial" pitchFamily="34" charset="0"/>
            </a:endParaRPr>
          </a:p>
        </p:txBody>
      </p:sp>
      <p:sp>
        <p:nvSpPr>
          <p:cNvPr id="8" name="Rectangle 7"/>
          <p:cNvSpPr txBox="1">
            <a:spLocks noChangeArrowheads="1"/>
          </p:cNvSpPr>
          <p:nvPr/>
        </p:nvSpPr>
        <p:spPr bwMode="auto">
          <a:xfrm>
            <a:off x="615170" y="2971800"/>
            <a:ext cx="8186383" cy="2313782"/>
          </a:xfrm>
          <a:prstGeom prst="rect">
            <a:avLst/>
          </a:prstGeom>
          <a:noFill/>
          <a:ln w="9525">
            <a:noFill/>
            <a:miter lim="800000"/>
            <a:headEnd/>
            <a:tailEnd/>
          </a:ln>
        </p:spPr>
        <p:txBody>
          <a:bodyPr/>
          <a:lstStyle/>
          <a:p>
            <a:pPr lvl="1" indent="-342900">
              <a:spcBef>
                <a:spcPct val="20000"/>
              </a:spcBef>
              <a:buFont typeface="Arial" pitchFamily="34" charset="0"/>
              <a:buChar char="•"/>
              <a:defRPr/>
            </a:pPr>
            <a:r>
              <a:rPr lang="en-US" sz="2400" dirty="0" smtClean="0">
                <a:latin typeface="Arial" pitchFamily="34" charset="0"/>
                <a:ea typeface="ＭＳ Ｐゴシック" charset="-128"/>
                <a:cs typeface="Arial" pitchFamily="34" charset="0"/>
              </a:rPr>
              <a:t>Serve as the link </a:t>
            </a:r>
            <a:r>
              <a:rPr lang="en-US" sz="2400" dirty="0">
                <a:latin typeface="Arial" pitchFamily="34" charset="0"/>
                <a:ea typeface="ＭＳ Ｐゴシック" charset="-128"/>
                <a:cs typeface="Arial" pitchFamily="34" charset="0"/>
              </a:rPr>
              <a:t>to community resources </a:t>
            </a:r>
            <a:r>
              <a:rPr lang="en-US" sz="2400" dirty="0" smtClean="0">
                <a:latin typeface="Arial" pitchFamily="34" charset="0"/>
                <a:ea typeface="ＭＳ Ｐゴシック" charset="-128"/>
                <a:cs typeface="Arial" pitchFamily="34" charset="0"/>
              </a:rPr>
              <a:t>and services</a:t>
            </a:r>
            <a:endParaRPr lang="en-US" sz="2400" dirty="0">
              <a:latin typeface="Arial" pitchFamily="34" charset="0"/>
              <a:ea typeface="ＭＳ Ｐゴシック" charset="-128"/>
              <a:cs typeface="Arial" pitchFamily="34" charset="0"/>
            </a:endParaRPr>
          </a:p>
          <a:p>
            <a:pPr lvl="1" indent="-342900">
              <a:spcBef>
                <a:spcPct val="20000"/>
              </a:spcBef>
              <a:buFont typeface="Arial" pitchFamily="34" charset="0"/>
              <a:buChar char="•"/>
              <a:defRPr/>
            </a:pPr>
            <a:r>
              <a:rPr lang="en-US" sz="2400" dirty="0">
                <a:latin typeface="Arial" pitchFamily="34" charset="0"/>
                <a:ea typeface="ＭＳ Ｐゴシック" charset="-128"/>
                <a:cs typeface="Arial" pitchFamily="34" charset="0"/>
              </a:rPr>
              <a:t>Organize support </a:t>
            </a:r>
            <a:r>
              <a:rPr lang="en-US" sz="2400" dirty="0" smtClean="0">
                <a:latin typeface="Arial" pitchFamily="34" charset="0"/>
                <a:ea typeface="ＭＳ Ｐゴシック" charset="-128"/>
                <a:cs typeface="Arial" pitchFamily="34" charset="0"/>
              </a:rPr>
              <a:t>from community </a:t>
            </a:r>
            <a:r>
              <a:rPr lang="en-US" sz="2400" dirty="0">
                <a:latin typeface="Arial" pitchFamily="34" charset="0"/>
                <a:ea typeface="ＭＳ Ｐゴシック" charset="-128"/>
                <a:cs typeface="Arial" pitchFamily="34" charset="0"/>
              </a:rPr>
              <a:t>partners </a:t>
            </a:r>
          </a:p>
          <a:p>
            <a:pPr lvl="1" indent="-342900">
              <a:spcBef>
                <a:spcPct val="20000"/>
              </a:spcBef>
              <a:buFont typeface="Arial" pitchFamily="34" charset="0"/>
              <a:buChar char="•"/>
              <a:defRPr/>
            </a:pPr>
            <a:r>
              <a:rPr lang="en-US" sz="2400" dirty="0">
                <a:latin typeface="Arial" pitchFamily="34" charset="0"/>
                <a:ea typeface="ＭＳ Ｐゴシック" charset="-128"/>
                <a:cs typeface="Arial" pitchFamily="34" charset="0"/>
              </a:rPr>
              <a:t>Turn the school into a hub of </a:t>
            </a:r>
            <a:r>
              <a:rPr lang="en-US" sz="2400" dirty="0" smtClean="0">
                <a:latin typeface="Arial" pitchFamily="34" charset="0"/>
                <a:ea typeface="ＭＳ Ｐゴシック" charset="-128"/>
                <a:cs typeface="Arial" pitchFamily="34" charset="0"/>
              </a:rPr>
              <a:t>community </a:t>
            </a:r>
            <a:r>
              <a:rPr lang="en-US" sz="2400" dirty="0">
                <a:latin typeface="Arial" pitchFamily="34" charset="0"/>
                <a:ea typeface="ＭＳ Ｐゴシック" charset="-128"/>
                <a:cs typeface="Arial" pitchFamily="34" charset="0"/>
              </a:rPr>
              <a:t>life</a:t>
            </a:r>
          </a:p>
          <a:p>
            <a:pPr lvl="1" indent="-342900">
              <a:spcBef>
                <a:spcPct val="20000"/>
              </a:spcBef>
              <a:buFont typeface="Arial" pitchFamily="34" charset="0"/>
              <a:buChar char="•"/>
              <a:defRPr/>
            </a:pPr>
            <a:r>
              <a:rPr lang="en-US" sz="2400" dirty="0">
                <a:latin typeface="Arial" pitchFamily="34" charset="0"/>
                <a:ea typeface="ＭＳ Ｐゴシック" charset="-128"/>
                <a:cs typeface="Arial" pitchFamily="34" charset="0"/>
              </a:rPr>
              <a:t>Partner with community groups to strengthen families and support student success</a:t>
            </a:r>
          </a:p>
        </p:txBody>
      </p:sp>
      <p:sp>
        <p:nvSpPr>
          <p:cNvPr id="2" name="TextBox 1"/>
          <p:cNvSpPr txBox="1"/>
          <p:nvPr/>
        </p:nvSpPr>
        <p:spPr>
          <a:xfrm>
            <a:off x="644199" y="1676400"/>
            <a:ext cx="7661601" cy="830997"/>
          </a:xfrm>
          <a:prstGeom prst="rect">
            <a:avLst/>
          </a:prstGeom>
          <a:noFill/>
        </p:spPr>
        <p:txBody>
          <a:bodyPr wrap="square" rtlCol="0">
            <a:spAutoFit/>
          </a:bodyPr>
          <a:lstStyle/>
          <a:p>
            <a:pPr>
              <a:spcBef>
                <a:spcPct val="20000"/>
              </a:spcBef>
              <a:defRPr/>
            </a:pPr>
            <a:r>
              <a:rPr lang="en-US" sz="2400" b="1" dirty="0">
                <a:latin typeface="Arial" pitchFamily="34" charset="0"/>
                <a:ea typeface="ＭＳ Ｐゴシック" charset="-128"/>
                <a:cs typeface="Arial" pitchFamily="34" charset="0"/>
              </a:rPr>
              <a:t>Goal: Connecting the s</a:t>
            </a:r>
            <a:r>
              <a:rPr lang="en-US" sz="2400" b="1" dirty="0" smtClean="0">
                <a:latin typeface="Arial" pitchFamily="34" charset="0"/>
                <a:ea typeface="ＭＳ Ｐゴシック" charset="-128"/>
                <a:cs typeface="Arial" pitchFamily="34" charset="0"/>
              </a:rPr>
              <a:t>chool with </a:t>
            </a:r>
            <a:r>
              <a:rPr lang="en-US" sz="2400" b="1" dirty="0">
                <a:latin typeface="Arial" pitchFamily="34" charset="0"/>
                <a:ea typeface="ＭＳ Ｐゴシック" charset="-128"/>
                <a:cs typeface="Arial" pitchFamily="34" charset="0"/>
              </a:rPr>
              <a:t>c</a:t>
            </a:r>
            <a:r>
              <a:rPr lang="en-US" sz="2400" b="1" dirty="0" smtClean="0">
                <a:latin typeface="Arial" pitchFamily="34" charset="0"/>
                <a:ea typeface="ＭＳ Ｐゴシック" charset="-128"/>
                <a:cs typeface="Arial" pitchFamily="34" charset="0"/>
              </a:rPr>
              <a:t>ommunity </a:t>
            </a:r>
            <a:r>
              <a:rPr lang="en-US" sz="2400" b="1" dirty="0">
                <a:latin typeface="Arial" pitchFamily="34" charset="0"/>
                <a:ea typeface="ＭＳ Ｐゴシック" charset="-128"/>
                <a:cs typeface="Arial" pitchFamily="34" charset="0"/>
              </a:rPr>
              <a:t>r</a:t>
            </a:r>
            <a:r>
              <a:rPr lang="en-US" sz="2400" b="1" dirty="0" smtClean="0">
                <a:latin typeface="Arial" pitchFamily="34" charset="0"/>
                <a:ea typeface="ＭＳ Ｐゴシック" charset="-128"/>
                <a:cs typeface="Arial" pitchFamily="34" charset="0"/>
              </a:rPr>
              <a:t>esources </a:t>
            </a:r>
            <a:endParaRPr lang="en-US" sz="2400" b="1" dirty="0">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956930737"/>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itle 5"/>
          <p:cNvSpPr>
            <a:spLocks noGrp="1"/>
          </p:cNvSpPr>
          <p:nvPr>
            <p:ph type="title"/>
          </p:nvPr>
        </p:nvSpPr>
        <p:spPr>
          <a:xfrm>
            <a:off x="457200" y="228600"/>
            <a:ext cx="8229600" cy="1143000"/>
          </a:xfrm>
        </p:spPr>
        <p:txBody>
          <a:bodyPr>
            <a:normAutofit fontScale="90000"/>
          </a:bodyPr>
          <a:lstStyle/>
          <a:p>
            <a:r>
              <a:rPr lang="en-US" sz="3600" b="1" dirty="0" smtClean="0">
                <a:solidFill>
                  <a:schemeClr val="accent6">
                    <a:lumMod val="75000"/>
                  </a:schemeClr>
                </a:solidFill>
                <a:latin typeface="Arial" pitchFamily="34" charset="0"/>
                <a:cs typeface="Arial" pitchFamily="34" charset="0"/>
              </a:rPr>
              <a:t>Standard 6:</a:t>
            </a:r>
            <a:br>
              <a:rPr lang="en-US" sz="3600" b="1" dirty="0" smtClean="0">
                <a:solidFill>
                  <a:schemeClr val="accent6">
                    <a:lumMod val="75000"/>
                  </a:schemeClr>
                </a:solidFill>
                <a:latin typeface="Arial" pitchFamily="34" charset="0"/>
                <a:cs typeface="Arial" pitchFamily="34" charset="0"/>
              </a:rPr>
            </a:br>
            <a:r>
              <a:rPr lang="en-US" b="1" dirty="0" smtClean="0">
                <a:solidFill>
                  <a:srgbClr val="07477F"/>
                </a:solidFill>
                <a:latin typeface="Arial" pitchFamily="34" charset="0"/>
                <a:cs typeface="Arial" pitchFamily="34" charset="0"/>
              </a:rPr>
              <a:t>Collaborating with Community</a:t>
            </a:r>
            <a:br>
              <a:rPr lang="en-US" b="1" dirty="0" smtClean="0">
                <a:solidFill>
                  <a:srgbClr val="07477F"/>
                </a:solidFill>
                <a:latin typeface="Arial" pitchFamily="34" charset="0"/>
                <a:cs typeface="Arial" pitchFamily="34" charset="0"/>
              </a:rPr>
            </a:br>
            <a:endParaRPr lang="en-US" sz="2800" b="1" dirty="0" smtClean="0">
              <a:solidFill>
                <a:schemeClr val="accent6">
                  <a:lumMod val="75000"/>
                </a:schemeClr>
              </a:solidFill>
              <a:latin typeface="Arial" pitchFamily="34" charset="0"/>
              <a:cs typeface="Arial" pitchFamily="34" charset="0"/>
            </a:endParaRPr>
          </a:p>
        </p:txBody>
      </p:sp>
      <p:sp>
        <p:nvSpPr>
          <p:cNvPr id="8" name="Rectangle 7"/>
          <p:cNvSpPr txBox="1">
            <a:spLocks noChangeArrowheads="1"/>
          </p:cNvSpPr>
          <p:nvPr/>
        </p:nvSpPr>
        <p:spPr bwMode="auto">
          <a:xfrm>
            <a:off x="644199" y="1600200"/>
            <a:ext cx="8186383" cy="3733800"/>
          </a:xfrm>
          <a:prstGeom prst="rect">
            <a:avLst/>
          </a:prstGeom>
          <a:noFill/>
          <a:ln w="9525">
            <a:noFill/>
            <a:miter lim="800000"/>
            <a:headEnd/>
            <a:tailEnd/>
          </a:ln>
        </p:spPr>
        <p:txBody>
          <a:bodyPr/>
          <a:lstStyle/>
          <a:p>
            <a:pPr marL="114300" lvl="1">
              <a:spcBef>
                <a:spcPct val="20000"/>
              </a:spcBef>
              <a:defRPr/>
            </a:pPr>
            <a:r>
              <a:rPr lang="en-US" sz="2200" b="1" dirty="0" smtClean="0">
                <a:latin typeface="Arial" pitchFamily="34" charset="0"/>
                <a:ea typeface="ＭＳ Ｐゴシック" charset="-128"/>
                <a:cs typeface="Arial" pitchFamily="34" charset="0"/>
              </a:rPr>
              <a:t>Getting Started</a:t>
            </a:r>
            <a:endParaRPr lang="en-US" sz="2200" b="1" dirty="0">
              <a:latin typeface="Arial" pitchFamily="34" charset="0"/>
              <a:ea typeface="ＭＳ Ｐゴシック" charset="-128"/>
              <a:cs typeface="Arial" pitchFamily="34" charset="0"/>
            </a:endParaRPr>
          </a:p>
          <a:p>
            <a:pPr lvl="1" indent="-342900">
              <a:spcBef>
                <a:spcPct val="20000"/>
              </a:spcBef>
              <a:spcAft>
                <a:spcPts val="600"/>
              </a:spcAft>
              <a:buFont typeface="Arial" pitchFamily="34" charset="0"/>
              <a:buChar char="•"/>
              <a:defRPr/>
            </a:pPr>
            <a:r>
              <a:rPr lang="en-US" sz="2200" dirty="0" smtClean="0">
                <a:latin typeface="Arial" pitchFamily="34" charset="0"/>
                <a:ea typeface="ＭＳ Ｐゴシック" charset="-128"/>
                <a:cs typeface="Arial" pitchFamily="34" charset="0"/>
              </a:rPr>
              <a:t>Identify your goals and determine opportunities for community collaboration that will help you to achieve your desired results for family engagement and student learning</a:t>
            </a:r>
            <a:endParaRPr lang="en-US" sz="2200" dirty="0">
              <a:latin typeface="Arial" pitchFamily="34" charset="0"/>
              <a:ea typeface="ＭＳ Ｐゴシック" charset="-128"/>
              <a:cs typeface="Arial" pitchFamily="34" charset="0"/>
            </a:endParaRPr>
          </a:p>
          <a:p>
            <a:pPr lvl="1" indent="-342900">
              <a:spcBef>
                <a:spcPct val="20000"/>
              </a:spcBef>
              <a:spcAft>
                <a:spcPts val="600"/>
              </a:spcAft>
              <a:buFont typeface="Arial" pitchFamily="34" charset="0"/>
              <a:buChar char="•"/>
              <a:defRPr/>
            </a:pPr>
            <a:r>
              <a:rPr lang="en-US" sz="2200" dirty="0">
                <a:latin typeface="Arial" pitchFamily="34" charset="0"/>
                <a:ea typeface="ＭＳ Ｐゴシック" charset="-128"/>
                <a:cs typeface="Arial" pitchFamily="34" charset="0"/>
              </a:rPr>
              <a:t>Leverage individual </a:t>
            </a:r>
            <a:r>
              <a:rPr lang="en-US" sz="2200" dirty="0" smtClean="0">
                <a:latin typeface="Arial" pitchFamily="34" charset="0"/>
                <a:ea typeface="ＭＳ Ｐゴシック" charset="-128"/>
                <a:cs typeface="Arial" pitchFamily="34" charset="0"/>
              </a:rPr>
              <a:t>community connections and encourage connected individuals to take the lead on forging and sustaining the collaboration on behalf of the PTA/school</a:t>
            </a:r>
          </a:p>
          <a:p>
            <a:pPr lvl="1" indent="-342900">
              <a:spcBef>
                <a:spcPct val="20000"/>
              </a:spcBef>
              <a:spcAft>
                <a:spcPts val="600"/>
              </a:spcAft>
              <a:buFont typeface="Arial" pitchFamily="34" charset="0"/>
              <a:buChar char="•"/>
              <a:defRPr/>
            </a:pPr>
            <a:r>
              <a:rPr lang="en-US" sz="2200" dirty="0" smtClean="0">
                <a:latin typeface="Arial" pitchFamily="34" charset="0"/>
                <a:ea typeface="ＭＳ Ｐゴシック" charset="-128"/>
                <a:cs typeface="Arial" pitchFamily="34" charset="0"/>
              </a:rPr>
              <a:t>Bring partners together around a shared vision </a:t>
            </a:r>
          </a:p>
          <a:p>
            <a:pPr lvl="1" indent="-342900">
              <a:spcBef>
                <a:spcPct val="20000"/>
              </a:spcBef>
              <a:spcAft>
                <a:spcPts val="600"/>
              </a:spcAft>
              <a:buFont typeface="Arial" pitchFamily="34" charset="0"/>
              <a:buChar char="•"/>
              <a:defRPr/>
            </a:pPr>
            <a:r>
              <a:rPr lang="en-US" sz="2200" dirty="0" smtClean="0">
                <a:latin typeface="Arial" pitchFamily="34" charset="0"/>
                <a:ea typeface="ＭＳ Ｐゴシック" charset="-128"/>
                <a:cs typeface="Arial" pitchFamily="34" charset="0"/>
              </a:rPr>
              <a:t>Recognize partners and thank them whenever you can</a:t>
            </a:r>
          </a:p>
        </p:txBody>
      </p:sp>
    </p:spTree>
    <p:extLst>
      <p:ext uri="{BB962C8B-B14F-4D97-AF65-F5344CB8AC3E}">
        <p14:creationId xmlns:p14="http://schemas.microsoft.com/office/powerpoint/2010/main" val="179287433"/>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itle 5"/>
          <p:cNvSpPr>
            <a:spLocks noGrp="1"/>
          </p:cNvSpPr>
          <p:nvPr>
            <p:ph type="title"/>
          </p:nvPr>
        </p:nvSpPr>
        <p:spPr>
          <a:xfrm>
            <a:off x="152400" y="274638"/>
            <a:ext cx="8839200" cy="1173162"/>
          </a:xfrm>
        </p:spPr>
        <p:txBody>
          <a:bodyPr>
            <a:normAutofit fontScale="90000"/>
          </a:bodyPr>
          <a:lstStyle/>
          <a:p>
            <a:r>
              <a:rPr lang="en-US" b="1" dirty="0" smtClean="0">
                <a:solidFill>
                  <a:srgbClr val="07477F"/>
                </a:solidFill>
                <a:latin typeface="Arial" pitchFamily="34" charset="0"/>
                <a:cs typeface="Arial" pitchFamily="34" charset="0"/>
              </a:rPr>
              <a:t>Best Practices</a:t>
            </a:r>
            <a:br>
              <a:rPr lang="en-US" b="1" dirty="0" smtClean="0">
                <a:solidFill>
                  <a:srgbClr val="07477F"/>
                </a:solidFill>
                <a:latin typeface="Arial" pitchFamily="34" charset="0"/>
                <a:cs typeface="Arial" pitchFamily="34" charset="0"/>
              </a:rPr>
            </a:br>
            <a:r>
              <a:rPr lang="en-US" sz="2800" b="1" dirty="0" smtClean="0">
                <a:latin typeface="Arial" pitchFamily="34" charset="0"/>
                <a:cs typeface="Arial" pitchFamily="34" charset="0"/>
              </a:rPr>
              <a:t>National PTA Standards for Family-School Partnerships</a:t>
            </a:r>
          </a:p>
        </p:txBody>
      </p:sp>
      <p:sp>
        <p:nvSpPr>
          <p:cNvPr id="8" name="Content Placeholder 9"/>
          <p:cNvSpPr>
            <a:spLocks noGrp="1"/>
          </p:cNvSpPr>
          <p:nvPr>
            <p:ph idx="1"/>
          </p:nvPr>
        </p:nvSpPr>
        <p:spPr>
          <a:xfrm>
            <a:off x="457200" y="1447800"/>
            <a:ext cx="8382000" cy="4144962"/>
          </a:xfrm>
        </p:spPr>
        <p:txBody>
          <a:bodyPr/>
          <a:lstStyle/>
          <a:p>
            <a:pPr>
              <a:buFont typeface="Arial" pitchFamily="34" charset="0"/>
              <a:buNone/>
            </a:pPr>
            <a:r>
              <a:rPr lang="en-US" sz="2600" b="1" dirty="0" smtClean="0">
                <a:solidFill>
                  <a:schemeClr val="tx2"/>
                </a:solidFill>
                <a:latin typeface="Arial" pitchFamily="34" charset="0"/>
                <a:cs typeface="Arial" pitchFamily="34" charset="0"/>
              </a:rPr>
              <a:t>Examples </a:t>
            </a:r>
          </a:p>
          <a:p>
            <a:pPr>
              <a:spcAft>
                <a:spcPts val="800"/>
              </a:spcAft>
            </a:pPr>
            <a:r>
              <a:rPr lang="en-US" sz="2400" dirty="0" smtClean="0">
                <a:latin typeface="Arial" pitchFamily="34" charset="0"/>
                <a:cs typeface="Arial" pitchFamily="34" charset="0"/>
              </a:rPr>
              <a:t>10 states have codified the Standards into law; 5 states have included the Standards in State policy</a:t>
            </a:r>
          </a:p>
          <a:p>
            <a:pPr>
              <a:spcAft>
                <a:spcPts val="800"/>
              </a:spcAft>
            </a:pPr>
            <a:r>
              <a:rPr lang="en-US" sz="2400" dirty="0" smtClean="0">
                <a:latin typeface="Arial" pitchFamily="34" charset="0"/>
                <a:cs typeface="Arial" pitchFamily="34" charset="0"/>
              </a:rPr>
              <a:t>Boston Public Schools </a:t>
            </a:r>
            <a:r>
              <a:rPr lang="en-US" sz="2400" dirty="0">
                <a:latin typeface="Arial" pitchFamily="34" charset="0"/>
                <a:cs typeface="Arial" pitchFamily="34" charset="0"/>
              </a:rPr>
              <a:t>u</a:t>
            </a:r>
            <a:r>
              <a:rPr lang="en-US" sz="2400" dirty="0" smtClean="0">
                <a:latin typeface="Arial" pitchFamily="34" charset="0"/>
                <a:cs typeface="Arial" pitchFamily="34" charset="0"/>
              </a:rPr>
              <a:t>ses the Standards as a </a:t>
            </a:r>
            <a:r>
              <a:rPr lang="en-US" sz="2400" dirty="0">
                <a:latin typeface="Arial" pitchFamily="34" charset="0"/>
                <a:cs typeface="Arial" pitchFamily="34" charset="0"/>
              </a:rPr>
              <a:t>p</a:t>
            </a:r>
            <a:r>
              <a:rPr lang="en-US" sz="2400" dirty="0" smtClean="0">
                <a:latin typeface="Arial" pitchFamily="34" charset="0"/>
                <a:cs typeface="Arial" pitchFamily="34" charset="0"/>
              </a:rPr>
              <a:t>art of their training for principals and school staff</a:t>
            </a:r>
            <a:endParaRPr lang="en-US" sz="2400" dirty="0">
              <a:latin typeface="Arial" pitchFamily="34" charset="0"/>
              <a:cs typeface="Arial" pitchFamily="34" charset="0"/>
            </a:endParaRPr>
          </a:p>
          <a:p>
            <a:pPr>
              <a:spcAft>
                <a:spcPts val="800"/>
              </a:spcAft>
            </a:pPr>
            <a:r>
              <a:rPr lang="en-US" sz="2400" dirty="0" smtClean="0">
                <a:latin typeface="Arial" pitchFamily="34" charset="0"/>
                <a:cs typeface="Arial" pitchFamily="34" charset="0"/>
              </a:rPr>
              <a:t>Indiana PIRC embedded the Standards into their curriculum for Statewide Parent Leadership Academies</a:t>
            </a:r>
            <a:endParaRPr lang="en-US" sz="2400" dirty="0">
              <a:latin typeface="Arial" pitchFamily="34" charset="0"/>
              <a:cs typeface="Arial" pitchFamily="34" charset="0"/>
            </a:endParaRPr>
          </a:p>
          <a:p>
            <a:pPr>
              <a:spcAft>
                <a:spcPts val="800"/>
              </a:spcAft>
            </a:pPr>
            <a:r>
              <a:rPr lang="en-US" sz="2400" dirty="0" smtClean="0">
                <a:latin typeface="Arial" pitchFamily="34" charset="0"/>
                <a:cs typeface="Arial" pitchFamily="34" charset="0"/>
              </a:rPr>
              <a:t>Kansas has integrated the Standards into their State Guidelines for School Improvement Plans</a:t>
            </a:r>
          </a:p>
        </p:txBody>
      </p:sp>
    </p:spTree>
    <p:extLst>
      <p:ext uri="{BB962C8B-B14F-4D97-AF65-F5344CB8AC3E}">
        <p14:creationId xmlns:p14="http://schemas.microsoft.com/office/powerpoint/2010/main" val="383661574"/>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819150"/>
            <a:ext cx="8612188"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ChangeArrowheads="1"/>
          </p:cNvSpPr>
          <p:nvPr/>
        </p:nvSpPr>
        <p:spPr bwMode="auto">
          <a:xfrm>
            <a:off x="276225" y="3924300"/>
            <a:ext cx="86502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4200" b="1" dirty="0" smtClean="0">
                <a:latin typeface="Arial" pitchFamily="34" charset="0"/>
                <a:cs typeface="Arial" pitchFamily="34" charset="0"/>
              </a:rPr>
              <a:t>Coming in </a:t>
            </a:r>
            <a:r>
              <a:rPr lang="en-US" sz="4200" b="1" dirty="0">
                <a:latin typeface="Arial" pitchFamily="34" charset="0"/>
                <a:cs typeface="Arial" pitchFamily="34" charset="0"/>
              </a:rPr>
              <a:t>Spring 2013!</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3411382771"/>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0"/>
            <a:ext cx="6419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728010"/>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246063" y="276225"/>
            <a:ext cx="8361362"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4200" b="1" dirty="0">
                <a:solidFill>
                  <a:schemeClr val="tx2"/>
                </a:solidFill>
                <a:latin typeface="Arial" pitchFamily="34" charset="0"/>
                <a:cs typeface="Arial" pitchFamily="34" charset="0"/>
              </a:rPr>
              <a:t>Desired Outcomes: </a:t>
            </a:r>
          </a:p>
          <a:p>
            <a:pPr>
              <a:defRPr/>
            </a:pPr>
            <a:endParaRPr lang="en-US" sz="1400" b="1" dirty="0">
              <a:latin typeface="Arial" pitchFamily="34" charset="0"/>
              <a:cs typeface="Arial" pitchFamily="34" charset="0"/>
            </a:endParaRPr>
          </a:p>
          <a:p>
            <a:pPr>
              <a:defRPr/>
            </a:pPr>
            <a:endParaRPr lang="en-US" sz="1200" b="1" dirty="0">
              <a:latin typeface="Arial" pitchFamily="34" charset="0"/>
              <a:cs typeface="Arial" pitchFamily="34" charset="0"/>
            </a:endParaRPr>
          </a:p>
          <a:p>
            <a:pPr marL="457200" indent="-457200">
              <a:spcAft>
                <a:spcPts val="1800"/>
              </a:spcAft>
              <a:buFont typeface="Arial" pitchFamily="34" charset="0"/>
              <a:buChar char="•"/>
              <a:defRPr/>
            </a:pPr>
            <a:r>
              <a:rPr lang="en-US" sz="2800" dirty="0">
                <a:latin typeface="Arial" pitchFamily="34" charset="0"/>
                <a:cs typeface="Arial" pitchFamily="34" charset="0"/>
              </a:rPr>
              <a:t>Family-school partnerships that demonstrate </a:t>
            </a:r>
            <a:r>
              <a:rPr lang="en-US" sz="2800" b="1" dirty="0">
                <a:latin typeface="Arial" pitchFamily="34" charset="0"/>
                <a:cs typeface="Arial" pitchFamily="34" charset="0"/>
              </a:rPr>
              <a:t>PTA’s positive impact</a:t>
            </a:r>
            <a:r>
              <a:rPr lang="en-US" sz="2800" dirty="0">
                <a:latin typeface="Arial" pitchFamily="34" charset="0"/>
                <a:cs typeface="Arial" pitchFamily="34" charset="0"/>
              </a:rPr>
              <a:t> on the school and </a:t>
            </a:r>
            <a:r>
              <a:rPr lang="en-US" sz="2800" dirty="0" smtClean="0">
                <a:latin typeface="Arial" pitchFamily="34" charset="0"/>
                <a:cs typeface="Arial" pitchFamily="34" charset="0"/>
              </a:rPr>
              <a:t>student </a:t>
            </a:r>
            <a:r>
              <a:rPr lang="en-US" sz="2800" dirty="0">
                <a:latin typeface="Arial" pitchFamily="34" charset="0"/>
                <a:cs typeface="Arial" pitchFamily="34" charset="0"/>
              </a:rPr>
              <a:t>success</a:t>
            </a:r>
          </a:p>
          <a:p>
            <a:pPr marL="457200" indent="-457200">
              <a:spcAft>
                <a:spcPts val="1800"/>
              </a:spcAft>
              <a:buFont typeface="Arial" pitchFamily="34" charset="0"/>
              <a:buChar char="•"/>
              <a:defRPr/>
            </a:pPr>
            <a:r>
              <a:rPr lang="en-US" sz="2800" dirty="0" smtClean="0">
                <a:latin typeface="Arial" pitchFamily="34" charset="0"/>
                <a:cs typeface="Arial" pitchFamily="34" charset="0"/>
              </a:rPr>
              <a:t>School </a:t>
            </a:r>
            <a:r>
              <a:rPr lang="en-US" sz="2800" dirty="0">
                <a:latin typeface="Arial" pitchFamily="34" charset="0"/>
                <a:cs typeface="Arial" pitchFamily="34" charset="0"/>
              </a:rPr>
              <a:t>leaders </a:t>
            </a:r>
            <a:r>
              <a:rPr lang="en-US" sz="2800" dirty="0" smtClean="0">
                <a:latin typeface="Arial" pitchFamily="34" charset="0"/>
                <a:cs typeface="Arial" pitchFamily="34" charset="0"/>
              </a:rPr>
              <a:t>who believe that PTA </a:t>
            </a:r>
            <a:r>
              <a:rPr lang="en-US" sz="2800" dirty="0">
                <a:latin typeface="Arial" pitchFamily="34" charset="0"/>
                <a:cs typeface="Arial" pitchFamily="34" charset="0"/>
              </a:rPr>
              <a:t>is an</a:t>
            </a:r>
            <a:r>
              <a:rPr lang="en-US" sz="2800" b="1" dirty="0">
                <a:latin typeface="Arial" pitchFamily="34" charset="0"/>
                <a:cs typeface="Arial" pitchFamily="34" charset="0"/>
              </a:rPr>
              <a:t> essential partner </a:t>
            </a:r>
            <a:r>
              <a:rPr lang="en-US" sz="2800" dirty="0">
                <a:latin typeface="Arial" pitchFamily="34" charset="0"/>
                <a:cs typeface="Arial" pitchFamily="34" charset="0"/>
              </a:rPr>
              <a:t>for engaging families to inform and implement school improvements</a:t>
            </a:r>
          </a:p>
          <a:p>
            <a:pPr marL="457200" indent="-457200">
              <a:spcAft>
                <a:spcPts val="1800"/>
              </a:spcAft>
              <a:buFont typeface="Arial" pitchFamily="34" charset="0"/>
              <a:buChar char="•"/>
              <a:defRPr/>
            </a:pPr>
            <a:r>
              <a:rPr lang="en-US" sz="2800" b="1" dirty="0">
                <a:latin typeface="Arial" pitchFamily="34" charset="0"/>
                <a:cs typeface="Arial" pitchFamily="34" charset="0"/>
              </a:rPr>
              <a:t>Community recognition </a:t>
            </a:r>
            <a:r>
              <a:rPr lang="en-US" sz="2800" dirty="0">
                <a:latin typeface="Arial" pitchFamily="34" charset="0"/>
                <a:cs typeface="Arial" pitchFamily="34" charset="0"/>
              </a:rPr>
              <a:t>for implementing family engagement strategies that enrich the educational experience</a:t>
            </a:r>
          </a:p>
        </p:txBody>
      </p:sp>
    </p:spTree>
    <p:extLst>
      <p:ext uri="{BB962C8B-B14F-4D97-AF65-F5344CB8AC3E}">
        <p14:creationId xmlns:p14="http://schemas.microsoft.com/office/powerpoint/2010/main" val="3705849756"/>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349250" y="165100"/>
            <a:ext cx="856615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4000" b="1" dirty="0">
                <a:solidFill>
                  <a:schemeClr val="tx2"/>
                </a:solidFill>
                <a:latin typeface="Arial" pitchFamily="34" charset="0"/>
                <a:cs typeface="Arial" pitchFamily="34" charset="0"/>
              </a:rPr>
              <a:t>Program Components:</a:t>
            </a:r>
          </a:p>
          <a:p>
            <a:pPr>
              <a:defRPr/>
            </a:pPr>
            <a:endParaRPr lang="en-US" sz="1200" b="1" dirty="0">
              <a:latin typeface="Arial" pitchFamily="34" charset="0"/>
              <a:cs typeface="Arial" pitchFamily="34" charset="0"/>
            </a:endParaRPr>
          </a:p>
          <a:p>
            <a:pPr marL="457200" indent="-457200">
              <a:spcAft>
                <a:spcPts val="1200"/>
              </a:spcAft>
              <a:buFont typeface="Wingdings" pitchFamily="2" charset="2"/>
              <a:buChar char="q"/>
              <a:defRPr/>
            </a:pPr>
            <a:r>
              <a:rPr lang="en-US" sz="2600" b="1" dirty="0" smtClean="0">
                <a:latin typeface="Arial" pitchFamily="34" charset="0"/>
                <a:cs typeface="Arial" pitchFamily="34" charset="0"/>
              </a:rPr>
              <a:t>“Getting Started” </a:t>
            </a:r>
            <a:r>
              <a:rPr lang="en-US" sz="2600" dirty="0" smtClean="0">
                <a:latin typeface="Arial" pitchFamily="34" charset="0"/>
                <a:cs typeface="Arial" pitchFamily="34" charset="0"/>
              </a:rPr>
              <a:t>training guide on </a:t>
            </a:r>
            <a:r>
              <a:rPr lang="en-US" sz="2600" dirty="0">
                <a:latin typeface="Arial" pitchFamily="34" charset="0"/>
                <a:cs typeface="Arial" pitchFamily="34" charset="0"/>
              </a:rPr>
              <a:t>PTA’s National Standards for Family-School Partnerships</a:t>
            </a:r>
          </a:p>
          <a:p>
            <a:pPr marL="457200" indent="-457200">
              <a:spcAft>
                <a:spcPts val="1200"/>
              </a:spcAft>
              <a:buFont typeface="Wingdings" pitchFamily="2" charset="2"/>
              <a:buChar char="q"/>
              <a:defRPr/>
            </a:pPr>
            <a:r>
              <a:rPr lang="en-US" sz="2600" b="1" dirty="0" smtClean="0">
                <a:latin typeface="Arial" pitchFamily="34" charset="0"/>
                <a:cs typeface="Arial" pitchFamily="34" charset="0"/>
              </a:rPr>
              <a:t>Turn-key tools </a:t>
            </a:r>
            <a:r>
              <a:rPr lang="en-US" sz="2600" dirty="0" smtClean="0">
                <a:latin typeface="Arial" pitchFamily="34" charset="0"/>
                <a:cs typeface="Arial" pitchFamily="34" charset="0"/>
              </a:rPr>
              <a:t>to help PTA/school examine existing family-school partnership and identify </a:t>
            </a:r>
            <a:r>
              <a:rPr lang="en-US" sz="2600" dirty="0">
                <a:latin typeface="Arial" pitchFamily="34" charset="0"/>
                <a:cs typeface="Arial" pitchFamily="34" charset="0"/>
              </a:rPr>
              <a:t>specific priorities for </a:t>
            </a:r>
            <a:r>
              <a:rPr lang="en-US" sz="2600" dirty="0" smtClean="0">
                <a:latin typeface="Arial" pitchFamily="34" charset="0"/>
                <a:cs typeface="Arial" pitchFamily="34" charset="0"/>
              </a:rPr>
              <a:t>improvement</a:t>
            </a:r>
            <a:endParaRPr lang="en-US" sz="2600" dirty="0">
              <a:latin typeface="Arial" pitchFamily="34" charset="0"/>
              <a:cs typeface="Arial" pitchFamily="34" charset="0"/>
            </a:endParaRPr>
          </a:p>
          <a:p>
            <a:pPr marL="457200" indent="-457200">
              <a:spcAft>
                <a:spcPts val="1200"/>
              </a:spcAft>
              <a:buFont typeface="Wingdings" pitchFamily="2" charset="2"/>
              <a:buChar char="q"/>
              <a:defRPr/>
            </a:pPr>
            <a:r>
              <a:rPr lang="en-US" sz="2600" b="1" dirty="0">
                <a:latin typeface="Arial" pitchFamily="34" charset="0"/>
                <a:cs typeface="Arial" pitchFamily="34" charset="0"/>
              </a:rPr>
              <a:t>Customized report </a:t>
            </a:r>
            <a:r>
              <a:rPr lang="en-US" sz="2600" dirty="0">
                <a:latin typeface="Arial" pitchFamily="34" charset="0"/>
                <a:cs typeface="Arial" pitchFamily="34" charset="0"/>
              </a:rPr>
              <a:t>with </a:t>
            </a:r>
            <a:r>
              <a:rPr lang="en-US" sz="2600" dirty="0" smtClean="0">
                <a:latin typeface="Arial" pitchFamily="34" charset="0"/>
                <a:cs typeface="Arial" pitchFamily="34" charset="0"/>
              </a:rPr>
              <a:t>specific recommendations</a:t>
            </a:r>
            <a:r>
              <a:rPr lang="en-US" sz="2600" dirty="0">
                <a:latin typeface="Arial" pitchFamily="34" charset="0"/>
                <a:cs typeface="Arial" pitchFamily="34" charset="0"/>
              </a:rPr>
              <a:t>, </a:t>
            </a:r>
            <a:r>
              <a:rPr lang="en-US" sz="2600" dirty="0" smtClean="0">
                <a:latin typeface="Arial" pitchFamily="34" charset="0"/>
                <a:cs typeface="Arial" pitchFamily="34" charset="0"/>
              </a:rPr>
              <a:t>training resources and </a:t>
            </a:r>
            <a:r>
              <a:rPr lang="en-US" sz="2600" dirty="0">
                <a:latin typeface="Arial" pitchFamily="34" charset="0"/>
                <a:cs typeface="Arial" pitchFamily="34" charset="0"/>
              </a:rPr>
              <a:t>suggested next steps  </a:t>
            </a:r>
          </a:p>
          <a:p>
            <a:pPr marL="457200" indent="-457200">
              <a:spcAft>
                <a:spcPts val="1200"/>
              </a:spcAft>
              <a:buFont typeface="Wingdings" pitchFamily="2" charset="2"/>
              <a:buChar char="q"/>
              <a:defRPr/>
            </a:pPr>
            <a:r>
              <a:rPr lang="en-US" sz="2600" b="1" dirty="0">
                <a:latin typeface="Arial" pitchFamily="34" charset="0"/>
                <a:cs typeface="Arial" pitchFamily="34" charset="0"/>
              </a:rPr>
              <a:t>Networking opportunities </a:t>
            </a:r>
            <a:r>
              <a:rPr lang="en-US" sz="2600" dirty="0">
                <a:latin typeface="Arial" pitchFamily="34" charset="0"/>
                <a:cs typeface="Arial" pitchFamily="34" charset="0"/>
              </a:rPr>
              <a:t>with other </a:t>
            </a:r>
            <a:r>
              <a:rPr lang="en-US" sz="2600" dirty="0" smtClean="0">
                <a:latin typeface="Arial" pitchFamily="34" charset="0"/>
                <a:cs typeface="Arial" pitchFamily="34" charset="0"/>
              </a:rPr>
              <a:t>PTA participants</a:t>
            </a:r>
            <a:endParaRPr lang="en-US" sz="2600" dirty="0">
              <a:latin typeface="Arial" pitchFamily="34" charset="0"/>
              <a:cs typeface="Arial" pitchFamily="34" charset="0"/>
            </a:endParaRPr>
          </a:p>
          <a:p>
            <a:pPr marL="457200" indent="-457200">
              <a:spcAft>
                <a:spcPts val="1200"/>
              </a:spcAft>
              <a:buFont typeface="Wingdings" pitchFamily="2" charset="2"/>
              <a:buChar char=""/>
              <a:defRPr/>
            </a:pPr>
            <a:r>
              <a:rPr lang="en-US" sz="2600" b="1" dirty="0" smtClean="0">
                <a:latin typeface="Arial" pitchFamily="34" charset="0"/>
                <a:cs typeface="Arial" pitchFamily="34" charset="0"/>
              </a:rPr>
              <a:t>National, state</a:t>
            </a:r>
            <a:r>
              <a:rPr lang="en-US" sz="2600" b="1" dirty="0">
                <a:latin typeface="Arial" pitchFamily="34" charset="0"/>
                <a:cs typeface="Arial" pitchFamily="34" charset="0"/>
              </a:rPr>
              <a:t> </a:t>
            </a:r>
            <a:r>
              <a:rPr lang="en-US" sz="2600" dirty="0" smtClean="0">
                <a:latin typeface="Arial" pitchFamily="34" charset="0"/>
                <a:cs typeface="Arial" pitchFamily="34" charset="0"/>
              </a:rPr>
              <a:t>and</a:t>
            </a:r>
            <a:r>
              <a:rPr lang="en-US" sz="2600" b="1" dirty="0" smtClean="0">
                <a:latin typeface="Arial" pitchFamily="34" charset="0"/>
                <a:cs typeface="Arial" pitchFamily="34" charset="0"/>
              </a:rPr>
              <a:t> community recognition </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2977506173"/>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819150"/>
            <a:ext cx="8612188"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ChangeArrowheads="1"/>
          </p:cNvSpPr>
          <p:nvPr/>
        </p:nvSpPr>
        <p:spPr bwMode="auto">
          <a:xfrm>
            <a:off x="276225" y="3924300"/>
            <a:ext cx="86502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4200" b="1" dirty="0" smtClean="0">
                <a:latin typeface="Arial" pitchFamily="34" charset="0"/>
                <a:cs typeface="Arial" pitchFamily="34" charset="0"/>
              </a:rPr>
              <a:t>Enroll today!</a:t>
            </a:r>
          </a:p>
          <a:p>
            <a:pPr algn="ctr">
              <a:defRPr/>
            </a:pPr>
            <a:r>
              <a:rPr lang="en-US" sz="4200" b="1" dirty="0" smtClean="0">
                <a:latin typeface="Arial" pitchFamily="34" charset="0"/>
                <a:cs typeface="Arial" pitchFamily="34" charset="0"/>
              </a:rPr>
              <a:t>PTA.org </a:t>
            </a:r>
          </a:p>
        </p:txBody>
      </p:sp>
    </p:spTree>
    <p:extLst>
      <p:ext uri="{BB962C8B-B14F-4D97-AF65-F5344CB8AC3E}">
        <p14:creationId xmlns:p14="http://schemas.microsoft.com/office/powerpoint/2010/main" val="222742049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8"/>
          <p:cNvSpPr>
            <a:spLocks noGrp="1"/>
          </p:cNvSpPr>
          <p:nvPr>
            <p:ph type="title"/>
          </p:nvPr>
        </p:nvSpPr>
        <p:spPr bwMode="auto">
          <a:xfrm>
            <a:off x="457200" y="152400"/>
            <a:ext cx="839152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dirty="0" smtClean="0">
                <a:solidFill>
                  <a:srgbClr val="07477F"/>
                </a:solidFill>
                <a:latin typeface="Arial" pitchFamily="34" charset="0"/>
                <a:cs typeface="Arial" pitchFamily="34" charset="0"/>
              </a:rPr>
              <a:t>Other National PTA Resources</a:t>
            </a: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2400" b="1" dirty="0" smtClean="0">
                <a:latin typeface="Arial" pitchFamily="34" charset="0"/>
                <a:cs typeface="Arial" pitchFamily="34" charset="0"/>
              </a:rPr>
              <a:t>For Family Engagement</a:t>
            </a:r>
          </a:p>
        </p:txBody>
      </p:sp>
      <p:sp>
        <p:nvSpPr>
          <p:cNvPr id="12294" name="Content Placeholder 11"/>
          <p:cNvSpPr>
            <a:spLocks noGrp="1"/>
          </p:cNvSpPr>
          <p:nvPr>
            <p:ph idx="1"/>
          </p:nvPr>
        </p:nvSpPr>
        <p:spPr>
          <a:xfrm>
            <a:off x="304800" y="1219200"/>
            <a:ext cx="8709025" cy="4343400"/>
          </a:xfrm>
        </p:spPr>
        <p:txBody>
          <a:bodyPr/>
          <a:lstStyle/>
          <a:p>
            <a:pPr defTabSz="914400" eaLnBrk="1" hangingPunct="1">
              <a:buFontTx/>
              <a:buChar char="•"/>
              <a:defRPr/>
            </a:pPr>
            <a:r>
              <a:rPr lang="en-US" sz="2300" kern="0" dirty="0" smtClean="0">
                <a:solidFill>
                  <a:srgbClr val="000000"/>
                </a:solidFill>
                <a:latin typeface="Arial" pitchFamily="34" charset="0"/>
                <a:ea typeface="+mn-ea"/>
                <a:cs typeface="Arial" pitchFamily="34" charset="0"/>
              </a:rPr>
              <a:t>Assessment and training tools focused on achieving the National Standards for Family-School Partnerships</a:t>
            </a:r>
          </a:p>
          <a:p>
            <a:pPr defTabSz="914400" eaLnBrk="1" hangingPunct="1">
              <a:buFontTx/>
              <a:buChar char="•"/>
              <a:defRPr/>
            </a:pPr>
            <a:r>
              <a:rPr lang="en-US" sz="2300" kern="0" dirty="0" smtClean="0">
                <a:solidFill>
                  <a:srgbClr val="000000"/>
                </a:solidFill>
                <a:latin typeface="Arial" pitchFamily="34" charset="0"/>
                <a:ea typeface="+mn-ea"/>
                <a:cs typeface="Arial" pitchFamily="34" charset="0"/>
              </a:rPr>
              <a:t>Take Your Family to School Week Toolkit and grants</a:t>
            </a:r>
          </a:p>
          <a:p>
            <a:pPr defTabSz="914400" eaLnBrk="1" hangingPunct="1">
              <a:buFontTx/>
              <a:buChar char="•"/>
              <a:defRPr/>
            </a:pPr>
            <a:r>
              <a:rPr lang="en-US" sz="2300" kern="0" dirty="0" smtClean="0">
                <a:solidFill>
                  <a:srgbClr val="000000"/>
                </a:solidFill>
                <a:latin typeface="Arial" pitchFamily="34" charset="0"/>
                <a:ea typeface="+mn-ea"/>
                <a:cs typeface="Arial" pitchFamily="34" charset="0"/>
              </a:rPr>
              <a:t>PTA Family Reading Experience, Powered by Kindle </a:t>
            </a:r>
            <a:r>
              <a:rPr lang="en-US" sz="2300" i="1" kern="0" dirty="0" smtClean="0">
                <a:solidFill>
                  <a:srgbClr val="000000"/>
                </a:solidFill>
                <a:latin typeface="Arial" pitchFamily="34" charset="0"/>
                <a:ea typeface="+mn-ea"/>
                <a:cs typeface="Arial" pitchFamily="34" charset="0"/>
              </a:rPr>
              <a:t>(New!)</a:t>
            </a:r>
          </a:p>
          <a:p>
            <a:pPr defTabSz="914400" eaLnBrk="1" hangingPunct="1">
              <a:buFontTx/>
              <a:buChar char="•"/>
              <a:defRPr/>
            </a:pPr>
            <a:r>
              <a:rPr lang="en-US" sz="2300" kern="0" dirty="0" smtClean="0">
                <a:solidFill>
                  <a:srgbClr val="000000"/>
                </a:solidFill>
                <a:latin typeface="Arial" pitchFamily="34" charset="0"/>
                <a:ea typeface="+mn-ea"/>
                <a:cs typeface="Arial" pitchFamily="34" charset="0"/>
              </a:rPr>
              <a:t>Phoebe Apperson Hearst Award for Family-School Partnerships</a:t>
            </a:r>
          </a:p>
          <a:p>
            <a:pPr marL="0" indent="0" defTabSz="914400" eaLnBrk="1" hangingPunct="1">
              <a:buNone/>
              <a:defRPr/>
            </a:pPr>
            <a:endParaRPr lang="en-US" sz="400" kern="0" dirty="0" smtClean="0">
              <a:solidFill>
                <a:srgbClr val="000000"/>
              </a:solidFill>
              <a:latin typeface="Arial" pitchFamily="34" charset="0"/>
              <a:ea typeface="+mn-ea"/>
              <a:cs typeface="Arial" pitchFamily="34" charset="0"/>
            </a:endParaRPr>
          </a:p>
          <a:p>
            <a:pPr marL="0" indent="0" defTabSz="914400" eaLnBrk="1" hangingPunct="1">
              <a:buNone/>
              <a:defRPr/>
            </a:pPr>
            <a:r>
              <a:rPr lang="en-US" sz="2400" b="1" i="1" kern="0" dirty="0" smtClean="0">
                <a:solidFill>
                  <a:srgbClr val="000000"/>
                </a:solidFill>
                <a:latin typeface="Arial" pitchFamily="34" charset="0"/>
                <a:ea typeface="+mn-ea"/>
                <a:cs typeface="Arial" pitchFamily="34" charset="0"/>
              </a:rPr>
              <a:t>Leadership Training and Networking Opportunities</a:t>
            </a:r>
          </a:p>
          <a:p>
            <a:pPr defTabSz="914400" eaLnBrk="1" hangingPunct="1">
              <a:buFontTx/>
              <a:buChar char="•"/>
              <a:defRPr/>
            </a:pPr>
            <a:r>
              <a:rPr lang="en-US" sz="2300" kern="0" dirty="0">
                <a:solidFill>
                  <a:srgbClr val="000000"/>
                </a:solidFill>
                <a:latin typeface="Arial" pitchFamily="34" charset="0"/>
                <a:ea typeface="+mn-ea"/>
                <a:cs typeface="Arial" pitchFamily="34" charset="0"/>
              </a:rPr>
              <a:t>Urban Family Engagement Network in 15 urban areas</a:t>
            </a:r>
          </a:p>
          <a:p>
            <a:pPr defTabSz="914400" eaLnBrk="1" hangingPunct="1">
              <a:buFontTx/>
              <a:buChar char="•"/>
              <a:defRPr/>
            </a:pPr>
            <a:r>
              <a:rPr lang="en-US" sz="2300" kern="0" dirty="0" smtClean="0">
                <a:solidFill>
                  <a:srgbClr val="000000"/>
                </a:solidFill>
                <a:latin typeface="Arial" pitchFamily="34" charset="0"/>
                <a:ea typeface="+mn-ea"/>
                <a:cs typeface="Arial" pitchFamily="34" charset="0"/>
              </a:rPr>
              <a:t>PTA MORE </a:t>
            </a:r>
            <a:r>
              <a:rPr lang="en-US" sz="2300" kern="0" dirty="0">
                <a:solidFill>
                  <a:srgbClr val="000000"/>
                </a:solidFill>
                <a:latin typeface="Arial" pitchFamily="34" charset="0"/>
                <a:ea typeface="+mn-ea"/>
                <a:cs typeface="Arial" pitchFamily="34" charset="0"/>
              </a:rPr>
              <a:t>Alliance </a:t>
            </a:r>
            <a:r>
              <a:rPr lang="en-US" sz="2300" kern="0" dirty="0" smtClean="0">
                <a:solidFill>
                  <a:srgbClr val="000000"/>
                </a:solidFill>
                <a:latin typeface="Arial" pitchFamily="34" charset="0"/>
                <a:ea typeface="+mn-ea"/>
                <a:cs typeface="Arial" pitchFamily="34" charset="0"/>
              </a:rPr>
              <a:t>(Men Organized to Raise Engagement)</a:t>
            </a:r>
          </a:p>
          <a:p>
            <a:pPr defTabSz="914400" eaLnBrk="1" hangingPunct="1">
              <a:buFontTx/>
              <a:buChar char="•"/>
              <a:defRPr/>
            </a:pPr>
            <a:r>
              <a:rPr lang="en-US" sz="2300" kern="0" dirty="0" smtClean="0">
                <a:solidFill>
                  <a:srgbClr val="000000"/>
                </a:solidFill>
                <a:latin typeface="Arial" pitchFamily="34" charset="0"/>
                <a:ea typeface="+mn-ea"/>
                <a:cs typeface="Arial" pitchFamily="34" charset="0"/>
              </a:rPr>
              <a:t>Emerging Minority Leaders Conference </a:t>
            </a:r>
            <a:r>
              <a:rPr lang="en-US" sz="2300" b="1" kern="0" dirty="0" smtClean="0">
                <a:solidFill>
                  <a:srgbClr val="000000"/>
                </a:solidFill>
                <a:latin typeface="Arial" pitchFamily="34" charset="0"/>
                <a:ea typeface="+mn-ea"/>
                <a:cs typeface="Arial" pitchFamily="34" charset="0"/>
              </a:rPr>
              <a:t> </a:t>
            </a:r>
          </a:p>
          <a:p>
            <a:pPr defTabSz="914400" eaLnBrk="1" hangingPunct="1">
              <a:buFontTx/>
              <a:buChar char="•"/>
              <a:defRPr/>
            </a:pPr>
            <a:r>
              <a:rPr lang="en-US" sz="2300" kern="0" dirty="0" smtClean="0">
                <a:solidFill>
                  <a:srgbClr val="000000"/>
                </a:solidFill>
                <a:latin typeface="Arial" pitchFamily="34" charset="0"/>
                <a:ea typeface="+mn-ea"/>
                <a:cs typeface="Arial" pitchFamily="34" charset="0"/>
              </a:rPr>
              <a:t>National PTA Military Alliance for Parents and Partners</a:t>
            </a:r>
            <a:endParaRPr lang="en-US" sz="2300" i="1" dirty="0" smtClean="0">
              <a:latin typeface="Arial" pitchFamily="34" charset="0"/>
              <a:cs typeface="Arial" pitchFamily="34" charset="0"/>
            </a:endParaRPr>
          </a:p>
        </p:txBody>
      </p:sp>
    </p:spTree>
    <p:extLst>
      <p:ext uri="{BB962C8B-B14F-4D97-AF65-F5344CB8AC3E}">
        <p14:creationId xmlns:p14="http://schemas.microsoft.com/office/powerpoint/2010/main" val="2367953771"/>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3276600" y="228600"/>
            <a:ext cx="55721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b="1" dirty="0">
                <a:solidFill>
                  <a:schemeClr val="tx2"/>
                </a:solidFill>
              </a:rPr>
              <a:t>Family Engagement </a:t>
            </a:r>
            <a:r>
              <a:rPr lang="en-US" sz="4000" b="1" dirty="0" smtClean="0">
                <a:solidFill>
                  <a:schemeClr val="tx2"/>
                </a:solidFill>
              </a:rPr>
              <a:t>Tools </a:t>
            </a:r>
          </a:p>
          <a:p>
            <a:pPr algn="ctr"/>
            <a:r>
              <a:rPr lang="en-US" sz="4000" b="1" dirty="0" smtClean="0">
                <a:solidFill>
                  <a:schemeClr val="tx2"/>
                </a:solidFill>
              </a:rPr>
              <a:t>at PTA.org</a:t>
            </a:r>
            <a:endParaRPr lang="en-US" sz="4000" b="1" dirty="0">
              <a:solidFill>
                <a:schemeClr val="tx2"/>
              </a:solidFill>
            </a:endParaRPr>
          </a:p>
        </p:txBody>
      </p:sp>
      <p:sp>
        <p:nvSpPr>
          <p:cNvPr id="10246" name="Content Placeholder 9"/>
          <p:cNvSpPr>
            <a:spLocks noGrp="1"/>
          </p:cNvSpPr>
          <p:nvPr>
            <p:ph idx="1"/>
          </p:nvPr>
        </p:nvSpPr>
        <p:spPr>
          <a:xfrm>
            <a:off x="3849688" y="1519238"/>
            <a:ext cx="5019675" cy="3849687"/>
          </a:xfrm>
        </p:spPr>
        <p:txBody>
          <a:bodyPr/>
          <a:lstStyle/>
          <a:p>
            <a:r>
              <a:rPr lang="en-US" sz="2400" dirty="0"/>
              <a:t>National Standards Poster</a:t>
            </a:r>
          </a:p>
          <a:p>
            <a:r>
              <a:rPr lang="en-US" sz="2400" dirty="0"/>
              <a:t>National Standards Brochure</a:t>
            </a:r>
          </a:p>
          <a:p>
            <a:r>
              <a:rPr lang="en-US" sz="2400" dirty="0"/>
              <a:t>National Standards Assessment and Implementation Guides</a:t>
            </a:r>
          </a:p>
          <a:p>
            <a:r>
              <a:rPr lang="en-US" sz="2400" dirty="0" smtClean="0">
                <a:ea typeface="ＭＳ Ｐゴシック" pitchFamily="34" charset="-128"/>
              </a:rPr>
              <a:t>Tip sheets for parents and teachers</a:t>
            </a:r>
          </a:p>
          <a:p>
            <a:r>
              <a:rPr lang="en-US" sz="2400" dirty="0" smtClean="0">
                <a:ea typeface="ＭＳ Ｐゴシック" pitchFamily="34" charset="-128"/>
              </a:rPr>
              <a:t>100 Ways to Help Your Child and School Succeed brochure and poster</a:t>
            </a:r>
          </a:p>
          <a:p>
            <a:r>
              <a:rPr lang="en-US" sz="2400" i="1" dirty="0" smtClean="0">
                <a:ea typeface="ＭＳ Ｐゴシック" pitchFamily="34" charset="-128"/>
              </a:rPr>
              <a:t>…and More!</a:t>
            </a:r>
          </a:p>
          <a:p>
            <a:pPr>
              <a:buFont typeface="Arial" pitchFamily="34" charset="0"/>
              <a:buNone/>
            </a:pPr>
            <a:endParaRPr lang="en-US" sz="2800" dirty="0" smtClean="0">
              <a:ea typeface="ＭＳ Ｐゴシック" pitchFamily="34" charset="-128"/>
            </a:endParaRPr>
          </a:p>
          <a:p>
            <a:endParaRPr lang="en-US" sz="2800" dirty="0" smtClean="0">
              <a:ea typeface="ＭＳ Ｐゴシック" pitchFamily="34" charset="-128"/>
            </a:endParaRPr>
          </a:p>
        </p:txBody>
      </p:sp>
      <p:pic>
        <p:nvPicPr>
          <p:cNvPr id="10249" name="Picture 11" descr="Postcard-FamilyEngagment_Bac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90600"/>
            <a:ext cx="18288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962" y="3085305"/>
            <a:ext cx="3108325"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3600" y="1524000"/>
            <a:ext cx="1411287"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17899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wilson\AppData\Local\Microsoft\Windows\Temporary Internet Files\Content.IE5\BPFVFN7G\MP900385753[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143" b="100000" l="1200" r="96400"/>
                    </a14:imgEffect>
                  </a14:imgLayer>
                </a14:imgProps>
              </a:ext>
              <a:ext uri="{28A0092B-C50C-407E-A947-70E740481C1C}">
                <a14:useLocalDpi xmlns:a14="http://schemas.microsoft.com/office/drawing/2010/main" val="0"/>
              </a:ext>
            </a:extLst>
          </a:blip>
          <a:srcRect/>
          <a:stretch>
            <a:fillRect/>
          </a:stretch>
        </p:blipFill>
        <p:spPr bwMode="auto">
          <a:xfrm>
            <a:off x="6806747" y="2514600"/>
            <a:ext cx="2351767" cy="3292475"/>
          </a:xfrm>
          <a:prstGeom prst="rect">
            <a:avLst/>
          </a:prstGeom>
          <a:noFill/>
          <a:extLst>
            <a:ext uri="{909E8E84-426E-40DD-AFC4-6F175D3DCCD1}">
              <a14:hiddenFill xmlns:a14="http://schemas.microsoft.com/office/drawing/2010/main">
                <a:solidFill>
                  <a:srgbClr val="FFFFFF"/>
                </a:solidFill>
              </a14:hiddenFill>
            </a:ext>
          </a:extLst>
        </p:spPr>
      </p:pic>
      <p:sp>
        <p:nvSpPr>
          <p:cNvPr id="12293" name="Title 8"/>
          <p:cNvSpPr>
            <a:spLocks noGrp="1"/>
          </p:cNvSpPr>
          <p:nvPr>
            <p:ph type="title"/>
          </p:nvPr>
        </p:nvSpPr>
        <p:spPr>
          <a:xfrm>
            <a:off x="0" y="304800"/>
            <a:ext cx="9144000" cy="1447800"/>
          </a:xfrm>
        </p:spPr>
        <p:txBody>
          <a:bodyPr>
            <a:noAutofit/>
          </a:bodyPr>
          <a:lstStyle/>
          <a:p>
            <a:r>
              <a:rPr lang="en-US" sz="4000" b="1" dirty="0" smtClean="0">
                <a:solidFill>
                  <a:srgbClr val="07477F"/>
                </a:solidFill>
                <a:latin typeface="Arial" pitchFamily="34" charset="0"/>
                <a:cs typeface="Arial" pitchFamily="34" charset="0"/>
              </a:rPr>
              <a:t>National PTA’s Definition of </a:t>
            </a:r>
            <a:br>
              <a:rPr lang="en-US" sz="4000" b="1" dirty="0" smtClean="0">
                <a:solidFill>
                  <a:srgbClr val="07477F"/>
                </a:solidFill>
                <a:latin typeface="Arial" pitchFamily="34" charset="0"/>
                <a:cs typeface="Arial" pitchFamily="34" charset="0"/>
              </a:rPr>
            </a:br>
            <a:r>
              <a:rPr lang="en-US" sz="4000" b="1" dirty="0" smtClean="0">
                <a:solidFill>
                  <a:srgbClr val="07477F"/>
                </a:solidFill>
                <a:latin typeface="Arial" pitchFamily="34" charset="0"/>
                <a:cs typeface="Arial" pitchFamily="34" charset="0"/>
              </a:rPr>
              <a:t>Effective Family Engagement</a:t>
            </a:r>
            <a:r>
              <a:rPr lang="en-US" sz="4000" dirty="0" smtClean="0">
                <a:latin typeface="Arial" pitchFamily="34" charset="0"/>
                <a:cs typeface="Arial" pitchFamily="34" charset="0"/>
              </a:rPr>
              <a:t/>
            </a:r>
            <a:br>
              <a:rPr lang="en-US" sz="4000" dirty="0" smtClean="0">
                <a:latin typeface="Arial" pitchFamily="34" charset="0"/>
                <a:cs typeface="Arial" pitchFamily="34" charset="0"/>
              </a:rPr>
            </a:br>
            <a:endParaRPr lang="en-US" sz="4000" b="1" dirty="0" smtClean="0">
              <a:solidFill>
                <a:srgbClr val="00B050"/>
              </a:solidFill>
              <a:latin typeface="Arial" pitchFamily="34" charset="0"/>
              <a:cs typeface="Arial" pitchFamily="34" charset="0"/>
            </a:endParaRPr>
          </a:p>
        </p:txBody>
      </p:sp>
      <p:sp>
        <p:nvSpPr>
          <p:cNvPr id="9" name="Rectangle 9"/>
          <p:cNvSpPr txBox="1">
            <a:spLocks noChangeArrowheads="1"/>
          </p:cNvSpPr>
          <p:nvPr/>
        </p:nvSpPr>
        <p:spPr bwMode="auto">
          <a:xfrm>
            <a:off x="609600" y="1973943"/>
            <a:ext cx="6705600" cy="3962400"/>
          </a:xfrm>
          <a:prstGeom prst="rect">
            <a:avLst/>
          </a:prstGeom>
          <a:noFill/>
          <a:ln w="9525">
            <a:noFill/>
            <a:miter lim="800000"/>
            <a:headEnd/>
            <a:tailEnd/>
          </a:ln>
        </p:spPr>
        <p:txBody>
          <a:bodyPr/>
          <a:lstStyle/>
          <a:p>
            <a:pPr eaLnBrk="0" hangingPunct="0">
              <a:spcBef>
                <a:spcPct val="20000"/>
              </a:spcBef>
              <a:defRPr/>
            </a:pPr>
            <a:r>
              <a:rPr lang="en-US" sz="3200" dirty="0" smtClean="0">
                <a:solidFill>
                  <a:prstClr val="black"/>
                </a:solidFill>
                <a:latin typeface="Arial" pitchFamily="34" charset="0"/>
                <a:ea typeface="ＭＳ Ｐゴシック" charset="-128"/>
                <a:cs typeface="Arial" pitchFamily="34" charset="0"/>
              </a:rPr>
              <a:t>National PTA worked with the leading researchers to develop a formal definition of effective family engagement.</a:t>
            </a:r>
          </a:p>
          <a:p>
            <a:pPr marL="342900" indent="-342900" eaLnBrk="0" hangingPunct="0">
              <a:spcBef>
                <a:spcPct val="20000"/>
              </a:spcBef>
              <a:defRPr/>
            </a:pPr>
            <a:endParaRPr lang="en-US" sz="3200" dirty="0" smtClean="0">
              <a:solidFill>
                <a:prstClr val="black"/>
              </a:solidFill>
              <a:latin typeface="Arial" pitchFamily="34" charset="0"/>
              <a:ea typeface="ＭＳ Ｐゴシック" charset="-128"/>
              <a:cs typeface="Arial" pitchFamily="34" charset="0"/>
            </a:endParaRPr>
          </a:p>
          <a:p>
            <a:pPr marL="342900" indent="-342900" eaLnBrk="0" hangingPunct="0">
              <a:spcBef>
                <a:spcPct val="20000"/>
              </a:spcBef>
              <a:defRPr/>
            </a:pPr>
            <a:r>
              <a:rPr lang="en-US" sz="3200" dirty="0" smtClean="0">
                <a:solidFill>
                  <a:prstClr val="black"/>
                </a:solidFill>
                <a:latin typeface="Arial" pitchFamily="34" charset="0"/>
                <a:ea typeface="ＭＳ Ｐゴシック" charset="-128"/>
                <a:cs typeface="Arial" pitchFamily="34" charset="0"/>
              </a:rPr>
              <a:t>There are three components.</a:t>
            </a:r>
            <a:endParaRPr lang="en-US" sz="2800" dirty="0">
              <a:solidFill>
                <a:prstClr val="black"/>
              </a:solidFill>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3241174083"/>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Placeholder 12" descr="MP900439536.JPG"/>
          <p:cNvPicPr>
            <a:picLocks noGrp="1" noChangeAspect="1"/>
          </p:cNvPicPr>
          <p:nvPr>
            <p:ph type="pic" idx="1"/>
          </p:nvPr>
        </p:nvPicPr>
        <p:blipFill>
          <a:blip r:embed="rId3">
            <a:extLst>
              <a:ext uri="{28A0092B-C50C-407E-A947-70E740481C1C}">
                <a14:useLocalDpi xmlns:a14="http://schemas.microsoft.com/office/drawing/2010/main" val="0"/>
              </a:ext>
            </a:extLst>
          </a:blip>
          <a:srcRect l="14127" r="14127"/>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9"/>
          <p:cNvSpPr txBox="1">
            <a:spLocks noChangeArrowheads="1"/>
          </p:cNvSpPr>
          <p:nvPr/>
        </p:nvSpPr>
        <p:spPr bwMode="auto">
          <a:xfrm>
            <a:off x="2038350" y="4727575"/>
            <a:ext cx="49895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sz="6600" b="1" dirty="0" smtClean="0">
                <a:latin typeface="Arial" pitchFamily="34" charset="0"/>
                <a:cs typeface="Arial" pitchFamily="34" charset="0"/>
              </a:rPr>
              <a:t>Questions?</a:t>
            </a:r>
          </a:p>
        </p:txBody>
      </p:sp>
    </p:spTree>
    <p:extLst>
      <p:ext uri="{BB962C8B-B14F-4D97-AF65-F5344CB8AC3E}">
        <p14:creationId xmlns:p14="http://schemas.microsoft.com/office/powerpoint/2010/main" val="68729231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swilson\AppData\Local\Microsoft\Windows\Temporary Internet Files\Content.IE5\5OAEVAGV\MP90038575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81" b="100000" l="5467" r="89467"/>
                    </a14:imgEffect>
                  </a14:imgLayer>
                </a14:imgProps>
              </a:ext>
              <a:ext uri="{28A0092B-C50C-407E-A947-70E740481C1C}">
                <a14:useLocalDpi xmlns:a14="http://schemas.microsoft.com/office/drawing/2010/main" val="0"/>
              </a:ext>
            </a:extLst>
          </a:blip>
          <a:srcRect/>
          <a:stretch>
            <a:fillRect/>
          </a:stretch>
        </p:blipFill>
        <p:spPr bwMode="auto">
          <a:xfrm>
            <a:off x="7028543" y="2164080"/>
            <a:ext cx="2590800" cy="3627120"/>
          </a:xfrm>
          <a:prstGeom prst="rect">
            <a:avLst/>
          </a:prstGeom>
          <a:noFill/>
          <a:extLst>
            <a:ext uri="{909E8E84-426E-40DD-AFC4-6F175D3DCCD1}">
              <a14:hiddenFill xmlns:a14="http://schemas.microsoft.com/office/drawing/2010/main">
                <a:solidFill>
                  <a:srgbClr val="FFFFFF"/>
                </a:solidFill>
              </a14:hiddenFill>
            </a:ext>
          </a:extLst>
        </p:spPr>
      </p:pic>
      <p:sp>
        <p:nvSpPr>
          <p:cNvPr id="12293" name="Title 8"/>
          <p:cNvSpPr>
            <a:spLocks noGrp="1"/>
          </p:cNvSpPr>
          <p:nvPr>
            <p:ph type="title"/>
          </p:nvPr>
        </p:nvSpPr>
        <p:spPr>
          <a:xfrm>
            <a:off x="0" y="304800"/>
            <a:ext cx="9144000" cy="1524000"/>
          </a:xfrm>
        </p:spPr>
        <p:txBody>
          <a:bodyPr>
            <a:noAutofit/>
          </a:bodyPr>
          <a:lstStyle/>
          <a:p>
            <a:r>
              <a:rPr lang="en-US" sz="4000" b="1" dirty="0" smtClean="0">
                <a:solidFill>
                  <a:srgbClr val="07477F"/>
                </a:solidFill>
                <a:latin typeface="Arial" pitchFamily="34" charset="0"/>
                <a:cs typeface="Arial" pitchFamily="34" charset="0"/>
              </a:rPr>
              <a:t>National PTA’s Definition of </a:t>
            </a:r>
            <a:br>
              <a:rPr lang="en-US" sz="4000" b="1" dirty="0" smtClean="0">
                <a:solidFill>
                  <a:srgbClr val="07477F"/>
                </a:solidFill>
                <a:latin typeface="Arial" pitchFamily="34" charset="0"/>
                <a:cs typeface="Arial" pitchFamily="34" charset="0"/>
              </a:rPr>
            </a:br>
            <a:r>
              <a:rPr lang="en-US" sz="4000" b="1" dirty="0" smtClean="0">
                <a:solidFill>
                  <a:srgbClr val="07477F"/>
                </a:solidFill>
                <a:latin typeface="Arial" pitchFamily="34" charset="0"/>
                <a:cs typeface="Arial" pitchFamily="34" charset="0"/>
              </a:rPr>
              <a:t>Effective Family Engagement</a:t>
            </a:r>
            <a:r>
              <a:rPr lang="en-US" sz="4000" dirty="0" smtClean="0">
                <a:latin typeface="Arial" pitchFamily="34" charset="0"/>
                <a:cs typeface="Arial" pitchFamily="34" charset="0"/>
              </a:rPr>
              <a:t/>
            </a:r>
            <a:br>
              <a:rPr lang="en-US" sz="4000" dirty="0" smtClean="0">
                <a:latin typeface="Arial" pitchFamily="34" charset="0"/>
                <a:cs typeface="Arial" pitchFamily="34" charset="0"/>
              </a:rPr>
            </a:br>
            <a:endParaRPr lang="en-US" sz="4000" b="1" dirty="0" smtClean="0">
              <a:solidFill>
                <a:srgbClr val="00B050"/>
              </a:solidFill>
              <a:latin typeface="Arial" pitchFamily="34" charset="0"/>
              <a:cs typeface="Arial" pitchFamily="34" charset="0"/>
            </a:endParaRPr>
          </a:p>
        </p:txBody>
      </p:sp>
      <p:sp>
        <p:nvSpPr>
          <p:cNvPr id="9" name="Rectangle 9"/>
          <p:cNvSpPr txBox="1">
            <a:spLocks noChangeArrowheads="1"/>
          </p:cNvSpPr>
          <p:nvPr/>
        </p:nvSpPr>
        <p:spPr bwMode="auto">
          <a:xfrm>
            <a:off x="457199" y="1752600"/>
            <a:ext cx="7010401" cy="3810000"/>
          </a:xfrm>
          <a:prstGeom prst="rect">
            <a:avLst/>
          </a:prstGeom>
          <a:noFill/>
          <a:ln w="9525">
            <a:noFill/>
            <a:miter lim="800000"/>
            <a:headEnd/>
            <a:tailEnd/>
          </a:ln>
        </p:spPr>
        <p:txBody>
          <a:bodyPr/>
          <a:lstStyle/>
          <a:p>
            <a:pPr marL="342900" indent="-342900" eaLnBrk="0" hangingPunct="0">
              <a:spcBef>
                <a:spcPct val="20000"/>
              </a:spcBef>
              <a:defRPr/>
            </a:pPr>
            <a:r>
              <a:rPr lang="en-US" sz="3200" b="1" dirty="0">
                <a:latin typeface="Arial" pitchFamily="34" charset="0"/>
                <a:ea typeface="ＭＳ Ｐゴシック" charset="-128"/>
                <a:cs typeface="Arial" pitchFamily="34" charset="0"/>
              </a:rPr>
              <a:t>A Shared </a:t>
            </a:r>
            <a:r>
              <a:rPr lang="en-US" sz="3200" b="1" dirty="0" smtClean="0">
                <a:latin typeface="Arial" pitchFamily="34" charset="0"/>
                <a:ea typeface="ＭＳ Ｐゴシック" charset="-128"/>
                <a:cs typeface="Arial" pitchFamily="34" charset="0"/>
              </a:rPr>
              <a:t>Responsibility</a:t>
            </a:r>
            <a:r>
              <a:rPr lang="en-US" sz="2800" dirty="0" smtClean="0">
                <a:latin typeface="Arial" pitchFamily="34" charset="0"/>
                <a:ea typeface="ＭＳ Ｐゴシック" charset="-128"/>
                <a:cs typeface="Arial" pitchFamily="34" charset="0"/>
              </a:rPr>
              <a:t> </a:t>
            </a:r>
            <a:r>
              <a:rPr lang="en-US" sz="2800" dirty="0">
                <a:latin typeface="Arial" pitchFamily="34" charset="0"/>
                <a:ea typeface="ＭＳ Ｐゴシック" charset="-128"/>
                <a:cs typeface="Arial" pitchFamily="34" charset="0"/>
              </a:rPr>
              <a:t>in which:</a:t>
            </a:r>
          </a:p>
          <a:p>
            <a:pPr marL="457200" indent="-457200" eaLnBrk="0" hangingPunct="0">
              <a:spcBef>
                <a:spcPct val="20000"/>
              </a:spcBef>
              <a:spcAft>
                <a:spcPts val="600"/>
              </a:spcAft>
              <a:buFont typeface="Arial" pitchFamily="34" charset="0"/>
              <a:buChar char="•"/>
              <a:defRPr/>
            </a:pPr>
            <a:r>
              <a:rPr lang="en-US" sz="2800" dirty="0">
                <a:latin typeface="Arial" pitchFamily="34" charset="0"/>
                <a:ea typeface="ＭＳ Ｐゴシック" charset="-128"/>
                <a:cs typeface="Arial" pitchFamily="34" charset="0"/>
              </a:rPr>
              <a:t>Schools and other community agencies and organizations are committed to engaging families in meaningful and culturally respectful ways, </a:t>
            </a:r>
            <a:r>
              <a:rPr lang="en-US" sz="2800" dirty="0" smtClean="0">
                <a:latin typeface="Arial" pitchFamily="34" charset="0"/>
                <a:ea typeface="ＭＳ Ｐゴシック" charset="-128"/>
                <a:cs typeface="Arial" pitchFamily="34" charset="0"/>
              </a:rPr>
              <a:t>and</a:t>
            </a:r>
          </a:p>
          <a:p>
            <a:pPr marL="457200" indent="-457200" eaLnBrk="0" hangingPunct="0">
              <a:spcBef>
                <a:spcPct val="20000"/>
              </a:spcBef>
              <a:spcAft>
                <a:spcPts val="600"/>
              </a:spcAft>
              <a:buFont typeface="Arial" pitchFamily="34" charset="0"/>
              <a:buChar char="•"/>
              <a:defRPr/>
            </a:pPr>
            <a:r>
              <a:rPr lang="en-US" sz="2800" dirty="0" smtClean="0">
                <a:latin typeface="Arial" pitchFamily="34" charset="0"/>
                <a:ea typeface="ＭＳ Ｐゴシック" charset="-128"/>
                <a:cs typeface="Arial" pitchFamily="34" charset="0"/>
              </a:rPr>
              <a:t>Families </a:t>
            </a:r>
            <a:r>
              <a:rPr lang="en-US" sz="2800" dirty="0">
                <a:latin typeface="Arial" pitchFamily="34" charset="0"/>
                <a:ea typeface="ＭＳ Ｐゴシック" charset="-128"/>
                <a:cs typeface="Arial" pitchFamily="34" charset="0"/>
              </a:rPr>
              <a:t>are committed to actively supporting their children’s learning and development.</a:t>
            </a:r>
          </a:p>
        </p:txBody>
      </p:sp>
    </p:spTree>
    <p:extLst>
      <p:ext uri="{BB962C8B-B14F-4D97-AF65-F5344CB8AC3E}">
        <p14:creationId xmlns:p14="http://schemas.microsoft.com/office/powerpoint/2010/main" val="128562043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wilson\AppData\Local\Microsoft\Windows\Temporary Internet Files\Content.IE5\5OAEVAGV\MP900385752[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238" b="98381" l="10000" r="87467"/>
                    </a14:imgEffect>
                  </a14:imgLayer>
                </a14:imgProps>
              </a:ext>
              <a:ext uri="{28A0092B-C50C-407E-A947-70E740481C1C}">
                <a14:useLocalDpi xmlns:a14="http://schemas.microsoft.com/office/drawing/2010/main" val="0"/>
              </a:ext>
            </a:extLst>
          </a:blip>
          <a:srcRect/>
          <a:stretch>
            <a:fillRect/>
          </a:stretch>
        </p:blipFill>
        <p:spPr bwMode="auto">
          <a:xfrm>
            <a:off x="6792345" y="2362200"/>
            <a:ext cx="2495776" cy="3494087"/>
          </a:xfrm>
          <a:prstGeom prst="rect">
            <a:avLst/>
          </a:prstGeom>
          <a:noFill/>
          <a:extLst>
            <a:ext uri="{909E8E84-426E-40DD-AFC4-6F175D3DCCD1}">
              <a14:hiddenFill xmlns:a14="http://schemas.microsoft.com/office/drawing/2010/main">
                <a:solidFill>
                  <a:srgbClr val="FFFFFF"/>
                </a:solidFill>
              </a14:hiddenFill>
            </a:ext>
          </a:extLst>
        </p:spPr>
      </p:pic>
      <p:sp>
        <p:nvSpPr>
          <p:cNvPr id="12293" name="Title 8"/>
          <p:cNvSpPr>
            <a:spLocks noGrp="1"/>
          </p:cNvSpPr>
          <p:nvPr>
            <p:ph type="title"/>
          </p:nvPr>
        </p:nvSpPr>
        <p:spPr>
          <a:xfrm>
            <a:off x="0" y="274638"/>
            <a:ext cx="9144000" cy="1606550"/>
          </a:xfrm>
        </p:spPr>
        <p:txBody>
          <a:bodyPr>
            <a:noAutofit/>
          </a:bodyPr>
          <a:lstStyle/>
          <a:p>
            <a:r>
              <a:rPr lang="en-US" sz="4000" b="1" dirty="0" smtClean="0">
                <a:solidFill>
                  <a:srgbClr val="07477F"/>
                </a:solidFill>
                <a:latin typeface="Arial" pitchFamily="34" charset="0"/>
                <a:cs typeface="Arial" pitchFamily="34" charset="0"/>
              </a:rPr>
              <a:t>National PTA’s Definition of </a:t>
            </a:r>
            <a:br>
              <a:rPr lang="en-US" sz="4000" b="1" dirty="0" smtClean="0">
                <a:solidFill>
                  <a:srgbClr val="07477F"/>
                </a:solidFill>
                <a:latin typeface="Arial" pitchFamily="34" charset="0"/>
                <a:cs typeface="Arial" pitchFamily="34" charset="0"/>
              </a:rPr>
            </a:br>
            <a:r>
              <a:rPr lang="en-US" sz="4000" b="1" dirty="0" smtClean="0">
                <a:solidFill>
                  <a:srgbClr val="07477F"/>
                </a:solidFill>
                <a:latin typeface="Arial" pitchFamily="34" charset="0"/>
                <a:cs typeface="Arial" pitchFamily="34" charset="0"/>
              </a:rPr>
              <a:t>Effective Family Engagement</a:t>
            </a:r>
            <a:r>
              <a:rPr lang="en-US" sz="4000" dirty="0" smtClean="0">
                <a:latin typeface="Arial" pitchFamily="34" charset="0"/>
                <a:cs typeface="Arial" pitchFamily="34" charset="0"/>
              </a:rPr>
              <a:t/>
            </a:r>
            <a:br>
              <a:rPr lang="en-US" sz="4000" dirty="0" smtClean="0">
                <a:latin typeface="Arial" pitchFamily="34" charset="0"/>
                <a:cs typeface="Arial" pitchFamily="34" charset="0"/>
              </a:rPr>
            </a:br>
            <a:endParaRPr lang="en-US" sz="4000" b="1" dirty="0" smtClean="0">
              <a:solidFill>
                <a:srgbClr val="00B050"/>
              </a:solidFill>
              <a:latin typeface="Arial" pitchFamily="34" charset="0"/>
              <a:cs typeface="Arial" pitchFamily="34" charset="0"/>
            </a:endParaRPr>
          </a:p>
        </p:txBody>
      </p:sp>
      <p:sp>
        <p:nvSpPr>
          <p:cNvPr id="7" name="Rectangle 9"/>
          <p:cNvSpPr txBox="1">
            <a:spLocks noChangeArrowheads="1"/>
          </p:cNvSpPr>
          <p:nvPr/>
        </p:nvSpPr>
        <p:spPr bwMode="auto">
          <a:xfrm>
            <a:off x="457201" y="1881189"/>
            <a:ext cx="6477000" cy="2843212"/>
          </a:xfrm>
          <a:prstGeom prst="rect">
            <a:avLst/>
          </a:prstGeom>
          <a:noFill/>
          <a:ln w="9525">
            <a:noFill/>
            <a:miter lim="800000"/>
            <a:headEnd/>
            <a:tailEnd/>
          </a:ln>
        </p:spPr>
        <p:txBody>
          <a:bodyPr/>
          <a:lstStyle/>
          <a:p>
            <a:pPr marL="342900" indent="-342900" eaLnBrk="0" hangingPunct="0">
              <a:spcBef>
                <a:spcPct val="20000"/>
              </a:spcBef>
              <a:defRPr/>
            </a:pPr>
            <a:r>
              <a:rPr lang="en-US" sz="3200" b="1" dirty="0">
                <a:latin typeface="Arial" pitchFamily="34" charset="0"/>
                <a:ea typeface="ＭＳ Ｐゴシック" charset="-128"/>
                <a:cs typeface="Arial" pitchFamily="34" charset="0"/>
              </a:rPr>
              <a:t>Cradle to Career:</a:t>
            </a:r>
          </a:p>
          <a:p>
            <a:pPr marL="342900" indent="-342900" eaLnBrk="0" hangingPunct="0">
              <a:spcBef>
                <a:spcPct val="20000"/>
              </a:spcBef>
              <a:buFont typeface="Arial" charset="0"/>
              <a:buChar char="•"/>
              <a:defRPr/>
            </a:pPr>
            <a:r>
              <a:rPr lang="en-US" sz="2800" dirty="0">
                <a:latin typeface="Arial" pitchFamily="34" charset="0"/>
                <a:ea typeface="ＭＳ Ｐゴシック" charset="-128"/>
                <a:cs typeface="Arial" pitchFamily="34" charset="0"/>
              </a:rPr>
              <a:t>Continuous across a child’s life, spanning from Early Head Start programs to college and career.</a:t>
            </a:r>
          </a:p>
        </p:txBody>
      </p:sp>
    </p:spTree>
    <p:extLst>
      <p:ext uri="{BB962C8B-B14F-4D97-AF65-F5344CB8AC3E}">
        <p14:creationId xmlns:p14="http://schemas.microsoft.com/office/powerpoint/2010/main" val="388913922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888" y="2727325"/>
            <a:ext cx="2185112" cy="306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Title 8"/>
          <p:cNvSpPr>
            <a:spLocks noGrp="1"/>
          </p:cNvSpPr>
          <p:nvPr>
            <p:ph type="title"/>
          </p:nvPr>
        </p:nvSpPr>
        <p:spPr>
          <a:xfrm>
            <a:off x="-23132" y="152400"/>
            <a:ext cx="9144000" cy="1401762"/>
          </a:xfrm>
        </p:spPr>
        <p:txBody>
          <a:bodyPr>
            <a:noAutofit/>
          </a:bodyPr>
          <a:lstStyle/>
          <a:p>
            <a:r>
              <a:rPr lang="en-US" sz="4000" b="1" dirty="0" smtClean="0">
                <a:solidFill>
                  <a:srgbClr val="07477F"/>
                </a:solidFill>
                <a:latin typeface="Arial" pitchFamily="34" charset="0"/>
                <a:cs typeface="Arial" pitchFamily="34" charset="0"/>
              </a:rPr>
              <a:t>National PTA’s Definition of </a:t>
            </a:r>
            <a:br>
              <a:rPr lang="en-US" sz="4000" b="1" dirty="0" smtClean="0">
                <a:solidFill>
                  <a:srgbClr val="07477F"/>
                </a:solidFill>
                <a:latin typeface="Arial" pitchFamily="34" charset="0"/>
                <a:cs typeface="Arial" pitchFamily="34" charset="0"/>
              </a:rPr>
            </a:br>
            <a:r>
              <a:rPr lang="en-US" sz="4000" b="1" dirty="0" smtClean="0">
                <a:solidFill>
                  <a:srgbClr val="07477F"/>
                </a:solidFill>
                <a:latin typeface="Arial" pitchFamily="34" charset="0"/>
                <a:cs typeface="Arial" pitchFamily="34" charset="0"/>
              </a:rPr>
              <a:t>Effective Family Engagement</a:t>
            </a:r>
            <a:r>
              <a:rPr lang="en-US" sz="4000" dirty="0" smtClean="0">
                <a:latin typeface="Arial" pitchFamily="34" charset="0"/>
                <a:cs typeface="Arial" pitchFamily="34" charset="0"/>
              </a:rPr>
              <a:t/>
            </a:r>
            <a:br>
              <a:rPr lang="en-US" sz="4000" dirty="0" smtClean="0">
                <a:latin typeface="Arial" pitchFamily="34" charset="0"/>
                <a:cs typeface="Arial" pitchFamily="34" charset="0"/>
              </a:rPr>
            </a:br>
            <a:endParaRPr lang="en-US" sz="4000" b="1" dirty="0" smtClean="0">
              <a:solidFill>
                <a:srgbClr val="00B050"/>
              </a:solidFill>
              <a:latin typeface="Arial" pitchFamily="34" charset="0"/>
              <a:cs typeface="Arial" pitchFamily="34" charset="0"/>
            </a:endParaRPr>
          </a:p>
        </p:txBody>
      </p:sp>
      <p:sp>
        <p:nvSpPr>
          <p:cNvPr id="8" name="Rectangle 9"/>
          <p:cNvSpPr txBox="1">
            <a:spLocks noChangeArrowheads="1"/>
          </p:cNvSpPr>
          <p:nvPr/>
        </p:nvSpPr>
        <p:spPr bwMode="auto">
          <a:xfrm>
            <a:off x="252639" y="1600200"/>
            <a:ext cx="8534400" cy="4535487"/>
          </a:xfrm>
          <a:prstGeom prst="rect">
            <a:avLst/>
          </a:prstGeom>
          <a:noFill/>
          <a:ln w="9525">
            <a:noFill/>
            <a:miter lim="800000"/>
            <a:headEnd/>
            <a:tailEnd/>
          </a:ln>
        </p:spPr>
        <p:txBody>
          <a:bodyPr/>
          <a:lstStyle/>
          <a:p>
            <a:pPr marL="342900" indent="-342900" eaLnBrk="0" hangingPunct="0">
              <a:spcBef>
                <a:spcPct val="20000"/>
              </a:spcBef>
              <a:defRPr/>
            </a:pPr>
            <a:r>
              <a:rPr lang="en-US" sz="3200" b="1" dirty="0">
                <a:latin typeface="Arial" pitchFamily="34" charset="0"/>
                <a:ea typeface="ＭＳ Ｐゴシック" charset="-128"/>
                <a:cs typeface="Arial" pitchFamily="34" charset="0"/>
              </a:rPr>
              <a:t>Across Contexts:</a:t>
            </a:r>
          </a:p>
          <a:p>
            <a:pPr marL="342900" indent="-342900" eaLnBrk="0" hangingPunct="0">
              <a:spcBef>
                <a:spcPct val="20000"/>
              </a:spcBef>
              <a:buFont typeface="Arial" charset="0"/>
              <a:buChar char="•"/>
              <a:defRPr/>
            </a:pPr>
            <a:r>
              <a:rPr lang="en-US" sz="2800" dirty="0">
                <a:latin typeface="Arial" pitchFamily="34" charset="0"/>
                <a:ea typeface="ＭＳ Ｐゴシック" charset="-128"/>
                <a:cs typeface="Arial" pitchFamily="34" charset="0"/>
              </a:rPr>
              <a:t>Carried out everywhere that children learn – </a:t>
            </a:r>
            <a:endParaRPr lang="en-US" sz="2800" dirty="0" smtClean="0">
              <a:latin typeface="Arial" pitchFamily="34" charset="0"/>
              <a:ea typeface="ＭＳ Ｐゴシック" charset="-128"/>
              <a:cs typeface="Arial" pitchFamily="34" charset="0"/>
            </a:endParaRPr>
          </a:p>
          <a:p>
            <a:pPr marL="914400" lvl="1" indent="-457200" eaLnBrk="0" hangingPunct="0">
              <a:spcBef>
                <a:spcPct val="20000"/>
              </a:spcBef>
              <a:buFont typeface="Courier New" pitchFamily="49" charset="0"/>
              <a:buChar char="o"/>
              <a:defRPr/>
            </a:pPr>
            <a:r>
              <a:rPr lang="en-US" sz="2800" dirty="0" smtClean="0">
                <a:latin typeface="Arial" pitchFamily="34" charset="0"/>
                <a:ea typeface="ＭＳ Ｐゴシック" charset="-128"/>
                <a:cs typeface="Arial" pitchFamily="34" charset="0"/>
              </a:rPr>
              <a:t>Home</a:t>
            </a:r>
          </a:p>
          <a:p>
            <a:pPr marL="914400" lvl="1" indent="-457200" eaLnBrk="0" hangingPunct="0">
              <a:spcBef>
                <a:spcPct val="20000"/>
              </a:spcBef>
              <a:buFont typeface="Courier New" pitchFamily="49" charset="0"/>
              <a:buChar char="o"/>
              <a:defRPr/>
            </a:pPr>
            <a:r>
              <a:rPr lang="en-US" sz="2800" dirty="0">
                <a:latin typeface="Arial" pitchFamily="34" charset="0"/>
                <a:ea typeface="ＭＳ Ｐゴシック" charset="-128"/>
                <a:cs typeface="Arial" pitchFamily="34" charset="0"/>
              </a:rPr>
              <a:t>P</a:t>
            </a:r>
            <a:r>
              <a:rPr lang="en-US" sz="2800" dirty="0" smtClean="0">
                <a:latin typeface="Arial" pitchFamily="34" charset="0"/>
                <a:ea typeface="ＭＳ Ｐゴシック" charset="-128"/>
                <a:cs typeface="Arial" pitchFamily="34" charset="0"/>
              </a:rPr>
              <a:t>re-kindergarten programs</a:t>
            </a:r>
          </a:p>
          <a:p>
            <a:pPr marL="914400" lvl="1" indent="-457200" eaLnBrk="0" hangingPunct="0">
              <a:spcBef>
                <a:spcPct val="20000"/>
              </a:spcBef>
              <a:buFont typeface="Courier New" pitchFamily="49" charset="0"/>
              <a:buChar char="o"/>
              <a:defRPr/>
            </a:pPr>
            <a:r>
              <a:rPr lang="en-US" sz="2800" dirty="0">
                <a:latin typeface="Arial" pitchFamily="34" charset="0"/>
                <a:ea typeface="ＭＳ Ｐゴシック" charset="-128"/>
                <a:cs typeface="Arial" pitchFamily="34" charset="0"/>
              </a:rPr>
              <a:t>S</a:t>
            </a:r>
            <a:r>
              <a:rPr lang="en-US" sz="2800" dirty="0" smtClean="0">
                <a:latin typeface="Arial" pitchFamily="34" charset="0"/>
                <a:ea typeface="ＭＳ Ｐゴシック" charset="-128"/>
                <a:cs typeface="Arial" pitchFamily="34" charset="0"/>
              </a:rPr>
              <a:t>chool</a:t>
            </a:r>
          </a:p>
          <a:p>
            <a:pPr marL="914400" lvl="1" indent="-457200" eaLnBrk="0" hangingPunct="0">
              <a:spcBef>
                <a:spcPct val="20000"/>
              </a:spcBef>
              <a:buFont typeface="Courier New" pitchFamily="49" charset="0"/>
              <a:buChar char="o"/>
              <a:defRPr/>
            </a:pPr>
            <a:r>
              <a:rPr lang="en-US" sz="2800" dirty="0">
                <a:latin typeface="Arial" pitchFamily="34" charset="0"/>
                <a:ea typeface="ＭＳ Ｐゴシック" charset="-128"/>
                <a:cs typeface="Arial" pitchFamily="34" charset="0"/>
              </a:rPr>
              <a:t>A</a:t>
            </a:r>
            <a:r>
              <a:rPr lang="en-US" sz="2800" dirty="0" smtClean="0">
                <a:latin typeface="Arial" pitchFamily="34" charset="0"/>
                <a:ea typeface="ＭＳ Ｐゴシック" charset="-128"/>
                <a:cs typeface="Arial" pitchFamily="34" charset="0"/>
              </a:rPr>
              <a:t>fter-school programs</a:t>
            </a:r>
          </a:p>
          <a:p>
            <a:pPr marL="914400" lvl="1" indent="-457200" eaLnBrk="0" hangingPunct="0">
              <a:spcBef>
                <a:spcPct val="20000"/>
              </a:spcBef>
              <a:buFont typeface="Courier New" pitchFamily="49" charset="0"/>
              <a:buChar char="o"/>
              <a:defRPr/>
            </a:pPr>
            <a:r>
              <a:rPr lang="en-US" sz="2800" dirty="0">
                <a:latin typeface="Arial" pitchFamily="34" charset="0"/>
                <a:ea typeface="ＭＳ Ｐゴシック" charset="-128"/>
                <a:cs typeface="Arial" pitchFamily="34" charset="0"/>
              </a:rPr>
              <a:t>F</a:t>
            </a:r>
            <a:r>
              <a:rPr lang="en-US" sz="2800" dirty="0" smtClean="0">
                <a:latin typeface="Arial" pitchFamily="34" charset="0"/>
                <a:ea typeface="ＭＳ Ｐゴシック" charset="-128"/>
                <a:cs typeface="Arial" pitchFamily="34" charset="0"/>
              </a:rPr>
              <a:t>aith-based organizations</a:t>
            </a:r>
          </a:p>
          <a:p>
            <a:pPr marL="914400" lvl="1" indent="-457200" eaLnBrk="0" hangingPunct="0">
              <a:spcBef>
                <a:spcPct val="20000"/>
              </a:spcBef>
              <a:buFont typeface="Courier New" pitchFamily="49" charset="0"/>
              <a:buChar char="o"/>
              <a:defRPr/>
            </a:pPr>
            <a:r>
              <a:rPr lang="en-US" sz="2800" dirty="0">
                <a:latin typeface="Arial" pitchFamily="34" charset="0"/>
                <a:ea typeface="ＭＳ Ｐゴシック" charset="-128"/>
                <a:cs typeface="Arial" pitchFamily="34" charset="0"/>
              </a:rPr>
              <a:t>C</a:t>
            </a:r>
            <a:r>
              <a:rPr lang="en-US" sz="2800" dirty="0" smtClean="0">
                <a:latin typeface="Arial" pitchFamily="34" charset="0"/>
                <a:ea typeface="ＭＳ Ｐゴシック" charset="-128"/>
                <a:cs typeface="Arial" pitchFamily="34" charset="0"/>
              </a:rPr>
              <a:t>ommunity </a:t>
            </a:r>
            <a:r>
              <a:rPr lang="en-US" sz="2800" dirty="0">
                <a:latin typeface="Arial" pitchFamily="34" charset="0"/>
                <a:ea typeface="ＭＳ Ｐゴシック" charset="-128"/>
                <a:cs typeface="Arial" pitchFamily="34" charset="0"/>
              </a:rPr>
              <a:t>programs and </a:t>
            </a:r>
            <a:r>
              <a:rPr lang="en-US" sz="2800" dirty="0" smtClean="0">
                <a:latin typeface="Arial" pitchFamily="34" charset="0"/>
                <a:ea typeface="ＭＳ Ｐゴシック" charset="-128"/>
                <a:cs typeface="Arial" pitchFamily="34" charset="0"/>
              </a:rPr>
              <a:t>activities</a:t>
            </a:r>
            <a:endParaRPr lang="en-US" sz="2800" b="1" dirty="0">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96475798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wilson\AppData\Local\Microsoft\Windows\Temporary Internet Files\Content.IE5\AU00TABX\MP90043940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413" y="2286000"/>
            <a:ext cx="3213587" cy="2353602"/>
          </a:xfrm>
          <a:prstGeom prst="rect">
            <a:avLst/>
          </a:prstGeom>
          <a:noFill/>
          <a:extLst>
            <a:ext uri="{909E8E84-426E-40DD-AFC4-6F175D3DCCD1}">
              <a14:hiddenFill xmlns:a14="http://schemas.microsoft.com/office/drawing/2010/main">
                <a:solidFill>
                  <a:srgbClr val="FFFFFF"/>
                </a:solidFill>
              </a14:hiddenFill>
            </a:ext>
          </a:extLst>
        </p:spPr>
      </p:pic>
      <p:sp>
        <p:nvSpPr>
          <p:cNvPr id="7176" name="Title 5"/>
          <p:cNvSpPr>
            <a:spLocks noGrp="1"/>
          </p:cNvSpPr>
          <p:nvPr>
            <p:ph type="title"/>
          </p:nvPr>
        </p:nvSpPr>
        <p:spPr/>
        <p:txBody>
          <a:bodyPr/>
          <a:lstStyle/>
          <a:p>
            <a:r>
              <a:rPr lang="en-US" sz="4000" b="1" dirty="0" smtClean="0">
                <a:solidFill>
                  <a:srgbClr val="07477F"/>
                </a:solidFill>
                <a:latin typeface="Arial" pitchFamily="34" charset="0"/>
                <a:cs typeface="Arial" pitchFamily="34" charset="0"/>
              </a:rPr>
              <a:t>Students with Involved Families</a:t>
            </a:r>
            <a:endParaRPr lang="en-US" sz="2400" b="1" dirty="0" smtClean="0">
              <a:latin typeface="Arial" pitchFamily="34" charset="0"/>
              <a:cs typeface="Arial" pitchFamily="34" charset="0"/>
            </a:endParaRPr>
          </a:p>
        </p:txBody>
      </p:sp>
      <p:sp>
        <p:nvSpPr>
          <p:cNvPr id="12" name="Rectangle 9"/>
          <p:cNvSpPr txBox="1">
            <a:spLocks noChangeArrowheads="1"/>
          </p:cNvSpPr>
          <p:nvPr/>
        </p:nvSpPr>
        <p:spPr bwMode="auto">
          <a:xfrm>
            <a:off x="127000" y="1457919"/>
            <a:ext cx="8712200" cy="4340225"/>
          </a:xfrm>
          <a:prstGeom prst="rect">
            <a:avLst/>
          </a:prstGeom>
          <a:noFill/>
          <a:ln w="9525">
            <a:noFill/>
            <a:miter lim="800000"/>
            <a:headEnd/>
            <a:tailEnd/>
          </a:ln>
        </p:spPr>
        <p:txBody>
          <a:bodyPr/>
          <a:lstStyle/>
          <a:p>
            <a:pPr>
              <a:defRPr/>
            </a:pPr>
            <a:r>
              <a:rPr lang="en-US" sz="2200" dirty="0">
                <a:latin typeface="Arial" pitchFamily="34" charset="0"/>
                <a:ea typeface="ＭＳ Ｐゴシック" charset="-128"/>
                <a:cs typeface="Arial" pitchFamily="34" charset="0"/>
              </a:rPr>
              <a:t>No matter what their family income or background may be, students with involved </a:t>
            </a:r>
            <a:r>
              <a:rPr lang="en-US" sz="2200" dirty="0" smtClean="0">
                <a:latin typeface="Arial" pitchFamily="34" charset="0"/>
                <a:ea typeface="ＭＳ Ｐゴシック" charset="-128"/>
                <a:cs typeface="Arial" pitchFamily="34" charset="0"/>
              </a:rPr>
              <a:t>parents/caregivers </a:t>
            </a:r>
            <a:r>
              <a:rPr lang="en-US" sz="2200" dirty="0">
                <a:latin typeface="Arial" pitchFamily="34" charset="0"/>
                <a:ea typeface="ＭＳ Ｐゴシック" charset="-128"/>
                <a:cs typeface="Arial" pitchFamily="34" charset="0"/>
              </a:rPr>
              <a:t>are more likely to:</a:t>
            </a:r>
            <a:r>
              <a:rPr lang="en-US" sz="1000" dirty="0">
                <a:ea typeface="ＭＳ Ｐゴシック" charset="-128"/>
              </a:rPr>
              <a:t/>
            </a:r>
            <a:br>
              <a:rPr lang="en-US" sz="1000" dirty="0">
                <a:ea typeface="ＭＳ Ｐゴシック" charset="-128"/>
              </a:rPr>
            </a:br>
            <a:endParaRPr lang="en-US" sz="1000" dirty="0">
              <a:ea typeface="ＭＳ Ｐゴシック" charset="-128"/>
            </a:endParaRPr>
          </a:p>
          <a:p>
            <a:pPr marL="800100" lvl="1" indent="-342900" eaLnBrk="0" hangingPunct="0">
              <a:spcBef>
                <a:spcPct val="20000"/>
              </a:spcBef>
              <a:buFont typeface="Arial" charset="0"/>
              <a:buChar char="•"/>
              <a:defRPr/>
            </a:pPr>
            <a:r>
              <a:rPr lang="en-US" sz="2800" dirty="0">
                <a:latin typeface="Arial" pitchFamily="34" charset="0"/>
                <a:ea typeface="ＭＳ Ｐゴシック" charset="-128"/>
                <a:cs typeface="Arial" pitchFamily="34" charset="0"/>
              </a:rPr>
              <a:t>Earn higher grades and test scores </a:t>
            </a:r>
          </a:p>
          <a:p>
            <a:pPr marL="800100" lvl="1" indent="-342900" eaLnBrk="0" hangingPunct="0">
              <a:spcBef>
                <a:spcPct val="20000"/>
              </a:spcBef>
              <a:buFont typeface="Arial" charset="0"/>
              <a:buChar char="•"/>
              <a:defRPr/>
            </a:pPr>
            <a:r>
              <a:rPr lang="en-US" sz="2800" dirty="0">
                <a:latin typeface="Arial" pitchFamily="34" charset="0"/>
                <a:ea typeface="ＭＳ Ｐゴシック" charset="-128"/>
                <a:cs typeface="Arial" pitchFamily="34" charset="0"/>
              </a:rPr>
              <a:t>Pass their classes </a:t>
            </a:r>
          </a:p>
          <a:p>
            <a:pPr marL="800100" lvl="1" indent="-342900" eaLnBrk="0" hangingPunct="0">
              <a:spcBef>
                <a:spcPct val="20000"/>
              </a:spcBef>
              <a:buFont typeface="Arial" charset="0"/>
              <a:buChar char="•"/>
              <a:defRPr/>
            </a:pPr>
            <a:r>
              <a:rPr lang="en-US" sz="2800" dirty="0">
                <a:latin typeface="Arial" pitchFamily="34" charset="0"/>
                <a:ea typeface="ＭＳ Ｐゴシック" charset="-128"/>
                <a:cs typeface="Arial" pitchFamily="34" charset="0"/>
              </a:rPr>
              <a:t>Attend school regularly</a:t>
            </a:r>
          </a:p>
          <a:p>
            <a:pPr marL="800100" lvl="1" indent="-342900" eaLnBrk="0" hangingPunct="0">
              <a:spcBef>
                <a:spcPct val="20000"/>
              </a:spcBef>
              <a:buFont typeface="Arial" charset="0"/>
              <a:buChar char="•"/>
              <a:defRPr/>
            </a:pPr>
            <a:r>
              <a:rPr lang="en-US" sz="2800" dirty="0">
                <a:latin typeface="Arial" pitchFamily="34" charset="0"/>
                <a:ea typeface="ＭＳ Ｐゴシック" charset="-128"/>
                <a:cs typeface="Arial" pitchFamily="34" charset="0"/>
              </a:rPr>
              <a:t>Have better social skills </a:t>
            </a:r>
          </a:p>
          <a:p>
            <a:pPr marL="800100" lvl="1" indent="-342900" eaLnBrk="0" hangingPunct="0">
              <a:spcBef>
                <a:spcPct val="20000"/>
              </a:spcBef>
              <a:buFont typeface="Arial" charset="0"/>
              <a:buChar char="•"/>
              <a:defRPr/>
            </a:pPr>
            <a:r>
              <a:rPr lang="en-US" sz="2800" dirty="0">
                <a:latin typeface="Arial" pitchFamily="34" charset="0"/>
                <a:ea typeface="ＭＳ Ｐゴシック" charset="-128"/>
                <a:cs typeface="Arial" pitchFamily="34" charset="0"/>
              </a:rPr>
              <a:t>Graduate and go on to postsecondary education</a:t>
            </a:r>
          </a:p>
          <a:p>
            <a:pPr marL="342900" indent="-342900" eaLnBrk="0" hangingPunct="0">
              <a:spcBef>
                <a:spcPct val="20000"/>
              </a:spcBef>
              <a:defRPr/>
            </a:pPr>
            <a:endParaRPr lang="en-US" sz="1200" dirty="0">
              <a:ea typeface="ＭＳ Ｐゴシック" charset="-128"/>
            </a:endParaRPr>
          </a:p>
          <a:p>
            <a:pPr marL="342900" indent="-342900" eaLnBrk="0" hangingPunct="0">
              <a:spcBef>
                <a:spcPct val="20000"/>
              </a:spcBef>
              <a:defRPr/>
            </a:pPr>
            <a:r>
              <a:rPr lang="en-US" sz="1100" dirty="0">
                <a:latin typeface="Arial" pitchFamily="34" charset="0"/>
                <a:ea typeface="ＭＳ Ｐゴシック" charset="-128"/>
                <a:cs typeface="Arial" pitchFamily="34" charset="0"/>
              </a:rPr>
              <a:t>Henderson, A., &amp; Mapp, K. (2002). </a:t>
            </a:r>
            <a:r>
              <a:rPr lang="en-US" sz="1100" i="1" dirty="0">
                <a:latin typeface="Arial" pitchFamily="34" charset="0"/>
                <a:ea typeface="ＭＳ Ｐゴシック" charset="-128"/>
                <a:cs typeface="Arial" pitchFamily="34" charset="0"/>
              </a:rPr>
              <a:t>A new wave of evidence: The impact of school, family, and </a:t>
            </a:r>
          </a:p>
          <a:p>
            <a:pPr marL="342900" indent="-342900" eaLnBrk="0" hangingPunct="0">
              <a:spcBef>
                <a:spcPct val="20000"/>
              </a:spcBef>
              <a:defRPr/>
            </a:pPr>
            <a:r>
              <a:rPr lang="en-US" sz="1100" i="1" dirty="0">
                <a:latin typeface="Arial" pitchFamily="34" charset="0"/>
                <a:ea typeface="ＭＳ Ｐゴシック" charset="-128"/>
                <a:cs typeface="Arial" pitchFamily="34" charset="0"/>
              </a:rPr>
              <a:t>community connections on student achievement. </a:t>
            </a:r>
            <a:r>
              <a:rPr lang="en-US" sz="1100" dirty="0">
                <a:latin typeface="Arial" pitchFamily="34" charset="0"/>
                <a:ea typeface="ＭＳ Ｐゴシック" charset="-128"/>
                <a:cs typeface="Arial" pitchFamily="34" charset="0"/>
              </a:rPr>
              <a:t>Austin, TX: Southwest Educational Development Laboratory.</a:t>
            </a:r>
          </a:p>
        </p:txBody>
      </p:sp>
    </p:spTree>
    <p:extLst>
      <p:ext uri="{BB962C8B-B14F-4D97-AF65-F5344CB8AC3E}">
        <p14:creationId xmlns:p14="http://schemas.microsoft.com/office/powerpoint/2010/main" val="109821235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itle 5"/>
          <p:cNvSpPr>
            <a:spLocks noGrp="1"/>
          </p:cNvSpPr>
          <p:nvPr>
            <p:ph type="title"/>
          </p:nvPr>
        </p:nvSpPr>
        <p:spPr/>
        <p:txBody>
          <a:bodyPr>
            <a:normAutofit fontScale="90000"/>
          </a:bodyPr>
          <a:lstStyle/>
          <a:p>
            <a:r>
              <a:rPr lang="en-US" b="1" dirty="0" smtClean="0">
                <a:solidFill>
                  <a:srgbClr val="07477F"/>
                </a:solidFill>
                <a:latin typeface="Arial" pitchFamily="34" charset="0"/>
                <a:cs typeface="Arial" pitchFamily="34" charset="0"/>
              </a:rPr>
              <a:t>Family Engagement Supports     School Reform</a:t>
            </a:r>
            <a:endParaRPr lang="en-US" sz="2400" b="1" dirty="0" smtClean="0">
              <a:latin typeface="Arial" pitchFamily="34" charset="0"/>
              <a:cs typeface="Arial" pitchFamily="34" charset="0"/>
            </a:endParaRPr>
          </a:p>
        </p:txBody>
      </p:sp>
      <p:sp>
        <p:nvSpPr>
          <p:cNvPr id="8" name="Content Placeholder 6"/>
          <p:cNvSpPr>
            <a:spLocks noGrp="1"/>
          </p:cNvSpPr>
          <p:nvPr>
            <p:ph idx="1"/>
          </p:nvPr>
        </p:nvSpPr>
        <p:spPr>
          <a:xfrm>
            <a:off x="381000" y="1569893"/>
            <a:ext cx="8763000" cy="4297507"/>
          </a:xfrm>
        </p:spPr>
        <p:txBody>
          <a:bodyPr/>
          <a:lstStyle/>
          <a:p>
            <a:pPr marL="0" indent="0">
              <a:spcBef>
                <a:spcPts val="0"/>
              </a:spcBef>
              <a:spcAft>
                <a:spcPts val="0"/>
              </a:spcAft>
              <a:buNone/>
            </a:pPr>
            <a:r>
              <a:rPr lang="en-US" sz="2800" dirty="0" smtClean="0">
                <a:latin typeface="Arial" pitchFamily="34" charset="0"/>
                <a:cs typeface="Arial" pitchFamily="34" charset="0"/>
              </a:rPr>
              <a:t>New research shows that meaningful </a:t>
            </a:r>
          </a:p>
          <a:p>
            <a:pPr marL="0" indent="0">
              <a:spcBef>
                <a:spcPts val="0"/>
              </a:spcBef>
              <a:spcAft>
                <a:spcPts val="0"/>
              </a:spcAft>
              <a:buNone/>
            </a:pPr>
            <a:r>
              <a:rPr lang="en-US" sz="2800" dirty="0" smtClean="0">
                <a:latin typeface="Arial" pitchFamily="34" charset="0"/>
                <a:cs typeface="Arial" pitchFamily="34" charset="0"/>
              </a:rPr>
              <a:t>family and community engagement is one of </a:t>
            </a:r>
          </a:p>
          <a:p>
            <a:pPr marL="0" indent="0">
              <a:spcBef>
                <a:spcPts val="0"/>
              </a:spcBef>
              <a:spcAft>
                <a:spcPts val="0"/>
              </a:spcAft>
              <a:buNone/>
            </a:pPr>
            <a:r>
              <a:rPr lang="en-US" sz="2800" b="1" dirty="0" smtClean="0">
                <a:solidFill>
                  <a:schemeClr val="accent6">
                    <a:lumMod val="75000"/>
                  </a:schemeClr>
                </a:solidFill>
                <a:latin typeface="Arial" pitchFamily="34" charset="0"/>
                <a:cs typeface="Arial" pitchFamily="34" charset="0"/>
              </a:rPr>
              <a:t>five essential ingredients </a:t>
            </a:r>
            <a:r>
              <a:rPr lang="en-US" sz="2800" dirty="0" smtClean="0">
                <a:latin typeface="Arial" pitchFamily="34" charset="0"/>
                <a:cs typeface="Arial" pitchFamily="34" charset="0"/>
              </a:rPr>
              <a:t>for effective school reform:</a:t>
            </a:r>
          </a:p>
          <a:p>
            <a:pPr marL="0" indent="0">
              <a:spcBef>
                <a:spcPts val="0"/>
              </a:spcBef>
              <a:spcAft>
                <a:spcPts val="0"/>
              </a:spcAft>
              <a:buNone/>
            </a:pPr>
            <a:endParaRPr lang="en-US" sz="800" dirty="0" smtClean="0">
              <a:latin typeface="Arial" pitchFamily="34" charset="0"/>
              <a:cs typeface="Arial" pitchFamily="34" charset="0"/>
            </a:endParaRPr>
          </a:p>
          <a:p>
            <a:pPr marL="914400" lvl="1" indent="-457200">
              <a:spcBef>
                <a:spcPts val="0"/>
              </a:spcBef>
              <a:spcAft>
                <a:spcPts val="600"/>
              </a:spcAft>
              <a:buFont typeface="+mj-lt"/>
              <a:buAutoNum type="arabicPeriod"/>
            </a:pPr>
            <a:r>
              <a:rPr lang="en-US" sz="2400" dirty="0" smtClean="0">
                <a:latin typeface="Arial" pitchFamily="34" charset="0"/>
                <a:cs typeface="Arial" pitchFamily="34" charset="0"/>
              </a:rPr>
              <a:t>(Principal) leadership as the driver for change</a:t>
            </a:r>
          </a:p>
          <a:p>
            <a:pPr marL="914400" lvl="1" indent="-457200">
              <a:spcBef>
                <a:spcPts val="0"/>
              </a:spcBef>
              <a:spcAft>
                <a:spcPts val="600"/>
              </a:spcAft>
              <a:buFont typeface="+mj-lt"/>
              <a:buAutoNum type="arabicPeriod"/>
            </a:pPr>
            <a:r>
              <a:rPr lang="en-US" sz="2400" dirty="0" smtClean="0">
                <a:latin typeface="Arial" pitchFamily="34" charset="0"/>
                <a:cs typeface="Arial" pitchFamily="34" charset="0"/>
              </a:rPr>
              <a:t>Family-school-community ties</a:t>
            </a:r>
          </a:p>
          <a:p>
            <a:pPr marL="914400" lvl="1" indent="-457200">
              <a:spcBef>
                <a:spcPts val="0"/>
              </a:spcBef>
              <a:spcAft>
                <a:spcPts val="600"/>
              </a:spcAft>
              <a:buFont typeface="+mj-lt"/>
              <a:buAutoNum type="arabicPeriod"/>
            </a:pPr>
            <a:r>
              <a:rPr lang="en-US" sz="2400" dirty="0" smtClean="0">
                <a:latin typeface="Arial" pitchFamily="34" charset="0"/>
                <a:cs typeface="Arial" pitchFamily="34" charset="0"/>
              </a:rPr>
              <a:t>Professional capacity</a:t>
            </a:r>
          </a:p>
          <a:p>
            <a:pPr marL="914400" lvl="1" indent="-457200">
              <a:spcBef>
                <a:spcPts val="0"/>
              </a:spcBef>
              <a:spcAft>
                <a:spcPts val="600"/>
              </a:spcAft>
              <a:buFont typeface="+mj-lt"/>
              <a:buAutoNum type="arabicPeriod"/>
            </a:pPr>
            <a:r>
              <a:rPr lang="en-US" sz="2400" dirty="0" smtClean="0">
                <a:latin typeface="Arial" pitchFamily="34" charset="0"/>
                <a:cs typeface="Arial" pitchFamily="34" charset="0"/>
              </a:rPr>
              <a:t>Student-centered learning climate</a:t>
            </a:r>
          </a:p>
          <a:p>
            <a:pPr marL="914400" lvl="1" indent="-457200">
              <a:spcBef>
                <a:spcPts val="0"/>
              </a:spcBef>
              <a:spcAft>
                <a:spcPts val="600"/>
              </a:spcAft>
              <a:buFont typeface="+mj-lt"/>
              <a:buAutoNum type="arabicPeriod"/>
            </a:pPr>
            <a:r>
              <a:rPr lang="en-US" sz="2400" dirty="0" smtClean="0">
                <a:latin typeface="Arial" pitchFamily="34" charset="0"/>
                <a:cs typeface="Arial" pitchFamily="34" charset="0"/>
              </a:rPr>
              <a:t>Instructional guidance</a:t>
            </a:r>
            <a:endParaRPr lang="en-US" sz="2000" dirty="0">
              <a:latin typeface="Arial" pitchFamily="34" charset="0"/>
              <a:cs typeface="Arial" pitchFamily="34" charset="0"/>
            </a:endParaRPr>
          </a:p>
          <a:p>
            <a:pPr marL="457200" lvl="1" indent="0">
              <a:spcBef>
                <a:spcPts val="0"/>
              </a:spcBef>
              <a:spcAft>
                <a:spcPts val="600"/>
              </a:spcAft>
              <a:buNone/>
            </a:pPr>
            <a:r>
              <a:rPr lang="en-US" sz="1400" dirty="0" smtClean="0">
                <a:latin typeface="Arial" pitchFamily="34" charset="0"/>
                <a:cs typeface="Arial" pitchFamily="34" charset="0"/>
              </a:rPr>
              <a:t>Bryk, A.S., Sebring, P.B., Allensworth, E., Luppescu, S., &amp; Easton, J.Q. (2010). </a:t>
            </a:r>
            <a:r>
              <a:rPr lang="en-US" sz="1400" i="1" dirty="0" smtClean="0">
                <a:latin typeface="Arial" pitchFamily="34" charset="0"/>
                <a:cs typeface="Arial" pitchFamily="34" charset="0"/>
              </a:rPr>
              <a:t>Organizing schools for improvement: Lessons from Chicago. </a:t>
            </a:r>
            <a:r>
              <a:rPr lang="en-US" sz="1400" dirty="0" smtClean="0">
                <a:latin typeface="Arial" pitchFamily="34" charset="0"/>
                <a:cs typeface="Arial" pitchFamily="34" charset="0"/>
              </a:rPr>
              <a:t>Chicago: University of Chicago Press.</a:t>
            </a:r>
          </a:p>
        </p:txBody>
      </p:sp>
    </p:spTree>
    <p:extLst>
      <p:ext uri="{BB962C8B-B14F-4D97-AF65-F5344CB8AC3E}">
        <p14:creationId xmlns:p14="http://schemas.microsoft.com/office/powerpoint/2010/main" val="268141498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6_standards"/>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304925" y="1816100"/>
            <a:ext cx="6473825"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5"/>
          <p:cNvSpPr>
            <a:spLocks noGrp="1"/>
          </p:cNvSpPr>
          <p:nvPr>
            <p:ph type="title"/>
          </p:nvPr>
        </p:nvSpPr>
        <p:spPr/>
        <p:txBody>
          <a:bodyPr>
            <a:normAutofit fontScale="90000"/>
          </a:bodyPr>
          <a:lstStyle/>
          <a:p>
            <a:r>
              <a:rPr lang="en-US" b="1" dirty="0" smtClean="0">
                <a:solidFill>
                  <a:srgbClr val="07477F"/>
                </a:solidFill>
                <a:latin typeface="Arial" pitchFamily="34" charset="0"/>
                <a:cs typeface="Arial" pitchFamily="34" charset="0"/>
              </a:rPr>
              <a:t>National PTA Standards for </a:t>
            </a:r>
            <a:br>
              <a:rPr lang="en-US" b="1" dirty="0" smtClean="0">
                <a:solidFill>
                  <a:srgbClr val="07477F"/>
                </a:solidFill>
                <a:latin typeface="Arial" pitchFamily="34" charset="0"/>
                <a:cs typeface="Arial" pitchFamily="34" charset="0"/>
              </a:rPr>
            </a:br>
            <a:r>
              <a:rPr lang="en-US" b="1" dirty="0" smtClean="0">
                <a:solidFill>
                  <a:srgbClr val="07477F"/>
                </a:solidFill>
                <a:latin typeface="Arial" pitchFamily="34" charset="0"/>
                <a:cs typeface="Arial" pitchFamily="34" charset="0"/>
              </a:rPr>
              <a:t>Family-School Partnerships</a:t>
            </a:r>
            <a:endParaRPr lang="en-US" sz="2400" b="1" dirty="0" smtClean="0">
              <a:latin typeface="Arial" pitchFamily="34" charset="0"/>
              <a:cs typeface="Arial" pitchFamily="34" charset="0"/>
            </a:endParaRPr>
          </a:p>
        </p:txBody>
      </p:sp>
    </p:spTree>
    <p:extLst>
      <p:ext uri="{BB962C8B-B14F-4D97-AF65-F5344CB8AC3E}">
        <p14:creationId xmlns:p14="http://schemas.microsoft.com/office/powerpoint/2010/main" val="21749422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3" ma:contentTypeDescription="Create a new document." ma:contentTypeScope="" ma:versionID="ebedaa5e39435eca6cae133c7b111621">
  <xsd:schema xmlns:xsd="http://www.w3.org/2001/XMLSchema" xmlns:xs="http://www.w3.org/2001/XMLSchema" xmlns:p="http://schemas.microsoft.com/office/2006/metadata/properties" xmlns:ns2="c3a6e9ef-a1f6-4766-94ca-80364285655b" targetNamespace="http://schemas.microsoft.com/office/2006/metadata/properties" ma:root="true" ma:fieldsID="8e931a62d9d662a530870840701150fe" ns2:_="">
    <xsd:import namespace="c3a6e9ef-a1f6-4766-94ca-80364285655b"/>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80BBA3-873D-4246-A2C6-37D52998BCC0}"/>
</file>

<file path=customXml/itemProps2.xml><?xml version="1.0" encoding="utf-8"?>
<ds:datastoreItem xmlns:ds="http://schemas.openxmlformats.org/officeDocument/2006/customXml" ds:itemID="{FB643C4A-8B90-440F-BBF7-DC1FBF9A5D28}"/>
</file>

<file path=customXml/itemProps3.xml><?xml version="1.0" encoding="utf-8"?>
<ds:datastoreItem xmlns:ds="http://schemas.openxmlformats.org/officeDocument/2006/customXml" ds:itemID="{5FF6C922-2D8A-4168-B8BB-BE8F11E7FB7D}"/>
</file>

<file path=docProps/app.xml><?xml version="1.0" encoding="utf-8"?>
<Properties xmlns="http://schemas.openxmlformats.org/officeDocument/2006/extended-properties" xmlns:vt="http://schemas.openxmlformats.org/officeDocument/2006/docPropsVTypes">
  <Template/>
  <TotalTime>6311</TotalTime>
  <Words>7612</Words>
  <Application>Microsoft Office PowerPoint</Application>
  <PresentationFormat>On-screen Show (4:3)</PresentationFormat>
  <Paragraphs>737</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Arial</vt:lpstr>
      <vt:lpstr>Calibri</vt:lpstr>
      <vt:lpstr>Courier New</vt:lpstr>
      <vt:lpstr>Wingdings</vt:lpstr>
      <vt:lpstr>1_Office Theme</vt:lpstr>
      <vt:lpstr>PowerPoint Presentation</vt:lpstr>
      <vt:lpstr>By the end of this workshop you will be able to:</vt:lpstr>
      <vt:lpstr>National PTA’s Definition of  Effective Family Engagement </vt:lpstr>
      <vt:lpstr>National PTA’s Definition of  Effective Family Engagement </vt:lpstr>
      <vt:lpstr>National PTA’s Definition of  Effective Family Engagement </vt:lpstr>
      <vt:lpstr>National PTA’s Definition of  Effective Family Engagement </vt:lpstr>
      <vt:lpstr>Students with Involved Families</vt:lpstr>
      <vt:lpstr>Family Engagement Supports     School Reform</vt:lpstr>
      <vt:lpstr>National PTA Standards for  Family-School Partnerships</vt:lpstr>
      <vt:lpstr>Standard 1: Welcoming All Families </vt:lpstr>
      <vt:lpstr>Standard 1: Welcoming All Families Getting Started</vt:lpstr>
      <vt:lpstr>Standard 2: Communicating Effectively </vt:lpstr>
      <vt:lpstr>Standard 2: Communicating Effectively </vt:lpstr>
      <vt:lpstr>Standard 3: Supporting Student Success </vt:lpstr>
      <vt:lpstr>PowerPoint Presentation</vt:lpstr>
      <vt:lpstr>Standard 4: Speaking Up for Every Child </vt:lpstr>
      <vt:lpstr>Standard 4: Speaking Up for Every Child</vt:lpstr>
      <vt:lpstr>Standard 5: Sharing Power </vt:lpstr>
      <vt:lpstr>Standard 5: Sharing Power </vt:lpstr>
      <vt:lpstr>Standard 6: Collaborating with Community </vt:lpstr>
      <vt:lpstr>Standard 6: Collaborating with Community </vt:lpstr>
      <vt:lpstr>Best Practices National PTA Standards for Family-School Partnerships</vt:lpstr>
      <vt:lpstr>PowerPoint Presentation</vt:lpstr>
      <vt:lpstr>PowerPoint Presentation</vt:lpstr>
      <vt:lpstr>PowerPoint Presentation</vt:lpstr>
      <vt:lpstr>PowerPoint Presentation</vt:lpstr>
      <vt:lpstr>PowerPoint Presentation</vt:lpstr>
      <vt:lpstr>Other National PTA Resources For Family Engagement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dc:creator>
  <cp:lastModifiedBy>Katherine Nevans</cp:lastModifiedBy>
  <cp:revision>150</cp:revision>
  <dcterms:created xsi:type="dcterms:W3CDTF">2011-10-16T20:23:31Z</dcterms:created>
  <dcterms:modified xsi:type="dcterms:W3CDTF">2013-09-26T01:31:27Z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