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59" r:id="rId2"/>
  </p:sldMasterIdLst>
  <p:notesMasterIdLst>
    <p:notesMasterId r:id="rId17"/>
  </p:notesMasterIdLst>
  <p:handoutMasterIdLst>
    <p:handoutMasterId r:id="rId18"/>
  </p:handoutMasterIdLst>
  <p:sldIdLst>
    <p:sldId id="279" r:id="rId3"/>
    <p:sldId id="267" r:id="rId4"/>
    <p:sldId id="293" r:id="rId5"/>
    <p:sldId id="315" r:id="rId6"/>
    <p:sldId id="298" r:id="rId7"/>
    <p:sldId id="292" r:id="rId8"/>
    <p:sldId id="294" r:id="rId9"/>
    <p:sldId id="296" r:id="rId10"/>
    <p:sldId id="270" r:id="rId11"/>
    <p:sldId id="280" r:id="rId12"/>
    <p:sldId id="275" r:id="rId13"/>
    <p:sldId id="314" r:id="rId14"/>
    <p:sldId id="313" r:id="rId15"/>
    <p:sldId id="276"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800000"/>
    <a:srgbClr val="808000"/>
    <a:srgbClr val="5E1D10"/>
    <a:srgbClr val="4D4D4D"/>
    <a:srgbClr val="B0AC00"/>
    <a:srgbClr val="D5E1E7"/>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829" autoAdjust="0"/>
  </p:normalViewPr>
  <p:slideViewPr>
    <p:cSldViewPr>
      <p:cViewPr varScale="1">
        <p:scale>
          <a:sx n="48" d="100"/>
          <a:sy n="48" d="100"/>
        </p:scale>
        <p:origin x="-200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defRPr sz="1200">
                <a:cs typeface="+mn-cs"/>
              </a:defRPr>
            </a:lvl1pPr>
          </a:lstStyle>
          <a:p>
            <a:pPr>
              <a:defRPr/>
            </a:pPr>
            <a:endParaRPr lang="en-US"/>
          </a:p>
        </p:txBody>
      </p:sp>
      <p:sp>
        <p:nvSpPr>
          <p:cNvPr id="27651" name="Rectangle 3"/>
          <p:cNvSpPr>
            <a:spLocks noGrp="1" noChangeArrowheads="1"/>
          </p:cNvSpPr>
          <p:nvPr>
            <p:ph type="dt" sz="quarter" idx="1"/>
          </p:nvPr>
        </p:nvSpPr>
        <p:spPr bwMode="auto">
          <a:xfrm>
            <a:off x="397118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a:defRPr sz="1200">
                <a:cs typeface="+mn-cs"/>
              </a:defRPr>
            </a:lvl1pPr>
          </a:lstStyle>
          <a:p>
            <a:pPr>
              <a:defRPr/>
            </a:pPr>
            <a:endParaRPr lang="en-US"/>
          </a:p>
        </p:txBody>
      </p:sp>
      <p:sp>
        <p:nvSpPr>
          <p:cNvPr id="27652" name="Rectangle 4"/>
          <p:cNvSpPr>
            <a:spLocks noGrp="1" noChangeArrowheads="1"/>
          </p:cNvSpPr>
          <p:nvPr>
            <p:ph type="ftr" sz="quarter" idx="2"/>
          </p:nvPr>
        </p:nvSpPr>
        <p:spPr bwMode="auto">
          <a:xfrm>
            <a:off x="0" y="8829989"/>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defRPr sz="1200">
                <a:cs typeface="+mn-cs"/>
              </a:defRPr>
            </a:lvl1pPr>
          </a:lstStyle>
          <a:p>
            <a:pPr>
              <a:defRPr/>
            </a:pPr>
            <a:endParaRPr lang="en-US"/>
          </a:p>
        </p:txBody>
      </p:sp>
      <p:sp>
        <p:nvSpPr>
          <p:cNvPr id="27653" name="Rectangle 5"/>
          <p:cNvSpPr>
            <a:spLocks noGrp="1" noChangeArrowheads="1"/>
          </p:cNvSpPr>
          <p:nvPr>
            <p:ph type="sldNum" sz="quarter" idx="3"/>
          </p:nvPr>
        </p:nvSpPr>
        <p:spPr bwMode="auto">
          <a:xfrm>
            <a:off x="3971183" y="8829989"/>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a:defRPr sz="1200">
                <a:cs typeface="+mn-cs"/>
              </a:defRPr>
            </a:lvl1pPr>
          </a:lstStyle>
          <a:p>
            <a:pPr>
              <a:defRPr/>
            </a:pPr>
            <a:fld id="{8FEA5917-D360-40D9-9BE0-BCA4A987B5B8}" type="slidenum">
              <a:rPr lang="en-US"/>
              <a:pPr>
                <a:defRPr/>
              </a:pPr>
              <a:t>‹#›</a:t>
            </a:fld>
            <a:endParaRPr lang="en-US"/>
          </a:p>
        </p:txBody>
      </p:sp>
    </p:spTree>
    <p:extLst>
      <p:ext uri="{BB962C8B-B14F-4D97-AF65-F5344CB8AC3E}">
        <p14:creationId xmlns:p14="http://schemas.microsoft.com/office/powerpoint/2010/main" val="9616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820"/>
          </a:xfrm>
          <a:prstGeom prst="rect">
            <a:avLst/>
          </a:prstGeom>
        </p:spPr>
        <p:txBody>
          <a:bodyPr vert="horz" lIns="93172" tIns="46586" rIns="93172" bIns="46586"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1183" y="0"/>
            <a:ext cx="3037628" cy="464820"/>
          </a:xfrm>
          <a:prstGeom prst="rect">
            <a:avLst/>
          </a:prstGeom>
        </p:spPr>
        <p:txBody>
          <a:bodyPr vert="horz" lIns="93172" tIns="46586" rIns="93172" bIns="46586" rtlCol="0"/>
          <a:lstStyle>
            <a:lvl1pPr algn="r">
              <a:defRPr sz="1200">
                <a:cs typeface="+mn-cs"/>
              </a:defRPr>
            </a:lvl1pPr>
          </a:lstStyle>
          <a:p>
            <a:pPr>
              <a:defRPr/>
            </a:pPr>
            <a:fld id="{3D7BBB0F-3913-42AA-8165-DAC175FCCAFA}" type="datetimeFigureOut">
              <a:rPr lang="en-US"/>
              <a:pPr>
                <a:defRPr/>
              </a:pPr>
              <a:t>9/7/2013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6" rIns="93172" bIns="46586" rtlCol="0" anchor="ctr"/>
          <a:lstStyle/>
          <a:p>
            <a:pPr lvl="0"/>
            <a:endParaRPr lang="en-US" noProof="0" smtClean="0"/>
          </a:p>
        </p:txBody>
      </p:sp>
      <p:sp>
        <p:nvSpPr>
          <p:cNvPr id="5" name="Notes Placeholder 4"/>
          <p:cNvSpPr>
            <a:spLocks noGrp="1"/>
          </p:cNvSpPr>
          <p:nvPr>
            <p:ph type="body" sz="quarter" idx="3"/>
          </p:nvPr>
        </p:nvSpPr>
        <p:spPr>
          <a:xfrm>
            <a:off x="701359" y="4415790"/>
            <a:ext cx="5607684" cy="4183380"/>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89"/>
            <a:ext cx="3037628" cy="464820"/>
          </a:xfrm>
          <a:prstGeom prst="rect">
            <a:avLst/>
          </a:prstGeom>
        </p:spPr>
        <p:txBody>
          <a:bodyPr vert="horz" lIns="93172" tIns="46586" rIns="93172" bIns="46586"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1183" y="8829989"/>
            <a:ext cx="3037628" cy="464820"/>
          </a:xfrm>
          <a:prstGeom prst="rect">
            <a:avLst/>
          </a:prstGeom>
        </p:spPr>
        <p:txBody>
          <a:bodyPr vert="horz" lIns="93172" tIns="46586" rIns="93172" bIns="46586" rtlCol="0" anchor="b"/>
          <a:lstStyle>
            <a:lvl1pPr algn="r">
              <a:defRPr sz="1200">
                <a:cs typeface="+mn-cs"/>
              </a:defRPr>
            </a:lvl1pPr>
          </a:lstStyle>
          <a:p>
            <a:pPr>
              <a:defRPr/>
            </a:pPr>
            <a:fld id="{F6F771C4-F5FB-4038-AF88-6CC485D71BFB}" type="slidenum">
              <a:rPr lang="en-US"/>
              <a:pPr>
                <a:defRPr/>
              </a:pPr>
              <a:t>‹#›</a:t>
            </a:fld>
            <a:endParaRPr lang="en-US"/>
          </a:p>
        </p:txBody>
      </p:sp>
    </p:spTree>
    <p:extLst>
      <p:ext uri="{BB962C8B-B14F-4D97-AF65-F5344CB8AC3E}">
        <p14:creationId xmlns:p14="http://schemas.microsoft.com/office/powerpoint/2010/main" val="18760752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When starting the reflections</a:t>
            </a:r>
            <a:r>
              <a:rPr lang="en-US" baseline="0" dirty="0" smtClean="0"/>
              <a:t> program and making copies you need to be sure that you specify your own unit deadline.  It is best that you start with the deadline your entries are due to Missouri PTA and work backwards.  I would suggest that you give your judges two weeks to have the entries and get them judged.  You need at least one week before you send your entries to the judges and a week after you get them back to get final scoring tabulations completed, winners notified and final preparations to send the entries to Missouri PTA by the January 14, 2011 4:30 p.m. deadline.  So allowing only the suggested 4 weeks your unit deadline would need to be no later than December 12, 2010.    When I was Reflections Chair at the local unit, I would usually always set my deadline for the first Friday after the Student’s Thanksgiving Break – sending reminders home before the break and then again twice the week of the deadline.  This gave me ample time to do what I need to get done.</a:t>
            </a:r>
            <a:endParaRPr lang="en-US" dirty="0" smtClean="0"/>
          </a:p>
          <a:p>
            <a:pPr eaLnBrk="1" hangingPunct="1">
              <a:spcBef>
                <a:spcPct val="0"/>
              </a:spcBef>
              <a:buFontTx/>
              <a:buNone/>
            </a:pPr>
            <a:endParaRPr lang="en-US" dirty="0" smtClean="0"/>
          </a:p>
          <a:p>
            <a:pPr eaLnBrk="1" hangingPunct="1">
              <a:spcBef>
                <a:spcPct val="0"/>
              </a:spcBef>
              <a:buFontTx/>
              <a:buNone/>
            </a:pPr>
            <a:r>
              <a:rPr lang="en-US" dirty="0" smtClean="0"/>
              <a:t>One</a:t>
            </a:r>
            <a:r>
              <a:rPr lang="en-US" baseline="0" dirty="0" smtClean="0"/>
              <a:t> of the most frequent questions I get asked is who do I get to judge my unit’s entries?  Judges can come from several different places.  Here are some guidelines – professional photographers, owners or instructors of dance studios, art teachers, journalists, band directors or professional musicians, teachers, community members of civic organizations.  The list can be endless – just remember 2 suggestions I have– 1)  This is a great way to get community members involved with your PTA and your school.  2)  If you use teachers, try to get teachers from another school to judge your entries – this way the teacher won’t recognize the students work. </a:t>
            </a:r>
          </a:p>
          <a:p>
            <a:pPr eaLnBrk="1" hangingPunct="1">
              <a:spcBef>
                <a:spcPct val="0"/>
              </a:spcBef>
              <a:buFontTx/>
              <a:buNone/>
            </a:pPr>
            <a:endParaRPr lang="en-US" baseline="0"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85D14E-7BF2-4756-898A-E2A0F2BF2E6B}" type="slidenum">
              <a:rPr lang="en-US" smtClean="0"/>
              <a:pPr>
                <a:defRPr/>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Take the time to fold the</a:t>
            </a:r>
            <a:r>
              <a:rPr lang="en-US" baseline="0" dirty="0" smtClean="0"/>
              <a:t> student entry form at the fold line before sending the entry to the judges.  This will help ensure that the judging is conducted blindly.</a:t>
            </a:r>
          </a:p>
          <a:p>
            <a:pPr eaLnBrk="1" hangingPunct="1">
              <a:spcBef>
                <a:spcPct val="0"/>
              </a:spcBef>
              <a:buFontTx/>
              <a:buNone/>
            </a:pPr>
            <a:endParaRPr lang="en-US" baseline="0" dirty="0" smtClean="0"/>
          </a:p>
          <a:p>
            <a:pPr eaLnBrk="1" hangingPunct="1">
              <a:spcBef>
                <a:spcPct val="0"/>
              </a:spcBef>
              <a:buFontTx/>
              <a:buNone/>
            </a:pPr>
            <a:r>
              <a:rPr lang="en-US" baseline="0" dirty="0" smtClean="0"/>
              <a:t>New this year is a judges scorecard.  This should be sent to your judges with a copy of the general student rules and the category rules for the category they are judging.  This is an excel spreadsheet that can be downloaded from the Missouri </a:t>
            </a:r>
            <a:r>
              <a:rPr lang="en-US" baseline="0" smtClean="0"/>
              <a:t>PTA website</a:t>
            </a: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85D14E-7BF2-4756-898A-E2A0F2BF2E6B}" type="slidenum">
              <a:rPr lang="en-US" smtClean="0"/>
              <a:pPr>
                <a:defRPr/>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Have a display</a:t>
            </a:r>
            <a:r>
              <a:rPr lang="en-US" baseline="0" dirty="0" smtClean="0"/>
              <a:t> at back to school night – you can set up a display with samples – you might have collected – usually you might know children with past entries to borrow – or if your previous chair took pictures of her display of the previous year you can use those.  Be sure to explain to parents what Reflections is – have your deadline’s set and posted during this time as well.  Be creative in what you do to get kids to participate as well as showcasing their artwork at the end of the year.  A way to encourage students to participate is to work with your schools principal and teachers to offer some sort of extra credit or a homework pass.  Having a display at your unit meetings will get all sorts of parents notified about the program.  Some schools run </a:t>
            </a:r>
            <a:r>
              <a:rPr lang="en-US" baseline="0" dirty="0" err="1" smtClean="0"/>
              <a:t>powerpoint</a:t>
            </a:r>
            <a:r>
              <a:rPr lang="en-US" baseline="0" dirty="0" smtClean="0"/>
              <a:t> presentations similar to what we do at showcase – this cuts down on table space – this requires some planning as it is nice to have pictures of the artwork in the </a:t>
            </a:r>
            <a:r>
              <a:rPr lang="en-US" baseline="0" dirty="0" err="1" smtClean="0"/>
              <a:t>powerpoint</a:t>
            </a:r>
            <a:r>
              <a:rPr lang="en-US" baseline="0" dirty="0" smtClean="0"/>
              <a:t>.  If you have an inspiration at your board and unit meetings especially invite one of your past state winners to come and share their experience with Reflections – this is great for Film video students and dance choreography students – be sure that if you have dance Choreography students that the area they are dancing in is safe enough and they have enough room.</a:t>
            </a:r>
            <a:endParaRPr lang="en-US"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85D14E-7BF2-4756-898A-E2A0F2BF2E6B}" type="slidenum">
              <a:rPr lang="en-US" smtClean="0"/>
              <a:pPr>
                <a:defRPr/>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Where do I go if I have questions:  If you</a:t>
            </a:r>
            <a:r>
              <a:rPr lang="en-US" baseline="0" dirty="0" smtClean="0"/>
              <a:t> are a local unit reflections chair – then I would first contact your council reflections chair if you are a member of a council.  If they don’t know the answer to your question then you can ask your president, regional director and the state reflections chair.  You can also contact the Missouri State </a:t>
            </a:r>
            <a:r>
              <a:rPr lang="en-US" baseline="0" smtClean="0"/>
              <a:t>PTA Office.</a:t>
            </a: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C5D6669-CD01-4919-968E-362BC5AB51D7}" type="slidenum">
              <a:rPr lang="en-US" smtClean="0"/>
              <a:pPr>
                <a:defRPr/>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Colorado</a:t>
            </a:r>
            <a:r>
              <a:rPr lang="en-US" baseline="0" dirty="0" smtClean="0"/>
              <a:t> PTA Board member Mary Lou Anderson started the Reflections program.  She wanted to make sure that students still received a valuable arts education as schools during this time were </a:t>
            </a:r>
            <a:r>
              <a:rPr lang="en-US" baseline="0" dirty="0" err="1" smtClean="0"/>
              <a:t>begining</a:t>
            </a:r>
            <a:r>
              <a:rPr lang="en-US" baseline="0" dirty="0" smtClean="0"/>
              <a:t> to cut the arts in their school curriculum.  The program was designed to enhance the arts education students are receiving in school and allow them to express themselves in the use of a variety of medium.  The Reflections program is for students in preschool through grade 12.   The Reflections program helps parents encourage the creativity and lifelong learning of their children and offers children recognition for their artistic endeavors.  Parents, teachers and community members all play a critical role in providing a positive learning environment for children.  Supporting the PTA Reflection Program is one way you can increase student achievement, foster student talents, and promote the arts in your home, your school and your community.</a:t>
            </a:r>
          </a:p>
          <a:p>
            <a:endParaRPr lang="en-US" baseline="0" dirty="0" smtClean="0"/>
          </a:p>
          <a:p>
            <a:r>
              <a:rPr lang="en-US" baseline="0" dirty="0" smtClean="0"/>
              <a:t>What do we mean by a multi-level program?  It means that students must submit entries to the local unit – they are then judged at this level according to the rules as outlined in the tool kit, and the entries that are chosen to advance move on to the state level.  The entries submitted to the state level are then judged again and the top scoring entry in each age division in each category is then sent to the national level where the entries are judged again.  The national level is the final level of judging.</a:t>
            </a:r>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Now that you have some background information on what Reflections is, let’s look at how Reflections relates to National PTA’s National Standards for Family – School Partnerships.</a:t>
            </a:r>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baseline="0" dirty="0" smtClean="0"/>
              <a:t>The first standard states:  </a:t>
            </a:r>
            <a:r>
              <a:rPr lang="en-US" i="1" baseline="0" dirty="0" smtClean="0"/>
              <a:t>Families are active participants in the life of the school, and eel welcomed, valued and connect to each other, to school staff and to what students are learning and doing in class</a:t>
            </a:r>
            <a:r>
              <a:rPr lang="en-US" baseline="0" dirty="0" smtClean="0"/>
              <a:t>.  How does Reflections relate to this? </a:t>
            </a:r>
          </a:p>
          <a:p>
            <a:endParaRPr lang="en-US" baseline="0" dirty="0" smtClean="0"/>
          </a:p>
          <a:p>
            <a:r>
              <a:rPr lang="en-US" baseline="0" dirty="0" smtClean="0"/>
              <a:t>As Reflections chairs and president’s you should promote the PTA Reflections program to all families in the school.  Emphasize that every child’s participation is valued and offer tips on how parents can support their children’s artistic expression.</a:t>
            </a:r>
          </a:p>
          <a:p>
            <a:endParaRPr lang="en-US" baseline="0" dirty="0" smtClean="0"/>
          </a:p>
          <a:p>
            <a:r>
              <a:rPr lang="en-US" baseline="0" dirty="0" smtClean="0"/>
              <a:t>To reach everyone, translate program information into families’ native languages.  Depending on your resources, you could send out translated fliers, have translators at meetings, create a poster that highlights the year’s theme in different languages, or work with teachers to help explain the program to students and parents.</a:t>
            </a:r>
          </a:p>
          <a:p>
            <a:endParaRPr lang="en-US" baseline="0" dirty="0" smtClean="0"/>
          </a:p>
          <a:p>
            <a:r>
              <a:rPr lang="en-US" baseline="0" dirty="0" smtClean="0"/>
              <a:t>To get parents in the school doors, invite them to exhibits and performances of PTA Reflections Entries. </a:t>
            </a:r>
            <a:endParaRPr lang="en-US" baseline="0" dirty="0" smtClean="0"/>
          </a:p>
          <a:p>
            <a:endParaRPr lang="en-US" baseline="0" dirty="0" smtClean="0"/>
          </a:p>
          <a:p>
            <a:r>
              <a:rPr lang="en-US" dirty="0" smtClean="0"/>
              <a:t>The second standard:</a:t>
            </a:r>
            <a:r>
              <a:rPr lang="en-US" baseline="0" dirty="0" smtClean="0"/>
              <a:t>  Communicating Effectively – </a:t>
            </a:r>
            <a:r>
              <a:rPr lang="en-US" i="1" baseline="0" dirty="0" smtClean="0"/>
              <a:t>Families and school staff engage in regular, two-way meaningful communication about student learning.  </a:t>
            </a:r>
          </a:p>
          <a:p>
            <a:endParaRPr lang="en-US" baseline="0" dirty="0" smtClean="0"/>
          </a:p>
          <a:p>
            <a:r>
              <a:rPr lang="en-US" baseline="0" dirty="0" smtClean="0"/>
              <a:t>Share Reflections Program information and reminders through a variety of channels:  the school or PTA website, newsletters, PTA meetings, promotions at community businesses, the backpack express, etc.  Don’t expect parents and other caregivers to be able to attend PTA meetings or receive any one type of communication.  Always provide information for questions and feedback.</a:t>
            </a:r>
          </a:p>
          <a:p>
            <a:endParaRPr lang="en-US" baseline="0" dirty="0" smtClean="0"/>
          </a:p>
          <a:p>
            <a:r>
              <a:rPr lang="en-US" baseline="0" dirty="0" smtClean="0"/>
              <a:t>Starting a PTA Reflections discussion group or blog can be another way to share information and engage families in the program.  Communicate key dates and other information with a PTA reflections calendar.  Use an end-of-year survey to ask for feedback and help measure your successes and challenges.</a:t>
            </a:r>
          </a:p>
          <a:p>
            <a:endParaRPr lang="en-US" baseline="0" dirty="0" smtClean="0"/>
          </a:p>
          <a:p>
            <a:r>
              <a:rPr lang="en-US" dirty="0" smtClean="0"/>
              <a:t>The third standard:  Supporting Student Success:  </a:t>
            </a:r>
            <a:r>
              <a:rPr lang="en-US" i="1" dirty="0" smtClean="0"/>
              <a:t>Families</a:t>
            </a:r>
            <a:r>
              <a:rPr lang="en-US" i="1" baseline="0" dirty="0" smtClean="0"/>
              <a:t> and school staff continuously collaborate to support students’ learning and healthy development both at home and at school, and have regular opportunities to strengthen their knowledge and skills to do so effectively.</a:t>
            </a:r>
            <a:endParaRPr lang="en-US" i="0" baseline="0" dirty="0" smtClean="0"/>
          </a:p>
          <a:p>
            <a:endParaRPr lang="en-US" i="0" baseline="0" dirty="0" smtClean="0"/>
          </a:p>
          <a:p>
            <a:r>
              <a:rPr lang="en-US" i="0" baseline="0" dirty="0" smtClean="0"/>
              <a:t>Arts learning experiences promote reading and language skills mathematics skills, thinking skills social skills, and more.(1)   Use PTA Reflections as an opportunity to educate parents and caregivers about the benefits of arts education for children’s academic, social and lifelong success.  Emphasize that PTA Reflections is designed to support students’ learning by enhancing quality arts education.  Work with your school’s classroom and arts teachers to coordinate efforts.  PTA Reflections entries can be created in or outside of school and the program can help support the curriculum.</a:t>
            </a:r>
          </a:p>
          <a:p>
            <a:endParaRPr lang="en-US" i="0" baseline="0" dirty="0" smtClean="0"/>
          </a:p>
          <a:p>
            <a:r>
              <a:rPr lang="en-US" i="0" baseline="0" dirty="0" smtClean="0"/>
              <a:t>(1)taken from the article by Sandra </a:t>
            </a:r>
            <a:r>
              <a:rPr lang="en-US" i="0" baseline="0" dirty="0" err="1" smtClean="0"/>
              <a:t>Ruppert</a:t>
            </a:r>
            <a:r>
              <a:rPr lang="en-US" i="0" baseline="0" dirty="0" smtClean="0"/>
              <a:t>, “Critical Evidence:  How the Arts Benefit Student Achievement”(National Assembly of State Arts Agencies and Arts Education Partnership, 2006), www.nasaa-arts.org/publications/critical-evidence.shtml (accessed November 26,2009).</a:t>
            </a:r>
          </a:p>
          <a:p>
            <a:endParaRPr lang="en-US" i="0" baseline="0" dirty="0" smtClean="0"/>
          </a:p>
          <a:p>
            <a:r>
              <a:rPr lang="en-US" dirty="0" smtClean="0"/>
              <a:t>Standard 4:  Speaking</a:t>
            </a:r>
            <a:r>
              <a:rPr lang="en-US" baseline="0" dirty="0" smtClean="0"/>
              <a:t> Up for Every Child – </a:t>
            </a:r>
            <a:r>
              <a:rPr lang="en-US" i="1" baseline="0" dirty="0" smtClean="0"/>
              <a:t>Families are empowered advocates for their own and other children, to  ensure that students are treated fairly and have access to learning opportunities that will support their success.</a:t>
            </a:r>
            <a:endParaRPr lang="en-US" i="0" baseline="0" dirty="0" smtClean="0"/>
          </a:p>
          <a:p>
            <a:endParaRPr lang="en-US" i="0" baseline="0" dirty="0" smtClean="0"/>
          </a:p>
          <a:p>
            <a:r>
              <a:rPr lang="en-US" i="0" baseline="0" dirty="0" smtClean="0"/>
              <a:t>You can use the Reflections program to rally families to speak up for the value of arts education – to reach out to teachers, school administrators, and legislators to fight to keep the arts in your school, despite budget cuts.  Arts education is a fundamental part of learning for grades K-12 and allows students to hone the skills that will prepare them for the highly competitive labor marked of the 21</a:t>
            </a:r>
            <a:r>
              <a:rPr lang="en-US" i="0" baseline="30000" dirty="0" smtClean="0"/>
              <a:t>st</a:t>
            </a:r>
            <a:r>
              <a:rPr lang="en-US" i="0" baseline="0" dirty="0" smtClean="0"/>
              <a:t> century.</a:t>
            </a:r>
          </a:p>
          <a:p>
            <a:endParaRPr lang="en-US" i="0" baseline="0" dirty="0" smtClean="0"/>
          </a:p>
          <a:p>
            <a:r>
              <a:rPr lang="en-US" i="0" baseline="0" dirty="0" smtClean="0"/>
              <a:t>Showcase the benefits of the arts for students, and demonstrate your school community’s commitment to preserving arts education, by publicizing your PTA Reflections Program.  Reach out to local media about the launch of the program, the selection of winners and any exhibits of artwork.  Invited community centers, libraries and businesses to display artwork and program information.</a:t>
            </a:r>
          </a:p>
          <a:p>
            <a:endParaRPr lang="en-US" i="0" baseline="0" dirty="0" smtClean="0"/>
          </a:p>
          <a:p>
            <a:r>
              <a:rPr lang="en-US" dirty="0" smtClean="0"/>
              <a:t>Standard 5:  Sharing Power</a:t>
            </a:r>
            <a:r>
              <a:rPr lang="en-US" baseline="0" dirty="0" smtClean="0"/>
              <a:t> – </a:t>
            </a:r>
            <a:r>
              <a:rPr lang="en-US" i="1" baseline="0" dirty="0" smtClean="0"/>
              <a:t>Families and school staff are equal partners in decisions that affect children and families and together inform, influence, and create policies, practices and programs.</a:t>
            </a:r>
            <a:endParaRPr lang="en-US" i="0" baseline="0" dirty="0" smtClean="0"/>
          </a:p>
          <a:p>
            <a:endParaRPr lang="en-US" i="0" baseline="0" dirty="0" smtClean="0"/>
          </a:p>
          <a:p>
            <a:r>
              <a:rPr lang="en-US" i="0" baseline="0" dirty="0" smtClean="0"/>
              <a:t>PTA Reflections gives students an opportunity to share their thoughts and perspectives on a given theme.  It also gives students an opportunity to determine that theme.  Each year’s national PTA Reflections theme is selected from hundreds of ideas by students.  Give your students a voice; encourage them to enter the annual theme search.</a:t>
            </a:r>
          </a:p>
          <a:p>
            <a:endParaRPr lang="en-US" i="0" baseline="0" dirty="0" smtClean="0"/>
          </a:p>
          <a:p>
            <a:r>
              <a:rPr lang="en-US" i="0" baseline="0" dirty="0" smtClean="0"/>
              <a:t>Give parents and caregivers a voice by inviting them to volunteer with the PTA Reflections Program.  Ask people to contribute their skill sets to promoting the program, cataloging entries, arranging the judging, preparing exhibits, etc.  Welcome new volunteers and new ideas. </a:t>
            </a:r>
          </a:p>
          <a:p>
            <a:endParaRPr lang="en-US" i="0" baseline="0" dirty="0" smtClean="0"/>
          </a:p>
          <a:p>
            <a:r>
              <a:rPr lang="en-US" dirty="0" smtClean="0"/>
              <a:t>Standard 6:  Collaborating with Community</a:t>
            </a:r>
            <a:r>
              <a:rPr lang="en-US" baseline="0" dirty="0" smtClean="0"/>
              <a:t> – </a:t>
            </a:r>
            <a:r>
              <a:rPr lang="en-US" i="1" baseline="0" dirty="0" smtClean="0"/>
              <a:t>Families and school staff collaborate with community members to connect students, families and staff to expanded learning opportunities, community services and civic participation.</a:t>
            </a:r>
            <a:endParaRPr lang="en-US" i="0" baseline="0" dirty="0" smtClean="0"/>
          </a:p>
          <a:p>
            <a:endParaRPr lang="en-US" i="0" baseline="0" dirty="0" smtClean="0"/>
          </a:p>
          <a:p>
            <a:r>
              <a:rPr lang="en-US" i="0" baseline="0" dirty="0" smtClean="0"/>
              <a:t>Seek community partners to support PTA Reflections with prizes, exhibit space, and more.  Also, partner with the community on programs to enhance arts education in the classroom or other learning environments.  Each year, National PTA awards a limited number of matching grants of up to $1,000 to local PTAs for student-centered programs focused on arts education, with special consideration given to programs that reach large numbers of at-risk students.  For more information about the Mary Lou Anders Reflections Arts Enhancement Grants, go to www.PTA.org/ArtsGrants. </a:t>
            </a:r>
          </a:p>
          <a:p>
            <a:endParaRPr lang="en-US" i="0" baseline="0" dirty="0" smtClean="0"/>
          </a:p>
          <a:p>
            <a:r>
              <a:rPr lang="en-US" i="0" baseline="0" dirty="0" smtClean="0"/>
              <a:t>Now that we have looked at the National Standards for Family-School Partnerships and how they can relate to Reflections – let’s look at how to run a successful Reflections program in your school.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First thing you need to know is that the theme for the 2010 – 2011 school</a:t>
            </a:r>
            <a:r>
              <a:rPr lang="en-US" baseline="0" dirty="0" smtClean="0"/>
              <a:t> year is Together We Can.    All entries that are submitted should be created with the theme in mind.    When promoting the Reflections program to your school community – be careful to not give ideas for the current theme – show examples from past themes; otherwise it is possible that all of your entries will have the same idea as the example you gave.  </a:t>
            </a:r>
          </a:p>
          <a:p>
            <a:endParaRPr lang="en-US" baseline="0" dirty="0" smtClean="0"/>
          </a:p>
          <a:p>
            <a:r>
              <a:rPr lang="en-US" baseline="0" dirty="0" smtClean="0"/>
              <a:t>Now let’s look at the available art areas and age divisions..</a:t>
            </a:r>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baseline="0" dirty="0" smtClean="0"/>
              <a:t>The six art areas that students can create entries in are dance choreography, film/video production, literature, musical composition, photography and visual arts.   Now you need to know what the age divisions are and we will look at some examples of how many entries you can submit.  </a:t>
            </a:r>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Age Divisions</a:t>
            </a:r>
            <a:r>
              <a:rPr lang="en-US" baseline="0" dirty="0" smtClean="0"/>
              <a:t> for Reflections are as follows:  Primary:  Preschool through Grade 2, Intermediate:  Grade 3 – Grade 5; Middle/Jr.:  Grade 6 – Grade 8; and Senior:  Grade 9 – Grade 12.  National PTA and Missouri PTA b</a:t>
            </a:r>
            <a:r>
              <a:rPr lang="en-US" sz="1200" kern="1200" dirty="0" smtClean="0">
                <a:solidFill>
                  <a:schemeClr val="tx1"/>
                </a:solidFill>
                <a:latin typeface="+mn-lt"/>
                <a:ea typeface="+mn-ea"/>
                <a:cs typeface="+mn-cs"/>
              </a:rPr>
              <a:t>elieve that each child with a disability should be provided a free and appropriate public education. Therefore, the Reflections Program at the national level and the state level does not have a special division for students with disabilities. National PTA and Missouri PTA believe it is the right of parents to place their child in the Reflections Program grade division that best reflects the child’s developmental age.   Now let’s look at the Missouri</a:t>
            </a:r>
            <a:r>
              <a:rPr lang="en-US" sz="1200" kern="1200" baseline="0" dirty="0" smtClean="0">
                <a:solidFill>
                  <a:schemeClr val="tx1"/>
                </a:solidFill>
                <a:latin typeface="+mn-lt"/>
                <a:ea typeface="+mn-ea"/>
                <a:cs typeface="+mn-cs"/>
              </a:rPr>
              <a:t> PTA rules in detail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6F771C4-F5FB-4038-AF88-6CC485D71BFB}"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buFont typeface="Arial" pitchFamily="34" charset="0"/>
              <a:buNone/>
              <a:defRPr/>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69B1B1-72CC-4E98-9CDD-E5774CBB0E26}" type="slidenum">
              <a:rPr lang="en-US" smtClean="0"/>
              <a:pPr>
                <a:defRPr/>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buFont typeface="Arial" pitchFamily="34" charset="0"/>
              <a:buChar char="•"/>
              <a:defRPr/>
            </a:pPr>
            <a:r>
              <a:rPr lang="en-US" dirty="0" smtClean="0"/>
              <a:t>Officers form turned in by</a:t>
            </a:r>
            <a:r>
              <a:rPr lang="en-US" baseline="0" dirty="0" smtClean="0"/>
              <a:t> March 31</a:t>
            </a:r>
            <a:r>
              <a:rPr lang="en-US" baseline="30000" dirty="0" smtClean="0"/>
              <a:t>st</a:t>
            </a:r>
            <a:r>
              <a:rPr lang="en-US" baseline="0" dirty="0" smtClean="0"/>
              <a:t> – This form is available in your president's winter packet – that they should have received in December.  Even if many of your officers are returning for a second year or another term this form needs to be completely filled out and sent to the state office.  This form is also located on the Missouri PTA website under the Forms/Award page.  Please make sure you send all of the information including your Reflections Chairs – this is what I use to contact Reflections Chairs.  Also if you have changes during the year – please email the state office with those changes.  We realize that life events happen and things change so if your officers change during the year please be sure you update that information with the state office.  If you are unsure whether this form is turned it, check with your president and/or secretary or call the state office. </a:t>
            </a:r>
          </a:p>
          <a:p>
            <a:pPr eaLnBrk="1" fontAlgn="auto" hangingPunct="1">
              <a:spcBef>
                <a:spcPts val="0"/>
              </a:spcBef>
              <a:spcAft>
                <a:spcPts val="0"/>
              </a:spcAft>
              <a:buFont typeface="Arial" pitchFamily="34" charset="0"/>
              <a:buChar char="•"/>
              <a:defRPr/>
            </a:pPr>
            <a:r>
              <a:rPr lang="en-US" baseline="0" dirty="0" smtClean="0"/>
              <a:t>Membership dues have been paid monthly.  Check with your treasurer to make sure that your dues have been paid.</a:t>
            </a:r>
          </a:p>
          <a:p>
            <a:pPr eaLnBrk="1" fontAlgn="auto" hangingPunct="1">
              <a:spcBef>
                <a:spcPts val="0"/>
              </a:spcBef>
              <a:spcAft>
                <a:spcPts val="0"/>
              </a:spcAft>
              <a:buFont typeface="Arial" pitchFamily="34" charset="0"/>
              <a:buChar char="•"/>
              <a:defRPr/>
            </a:pPr>
            <a:r>
              <a:rPr lang="en-US" baseline="0" dirty="0" smtClean="0"/>
              <a:t>Bylaws are current and approved within the last 3 years – how do you know when they are due and when they were last approved?  The state procedure and bylaws chairman will send you a letter letting you know it is time to review your bylaws and update them.  If you are not sure you can always contact your president, Regional Director or the state office and they can tell you those dates.  </a:t>
            </a:r>
          </a:p>
          <a:p>
            <a:pPr eaLnBrk="1" fontAlgn="auto" hangingPunct="1">
              <a:spcBef>
                <a:spcPts val="0"/>
              </a:spcBef>
              <a:spcAft>
                <a:spcPts val="0"/>
              </a:spcAft>
              <a:buFont typeface="Arial" pitchFamily="34" charset="0"/>
              <a:buChar char="•"/>
              <a:defRPr/>
            </a:pPr>
            <a:r>
              <a:rPr lang="en-US" baseline="0" dirty="0" smtClean="0"/>
              <a:t>Your unit has submitted a copy of their 990 tax filing – many of you submit your taxes with the e-postcard and receive an email from the IRS.  This email usually comes to the president or treasurer.  They need to forward that information to the Missouri state office.</a:t>
            </a:r>
          </a:p>
          <a:p>
            <a:pPr eaLnBrk="1" fontAlgn="auto" hangingPunct="1">
              <a:spcBef>
                <a:spcPts val="0"/>
              </a:spcBef>
              <a:spcAft>
                <a:spcPts val="0"/>
              </a:spcAft>
              <a:buFont typeface="Arial" pitchFamily="34" charset="0"/>
              <a:buChar char="•"/>
              <a:defRPr/>
            </a:pPr>
            <a:r>
              <a:rPr lang="en-US" baseline="0" dirty="0" smtClean="0"/>
              <a:t>Your unit has submitted their annual financial review. The information on what needs to be included in this report is in your president’s Tool Kit. </a:t>
            </a:r>
          </a:p>
          <a:p>
            <a:pPr eaLnBrk="1" fontAlgn="auto" hangingPunct="1">
              <a:spcBef>
                <a:spcPts val="0"/>
              </a:spcBef>
              <a:spcAft>
                <a:spcPts val="0"/>
              </a:spcAft>
              <a:buFont typeface="Arial" pitchFamily="34" charset="0"/>
              <a:buChar char="•"/>
              <a:defRPr/>
            </a:pPr>
            <a:r>
              <a:rPr lang="en-US" baseline="0" dirty="0" smtClean="0"/>
              <a:t>Your unit has submitted their annual report.  Once again this information is received by the President’s in their Tool Kit.  Now I want to go show you some samples of these forms.</a:t>
            </a: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69B1B1-72CC-4E98-9CDD-E5774CBB0E26}" type="slidenum">
              <a:rPr lang="en-US" smtClean="0"/>
              <a:pPr>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066800" y="3429000"/>
            <a:ext cx="4419600" cy="1524000"/>
          </a:xfrm>
        </p:spPr>
        <p:txBody>
          <a:bodyPr vert="horz"/>
          <a:lstStyle>
            <a:lvl1pPr>
              <a:defRPr sz="4800">
                <a:solidFill>
                  <a:schemeClr val="accent2">
                    <a:lumMod val="75000"/>
                  </a:schemeClr>
                </a:solidFill>
              </a:defRPr>
            </a:lvl1pPr>
          </a:lstStyle>
          <a:p>
            <a:r>
              <a:rPr lang="en-US" smtClean="0"/>
              <a:t>Click to edit Master title style</a:t>
            </a:r>
            <a:endParaRPr lang="en-US" dirty="0"/>
          </a:p>
        </p:txBody>
      </p:sp>
      <p:sp>
        <p:nvSpPr>
          <p:cNvPr id="16387" name="Rectangle 3"/>
          <p:cNvSpPr>
            <a:spLocks noGrp="1" noChangeArrowheads="1"/>
          </p:cNvSpPr>
          <p:nvPr>
            <p:ph type="subTitle" idx="1"/>
          </p:nvPr>
        </p:nvSpPr>
        <p:spPr>
          <a:xfrm>
            <a:off x="1905000" y="5334000"/>
            <a:ext cx="4114800" cy="533400"/>
          </a:xfrm>
        </p:spPr>
        <p:txBody>
          <a:bodyPr/>
          <a:lstStyle>
            <a:lvl1pPr marL="0" indent="0">
              <a:buFontTx/>
              <a:buNone/>
              <a:defRPr>
                <a:solidFill>
                  <a:schemeClr val="accent3">
                    <a:lumMod val="75000"/>
                  </a:schemeClr>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vert="horz"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28600"/>
            <a:ext cx="1828800" cy="65532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5334000" cy="6553200"/>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34A4C4F-2AC5-4F2E-9E82-1221ED149A4D}" type="datetimeFigureOut">
              <a:rPr lang="en-US" smtClean="0"/>
              <a:pPr>
                <a:defRPr/>
              </a:pPr>
              <a:t>9/7/2013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943A3C-10FC-4C8F-A762-1EE1B150154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6869901-314E-434A-93EB-81531831369D}" type="datetimeFigureOut">
              <a:rPr lang="en-US" smtClean="0"/>
              <a:pPr>
                <a:defRPr/>
              </a:pPr>
              <a:t>9/7/2013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2593B2-D923-4DF0-B1CD-EBAD25D03056}"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C9C4FE-F3C1-43E5-8BD3-E1B5ED3FD416}" type="datetimeFigureOut">
              <a:rPr lang="en-US" smtClean="0"/>
              <a:pPr>
                <a:defRPr/>
              </a:pPr>
              <a:t>9/7/2013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9F711E-5E26-4A5B-91EE-F979B5C2509E}"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CFF7B0A1-3102-40DC-848B-7D7787A8948D}" type="datetimeFigureOut">
              <a:rPr lang="en-US" smtClean="0"/>
              <a:pPr>
                <a:defRPr/>
              </a:pPr>
              <a:t>9/7/2013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805BD9-9206-4116-9022-913E3C5D6839}"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208BBEE3-F43C-4035-9E31-B0A8B7EA2A71}" type="datetimeFigureOut">
              <a:rPr lang="en-US" smtClean="0"/>
              <a:pPr>
                <a:defRPr/>
              </a:pPr>
              <a:t>9/7/2013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F28E8F3-2F1B-4F1A-AE03-4251B9612721}"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62BC674-BA9E-4183-A7D8-EBD3ADF9C074}" type="datetimeFigureOut">
              <a:rPr lang="en-US" smtClean="0"/>
              <a:pPr>
                <a:defRPr/>
              </a:pPr>
              <a:t>9/7/2013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3A96993-1BE8-42BB-8D75-7F870F7C9ED1}"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1821E6BB-C772-45E3-B143-D31F18BAC509}" type="datetimeFigureOut">
              <a:rPr lang="en-US" smtClean="0"/>
              <a:pPr>
                <a:defRPr/>
              </a:pPr>
              <a:t>9/7/2013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B0F3190-398A-4B80-BEB6-DC0CE0D9104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38200" cy="6553200"/>
          </a:xfrm>
        </p:spPr>
        <p:txBody>
          <a:bodyPr/>
          <a:lstStyle>
            <a:lvl1pPr>
              <a:defRPr sz="4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lang="en-US" sz="2800" dirty="0" smtClean="0">
                <a:solidFill>
                  <a:schemeClr val="accent3">
                    <a:lumMod val="20000"/>
                    <a:lumOff val="80000"/>
                  </a:schemeClr>
                </a:solidFill>
                <a:latin typeface="Arial" charset="0"/>
              </a:defRPr>
            </a:lvl1pPr>
            <a:lvl2pPr>
              <a:defRPr sz="2400">
                <a:solidFill>
                  <a:schemeClr val="accent3">
                    <a:lumMod val="20000"/>
                    <a:lumOff val="80000"/>
                  </a:schemeClr>
                </a:solidFill>
              </a:defRPr>
            </a:lvl2pPr>
            <a:lvl3pPr>
              <a:defRPr sz="2000">
                <a:solidFill>
                  <a:schemeClr val="accent3">
                    <a:lumMod val="20000"/>
                    <a:lumOff val="80000"/>
                  </a:schemeClr>
                </a:solidFill>
              </a:defRPr>
            </a:lvl3pPr>
            <a:lvl4pPr>
              <a:defRPr sz="1800">
                <a:solidFill>
                  <a:schemeClr val="accent3">
                    <a:lumMod val="20000"/>
                    <a:lumOff val="80000"/>
                  </a:schemeClr>
                </a:solidFill>
              </a:defRPr>
            </a:lvl4pPr>
            <a:lvl5pPr>
              <a:defRPr sz="1800">
                <a:solidFill>
                  <a:schemeClr val="accent3">
                    <a:lumMod val="20000"/>
                    <a:lumOff val="8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D4B5B505-8501-4E06-B9FB-72764FBE9BCF}" type="datetimeFigureOut">
              <a:rPr lang="en-US" smtClean="0"/>
              <a:pPr>
                <a:defRPr/>
              </a:pPr>
              <a:t>9/7/2013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59806AD-A70D-4895-BCEC-F8206648CD82}"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614210F-2B20-4B75-BC10-CBDE8435604C}" type="datetimeFigureOut">
              <a:rPr lang="en-US" smtClean="0"/>
              <a:pPr>
                <a:defRPr/>
              </a:pPr>
              <a:t>9/7/2013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4D5E096-4B98-447F-B9A1-D086FF5EE125}"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5161280-9A98-4EE0-BEA2-4FB68139EFA7}" type="datetimeFigureOut">
              <a:rPr lang="en-US" smtClean="0"/>
              <a:pPr>
                <a:defRPr/>
              </a:pPr>
              <a:t>9/7/2013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69A3ABC-0535-4626-B10C-E97AA1C9C994}"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130564CD-9463-41C2-BFF3-6198A7224DDE}" type="datetimeFigureOut">
              <a:rPr lang="en-US" smtClean="0"/>
              <a:pPr>
                <a:defRPr/>
              </a:pPr>
              <a:t>9/7/2013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526A4FA-EC5F-4196-981E-8F640B584C21}"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38200" cy="6553200"/>
          </a:xfrm>
        </p:spPr>
        <p:txBody>
          <a:bodyPr/>
          <a:lstStyle>
            <a:lvl1pPr>
              <a:defRPr sz="4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lang="en-US" sz="2800" dirty="0" smtClean="0">
                <a:solidFill>
                  <a:schemeClr val="tx1"/>
                </a:solidFill>
                <a:latin typeface="Arial" charset="0"/>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09802"/>
            <a:ext cx="7772400" cy="1362075"/>
          </a:xfrm>
        </p:spPr>
        <p:txBody>
          <a:bodyPr vert="horz"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685802"/>
            <a:ext cx="7772400" cy="1500187"/>
          </a:xfrm>
        </p:spPr>
        <p:txBody>
          <a:bodyPr anchor="b"/>
          <a:lstStyle>
            <a:lvl1pPr marL="0" indent="0">
              <a:buNone/>
              <a:defRPr sz="2000">
                <a:solidFill>
                  <a:schemeClr val="accent2">
                    <a:lumMod val="7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2000" cy="6553200"/>
          </a:xfrm>
        </p:spPr>
        <p:txBody>
          <a:bodyPr/>
          <a:lstStyle>
            <a:lvl1pPr>
              <a:defRPr sz="4800"/>
            </a:lvl1pPr>
          </a:lstStyle>
          <a:p>
            <a:r>
              <a:rPr lang="en-US" smtClean="0"/>
              <a:t>Click to edit Master title style</a:t>
            </a:r>
            <a:endParaRPr lang="en-US" dirty="0"/>
          </a:p>
        </p:txBody>
      </p:sp>
      <p:sp>
        <p:nvSpPr>
          <p:cNvPr id="3" name="Content Placeholder 2"/>
          <p:cNvSpPr>
            <a:spLocks noGrp="1"/>
          </p:cNvSpPr>
          <p:nvPr>
            <p:ph sz="half" idx="1"/>
          </p:nvPr>
        </p:nvSpPr>
        <p:spPr>
          <a:xfrm>
            <a:off x="1524002" y="304800"/>
            <a:ext cx="2933700" cy="6248400"/>
          </a:xfrm>
        </p:spPr>
        <p:txBody>
          <a:bodyPr/>
          <a:lstStyle>
            <a:lvl1pPr>
              <a:defRPr sz="2800">
                <a:solidFill>
                  <a:schemeClr val="accent3">
                    <a:lumMod val="20000"/>
                    <a:lumOff val="80000"/>
                  </a:schemeClr>
                </a:solidFill>
              </a:defRPr>
            </a:lvl1pPr>
            <a:lvl2pPr>
              <a:defRPr sz="2400">
                <a:solidFill>
                  <a:schemeClr val="accent3">
                    <a:lumMod val="20000"/>
                    <a:lumOff val="80000"/>
                  </a:schemeClr>
                </a:solidFill>
              </a:defRPr>
            </a:lvl2pPr>
            <a:lvl3pPr>
              <a:defRPr sz="2000">
                <a:solidFill>
                  <a:schemeClr val="accent3">
                    <a:lumMod val="20000"/>
                    <a:lumOff val="80000"/>
                  </a:schemeClr>
                </a:solidFill>
              </a:defRPr>
            </a:lvl3pPr>
            <a:lvl4pPr>
              <a:defRPr sz="1800">
                <a:solidFill>
                  <a:schemeClr val="accent3">
                    <a:lumMod val="20000"/>
                    <a:lumOff val="80000"/>
                  </a:schemeClr>
                </a:solidFill>
              </a:defRPr>
            </a:lvl4pPr>
            <a:lvl5pPr>
              <a:defRPr sz="1800">
                <a:solidFill>
                  <a:schemeClr val="accent3">
                    <a:lumMod val="20000"/>
                    <a:lumOff val="8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10102" y="304800"/>
            <a:ext cx="2933700" cy="6248400"/>
          </a:xfrm>
        </p:spPr>
        <p:txBody>
          <a:bodyPr/>
          <a:lstStyle>
            <a:lvl1pPr>
              <a:defRPr sz="2800">
                <a:solidFill>
                  <a:schemeClr val="accent3">
                    <a:lumMod val="20000"/>
                    <a:lumOff val="80000"/>
                  </a:schemeClr>
                </a:solidFill>
              </a:defRPr>
            </a:lvl1pPr>
            <a:lvl2pPr>
              <a:defRPr sz="2400">
                <a:solidFill>
                  <a:schemeClr val="accent3">
                    <a:lumMod val="20000"/>
                    <a:lumOff val="80000"/>
                  </a:schemeClr>
                </a:solidFill>
              </a:defRPr>
            </a:lvl2pPr>
            <a:lvl3pPr>
              <a:defRPr sz="2000">
                <a:solidFill>
                  <a:schemeClr val="accent3">
                    <a:lumMod val="20000"/>
                    <a:lumOff val="80000"/>
                  </a:schemeClr>
                </a:solidFill>
              </a:defRPr>
            </a:lvl3pPr>
            <a:lvl4pPr>
              <a:defRPr sz="1800">
                <a:solidFill>
                  <a:schemeClr val="accent3">
                    <a:lumMod val="20000"/>
                    <a:lumOff val="80000"/>
                  </a:schemeClr>
                </a:solidFill>
              </a:defRPr>
            </a:lvl4pPr>
            <a:lvl5pPr>
              <a:defRPr sz="1800">
                <a:solidFill>
                  <a:schemeClr val="accent3">
                    <a:lumMod val="20000"/>
                    <a:lumOff val="80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705600" cy="1143000"/>
          </a:xfrm>
        </p:spPr>
        <p:txBody>
          <a:bodyPr vert="horz"/>
          <a:lstStyle>
            <a:lvl1pPr algn="ct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1143002" y="1535113"/>
            <a:ext cx="3354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2" y="2174875"/>
            <a:ext cx="3354388" cy="3951288"/>
          </a:xfrm>
        </p:spPr>
        <p:txBody>
          <a:bodyPr/>
          <a:lstStyle>
            <a:lvl1pPr>
              <a:defRPr sz="2400">
                <a:solidFill>
                  <a:schemeClr val="accent3">
                    <a:lumMod val="20000"/>
                    <a:lumOff val="80000"/>
                  </a:schemeClr>
                </a:solidFill>
              </a:defRPr>
            </a:lvl1pPr>
            <a:lvl2pPr>
              <a:defRPr sz="2000">
                <a:solidFill>
                  <a:schemeClr val="accent3">
                    <a:lumMod val="20000"/>
                    <a:lumOff val="80000"/>
                  </a:schemeClr>
                </a:solidFill>
              </a:defRPr>
            </a:lvl2pPr>
            <a:lvl3pPr>
              <a:defRPr sz="1800">
                <a:solidFill>
                  <a:schemeClr val="accent3">
                    <a:lumMod val="20000"/>
                    <a:lumOff val="80000"/>
                  </a:schemeClr>
                </a:solidFill>
              </a:defRPr>
            </a:lvl3pPr>
            <a:lvl4pPr>
              <a:defRPr sz="1600">
                <a:solidFill>
                  <a:schemeClr val="accent3">
                    <a:lumMod val="20000"/>
                    <a:lumOff val="80000"/>
                  </a:schemeClr>
                </a:solidFill>
              </a:defRPr>
            </a:lvl4pPr>
            <a:lvl5pPr>
              <a:defRPr sz="1600">
                <a:solidFill>
                  <a:schemeClr val="accent3">
                    <a:lumMod val="20000"/>
                    <a:lumOff val="8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1" y="1535113"/>
            <a:ext cx="327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3" y="2133600"/>
            <a:ext cx="3203575" cy="3951288"/>
          </a:xfrm>
        </p:spPr>
        <p:txBody>
          <a:bodyPr/>
          <a:lstStyle>
            <a:lvl1pPr>
              <a:defRPr sz="2400">
                <a:solidFill>
                  <a:schemeClr val="accent3">
                    <a:lumMod val="20000"/>
                    <a:lumOff val="80000"/>
                  </a:schemeClr>
                </a:solidFill>
              </a:defRPr>
            </a:lvl1pPr>
            <a:lvl2pPr>
              <a:defRPr sz="2000">
                <a:solidFill>
                  <a:schemeClr val="accent3">
                    <a:lumMod val="20000"/>
                    <a:lumOff val="80000"/>
                  </a:schemeClr>
                </a:solidFill>
              </a:defRPr>
            </a:lvl2pPr>
            <a:lvl3pPr>
              <a:defRPr sz="1800">
                <a:solidFill>
                  <a:schemeClr val="accent3">
                    <a:lumMod val="20000"/>
                    <a:lumOff val="80000"/>
                  </a:schemeClr>
                </a:solidFill>
              </a:defRPr>
            </a:lvl3pPr>
            <a:lvl4pPr>
              <a:defRPr sz="1600">
                <a:solidFill>
                  <a:schemeClr val="accent3">
                    <a:lumMod val="20000"/>
                    <a:lumOff val="80000"/>
                  </a:schemeClr>
                </a:solidFill>
              </a:defRPr>
            </a:lvl4pPr>
            <a:lvl5pPr>
              <a:defRPr sz="1600">
                <a:solidFill>
                  <a:schemeClr val="accent3">
                    <a:lumMod val="20000"/>
                    <a:lumOff val="8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2" y="273050"/>
            <a:ext cx="2322513" cy="1162050"/>
          </a:xfrm>
        </p:spPr>
        <p:txBody>
          <a:bodyPr vert="horz"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1" y="273052"/>
            <a:ext cx="4197351" cy="5853113"/>
          </a:xfrm>
        </p:spPr>
        <p:txBody>
          <a:bodyPr/>
          <a:lstStyle>
            <a:lvl1pPr>
              <a:defRPr sz="3200">
                <a:solidFill>
                  <a:schemeClr val="accent3">
                    <a:lumMod val="20000"/>
                    <a:lumOff val="80000"/>
                  </a:schemeClr>
                </a:solidFill>
              </a:defRPr>
            </a:lvl1pPr>
            <a:lvl2pPr>
              <a:defRPr sz="2800">
                <a:solidFill>
                  <a:schemeClr val="accent3">
                    <a:lumMod val="20000"/>
                    <a:lumOff val="80000"/>
                  </a:schemeClr>
                </a:solidFill>
              </a:defRPr>
            </a:lvl2pPr>
            <a:lvl3pPr>
              <a:defRPr sz="2400">
                <a:solidFill>
                  <a:schemeClr val="accent3">
                    <a:lumMod val="20000"/>
                    <a:lumOff val="80000"/>
                  </a:schemeClr>
                </a:solidFill>
              </a:defRPr>
            </a:lvl3pPr>
            <a:lvl4pPr>
              <a:defRPr sz="2000">
                <a:solidFill>
                  <a:schemeClr val="accent3">
                    <a:lumMod val="20000"/>
                    <a:lumOff val="80000"/>
                  </a:schemeClr>
                </a:solidFill>
              </a:defRPr>
            </a:lvl4pPr>
            <a:lvl5pPr>
              <a:defRPr sz="2000">
                <a:solidFill>
                  <a:schemeClr val="accent3">
                    <a:lumMod val="20000"/>
                    <a:lumOff val="80000"/>
                  </a:schemeClr>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2" y="1435102"/>
            <a:ext cx="23225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0C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990600" cy="6553200"/>
          </a:xfrm>
          <a:prstGeom prst="rect">
            <a:avLst/>
          </a:prstGeom>
          <a:noFill/>
          <a:ln w="9525">
            <a:noFill/>
            <a:miter lim="800000"/>
            <a:headEnd/>
            <a:tailEnd/>
          </a:ln>
        </p:spPr>
        <p:txBody>
          <a:bodyPr vert="eaVert" wrap="square" lIns="91440" tIns="45720" rIns="91440" bIns="45720" numCol="1" anchor="ctr" anchorCtr="0" compatLnSpc="1">
            <a:prstTxWarp prst="textNoShape">
              <a:avLst/>
            </a:prstTxWarp>
          </a:bodyPr>
          <a:lstStyle/>
          <a:p>
            <a:pPr lvl="0"/>
            <a:r>
              <a:rPr lang="en-US" smtClean="0"/>
              <a:t>Your Topic Goes Here</a:t>
            </a:r>
          </a:p>
        </p:txBody>
      </p:sp>
      <p:sp>
        <p:nvSpPr>
          <p:cNvPr id="1027" name="Rectangle 3"/>
          <p:cNvSpPr>
            <a:spLocks noGrp="1" noChangeArrowheads="1"/>
          </p:cNvSpPr>
          <p:nvPr>
            <p:ph type="body" idx="1"/>
          </p:nvPr>
        </p:nvSpPr>
        <p:spPr bwMode="auto">
          <a:xfrm>
            <a:off x="1524000" y="304800"/>
            <a:ext cx="6019800" cy="624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Your Subtopics Go Here</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rtl="0" eaLnBrk="0" fontAlgn="base" hangingPunct="0">
        <a:spcBef>
          <a:spcPct val="0"/>
        </a:spcBef>
        <a:spcAft>
          <a:spcPct val="0"/>
        </a:spcAft>
        <a:defRPr sz="5400">
          <a:solidFill>
            <a:srgbClr val="771F28"/>
          </a:solidFill>
          <a:latin typeface="+mj-lt"/>
          <a:ea typeface="+mj-ea"/>
          <a:cs typeface="+mj-cs"/>
        </a:defRPr>
      </a:lvl1pPr>
      <a:lvl2pPr algn="l" rtl="0" eaLnBrk="0" fontAlgn="base" hangingPunct="0">
        <a:spcBef>
          <a:spcPct val="0"/>
        </a:spcBef>
        <a:spcAft>
          <a:spcPct val="0"/>
        </a:spcAft>
        <a:defRPr sz="5400">
          <a:solidFill>
            <a:srgbClr val="771F28"/>
          </a:solidFill>
          <a:latin typeface="Impact" pitchFamily="34" charset="0"/>
        </a:defRPr>
      </a:lvl2pPr>
      <a:lvl3pPr algn="l" rtl="0" eaLnBrk="0" fontAlgn="base" hangingPunct="0">
        <a:spcBef>
          <a:spcPct val="0"/>
        </a:spcBef>
        <a:spcAft>
          <a:spcPct val="0"/>
        </a:spcAft>
        <a:defRPr sz="5400">
          <a:solidFill>
            <a:srgbClr val="771F28"/>
          </a:solidFill>
          <a:latin typeface="Impact" pitchFamily="34" charset="0"/>
        </a:defRPr>
      </a:lvl3pPr>
      <a:lvl4pPr algn="l" rtl="0" eaLnBrk="0" fontAlgn="base" hangingPunct="0">
        <a:spcBef>
          <a:spcPct val="0"/>
        </a:spcBef>
        <a:spcAft>
          <a:spcPct val="0"/>
        </a:spcAft>
        <a:defRPr sz="5400">
          <a:solidFill>
            <a:srgbClr val="771F28"/>
          </a:solidFill>
          <a:latin typeface="Impact" pitchFamily="34" charset="0"/>
        </a:defRPr>
      </a:lvl4pPr>
      <a:lvl5pPr algn="l" rtl="0" eaLnBrk="0" fontAlgn="base" hangingPunct="0">
        <a:spcBef>
          <a:spcPct val="0"/>
        </a:spcBef>
        <a:spcAft>
          <a:spcPct val="0"/>
        </a:spcAft>
        <a:defRPr sz="5400">
          <a:solidFill>
            <a:srgbClr val="771F28"/>
          </a:solidFill>
          <a:latin typeface="Impact" pitchFamily="34" charset="0"/>
        </a:defRPr>
      </a:lvl5pPr>
      <a:lvl6pPr marL="457200" algn="l" rtl="0" eaLnBrk="1" fontAlgn="base" hangingPunct="1">
        <a:spcBef>
          <a:spcPct val="0"/>
        </a:spcBef>
        <a:spcAft>
          <a:spcPct val="0"/>
        </a:spcAft>
        <a:defRPr sz="5400">
          <a:solidFill>
            <a:srgbClr val="5E1D10"/>
          </a:solidFill>
          <a:latin typeface="Impact" pitchFamily="34" charset="0"/>
        </a:defRPr>
      </a:lvl6pPr>
      <a:lvl7pPr marL="914400" algn="l" rtl="0" eaLnBrk="1" fontAlgn="base" hangingPunct="1">
        <a:spcBef>
          <a:spcPct val="0"/>
        </a:spcBef>
        <a:spcAft>
          <a:spcPct val="0"/>
        </a:spcAft>
        <a:defRPr sz="5400">
          <a:solidFill>
            <a:srgbClr val="5E1D10"/>
          </a:solidFill>
          <a:latin typeface="Impact" pitchFamily="34" charset="0"/>
        </a:defRPr>
      </a:lvl7pPr>
      <a:lvl8pPr marL="1371600" algn="l" rtl="0" eaLnBrk="1" fontAlgn="base" hangingPunct="1">
        <a:spcBef>
          <a:spcPct val="0"/>
        </a:spcBef>
        <a:spcAft>
          <a:spcPct val="0"/>
        </a:spcAft>
        <a:defRPr sz="5400">
          <a:solidFill>
            <a:srgbClr val="5E1D10"/>
          </a:solidFill>
          <a:latin typeface="Impact" pitchFamily="34" charset="0"/>
        </a:defRPr>
      </a:lvl8pPr>
      <a:lvl9pPr marL="1828800" algn="l" rtl="0" eaLnBrk="1" fontAlgn="base" hangingPunct="1">
        <a:spcBef>
          <a:spcPct val="0"/>
        </a:spcBef>
        <a:spcAft>
          <a:spcPct val="0"/>
        </a:spcAft>
        <a:defRPr sz="5400">
          <a:solidFill>
            <a:srgbClr val="5E1D10"/>
          </a:solidFill>
          <a:latin typeface="Impact" pitchFamily="34" charset="0"/>
        </a:defRPr>
      </a:lvl9pPr>
    </p:titleStyle>
    <p:bodyStyle>
      <a:lvl1pPr marL="342900" indent="-342900" algn="l" rtl="0" eaLnBrk="0" fontAlgn="base" hangingPunct="0">
        <a:spcBef>
          <a:spcPct val="20000"/>
        </a:spcBef>
        <a:spcAft>
          <a:spcPct val="0"/>
        </a:spcAft>
        <a:buChar char="•"/>
        <a:defRPr sz="2000">
          <a:solidFill>
            <a:srgbClr val="C4E1F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9/7/2013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TextBox 18"/>
          <p:cNvSpPr txBox="1"/>
          <p:nvPr/>
        </p:nvSpPr>
        <p:spPr>
          <a:xfrm>
            <a:off x="579120" y="762000"/>
            <a:ext cx="7848600" cy="1323439"/>
          </a:xfrm>
          <a:prstGeom prst="rect">
            <a:avLst/>
          </a:prstGeom>
          <a:noFill/>
        </p:spPr>
        <p:txBody>
          <a:bodyPr wrap="square" rtlCol="0">
            <a:spAutoFit/>
          </a:bodyPr>
          <a:lstStyle/>
          <a:p>
            <a:pPr algn="ctr"/>
            <a:r>
              <a:rPr lang="en-US" sz="4000" dirty="0" smtClean="0">
                <a:latin typeface="+mn-lt"/>
              </a:rPr>
              <a:t>2013 </a:t>
            </a:r>
          </a:p>
          <a:p>
            <a:pPr algn="ctr"/>
            <a:r>
              <a:rPr lang="en-US" sz="4000" dirty="0" smtClean="0">
                <a:latin typeface="+mn-lt"/>
              </a:rPr>
              <a:t>Missouri PTA Convention</a:t>
            </a:r>
            <a:endParaRPr lang="en-US" sz="4000" dirty="0">
              <a:latin typeface="+mn-lt"/>
            </a:endParaRPr>
          </a:p>
        </p:txBody>
      </p:sp>
      <p:sp>
        <p:nvSpPr>
          <p:cNvPr id="21" name="TextBox 20"/>
          <p:cNvSpPr txBox="1"/>
          <p:nvPr/>
        </p:nvSpPr>
        <p:spPr>
          <a:xfrm>
            <a:off x="792480" y="3127931"/>
            <a:ext cx="7848600" cy="70788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smtClean="0">
                <a:ln>
                  <a:noFill/>
                </a:ln>
                <a:effectLst/>
                <a:uLnTx/>
                <a:uFillTx/>
                <a:latin typeface="+mn-lt"/>
              </a:rPr>
              <a:t>Reflections –Inspiring</a:t>
            </a:r>
            <a:endParaRPr kumimoji="0" lang="en-US" sz="4000" b="0" i="0" u="none" strike="noStrike" kern="0" cap="none" spc="0" normalizeH="0" baseline="0" noProof="0" dirty="0">
              <a:ln>
                <a:noFill/>
              </a:ln>
              <a:effectLst/>
              <a:uLnTx/>
              <a:uFillTx/>
              <a:latin typeface="+mn-lt"/>
            </a:endParaRPr>
          </a:p>
        </p:txBody>
      </p:sp>
      <p:sp>
        <p:nvSpPr>
          <p:cNvPr id="22" name="TextBox 21"/>
          <p:cNvSpPr txBox="1"/>
          <p:nvPr/>
        </p:nvSpPr>
        <p:spPr>
          <a:xfrm>
            <a:off x="457200" y="4343400"/>
            <a:ext cx="8458200" cy="1938992"/>
          </a:xfrm>
          <a:prstGeom prst="rect">
            <a:avLst/>
          </a:prstGeom>
          <a:noFill/>
        </p:spPr>
        <p:txBody>
          <a:bodyPr wrap="square" rtlCol="0">
            <a:spAutoFit/>
          </a:bodyPr>
          <a:lstStyle/>
          <a:p>
            <a:pPr algn="ctr"/>
            <a:r>
              <a:rPr lang="en-US" sz="4000" dirty="0" smtClean="0">
                <a:latin typeface="+mn-lt"/>
              </a:rPr>
              <a:t>Michele Reed</a:t>
            </a:r>
          </a:p>
          <a:p>
            <a:pPr algn="ctr"/>
            <a:r>
              <a:rPr lang="en-US" sz="4000" dirty="0" smtClean="0">
                <a:latin typeface="+mn-lt"/>
              </a:rPr>
              <a:t>Vice President and Director of Programs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304800"/>
            <a:ext cx="8305800" cy="838200"/>
          </a:xfrm>
        </p:spPr>
        <p:txBody>
          <a:bodyPr>
            <a:normAutofit fontScale="90000"/>
          </a:bodyPr>
          <a:lstStyle/>
          <a:p>
            <a:pPr algn="ctr" eaLnBrk="1" fontAlgn="auto" hangingPunct="1">
              <a:spcAft>
                <a:spcPts val="0"/>
              </a:spcAft>
              <a:defRPr/>
            </a:pPr>
            <a:r>
              <a:rPr lang="en-US" dirty="0" smtClean="0">
                <a:solidFill>
                  <a:schemeClr val="tx1"/>
                </a:solidFill>
                <a:effectLst/>
              </a:rPr>
              <a:t>What makes a Unit in Good Standing</a:t>
            </a:r>
            <a:endParaRPr lang="en-US" dirty="0">
              <a:solidFill>
                <a:schemeClr val="tx1"/>
              </a:solidFill>
              <a:effectLst/>
            </a:endParaRPr>
          </a:p>
        </p:txBody>
      </p:sp>
      <p:sp>
        <p:nvSpPr>
          <p:cNvPr id="5" name="Text Placeholder 4"/>
          <p:cNvSpPr>
            <a:spLocks noGrp="1"/>
          </p:cNvSpPr>
          <p:nvPr>
            <p:ph type="body" idx="1"/>
          </p:nvPr>
        </p:nvSpPr>
        <p:spPr>
          <a:xfrm>
            <a:off x="381000" y="1828800"/>
            <a:ext cx="8534400" cy="3733800"/>
          </a:xfrm>
        </p:spPr>
        <p:txBody>
          <a:bodyPr anchor="t">
            <a:normAutofit fontScale="92500"/>
          </a:bodyPr>
          <a:lstStyle/>
          <a:p>
            <a:pPr eaLnBrk="1" fontAlgn="auto" hangingPunct="1">
              <a:spcAft>
                <a:spcPts val="0"/>
              </a:spcAft>
              <a:buClr>
                <a:srgbClr val="C00000"/>
              </a:buClr>
              <a:buFont typeface="Wingdings" pitchFamily="2" charset="2"/>
              <a:buChar char="ü"/>
              <a:defRPr/>
            </a:pPr>
            <a:r>
              <a:rPr lang="en-US" sz="2400" dirty="0" smtClean="0">
                <a:solidFill>
                  <a:srgbClr val="FF0000"/>
                </a:solidFill>
              </a:rPr>
              <a:t>  </a:t>
            </a:r>
            <a:r>
              <a:rPr lang="en-US" sz="2800" b="1" dirty="0" smtClean="0">
                <a:solidFill>
                  <a:schemeClr val="tx1"/>
                </a:solidFill>
                <a:effectLst/>
              </a:rPr>
              <a:t>Officers form turned in by March 31.</a:t>
            </a:r>
          </a:p>
          <a:p>
            <a:pPr eaLnBrk="1" fontAlgn="auto" hangingPunct="1">
              <a:spcAft>
                <a:spcPts val="0"/>
              </a:spcAft>
              <a:buClr>
                <a:srgbClr val="C00000"/>
              </a:buClr>
              <a:buFont typeface="Wingdings" pitchFamily="2" charset="2"/>
              <a:buChar char="ü"/>
              <a:defRPr/>
            </a:pPr>
            <a:r>
              <a:rPr lang="en-US" sz="2800" b="1" dirty="0" smtClean="0">
                <a:solidFill>
                  <a:schemeClr val="tx1"/>
                </a:solidFill>
                <a:effectLst/>
              </a:rPr>
              <a:t>  Membership Dues have been paid by dates </a:t>
            </a:r>
            <a:r>
              <a:rPr lang="en-US" sz="2800" b="1" dirty="0">
                <a:solidFill>
                  <a:schemeClr val="tx1"/>
                </a:solidFill>
              </a:rPr>
              <a:t> </a:t>
            </a:r>
            <a:r>
              <a:rPr lang="en-US" sz="2800" b="1" dirty="0" smtClean="0">
                <a:solidFill>
                  <a:schemeClr val="tx1"/>
                </a:solidFill>
              </a:rPr>
              <a:t>         </a:t>
            </a:r>
            <a:r>
              <a:rPr lang="en-US" sz="2800" b="1" dirty="0" smtClean="0">
                <a:solidFill>
                  <a:schemeClr val="tx1"/>
                </a:solidFill>
                <a:effectLst/>
              </a:rPr>
              <a:t>required.</a:t>
            </a:r>
          </a:p>
          <a:p>
            <a:pPr marL="463550" indent="-463550" eaLnBrk="1" fontAlgn="auto" hangingPunct="1">
              <a:spcAft>
                <a:spcPts val="0"/>
              </a:spcAft>
              <a:buClr>
                <a:srgbClr val="C00000"/>
              </a:buClr>
              <a:buFont typeface="Wingdings" pitchFamily="2" charset="2"/>
              <a:buChar char="ü"/>
              <a:defRPr/>
            </a:pPr>
            <a:r>
              <a:rPr lang="en-US" sz="2800" b="1" dirty="0" smtClean="0">
                <a:solidFill>
                  <a:schemeClr val="tx1"/>
                </a:solidFill>
                <a:effectLst/>
              </a:rPr>
              <a:t>Your bylaws have been approved within the last 3 years.</a:t>
            </a:r>
          </a:p>
          <a:p>
            <a:pPr eaLnBrk="1" fontAlgn="auto" hangingPunct="1">
              <a:spcAft>
                <a:spcPts val="0"/>
              </a:spcAft>
              <a:buClr>
                <a:srgbClr val="C00000"/>
              </a:buClr>
              <a:buFont typeface="Wingdings" pitchFamily="2" charset="2"/>
              <a:buChar char="ü"/>
              <a:defRPr/>
            </a:pPr>
            <a:r>
              <a:rPr lang="en-US" sz="2800" b="1" dirty="0" smtClean="0">
                <a:solidFill>
                  <a:schemeClr val="tx1"/>
                </a:solidFill>
                <a:effectLst/>
              </a:rPr>
              <a:t>  Your unit has submitted a copy of their 990 tax filing.</a:t>
            </a:r>
          </a:p>
          <a:p>
            <a:pPr eaLnBrk="1" fontAlgn="auto" hangingPunct="1">
              <a:spcAft>
                <a:spcPts val="0"/>
              </a:spcAft>
              <a:buClr>
                <a:srgbClr val="C00000"/>
              </a:buClr>
              <a:buFont typeface="Wingdings" pitchFamily="2" charset="2"/>
              <a:buChar char="ü"/>
              <a:defRPr/>
            </a:pPr>
            <a:r>
              <a:rPr lang="en-US" sz="2800" b="1" dirty="0" smtClean="0">
                <a:solidFill>
                  <a:schemeClr val="tx1"/>
                </a:solidFill>
                <a:effectLst/>
              </a:rPr>
              <a:t>  Your unit has submitted their annual financial review.</a:t>
            </a:r>
          </a:p>
          <a:p>
            <a:pPr eaLnBrk="1" fontAlgn="auto" hangingPunct="1">
              <a:spcAft>
                <a:spcPts val="0"/>
              </a:spcAft>
              <a:buClr>
                <a:srgbClr val="C00000"/>
              </a:buClr>
              <a:buFont typeface="Wingdings" pitchFamily="2" charset="2"/>
              <a:buChar char="ü"/>
              <a:defRPr/>
            </a:pPr>
            <a:r>
              <a:rPr lang="en-US" sz="2800" b="1" dirty="0" smtClean="0">
                <a:solidFill>
                  <a:schemeClr val="tx1"/>
                </a:solidFill>
                <a:effectLst/>
              </a:rPr>
              <a:t>  Your unit has submitted their annual report.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algn="ctr" eaLnBrk="1" fontAlgn="auto" hangingPunct="1">
              <a:spcAft>
                <a:spcPts val="0"/>
              </a:spcAft>
              <a:defRPr/>
            </a:pPr>
            <a:r>
              <a:rPr lang="en-US" dirty="0" smtClean="0">
                <a:solidFill>
                  <a:schemeClr val="tx1"/>
                </a:solidFill>
                <a:effectLst/>
              </a:rPr>
              <a:t>Judging Information</a:t>
            </a:r>
            <a:endParaRPr lang="en-US" dirty="0">
              <a:solidFill>
                <a:schemeClr val="tx1"/>
              </a:solidFill>
              <a:effectLst/>
            </a:endParaRPr>
          </a:p>
        </p:txBody>
      </p:sp>
      <p:sp>
        <p:nvSpPr>
          <p:cNvPr id="14339" name="Text Placeholder 4"/>
          <p:cNvSpPr>
            <a:spLocks noGrp="1"/>
          </p:cNvSpPr>
          <p:nvPr>
            <p:ph type="body" idx="1"/>
          </p:nvPr>
        </p:nvSpPr>
        <p:spPr>
          <a:xfrm>
            <a:off x="762000" y="1676400"/>
            <a:ext cx="7772400" cy="4800600"/>
          </a:xfrm>
        </p:spPr>
        <p:txBody>
          <a:bodyPr anchor="t">
            <a:noAutofit/>
          </a:bodyPr>
          <a:lstStyle/>
          <a:p>
            <a:pPr marL="339725" indent="-339725" eaLnBrk="1" fontAlgn="auto" hangingPunct="1">
              <a:spcAft>
                <a:spcPts val="0"/>
              </a:spcAft>
              <a:buClr>
                <a:srgbClr val="C00000"/>
              </a:buClr>
              <a:buFontTx/>
              <a:buChar char="•"/>
              <a:defRPr/>
            </a:pPr>
            <a:r>
              <a:rPr lang="en-US" sz="3200" dirty="0" smtClean="0">
                <a:solidFill>
                  <a:schemeClr val="tx1"/>
                </a:solidFill>
                <a:effectLst/>
              </a:rPr>
              <a:t>Set a deadline that gives yourself plenty of  time.</a:t>
            </a:r>
          </a:p>
          <a:p>
            <a:pPr marL="339725" indent="-339725" eaLnBrk="1" fontAlgn="auto" hangingPunct="1">
              <a:spcAft>
                <a:spcPts val="0"/>
              </a:spcAft>
              <a:buClr>
                <a:srgbClr val="C00000"/>
              </a:buClr>
              <a:buFontTx/>
              <a:buChar char="•"/>
              <a:defRPr/>
            </a:pPr>
            <a:r>
              <a:rPr lang="en-US" sz="3200" dirty="0" smtClean="0">
                <a:solidFill>
                  <a:schemeClr val="tx1"/>
                </a:solidFill>
                <a:effectLst/>
              </a:rPr>
              <a:t>Who do I get to judge my unit’s entries?</a:t>
            </a:r>
          </a:p>
          <a:p>
            <a:pPr marL="339725" indent="-339725" eaLnBrk="1" fontAlgn="auto" hangingPunct="1">
              <a:spcAft>
                <a:spcPts val="0"/>
              </a:spcAft>
              <a:buClr>
                <a:srgbClr val="C00000"/>
              </a:buClr>
              <a:buFontTx/>
              <a:buChar char="•"/>
              <a:defRPr/>
            </a:pPr>
            <a:r>
              <a:rPr lang="en-US" sz="3200" dirty="0" smtClean="0">
                <a:solidFill>
                  <a:schemeClr val="tx1"/>
                </a:solidFill>
                <a:effectLst/>
              </a:rPr>
              <a:t>Check all entries you receive to make sure that they are within the rules of the category before you send them to your judges.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algn="ctr" eaLnBrk="1" fontAlgn="auto" hangingPunct="1">
              <a:spcAft>
                <a:spcPts val="0"/>
              </a:spcAft>
              <a:defRPr/>
            </a:pPr>
            <a:r>
              <a:rPr lang="en-US" dirty="0" smtClean="0">
                <a:solidFill>
                  <a:schemeClr val="tx1"/>
                </a:solidFill>
                <a:effectLst/>
              </a:rPr>
              <a:t>Judging Information</a:t>
            </a:r>
            <a:endParaRPr lang="en-US" dirty="0">
              <a:solidFill>
                <a:schemeClr val="tx1"/>
              </a:solidFill>
              <a:effectLst/>
            </a:endParaRPr>
          </a:p>
        </p:txBody>
      </p:sp>
      <p:sp>
        <p:nvSpPr>
          <p:cNvPr id="14339" name="Text Placeholder 4"/>
          <p:cNvSpPr>
            <a:spLocks noGrp="1"/>
          </p:cNvSpPr>
          <p:nvPr>
            <p:ph type="body" idx="1"/>
          </p:nvPr>
        </p:nvSpPr>
        <p:spPr>
          <a:xfrm>
            <a:off x="762000" y="1676400"/>
            <a:ext cx="7772400" cy="3886200"/>
          </a:xfrm>
        </p:spPr>
        <p:txBody>
          <a:bodyPr anchor="t">
            <a:normAutofit/>
          </a:bodyPr>
          <a:lstStyle/>
          <a:p>
            <a:pPr marL="339725" indent="-339725" eaLnBrk="1" fontAlgn="auto" hangingPunct="1">
              <a:spcAft>
                <a:spcPts val="0"/>
              </a:spcAft>
              <a:buClr>
                <a:srgbClr val="C00000"/>
              </a:buClr>
              <a:buFontTx/>
              <a:buChar char="•"/>
              <a:defRPr/>
            </a:pPr>
            <a:r>
              <a:rPr lang="en-US" sz="2400" dirty="0" smtClean="0">
                <a:solidFill>
                  <a:schemeClr val="tx1"/>
                </a:solidFill>
                <a:effectLst/>
              </a:rPr>
              <a:t>Blind judging should be done.  This is a process where the judge can not see the name of the student submitting the work. </a:t>
            </a:r>
          </a:p>
          <a:p>
            <a:pPr marL="339725" indent="-339725" eaLnBrk="1" fontAlgn="auto" hangingPunct="1">
              <a:spcAft>
                <a:spcPts val="0"/>
              </a:spcAft>
              <a:buClr>
                <a:srgbClr val="C00000"/>
              </a:buClr>
              <a:buFontTx/>
              <a:buChar char="•"/>
              <a:defRPr/>
            </a:pPr>
            <a:endParaRPr lang="en-US" sz="2400" dirty="0" smtClean="0">
              <a:solidFill>
                <a:schemeClr val="tx1"/>
              </a:solidFill>
            </a:endParaRPr>
          </a:p>
          <a:p>
            <a:pPr marL="339725" indent="-339725" eaLnBrk="1" fontAlgn="auto" hangingPunct="1">
              <a:spcAft>
                <a:spcPts val="0"/>
              </a:spcAft>
              <a:buClr>
                <a:srgbClr val="C00000"/>
              </a:buClr>
              <a:buFontTx/>
              <a:buChar char="•"/>
              <a:defRPr/>
            </a:pPr>
            <a:r>
              <a:rPr lang="en-US" sz="2200" dirty="0" smtClean="0">
                <a:solidFill>
                  <a:schemeClr val="tx1"/>
                </a:solidFill>
                <a:effectLst/>
              </a:rPr>
              <a:t>Include the Judges score card when you send your entries to be judged.  Also when having your entries judged make sure you include the category rules and the general student participation rules  for the judges.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fontScale="90000"/>
          </a:bodyPr>
          <a:lstStyle/>
          <a:p>
            <a:pPr algn="ctr" eaLnBrk="1" fontAlgn="auto" hangingPunct="1">
              <a:spcAft>
                <a:spcPts val="0"/>
              </a:spcAft>
              <a:defRPr/>
            </a:pPr>
            <a:r>
              <a:rPr lang="en-US" dirty="0" smtClean="0">
                <a:solidFill>
                  <a:schemeClr val="tx1"/>
                </a:solidFill>
                <a:effectLst/>
              </a:rPr>
              <a:t>Ways to get more students to participate</a:t>
            </a:r>
            <a:endParaRPr lang="en-US" dirty="0">
              <a:solidFill>
                <a:schemeClr val="tx1"/>
              </a:solidFill>
              <a:effectLst/>
            </a:endParaRPr>
          </a:p>
        </p:txBody>
      </p:sp>
      <p:sp>
        <p:nvSpPr>
          <p:cNvPr id="14339" name="Text Placeholder 4"/>
          <p:cNvSpPr>
            <a:spLocks noGrp="1"/>
          </p:cNvSpPr>
          <p:nvPr>
            <p:ph type="body" idx="1"/>
          </p:nvPr>
        </p:nvSpPr>
        <p:spPr>
          <a:xfrm>
            <a:off x="762000" y="2057400"/>
            <a:ext cx="7772400" cy="4495800"/>
          </a:xfrm>
        </p:spPr>
        <p:txBody>
          <a:bodyPr anchor="t"/>
          <a:lstStyle/>
          <a:p>
            <a:pPr eaLnBrk="1" fontAlgn="auto" hangingPunct="1">
              <a:spcAft>
                <a:spcPts val="0"/>
              </a:spcAft>
              <a:buClr>
                <a:srgbClr val="C00000"/>
              </a:buClr>
              <a:buFontTx/>
              <a:buChar char="•"/>
              <a:defRPr/>
            </a:pPr>
            <a:r>
              <a:rPr lang="en-US" sz="2400" dirty="0" smtClean="0">
                <a:solidFill>
                  <a:schemeClr val="tx1"/>
                </a:solidFill>
                <a:effectLst/>
              </a:rPr>
              <a:t> Have a Display at Back to School Night</a:t>
            </a:r>
          </a:p>
          <a:p>
            <a:pPr eaLnBrk="1" fontAlgn="auto" hangingPunct="1">
              <a:spcAft>
                <a:spcPts val="0"/>
              </a:spcAft>
              <a:buClr>
                <a:srgbClr val="C00000"/>
              </a:buClr>
              <a:buFontTx/>
              <a:buChar char="•"/>
              <a:defRPr/>
            </a:pPr>
            <a:r>
              <a:rPr lang="en-US" sz="2400" dirty="0" smtClean="0">
                <a:solidFill>
                  <a:schemeClr val="tx1"/>
                </a:solidFill>
                <a:effectLst/>
              </a:rPr>
              <a:t> Show students examples</a:t>
            </a:r>
          </a:p>
          <a:p>
            <a:pPr eaLnBrk="1" fontAlgn="auto" hangingPunct="1">
              <a:spcAft>
                <a:spcPts val="0"/>
              </a:spcAft>
              <a:buClr>
                <a:srgbClr val="C00000"/>
              </a:buClr>
              <a:buFontTx/>
              <a:buChar char="•"/>
              <a:defRPr/>
            </a:pPr>
            <a:r>
              <a:rPr lang="en-US" sz="2400" dirty="0" smtClean="0">
                <a:solidFill>
                  <a:schemeClr val="tx1"/>
                </a:solidFill>
                <a:effectLst/>
              </a:rPr>
              <a:t>  Ask teachers to encourage students to participate  	</a:t>
            </a:r>
          </a:p>
          <a:p>
            <a:pPr eaLnBrk="1" fontAlgn="auto" hangingPunct="1">
              <a:spcAft>
                <a:spcPts val="0"/>
              </a:spcAft>
              <a:buClr>
                <a:srgbClr val="C00000"/>
              </a:buClr>
              <a:buFontTx/>
              <a:buChar char="•"/>
              <a:defRPr/>
            </a:pPr>
            <a:r>
              <a:rPr lang="en-US" sz="2400" dirty="0" smtClean="0">
                <a:solidFill>
                  <a:schemeClr val="tx1"/>
                </a:solidFill>
                <a:effectLst/>
              </a:rPr>
              <a:t> Be creative</a:t>
            </a:r>
          </a:p>
          <a:p>
            <a:pPr eaLnBrk="1" fontAlgn="auto" hangingPunct="1">
              <a:spcAft>
                <a:spcPts val="0"/>
              </a:spcAft>
              <a:buClr>
                <a:srgbClr val="C00000"/>
              </a:buClr>
              <a:buFontTx/>
              <a:buChar char="•"/>
              <a:defRPr/>
            </a:pPr>
            <a:r>
              <a:rPr lang="en-US" sz="2400" dirty="0" smtClean="0">
                <a:solidFill>
                  <a:schemeClr val="tx1"/>
                </a:solidFill>
                <a:effectLst/>
              </a:rPr>
              <a:t>Send out reminder notes</a:t>
            </a:r>
          </a:p>
          <a:p>
            <a:pPr eaLnBrk="1" fontAlgn="auto" hangingPunct="1">
              <a:spcAft>
                <a:spcPts val="0"/>
              </a:spcAft>
              <a:buClr>
                <a:srgbClr val="C00000"/>
              </a:buClr>
              <a:buFontTx/>
              <a:buChar char="•"/>
              <a:defRPr/>
            </a:pPr>
            <a:r>
              <a:rPr lang="en-US" sz="2400" dirty="0" smtClean="0">
                <a:solidFill>
                  <a:schemeClr val="tx1"/>
                </a:solidFill>
                <a:effectLst/>
              </a:rPr>
              <a:t> Display at all unit meetings.</a:t>
            </a:r>
          </a:p>
          <a:p>
            <a:pPr eaLnBrk="1" fontAlgn="auto" hangingPunct="1">
              <a:spcAft>
                <a:spcPts val="0"/>
              </a:spcAft>
              <a:buClr>
                <a:srgbClr val="C00000"/>
              </a:buClr>
              <a:buFontTx/>
              <a:buChar char="•"/>
              <a:defRPr/>
            </a:pPr>
            <a:r>
              <a:rPr lang="en-US" sz="2400" dirty="0" smtClean="0">
                <a:solidFill>
                  <a:schemeClr val="tx1"/>
                </a:solidFill>
                <a:effectLst/>
              </a:rPr>
              <a:t> Offer samples in your packet.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algn="ctr" eaLnBrk="1" fontAlgn="auto" hangingPunct="1">
              <a:spcAft>
                <a:spcPts val="0"/>
              </a:spcAft>
              <a:defRPr/>
            </a:pPr>
            <a:r>
              <a:rPr lang="en-US" dirty="0" smtClean="0">
                <a:solidFill>
                  <a:schemeClr val="tx1"/>
                </a:solidFill>
                <a:effectLst/>
              </a:rPr>
              <a:t>Need More information</a:t>
            </a:r>
            <a:endParaRPr lang="en-US" dirty="0">
              <a:solidFill>
                <a:schemeClr val="tx1"/>
              </a:solidFill>
              <a:effectLst/>
            </a:endParaRPr>
          </a:p>
        </p:txBody>
      </p:sp>
      <p:sp>
        <p:nvSpPr>
          <p:cNvPr id="15363" name="Text Placeholder 4"/>
          <p:cNvSpPr>
            <a:spLocks noGrp="1"/>
          </p:cNvSpPr>
          <p:nvPr>
            <p:ph type="body" idx="1"/>
          </p:nvPr>
        </p:nvSpPr>
        <p:spPr>
          <a:xfrm>
            <a:off x="228600" y="2286000"/>
            <a:ext cx="8534400" cy="3352800"/>
          </a:xfrm>
        </p:spPr>
        <p:txBody>
          <a:bodyPr anchor="t">
            <a:normAutofit/>
          </a:bodyPr>
          <a:lstStyle/>
          <a:p>
            <a:pPr eaLnBrk="1" fontAlgn="auto" hangingPunct="1">
              <a:spcAft>
                <a:spcPts val="0"/>
              </a:spcAft>
              <a:defRPr/>
            </a:pPr>
            <a:r>
              <a:rPr lang="en-US" dirty="0" smtClean="0">
                <a:solidFill>
                  <a:schemeClr val="tx1"/>
                </a:solidFill>
              </a:rPr>
              <a:t>  </a:t>
            </a:r>
            <a:r>
              <a:rPr lang="en-US" sz="2400" dirty="0" smtClean="0">
                <a:solidFill>
                  <a:schemeClr val="tx1"/>
                </a:solidFill>
                <a:effectLst/>
              </a:rPr>
              <a:t>Council Reflections Chair </a:t>
            </a:r>
          </a:p>
          <a:p>
            <a:pPr eaLnBrk="1" fontAlgn="auto" hangingPunct="1">
              <a:spcAft>
                <a:spcPts val="0"/>
              </a:spcAft>
              <a:defRPr/>
            </a:pPr>
            <a:r>
              <a:rPr lang="en-US" sz="2400" dirty="0" smtClean="0">
                <a:solidFill>
                  <a:schemeClr val="tx1"/>
                </a:solidFill>
              </a:rPr>
              <a:t> </a:t>
            </a:r>
            <a:r>
              <a:rPr lang="en-US" sz="2400" dirty="0" smtClean="0">
                <a:solidFill>
                  <a:schemeClr val="tx1"/>
                </a:solidFill>
                <a:effectLst/>
              </a:rPr>
              <a:t>Your Regional Director</a:t>
            </a:r>
          </a:p>
          <a:p>
            <a:pPr eaLnBrk="1" fontAlgn="auto" hangingPunct="1">
              <a:spcAft>
                <a:spcPts val="0"/>
              </a:spcAft>
              <a:defRPr/>
            </a:pPr>
            <a:r>
              <a:rPr lang="en-US" sz="2400" dirty="0" smtClean="0">
                <a:solidFill>
                  <a:schemeClr val="tx1"/>
                </a:solidFill>
              </a:rPr>
              <a:t> </a:t>
            </a:r>
            <a:r>
              <a:rPr lang="en-US" sz="2400" dirty="0" smtClean="0">
                <a:solidFill>
                  <a:schemeClr val="tx1"/>
                </a:solidFill>
                <a:effectLst/>
              </a:rPr>
              <a:t>Missouri PTA Reflections Email:  reflections@mopta.org   </a:t>
            </a:r>
          </a:p>
          <a:p>
            <a:pPr eaLnBrk="1" fontAlgn="auto" hangingPunct="1">
              <a:spcAft>
                <a:spcPts val="0"/>
              </a:spcAft>
              <a:defRPr/>
            </a:pPr>
            <a:r>
              <a:rPr lang="en-US" sz="2400" dirty="0" smtClean="0">
                <a:solidFill>
                  <a:schemeClr val="tx1"/>
                </a:solidFill>
                <a:effectLst/>
              </a:rPr>
              <a:t>Missouri State PTA Office</a:t>
            </a:r>
          </a:p>
          <a:p>
            <a:pPr lvl="1" algn="ctr" eaLnBrk="1" fontAlgn="auto" hangingPunct="1">
              <a:spcAft>
                <a:spcPts val="0"/>
              </a:spcAft>
              <a:defRPr/>
            </a:pPr>
            <a:r>
              <a:rPr lang="en-US" sz="2400" dirty="0" smtClean="0">
                <a:solidFill>
                  <a:schemeClr val="tx1"/>
                </a:solidFill>
                <a:effectLst/>
              </a:rPr>
              <a:t>1-800-328-7330 </a:t>
            </a:r>
          </a:p>
          <a:p>
            <a:pPr lvl="1" algn="ctr" eaLnBrk="1" fontAlgn="auto" hangingPunct="1">
              <a:spcAft>
                <a:spcPts val="0"/>
              </a:spcAft>
              <a:defRPr/>
            </a:pPr>
            <a:r>
              <a:rPr lang="en-US" sz="2400" dirty="0" smtClean="0">
                <a:solidFill>
                  <a:schemeClr val="tx1"/>
                </a:solidFill>
                <a:effectLst/>
              </a:rPr>
              <a:t>office @</a:t>
            </a:r>
            <a:r>
              <a:rPr lang="en-US" sz="2400" dirty="0" err="1" smtClean="0">
                <a:solidFill>
                  <a:schemeClr val="tx1"/>
                </a:solidFill>
                <a:effectLst/>
              </a:rPr>
              <a:t>mopta.org</a:t>
            </a:r>
            <a:endParaRPr lang="en-US" sz="2400" dirty="0" smtClean="0">
              <a:solidFill>
                <a:schemeClr val="tx1"/>
              </a:solidFill>
              <a:effectLst/>
            </a:endParaRPr>
          </a:p>
          <a:p>
            <a:pPr eaLnBrk="1" fontAlgn="auto" hangingPunct="1">
              <a:spcAft>
                <a:spcPts val="0"/>
              </a:spcAft>
              <a:defRPr/>
            </a:pPr>
            <a:r>
              <a:rPr lang="en-US" sz="2400" dirty="0" smtClean="0">
                <a:solidFill>
                  <a:schemeClr val="tx1"/>
                </a:solidFill>
              </a:rPr>
              <a:t>  </a:t>
            </a:r>
            <a:r>
              <a:rPr lang="en-US" sz="2400" dirty="0" smtClean="0">
                <a:solidFill>
                  <a:schemeClr val="tx1"/>
                </a:solidFill>
                <a:effectLst/>
              </a:rPr>
              <a:t>Missouri PTA Website:  www.mopta.org </a:t>
            </a:r>
            <a:r>
              <a:rPr lang="en-US" sz="2400" dirty="0" smtClean="0">
                <a:solidFill>
                  <a:schemeClr val="tx1"/>
                </a:solidFill>
              </a:rPr>
              <a:t> </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85800"/>
            <a:ext cx="7772400" cy="914400"/>
          </a:xfrm>
        </p:spPr>
        <p:txBody>
          <a:bodyPr>
            <a:normAutofit/>
          </a:bodyPr>
          <a:lstStyle/>
          <a:p>
            <a:pPr algn="ctr" eaLnBrk="1" fontAlgn="auto" hangingPunct="1">
              <a:spcAft>
                <a:spcPts val="0"/>
              </a:spcAft>
              <a:defRPr/>
            </a:pPr>
            <a:r>
              <a:rPr lang="en-US" sz="4400" dirty="0" smtClean="0">
                <a:solidFill>
                  <a:schemeClr val="tx1"/>
                </a:solidFill>
                <a:effectLst/>
              </a:rPr>
              <a:t>What is Reflections?</a:t>
            </a:r>
            <a:endParaRPr lang="en-US" sz="4400" dirty="0">
              <a:solidFill>
                <a:schemeClr val="tx1"/>
              </a:solidFill>
              <a:effectLst/>
            </a:endParaRPr>
          </a:p>
        </p:txBody>
      </p:sp>
      <p:sp>
        <p:nvSpPr>
          <p:cNvPr id="5" name="Text Placeholder 4"/>
          <p:cNvSpPr>
            <a:spLocks noGrp="1"/>
          </p:cNvSpPr>
          <p:nvPr>
            <p:ph type="body" idx="1"/>
          </p:nvPr>
        </p:nvSpPr>
        <p:spPr>
          <a:xfrm>
            <a:off x="762000" y="1600200"/>
            <a:ext cx="7772400" cy="4267199"/>
          </a:xfrm>
        </p:spPr>
        <p:txBody>
          <a:bodyPr anchor="ctr">
            <a:normAutofit fontScale="55000" lnSpcReduction="20000"/>
          </a:bodyPr>
          <a:lstStyle/>
          <a:p>
            <a:pPr eaLnBrk="1" fontAlgn="auto" hangingPunct="1">
              <a:spcAft>
                <a:spcPts val="0"/>
              </a:spcAft>
              <a:buClr>
                <a:srgbClr val="C00000"/>
              </a:buClr>
              <a:buFont typeface="Arial" pitchFamily="34" charset="0"/>
              <a:buChar char="•"/>
              <a:defRPr/>
            </a:pPr>
            <a:r>
              <a:rPr lang="en-US" sz="6600" dirty="0" smtClean="0">
                <a:solidFill>
                  <a:schemeClr val="tx1"/>
                </a:solidFill>
              </a:rPr>
              <a:t>  </a:t>
            </a:r>
            <a:r>
              <a:rPr lang="en-US" sz="6600" dirty="0" smtClean="0">
                <a:solidFill>
                  <a:schemeClr val="tx1"/>
                </a:solidFill>
                <a:effectLst/>
              </a:rPr>
              <a:t>Began in 1969 by Mary Lou Anderson</a:t>
            </a:r>
          </a:p>
          <a:p>
            <a:pPr eaLnBrk="1" fontAlgn="auto" hangingPunct="1">
              <a:spcAft>
                <a:spcPts val="0"/>
              </a:spcAft>
              <a:buClr>
                <a:srgbClr val="C00000"/>
              </a:buClr>
              <a:buFont typeface="Arial" pitchFamily="34" charset="0"/>
              <a:buChar char="•"/>
              <a:defRPr/>
            </a:pPr>
            <a:endParaRPr lang="en-US" sz="6600" dirty="0" smtClean="0">
              <a:solidFill>
                <a:schemeClr val="tx1"/>
              </a:solidFill>
              <a:effectLst/>
            </a:endParaRPr>
          </a:p>
          <a:p>
            <a:pPr eaLnBrk="1" fontAlgn="auto" hangingPunct="1">
              <a:spcAft>
                <a:spcPts val="0"/>
              </a:spcAft>
              <a:buClr>
                <a:srgbClr val="C00000"/>
              </a:buClr>
              <a:buFont typeface="Arial" pitchFamily="34" charset="0"/>
              <a:buChar char="•"/>
              <a:defRPr/>
            </a:pPr>
            <a:r>
              <a:rPr lang="en-US" sz="6600" dirty="0" smtClean="0">
                <a:solidFill>
                  <a:schemeClr val="tx1"/>
                </a:solidFill>
                <a:effectLst/>
              </a:rPr>
              <a:t>  Designed to Enhance Arts Education</a:t>
            </a:r>
          </a:p>
          <a:p>
            <a:pPr eaLnBrk="1" fontAlgn="auto" hangingPunct="1">
              <a:spcAft>
                <a:spcPts val="0"/>
              </a:spcAft>
              <a:buClr>
                <a:srgbClr val="C00000"/>
              </a:buClr>
              <a:buFont typeface="Arial" pitchFamily="34" charset="0"/>
              <a:buChar char="•"/>
              <a:defRPr/>
            </a:pPr>
            <a:endParaRPr lang="en-US" sz="6600" dirty="0" smtClean="0">
              <a:solidFill>
                <a:schemeClr val="tx1"/>
              </a:solidFill>
              <a:effectLst/>
            </a:endParaRPr>
          </a:p>
          <a:p>
            <a:pPr marL="396875" indent="-396875" eaLnBrk="1" fontAlgn="auto" hangingPunct="1">
              <a:spcAft>
                <a:spcPts val="0"/>
              </a:spcAft>
              <a:buClr>
                <a:srgbClr val="C00000"/>
              </a:buClr>
              <a:buFont typeface="Arial" pitchFamily="34" charset="0"/>
              <a:buChar char="•"/>
              <a:defRPr/>
            </a:pPr>
            <a:r>
              <a:rPr lang="en-US" sz="6600" dirty="0" smtClean="0">
                <a:solidFill>
                  <a:schemeClr val="tx1"/>
                </a:solidFill>
                <a:effectLst/>
              </a:rPr>
              <a:t>A multi-level program  with awards given at the local unit, council, state and national levels.</a:t>
            </a:r>
            <a:endParaRPr lang="en-US" sz="6600" dirty="0">
              <a:solidFill>
                <a:schemeClr val="tx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914400"/>
          </a:xfrm>
          <a:noFill/>
        </p:spPr>
        <p:txBody>
          <a:bodyPr>
            <a:normAutofit/>
          </a:bodyPr>
          <a:lstStyle/>
          <a:p>
            <a:pPr algn="ctr" eaLnBrk="1" fontAlgn="auto" hangingPunct="1">
              <a:spcAft>
                <a:spcPts val="0"/>
              </a:spcAft>
              <a:defRPr/>
            </a:pPr>
            <a:r>
              <a:rPr lang="en-US" sz="4400" dirty="0" smtClean="0">
                <a:solidFill>
                  <a:schemeClr val="tx1"/>
                </a:solidFill>
                <a:effectLst/>
              </a:rPr>
              <a:t>What is Reflections?</a:t>
            </a:r>
            <a:endParaRPr lang="en-US" sz="4400" dirty="0">
              <a:solidFill>
                <a:schemeClr val="tx1"/>
              </a:solidFill>
              <a:effectLst/>
            </a:endParaRPr>
          </a:p>
        </p:txBody>
      </p:sp>
      <p:sp>
        <p:nvSpPr>
          <p:cNvPr id="5" name="Text Placeholder 4"/>
          <p:cNvSpPr>
            <a:spLocks noGrp="1"/>
          </p:cNvSpPr>
          <p:nvPr>
            <p:ph type="body" idx="1"/>
          </p:nvPr>
        </p:nvSpPr>
        <p:spPr>
          <a:xfrm>
            <a:off x="381000" y="1600200"/>
            <a:ext cx="8534400" cy="4876800"/>
          </a:xfrm>
        </p:spPr>
        <p:txBody>
          <a:bodyPr anchor="ctr">
            <a:noAutofit/>
          </a:bodyPr>
          <a:lstStyle/>
          <a:p>
            <a:pPr marL="282575" indent="-282575" eaLnBrk="1" fontAlgn="auto" hangingPunct="1">
              <a:lnSpc>
                <a:spcPct val="120000"/>
              </a:lnSpc>
              <a:spcBef>
                <a:spcPts val="0"/>
              </a:spcBef>
              <a:spcAft>
                <a:spcPts val="0"/>
              </a:spcAft>
              <a:buClr>
                <a:srgbClr val="C00000"/>
              </a:buClr>
              <a:buFont typeface="Arial" pitchFamily="34" charset="0"/>
              <a:buChar char="•"/>
              <a:defRPr/>
            </a:pPr>
            <a:r>
              <a:rPr lang="en-US" sz="2400" dirty="0" smtClean="0">
                <a:solidFill>
                  <a:schemeClr val="tx1"/>
                </a:solidFill>
                <a:effectLst/>
              </a:rPr>
              <a:t>Judged on interpretation of the theme,  creativity and artistic merit.  The entries best fulfilling these three criteria progress to the next level.  </a:t>
            </a:r>
          </a:p>
          <a:p>
            <a:pPr eaLnBrk="1" fontAlgn="auto" hangingPunct="1">
              <a:spcAft>
                <a:spcPts val="0"/>
              </a:spcAft>
              <a:buClr>
                <a:srgbClr val="C00000"/>
              </a:buClr>
              <a:buFont typeface="Arial" pitchFamily="34" charset="0"/>
              <a:buChar char="•"/>
              <a:defRPr/>
            </a:pPr>
            <a:endParaRPr lang="en-US" sz="2400" dirty="0" smtClean="0">
              <a:solidFill>
                <a:schemeClr val="tx1"/>
              </a:solidFill>
              <a:effectLst/>
            </a:endParaRPr>
          </a:p>
          <a:p>
            <a:pPr marL="282575" indent="-282575" eaLnBrk="1" fontAlgn="auto" hangingPunct="1">
              <a:lnSpc>
                <a:spcPct val="120000"/>
              </a:lnSpc>
              <a:spcBef>
                <a:spcPts val="0"/>
              </a:spcBef>
              <a:spcAft>
                <a:spcPts val="0"/>
              </a:spcAft>
              <a:buClr>
                <a:srgbClr val="C00000"/>
              </a:buClr>
              <a:buFont typeface="Arial" pitchFamily="34" charset="0"/>
              <a:buChar char="•"/>
              <a:defRPr/>
            </a:pPr>
            <a:r>
              <a:rPr lang="en-US" sz="2400" dirty="0" smtClean="0">
                <a:solidFill>
                  <a:schemeClr val="tx1"/>
                </a:solidFill>
                <a:effectLst/>
              </a:rPr>
              <a:t>At the State level one entry from each age group in each arts area is sent to National PTA. </a:t>
            </a:r>
          </a:p>
          <a:p>
            <a:pPr eaLnBrk="1" fontAlgn="auto" hangingPunct="1">
              <a:spcAft>
                <a:spcPts val="0"/>
              </a:spcAft>
              <a:buClr>
                <a:srgbClr val="C00000"/>
              </a:buClr>
              <a:buFont typeface="Arial" pitchFamily="34" charset="0"/>
              <a:buChar char="•"/>
              <a:defRPr/>
            </a:pPr>
            <a:endParaRPr lang="en-US" sz="2400" dirty="0" smtClean="0">
              <a:solidFill>
                <a:schemeClr val="tx1"/>
              </a:solidFill>
              <a:effectLst/>
            </a:endParaRPr>
          </a:p>
          <a:p>
            <a:pPr marL="282575" indent="-282575">
              <a:lnSpc>
                <a:spcPct val="120000"/>
              </a:lnSpc>
              <a:spcBef>
                <a:spcPts val="0"/>
              </a:spcBef>
              <a:buClr>
                <a:srgbClr val="C00000"/>
              </a:buClr>
              <a:buFontTx/>
              <a:buChar char="•"/>
            </a:pPr>
            <a:r>
              <a:rPr lang="en-US" sz="2400" dirty="0" smtClean="0">
                <a:solidFill>
                  <a:schemeClr val="tx1"/>
                </a:solidFill>
                <a:effectLst/>
              </a:rPr>
              <a:t>Despite the “contest” format, the emphasis is on children having the chance to create an original works of art, experimenting with different ways of expressing themselves, and feeling good about their work, rather than just winning.</a:t>
            </a:r>
            <a:endParaRPr lang="en-US" sz="2400" dirty="0">
              <a:solidFill>
                <a:schemeClr val="tx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1464"/>
            <a:ext cx="8077200" cy="1404936"/>
          </a:xfrm>
        </p:spPr>
        <p:txBody>
          <a:bodyPr anchor="t">
            <a:normAutofit fontScale="90000"/>
          </a:bodyPr>
          <a:lstStyle/>
          <a:p>
            <a:pPr algn="ctr"/>
            <a:r>
              <a:rPr lang="en-US" sz="4400" dirty="0" smtClean="0"/>
              <a:t>Reflections Program </a:t>
            </a:r>
            <a:br>
              <a:rPr lang="en-US" sz="4400" dirty="0" smtClean="0"/>
            </a:br>
            <a:r>
              <a:rPr lang="en-US" sz="4400" dirty="0" smtClean="0"/>
              <a:t>Cycle</a:t>
            </a:r>
            <a:endParaRPr lang="en-US" sz="4400" dirty="0"/>
          </a:p>
        </p:txBody>
      </p:sp>
      <p:grpSp>
        <p:nvGrpSpPr>
          <p:cNvPr id="9" name="Group 12"/>
          <p:cNvGrpSpPr>
            <a:grpSpLocks/>
          </p:cNvGrpSpPr>
          <p:nvPr/>
        </p:nvGrpSpPr>
        <p:grpSpPr bwMode="auto">
          <a:xfrm>
            <a:off x="1166388" y="1524000"/>
            <a:ext cx="6896100" cy="4649777"/>
            <a:chOff x="107152772" y="106612082"/>
            <a:chExt cx="6172200" cy="3773368"/>
          </a:xfrm>
        </p:grpSpPr>
        <p:pic>
          <p:nvPicPr>
            <p:cNvPr id="103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152772" y="106612082"/>
              <a:ext cx="6172200" cy="37733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38" name="Picture 14" descr="FI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67372" y="107983682"/>
              <a:ext cx="1200150" cy="10459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spTree>
    <p:extLst>
      <p:ext uri="{BB962C8B-B14F-4D97-AF65-F5344CB8AC3E}">
        <p14:creationId xmlns:p14="http://schemas.microsoft.com/office/powerpoint/2010/main" val="706345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85800"/>
            <a:ext cx="7772400" cy="914400"/>
          </a:xfrm>
        </p:spPr>
        <p:txBody>
          <a:bodyPr>
            <a:noAutofit/>
          </a:bodyPr>
          <a:lstStyle/>
          <a:p>
            <a:pPr algn="ctr" eaLnBrk="1" fontAlgn="auto" hangingPunct="1">
              <a:spcAft>
                <a:spcPts val="0"/>
              </a:spcAft>
              <a:defRPr/>
            </a:pPr>
            <a:r>
              <a:rPr lang="en-US" dirty="0" smtClean="0">
                <a:solidFill>
                  <a:schemeClr val="tx1"/>
                </a:solidFill>
                <a:effectLst/>
              </a:rPr>
              <a:t>Reflections and the National Standards</a:t>
            </a:r>
            <a:endParaRPr lang="en-US" dirty="0">
              <a:solidFill>
                <a:schemeClr val="tx1"/>
              </a:solidFill>
              <a:effectLst/>
            </a:endParaRPr>
          </a:p>
        </p:txBody>
      </p:sp>
      <p:sp>
        <p:nvSpPr>
          <p:cNvPr id="5" name="Text Placeholder 4"/>
          <p:cNvSpPr>
            <a:spLocks noGrp="1"/>
          </p:cNvSpPr>
          <p:nvPr>
            <p:ph type="body" idx="1"/>
          </p:nvPr>
        </p:nvSpPr>
        <p:spPr>
          <a:xfrm>
            <a:off x="381000" y="2209800"/>
            <a:ext cx="8763000" cy="4114800"/>
          </a:xfrm>
        </p:spPr>
        <p:txBody>
          <a:bodyPr anchor="ctr">
            <a:normAutofit/>
          </a:bodyPr>
          <a:lstStyle/>
          <a:p>
            <a:pPr marL="282575" indent="-282575" algn="l" eaLnBrk="1" fontAlgn="auto" hangingPunct="1">
              <a:lnSpc>
                <a:spcPct val="120000"/>
              </a:lnSpc>
              <a:spcBef>
                <a:spcPts val="0"/>
              </a:spcBef>
              <a:spcAft>
                <a:spcPts val="0"/>
              </a:spcAft>
              <a:defRPr/>
            </a:pPr>
            <a:r>
              <a:rPr lang="en-US" sz="2800" dirty="0" smtClean="0">
                <a:solidFill>
                  <a:schemeClr val="tx1"/>
                </a:solidFill>
              </a:rPr>
              <a:t>Standard 1: </a:t>
            </a:r>
            <a:r>
              <a:rPr lang="en-US" sz="2800" dirty="0" smtClean="0">
                <a:solidFill>
                  <a:schemeClr val="tx1"/>
                </a:solidFill>
              </a:rPr>
              <a:t>Welcoming </a:t>
            </a:r>
            <a:r>
              <a:rPr lang="en-US" sz="2800" dirty="0" smtClean="0">
                <a:solidFill>
                  <a:schemeClr val="tx1"/>
                </a:solidFill>
              </a:rPr>
              <a:t>All </a:t>
            </a:r>
            <a:r>
              <a:rPr lang="en-US" sz="2800" dirty="0" smtClean="0">
                <a:solidFill>
                  <a:schemeClr val="tx1"/>
                </a:solidFill>
              </a:rPr>
              <a:t>Families into </a:t>
            </a:r>
            <a:r>
              <a:rPr lang="en-US" sz="2800" dirty="0" smtClean="0">
                <a:solidFill>
                  <a:schemeClr val="tx1"/>
                </a:solidFill>
              </a:rPr>
              <a:t>the School </a:t>
            </a:r>
            <a:r>
              <a:rPr lang="en-US" sz="2800" dirty="0" smtClean="0">
                <a:solidFill>
                  <a:schemeClr val="tx1"/>
                </a:solidFill>
              </a:rPr>
              <a:t>Community</a:t>
            </a:r>
          </a:p>
          <a:p>
            <a:pPr marL="282575" indent="-282575" algn="l">
              <a:lnSpc>
                <a:spcPct val="120000"/>
              </a:lnSpc>
              <a:spcBef>
                <a:spcPts val="0"/>
              </a:spcBef>
              <a:defRPr/>
            </a:pPr>
            <a:r>
              <a:rPr lang="en-US" sz="2800" dirty="0">
                <a:solidFill>
                  <a:schemeClr val="tx1"/>
                </a:solidFill>
              </a:rPr>
              <a:t>Standard 2:  </a:t>
            </a:r>
            <a:r>
              <a:rPr lang="en-US" sz="2800" dirty="0" smtClean="0">
                <a:solidFill>
                  <a:schemeClr val="tx1"/>
                </a:solidFill>
              </a:rPr>
              <a:t>Communicating Effectively</a:t>
            </a:r>
          </a:p>
          <a:p>
            <a:pPr marL="282575" indent="-282575" algn="l">
              <a:lnSpc>
                <a:spcPct val="120000"/>
              </a:lnSpc>
              <a:spcBef>
                <a:spcPts val="0"/>
              </a:spcBef>
              <a:defRPr/>
            </a:pPr>
            <a:r>
              <a:rPr lang="en-US" sz="2800" dirty="0">
                <a:solidFill>
                  <a:schemeClr val="tx1"/>
                </a:solidFill>
              </a:rPr>
              <a:t>Standard 3:  Supporting Student Success</a:t>
            </a:r>
          </a:p>
          <a:p>
            <a:pPr marL="282575" indent="-282575" algn="l">
              <a:lnSpc>
                <a:spcPct val="120000"/>
              </a:lnSpc>
              <a:spcBef>
                <a:spcPts val="0"/>
              </a:spcBef>
              <a:defRPr/>
            </a:pPr>
            <a:r>
              <a:rPr lang="en-US" sz="2800" dirty="0">
                <a:solidFill>
                  <a:schemeClr val="tx1"/>
                </a:solidFill>
              </a:rPr>
              <a:t>Standard 4:  Speaking Up for Every </a:t>
            </a:r>
            <a:r>
              <a:rPr lang="en-US" sz="2800" dirty="0" smtClean="0">
                <a:solidFill>
                  <a:schemeClr val="tx1"/>
                </a:solidFill>
              </a:rPr>
              <a:t>Child</a:t>
            </a:r>
          </a:p>
          <a:p>
            <a:pPr marL="282575" indent="-282575" algn="l">
              <a:lnSpc>
                <a:spcPct val="120000"/>
              </a:lnSpc>
              <a:spcBef>
                <a:spcPts val="0"/>
              </a:spcBef>
              <a:defRPr/>
            </a:pPr>
            <a:r>
              <a:rPr lang="en-US" sz="2800" dirty="0">
                <a:solidFill>
                  <a:schemeClr val="tx1"/>
                </a:solidFill>
              </a:rPr>
              <a:t>Standard 5: </a:t>
            </a:r>
            <a:r>
              <a:rPr lang="en-US" sz="2800" dirty="0" smtClean="0">
                <a:solidFill>
                  <a:schemeClr val="tx1"/>
                </a:solidFill>
              </a:rPr>
              <a:t>  </a:t>
            </a:r>
            <a:r>
              <a:rPr lang="en-US" sz="2800" dirty="0">
                <a:solidFill>
                  <a:schemeClr val="tx1"/>
                </a:solidFill>
              </a:rPr>
              <a:t>Sharing Power</a:t>
            </a:r>
          </a:p>
          <a:p>
            <a:pPr marL="282575" indent="-282575" algn="l">
              <a:lnSpc>
                <a:spcPct val="120000"/>
              </a:lnSpc>
              <a:spcBef>
                <a:spcPts val="0"/>
              </a:spcBef>
              <a:defRPr/>
            </a:pPr>
            <a:r>
              <a:rPr lang="en-US" sz="2800" dirty="0">
                <a:solidFill>
                  <a:schemeClr val="tx1"/>
                </a:solidFill>
              </a:rPr>
              <a:t>Standard 6:  </a:t>
            </a:r>
            <a:r>
              <a:rPr lang="en-US" sz="2800" dirty="0" smtClean="0">
                <a:solidFill>
                  <a:schemeClr val="tx1"/>
                </a:solidFill>
              </a:rPr>
              <a:t>Collaborating </a:t>
            </a:r>
            <a:r>
              <a:rPr lang="en-US" sz="2800" dirty="0">
                <a:solidFill>
                  <a:schemeClr val="tx1"/>
                </a:solidFill>
              </a:rPr>
              <a:t>with </a:t>
            </a:r>
            <a:r>
              <a:rPr lang="en-US" sz="2800" dirty="0" smtClean="0">
                <a:solidFill>
                  <a:schemeClr val="tx1"/>
                </a:solidFill>
              </a:rPr>
              <a:t>Community</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eaLnBrk="1" fontAlgn="auto" hangingPunct="1">
              <a:spcAft>
                <a:spcPts val="0"/>
              </a:spcAft>
              <a:defRPr/>
            </a:pPr>
            <a:r>
              <a:rPr lang="en-US" sz="4400" dirty="0" smtClean="0">
                <a:solidFill>
                  <a:schemeClr val="tx1"/>
                </a:solidFill>
                <a:effectLst/>
              </a:rPr>
              <a:t>2013-2014 Reflections theme:</a:t>
            </a:r>
            <a:endParaRPr lang="en-US" sz="4400" dirty="0">
              <a:solidFill>
                <a:schemeClr val="tx1"/>
              </a:solidFill>
              <a:effectLst/>
            </a:endParaRPr>
          </a:p>
        </p:txBody>
      </p:sp>
      <p:sp>
        <p:nvSpPr>
          <p:cNvPr id="5" name="Text Placeholder 4"/>
          <p:cNvSpPr>
            <a:spLocks noGrp="1"/>
          </p:cNvSpPr>
          <p:nvPr>
            <p:ph type="body" idx="1"/>
          </p:nvPr>
        </p:nvSpPr>
        <p:spPr>
          <a:xfrm>
            <a:off x="762000" y="2286000"/>
            <a:ext cx="7772400" cy="3276599"/>
          </a:xfrm>
        </p:spPr>
        <p:txBody>
          <a:bodyPr anchor="ctr">
            <a:normAutofit/>
          </a:bodyPr>
          <a:lstStyle/>
          <a:p>
            <a:pPr algn="ctr" eaLnBrk="1" fontAlgn="auto" hangingPunct="1">
              <a:spcAft>
                <a:spcPts val="0"/>
              </a:spcAft>
              <a:buFont typeface="Arial" pitchFamily="34" charset="0"/>
              <a:buNone/>
              <a:defRPr/>
            </a:pPr>
            <a:r>
              <a:rPr lang="en-US" sz="6600" dirty="0" smtClean="0">
                <a:solidFill>
                  <a:schemeClr val="tx1"/>
                </a:solidFill>
                <a:effectLst/>
              </a:rPr>
              <a:t>Believe, Dream, Inspire</a:t>
            </a:r>
            <a:endParaRPr lang="en-US" sz="6600" dirty="0">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algn="ctr" eaLnBrk="1" fontAlgn="auto" hangingPunct="1">
              <a:spcAft>
                <a:spcPts val="0"/>
              </a:spcAft>
              <a:defRPr/>
            </a:pPr>
            <a:r>
              <a:rPr lang="en-US" sz="4400" dirty="0" smtClean="0">
                <a:solidFill>
                  <a:schemeClr val="tx1"/>
                </a:solidFill>
                <a:effectLst/>
              </a:rPr>
              <a:t>Reflections Art Areas:</a:t>
            </a:r>
            <a:endParaRPr lang="en-US" sz="4400" dirty="0">
              <a:solidFill>
                <a:schemeClr val="tx1"/>
              </a:solidFill>
              <a:effectLst/>
            </a:endParaRPr>
          </a:p>
        </p:txBody>
      </p:sp>
      <p:sp>
        <p:nvSpPr>
          <p:cNvPr id="5" name="Text Placeholder 4"/>
          <p:cNvSpPr>
            <a:spLocks noGrp="1"/>
          </p:cNvSpPr>
          <p:nvPr>
            <p:ph type="body" idx="1"/>
          </p:nvPr>
        </p:nvSpPr>
        <p:spPr>
          <a:xfrm>
            <a:off x="762000" y="1600201"/>
            <a:ext cx="7772400" cy="3352800"/>
          </a:xfrm>
        </p:spPr>
        <p:txBody>
          <a:bodyPr anchor="t">
            <a:normAutofit fontScale="55000" lnSpcReduction="20000"/>
          </a:bodyPr>
          <a:lstStyle/>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Dance Choreography</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Film/Video Production</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Literature</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Musical Composition</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Photography</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Visual Arts</a:t>
            </a:r>
          </a:p>
          <a:p>
            <a:pPr marL="465138" indent="-465138" eaLnBrk="1" fontAlgn="auto" hangingPunct="1">
              <a:spcAft>
                <a:spcPts val="0"/>
              </a:spcAft>
              <a:buFont typeface="Arial" pitchFamily="34" charset="0"/>
              <a:buChar char="•"/>
              <a:defRPr/>
            </a:pPr>
            <a:endParaRPr lang="en-US" sz="6600" dirty="0" smtClean="0">
              <a:solidFill>
                <a:schemeClr val="bg1"/>
              </a:solidFill>
            </a:endParaRPr>
          </a:p>
          <a:p>
            <a:pPr algn="ctr" eaLnBrk="1" fontAlgn="auto" hangingPunct="1">
              <a:spcAft>
                <a:spcPts val="0"/>
              </a:spcAft>
              <a:buFont typeface="Arial" pitchFamily="34" charset="0"/>
              <a:buChar char="•"/>
              <a:defRPr/>
            </a:pPr>
            <a:endParaRPr lang="en-US" sz="66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85800"/>
            <a:ext cx="7772400" cy="914400"/>
          </a:xfrm>
        </p:spPr>
        <p:txBody>
          <a:bodyPr>
            <a:normAutofit/>
          </a:bodyPr>
          <a:lstStyle/>
          <a:p>
            <a:pPr algn="ctr" eaLnBrk="1" fontAlgn="auto" hangingPunct="1">
              <a:spcAft>
                <a:spcPts val="0"/>
              </a:spcAft>
              <a:defRPr/>
            </a:pPr>
            <a:r>
              <a:rPr lang="en-US" sz="4400" dirty="0" smtClean="0">
                <a:solidFill>
                  <a:schemeClr val="tx1"/>
                </a:solidFill>
                <a:effectLst/>
              </a:rPr>
              <a:t>Reflections Age Divisions:</a:t>
            </a:r>
            <a:endParaRPr lang="en-US" sz="4400" dirty="0">
              <a:solidFill>
                <a:schemeClr val="tx1"/>
              </a:solidFill>
              <a:effectLst/>
            </a:endParaRPr>
          </a:p>
        </p:txBody>
      </p:sp>
      <p:sp>
        <p:nvSpPr>
          <p:cNvPr id="5" name="Text Placeholder 4"/>
          <p:cNvSpPr>
            <a:spLocks noGrp="1"/>
          </p:cNvSpPr>
          <p:nvPr>
            <p:ph type="body" idx="1"/>
          </p:nvPr>
        </p:nvSpPr>
        <p:spPr>
          <a:xfrm>
            <a:off x="457200" y="2133600"/>
            <a:ext cx="8382000" cy="3581399"/>
          </a:xfrm>
        </p:spPr>
        <p:txBody>
          <a:bodyPr anchor="ctr">
            <a:normAutofit fontScale="55000" lnSpcReduction="20000"/>
          </a:bodyPr>
          <a:lstStyle/>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Primary:  Preschool through Grade 2</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Intermediate:  Grade 3 – Grade 5</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Middle/Jr.:  Grade 6 – Grade 8</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Senior:  Grade 9 – Grade 12.</a:t>
            </a:r>
          </a:p>
          <a:p>
            <a:pPr marL="465138" indent="-465138" eaLnBrk="1" fontAlgn="auto" hangingPunct="1">
              <a:spcAft>
                <a:spcPts val="0"/>
              </a:spcAft>
              <a:buClr>
                <a:srgbClr val="C00000"/>
              </a:buClr>
              <a:buFont typeface="Arial" pitchFamily="34" charset="0"/>
              <a:buChar char="•"/>
              <a:defRPr/>
            </a:pPr>
            <a:r>
              <a:rPr lang="en-US" sz="6600" dirty="0" smtClean="0">
                <a:solidFill>
                  <a:schemeClr val="tx1"/>
                </a:solidFill>
                <a:effectLst/>
              </a:rPr>
              <a:t>Special Artist Division</a:t>
            </a:r>
            <a:endParaRPr lang="en-US" sz="6600" dirty="0">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04800"/>
            <a:ext cx="8001000" cy="762000"/>
          </a:xfrm>
        </p:spPr>
        <p:txBody>
          <a:bodyPr/>
          <a:lstStyle/>
          <a:p>
            <a:pPr algn="ctr" eaLnBrk="1" fontAlgn="auto" hangingPunct="1">
              <a:spcAft>
                <a:spcPts val="0"/>
              </a:spcAft>
              <a:defRPr/>
            </a:pPr>
            <a:r>
              <a:rPr lang="en-US" dirty="0" smtClean="0">
                <a:solidFill>
                  <a:schemeClr val="tx1"/>
                </a:solidFill>
                <a:effectLst/>
              </a:rPr>
              <a:t>Missouri State PTA rules</a:t>
            </a:r>
            <a:endParaRPr lang="en-US" dirty="0">
              <a:solidFill>
                <a:schemeClr val="tx1"/>
              </a:solidFill>
              <a:effectLst/>
            </a:endParaRPr>
          </a:p>
        </p:txBody>
      </p:sp>
      <p:sp>
        <p:nvSpPr>
          <p:cNvPr id="5" name="Text Placeholder 4"/>
          <p:cNvSpPr>
            <a:spLocks noGrp="1"/>
          </p:cNvSpPr>
          <p:nvPr>
            <p:ph type="body" idx="1"/>
          </p:nvPr>
        </p:nvSpPr>
        <p:spPr>
          <a:xfrm>
            <a:off x="152400" y="1600200"/>
            <a:ext cx="8763000" cy="4495800"/>
          </a:xfrm>
        </p:spPr>
        <p:txBody>
          <a:bodyPr anchor="t">
            <a:normAutofit/>
          </a:bodyPr>
          <a:lstStyle/>
          <a:p>
            <a:pPr eaLnBrk="1" fontAlgn="auto" hangingPunct="1">
              <a:spcAft>
                <a:spcPts val="0"/>
              </a:spcAft>
              <a:buClr>
                <a:srgbClr val="C00000"/>
              </a:buClr>
              <a:buFont typeface="Arial" pitchFamily="34" charset="0"/>
              <a:buChar char="•"/>
              <a:defRPr/>
            </a:pPr>
            <a:r>
              <a:rPr lang="en-US" sz="2400" dirty="0" smtClean="0">
                <a:solidFill>
                  <a:srgbClr val="FF0000"/>
                </a:solidFill>
                <a:effectLst/>
              </a:rPr>
              <a:t>  </a:t>
            </a:r>
            <a:r>
              <a:rPr lang="en-US" sz="2400" b="1" dirty="0" smtClean="0">
                <a:solidFill>
                  <a:schemeClr val="tx1"/>
                </a:solidFill>
                <a:effectLst/>
              </a:rPr>
              <a:t>A maximum of 3 entries per category per grade                                  division.</a:t>
            </a:r>
          </a:p>
          <a:p>
            <a:pPr marL="225425" indent="-225425" eaLnBrk="1" fontAlgn="auto" hangingPunct="1">
              <a:spcAft>
                <a:spcPts val="0"/>
              </a:spcAft>
              <a:buClr>
                <a:srgbClr val="C00000"/>
              </a:buClr>
              <a:buFont typeface="Arial" pitchFamily="34" charset="0"/>
              <a:buChar char="•"/>
              <a:defRPr/>
            </a:pPr>
            <a:r>
              <a:rPr lang="en-US" sz="2400" b="1" dirty="0" smtClean="0">
                <a:solidFill>
                  <a:schemeClr val="tx1"/>
                </a:solidFill>
                <a:effectLst/>
              </a:rPr>
              <a:t>You must be a “Unit in Good Standing” by January 16, 2014.</a:t>
            </a:r>
          </a:p>
          <a:p>
            <a:pPr eaLnBrk="1" fontAlgn="auto" hangingPunct="1">
              <a:spcAft>
                <a:spcPts val="0"/>
              </a:spcAft>
              <a:buClr>
                <a:srgbClr val="C00000"/>
              </a:buClr>
              <a:buFont typeface="Arial" pitchFamily="34" charset="0"/>
              <a:buChar char="•"/>
              <a:defRPr/>
            </a:pPr>
            <a:r>
              <a:rPr lang="en-US" sz="2400" dirty="0" smtClean="0">
                <a:solidFill>
                  <a:schemeClr val="tx1"/>
                </a:solidFill>
              </a:rPr>
              <a:t>  </a:t>
            </a:r>
            <a:r>
              <a:rPr lang="en-US" sz="2400" b="1" dirty="0" smtClean="0">
                <a:solidFill>
                  <a:schemeClr val="tx1"/>
                </a:solidFill>
                <a:effectLst/>
              </a:rPr>
              <a:t>The </a:t>
            </a:r>
            <a:r>
              <a:rPr lang="en-US" sz="2400" b="1" dirty="0" smtClean="0">
                <a:solidFill>
                  <a:schemeClr val="tx1"/>
                </a:solidFill>
                <a:effectLst/>
              </a:rPr>
              <a:t>online submission process is complete for </a:t>
            </a:r>
            <a:r>
              <a:rPr lang="en-US" sz="2400" b="1" smtClean="0">
                <a:solidFill>
                  <a:schemeClr val="tx1"/>
                </a:solidFill>
                <a:effectLst/>
              </a:rPr>
              <a:t>advancing entries.</a:t>
            </a:r>
            <a:endParaRPr lang="en-US" sz="2400" b="1" dirty="0" smtClean="0">
              <a:solidFill>
                <a:schemeClr val="tx1"/>
              </a:solidFill>
              <a:effectLst/>
            </a:endParaRPr>
          </a:p>
          <a:p>
            <a:pPr marL="292100" indent="-292100" eaLnBrk="1" fontAlgn="auto" hangingPunct="1">
              <a:spcAft>
                <a:spcPts val="0"/>
              </a:spcAft>
              <a:buClr>
                <a:srgbClr val="C00000"/>
              </a:buClr>
              <a:buFont typeface="Arial" pitchFamily="34" charset="0"/>
              <a:buChar char="•"/>
              <a:defRPr/>
            </a:pPr>
            <a:r>
              <a:rPr lang="en-US" sz="2400" b="1" dirty="0" smtClean="0">
                <a:solidFill>
                  <a:schemeClr val="tx1"/>
                </a:solidFill>
                <a:effectLst/>
              </a:rPr>
              <a:t>Do NOT put students’ names on the front of the artwork.</a:t>
            </a:r>
          </a:p>
          <a:p>
            <a:pPr marL="292100" indent="-292100" eaLnBrk="1" fontAlgn="auto" hangingPunct="1">
              <a:spcAft>
                <a:spcPts val="0"/>
              </a:spcAft>
              <a:buClr>
                <a:srgbClr val="C00000"/>
              </a:buClr>
              <a:buFont typeface="Arial" pitchFamily="34" charset="0"/>
              <a:buChar char="•"/>
              <a:defRPr/>
            </a:pPr>
            <a:r>
              <a:rPr lang="en-US" sz="2400" b="1" dirty="0" smtClean="0">
                <a:solidFill>
                  <a:schemeClr val="tx1"/>
                </a:solidFill>
                <a:effectLst/>
              </a:rPr>
              <a:t>Missouri </a:t>
            </a:r>
            <a:r>
              <a:rPr lang="en-US" sz="2400" b="1" dirty="0" smtClean="0">
                <a:solidFill>
                  <a:schemeClr val="tx1"/>
                </a:solidFill>
              </a:rPr>
              <a:t>PTA prefers all entries are submitted electronically in the appropriate format as described in Appendix F of the Reflections Tool-Kit</a:t>
            </a:r>
            <a:r>
              <a:rPr lang="en-US" sz="2800" b="1" dirty="0" smtClean="0">
                <a:solidFill>
                  <a:srgbClr val="FF0000"/>
                </a:solidFill>
                <a:effectLst/>
              </a:rPr>
              <a:t>.</a:t>
            </a:r>
            <a:endParaRPr lang="en-US" sz="2800" b="1" dirty="0" smtClean="0">
              <a:solidFill>
                <a:srgbClr val="FF0000"/>
              </a:solidFill>
              <a:effectLst/>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nd-in-hand design templat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Design">
      <a:majorFont>
        <a:latin typeface="Impact"/>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ebedaa5e39435eca6cae133c7b111621">
  <xsd:schema xmlns:xsd="http://www.w3.org/2001/XMLSchema" xmlns:xs="http://www.w3.org/2001/XMLSchema" xmlns:p="http://schemas.microsoft.com/office/2006/metadata/properties" xmlns:ns2="c3a6e9ef-a1f6-4766-94ca-80364285655b" targetNamespace="http://schemas.microsoft.com/office/2006/metadata/properties" ma:root="true" ma:fieldsID="8e931a62d9d662a530870840701150f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0424AF-B645-45E8-A8B2-A01A81D622F1}"/>
</file>

<file path=customXml/itemProps2.xml><?xml version="1.0" encoding="utf-8"?>
<ds:datastoreItem xmlns:ds="http://schemas.openxmlformats.org/officeDocument/2006/customXml" ds:itemID="{62F7CD89-BE45-472A-A208-5A02CBF13C65}"/>
</file>

<file path=customXml/itemProps3.xml><?xml version="1.0" encoding="utf-8"?>
<ds:datastoreItem xmlns:ds="http://schemas.openxmlformats.org/officeDocument/2006/customXml" ds:itemID="{D12245AE-19B7-4427-A9B2-9BA7C0E005FF}"/>
</file>

<file path=docProps/app.xml><?xml version="1.0" encoding="utf-8"?>
<Properties xmlns="http://schemas.openxmlformats.org/officeDocument/2006/extended-properties" xmlns:vt="http://schemas.openxmlformats.org/officeDocument/2006/docPropsVTypes">
  <Template>Hand-in-hand design template</Template>
  <TotalTime>3038</TotalTime>
  <Words>3185</Words>
  <Application>Microsoft Office PowerPoint</Application>
  <PresentationFormat>On-screen Show (4:3)</PresentationFormat>
  <Paragraphs>151</Paragraphs>
  <Slides>14</Slides>
  <Notes>13</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Hand-in-hand design template</vt:lpstr>
      <vt:lpstr>Waveform</vt:lpstr>
      <vt:lpstr>PowerPoint Presentation</vt:lpstr>
      <vt:lpstr>What is Reflections?</vt:lpstr>
      <vt:lpstr>What is Reflections?</vt:lpstr>
      <vt:lpstr>Reflections Program  Cycle</vt:lpstr>
      <vt:lpstr>Reflections and the National Standards</vt:lpstr>
      <vt:lpstr>2013-2014 Reflections theme:</vt:lpstr>
      <vt:lpstr>Reflections Art Areas:</vt:lpstr>
      <vt:lpstr>Reflections Age Divisions:</vt:lpstr>
      <vt:lpstr>Missouri State PTA rules</vt:lpstr>
      <vt:lpstr>What makes a Unit in Good Standing</vt:lpstr>
      <vt:lpstr>Judging Information</vt:lpstr>
      <vt:lpstr>Judging Information</vt:lpstr>
      <vt:lpstr>Ways to get more students to participate</vt:lpstr>
      <vt:lpstr>Need More information</vt:lpstr>
    </vt:vector>
  </TitlesOfParts>
  <Company>eclipsed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Springs Council of PTA’s School of Information</dc:title>
  <dc:creator>mom</dc:creator>
  <cp:lastModifiedBy>Reed, Michele</cp:lastModifiedBy>
  <cp:revision>236</cp:revision>
  <dcterms:created xsi:type="dcterms:W3CDTF">2009-07-29T23:29:13Z</dcterms:created>
  <dcterms:modified xsi:type="dcterms:W3CDTF">2013-09-07T20:21:16Z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TC103367951033</vt:lpwstr>
  </property>
  <property fmtid="{D5CDD505-2E9C-101B-9397-08002B2CF9AE}" pid="3" name="ContentTypeId">
    <vt:lpwstr>0x01010045B78102AF60B04ABA205E3EF065642E</vt:lpwstr>
  </property>
</Properties>
</file>