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73" r:id="rId4"/>
    <p:sldId id="282" r:id="rId5"/>
    <p:sldId id="283" r:id="rId6"/>
    <p:sldId id="272" r:id="rId7"/>
    <p:sldId id="278" r:id="rId8"/>
    <p:sldId id="277" r:id="rId9"/>
    <p:sldId id="289" r:id="rId10"/>
    <p:sldId id="260" r:id="rId11"/>
    <p:sldId id="280" r:id="rId12"/>
    <p:sldId id="288" r:id="rId13"/>
    <p:sldId id="265" r:id="rId14"/>
    <p:sldId id="262" r:id="rId15"/>
    <p:sldId id="266"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857" autoAdjust="0"/>
  </p:normalViewPr>
  <p:slideViewPr>
    <p:cSldViewPr>
      <p:cViewPr varScale="1">
        <p:scale>
          <a:sx n="74" d="100"/>
          <a:sy n="74" d="100"/>
        </p:scale>
        <p:origin x="-20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B0BDB-7A4A-4D19-A8D0-13545444EE6D}" type="datetimeFigureOut">
              <a:rPr lang="en-US" smtClean="0"/>
              <a:pPr/>
              <a:t>8/26/2013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82960-5CB0-4EC8-9F35-C5945661583F}" type="slidenum">
              <a:rPr lang="en-US" smtClean="0"/>
              <a:pPr/>
              <a:t>‹#›</a:t>
            </a:fld>
            <a:endParaRPr lang="en-US"/>
          </a:p>
        </p:txBody>
      </p:sp>
    </p:spTree>
    <p:extLst>
      <p:ext uri="{BB962C8B-B14F-4D97-AF65-F5344CB8AC3E}">
        <p14:creationId xmlns:p14="http://schemas.microsoft.com/office/powerpoint/2010/main" val="2167111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PTA convention delegates adopt a resolution or the Board of Managers passes a position statement, the </a:t>
            </a:r>
            <a:r>
              <a:rPr lang="en-US" dirty="0" err="1" smtClean="0"/>
              <a:t>Resoloutions</a:t>
            </a:r>
            <a:r>
              <a:rPr lang="en-US" dirty="0" smtClean="0"/>
              <a:t> Chair and Committee identifies the goals and strategies necessary to implement the new PTA policy.  In many cases, the resolution or position statement falls within the purview of the programs and public policy department.  Other resolutions impact internal PTA operations and are implemented by the Board of Managers, or by the membership, training, Regional Directors or other departments within the Missouri PTA.</a:t>
            </a:r>
          </a:p>
          <a:p>
            <a:endParaRPr lang="en-US" dirty="0"/>
          </a:p>
        </p:txBody>
      </p:sp>
      <p:sp>
        <p:nvSpPr>
          <p:cNvPr id="4" name="Slide Number Placeholder 3"/>
          <p:cNvSpPr>
            <a:spLocks noGrp="1"/>
          </p:cNvSpPr>
          <p:nvPr>
            <p:ph type="sldNum" sz="quarter" idx="10"/>
          </p:nvPr>
        </p:nvSpPr>
        <p:spPr/>
        <p:txBody>
          <a:bodyPr/>
          <a:lstStyle/>
          <a:p>
            <a:fld id="{27082960-5CB0-4EC8-9F35-C5945661583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pPr>
            <a:r>
              <a:rPr lang="en-US" dirty="0" smtClean="0"/>
              <a:t>Another way of putting it is </a:t>
            </a:r>
          </a:p>
          <a:p>
            <a:pPr eaLnBrk="1" hangingPunct="1">
              <a:lnSpc>
                <a:spcPct val="90000"/>
              </a:lnSpc>
            </a:pPr>
            <a:r>
              <a:rPr lang="en-US" dirty="0" smtClean="0"/>
              <a:t>Missouri PTA Resolutions and Position Statements are official documents outlining the opinion, will, or intent of the association to address state problems, situations, or concerns that affect children and youth and require state action to seek resolution on the issue. </a:t>
            </a:r>
          </a:p>
          <a:p>
            <a:pPr eaLnBrk="1" hangingPunct="1">
              <a:lnSpc>
                <a:spcPct val="90000"/>
              </a:lnSpc>
            </a:pPr>
            <a:endParaRPr lang="en-US" dirty="0" smtClean="0"/>
          </a:p>
          <a:p>
            <a:pPr eaLnBrk="1" hangingPunct="1">
              <a:lnSpc>
                <a:spcPct val="90000"/>
              </a:lnSpc>
            </a:pPr>
            <a:r>
              <a:rPr lang="en-US" dirty="0" err="1" smtClean="0"/>
              <a:t>Misssouri</a:t>
            </a:r>
            <a:r>
              <a:rPr lang="en-US" dirty="0" smtClean="0"/>
              <a:t> PTA has adopted hundreds of resolutions and position statements on a wide variety of state education, health, and safety issues since its founding in 1912.</a:t>
            </a:r>
            <a:endParaRPr lang="en-US" u="sng" dirty="0" smtClean="0"/>
          </a:p>
          <a:p>
            <a:pPr eaLnBrk="1" hangingPunct="1">
              <a:lnSpc>
                <a:spcPct val="90000"/>
              </a:lnSpc>
            </a:pPr>
            <a:endParaRPr lang="en-US" dirty="0" smtClean="0"/>
          </a:p>
          <a:p>
            <a:pPr eaLnBrk="1" hangingPunct="1">
              <a:lnSpc>
                <a:spcPct val="90000"/>
              </a:lnSpc>
            </a:pPr>
            <a:r>
              <a:rPr lang="en-US" dirty="0" smtClean="0"/>
              <a:t>Missouri PTA considers resolutions each year at its annual convention. A resolution is brought forward at convention because of its importance, length, or complexity, it is submitted in writing, and meets certain criteria.  A resolution can be submitted by a local, council, or district/region, as well as the Missouri PTA Board of Managers and the Resolutions Committee. </a:t>
            </a:r>
          </a:p>
          <a:p>
            <a:pPr eaLnBrk="1" hangingPunct="1">
              <a:lnSpc>
                <a:spcPct val="90000"/>
              </a:lnSpc>
            </a:pPr>
            <a:endParaRPr lang="en-US" dirty="0" smtClean="0"/>
          </a:p>
          <a:p>
            <a:pPr eaLnBrk="1" hangingPunct="1">
              <a:lnSpc>
                <a:spcPct val="90000"/>
              </a:lnSpc>
            </a:pPr>
            <a:r>
              <a:rPr lang="en-US" dirty="0" smtClean="0"/>
              <a:t>Resolutions that are passed at the state level and are of national importance can be submitted to National PTA to be considered at the National Convention. Example: Food Allergies and Anaphylaxis – Submitted by a local unit to the state, passed at State Convention, was perceived to be of such importance and of a national concern it was sent on to National PTA. It was brought before the National Convention and adopted as a National Resolution as well.</a:t>
            </a:r>
          </a:p>
          <a:p>
            <a:pPr eaLnBrk="1" hangingPunct="1">
              <a:lnSpc>
                <a:spcPct val="90000"/>
              </a:lnSpc>
            </a:pPr>
            <a:endParaRPr lang="en-US" dirty="0" smtClean="0"/>
          </a:p>
          <a:p>
            <a:pPr eaLnBrk="1" hangingPunct="1">
              <a:lnSpc>
                <a:spcPct val="90000"/>
              </a:lnSpc>
            </a:pPr>
            <a:r>
              <a:rPr lang="en-US" dirty="0" smtClean="0"/>
              <a:t>Position Statements are similar to resolutions in that they serve to formalize the positions of the organization on various important and relevant issues. Position Statements, however, are only adopted by the Board of Managers and are done so only during times when the organization is not meeting as a whole (i.e. annual convention). Position Statements hold the same force of law as a resolution.</a:t>
            </a:r>
            <a:endParaRPr lang="en-US" dirty="0"/>
          </a:p>
        </p:txBody>
      </p:sp>
      <p:sp>
        <p:nvSpPr>
          <p:cNvPr id="4" name="Slide Number Placeholder 3"/>
          <p:cNvSpPr>
            <a:spLocks noGrp="1"/>
          </p:cNvSpPr>
          <p:nvPr>
            <p:ph type="sldNum" sz="quarter" idx="10"/>
          </p:nvPr>
        </p:nvSpPr>
        <p:spPr/>
        <p:txBody>
          <a:bodyPr/>
          <a:lstStyle/>
          <a:p>
            <a:fld id="{27082960-5CB0-4EC8-9F35-C5945661583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But what else does a resolution do?  It gives us power.</a:t>
            </a:r>
          </a:p>
        </p:txBody>
      </p:sp>
      <p:sp>
        <p:nvSpPr>
          <p:cNvPr id="4" name="Slide Number Placeholder 3"/>
          <p:cNvSpPr>
            <a:spLocks noGrp="1"/>
          </p:cNvSpPr>
          <p:nvPr>
            <p:ph type="sldNum" sz="quarter" idx="10"/>
          </p:nvPr>
        </p:nvSpPr>
        <p:spPr/>
        <p:txBody>
          <a:bodyPr/>
          <a:lstStyle/>
          <a:p>
            <a:fld id="{27082960-5CB0-4EC8-9F35-C5945661583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082960-5CB0-4EC8-9F35-C5945661583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1794C8-7BAE-4512-B52C-7EBBB04AD084}"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794C8-7BAE-4512-B52C-7EBBB04AD084}"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794C8-7BAE-4512-B52C-7EBBB04AD084}"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1794C8-7BAE-4512-B52C-7EBBB04AD084}"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794C8-7BAE-4512-B52C-7EBBB04AD084}"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1794C8-7BAE-4512-B52C-7EBBB04AD084}" type="datetimeFigureOut">
              <a:rPr lang="en-US" smtClean="0"/>
              <a:pPr/>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1794C8-7BAE-4512-B52C-7EBBB04AD084}" type="datetimeFigureOut">
              <a:rPr lang="en-US" smtClean="0"/>
              <a:pPr/>
              <a:t>8/26/2013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1794C8-7BAE-4512-B52C-7EBBB04AD084}" type="datetimeFigureOut">
              <a:rPr lang="en-US" smtClean="0"/>
              <a:pPr/>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794C8-7BAE-4512-B52C-7EBBB04AD084}" type="datetimeFigureOut">
              <a:rPr lang="en-US" smtClean="0"/>
              <a:pPr/>
              <a:t>8/26/2013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794C8-7BAE-4512-B52C-7EBBB04AD084}" type="datetimeFigureOut">
              <a:rPr lang="en-US" smtClean="0"/>
              <a:pPr/>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794C8-7BAE-4512-B52C-7EBBB04AD084}" type="datetimeFigureOut">
              <a:rPr lang="en-US" smtClean="0"/>
              <a:pPr/>
              <a:t>8/26/2013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0DBD2C-839F-4358-A571-9BC9C5786A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794C8-7BAE-4512-B52C-7EBBB04AD084}" type="datetimeFigureOut">
              <a:rPr lang="en-US" smtClean="0"/>
              <a:pPr/>
              <a:t>8/26/2013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DBD2C-839F-4358-A571-9BC9C5786A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ta.org/public_policy.asp" TargetMode="External"/><Relationship Id="rId7"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mopta.org/legislation" TargetMode="External"/><Relationship Id="rId4" Type="http://schemas.openxmlformats.org/officeDocument/2006/relationships/hyperlink" Target="http://www.pta.org/resolutions.as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pta.org/leadership_training.as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6.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hyperlink" Target="mailto:dorothyg@mopta.org" TargetMode="External"/><Relationship Id="rId7"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kimw@mopta.org" TargetMode="External"/><Relationship Id="rId5" Type="http://schemas.openxmlformats.org/officeDocument/2006/relationships/hyperlink" Target="mailto:dpetiford@mopta.org" TargetMode="External"/><Relationship Id="rId4" Type="http://schemas.openxmlformats.org/officeDocument/2006/relationships/hyperlink" Target="mailto:angeld@mopta.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609600" y="2209800"/>
            <a:ext cx="7772400" cy="1470025"/>
          </a:xfrm>
        </p:spPr>
        <p:txBody>
          <a:bodyPr>
            <a:noAutofit/>
          </a:bodyPr>
          <a:lstStyle/>
          <a:p>
            <a:r>
              <a:rPr lang="en-US" sz="6600" dirty="0" smtClean="0"/>
              <a:t>Resolutions</a:t>
            </a:r>
            <a:endParaRPr lang="en-US" sz="6600" dirty="0"/>
          </a:p>
        </p:txBody>
      </p:sp>
      <p:sp>
        <p:nvSpPr>
          <p:cNvPr id="10" name="Subtitle 9"/>
          <p:cNvSpPr>
            <a:spLocks noGrp="1"/>
          </p:cNvSpPr>
          <p:nvPr>
            <p:ph type="subTitle" idx="1"/>
          </p:nvPr>
        </p:nvSpPr>
        <p:spPr>
          <a:xfrm>
            <a:off x="990600" y="4800600"/>
            <a:ext cx="7086600" cy="838200"/>
          </a:xfrm>
        </p:spPr>
        <p:txBody>
          <a:bodyPr>
            <a:normAutofit/>
          </a:bodyPr>
          <a:lstStyle/>
          <a:p>
            <a:r>
              <a:rPr lang="en-US" dirty="0" smtClean="0"/>
              <a:t>Angel Davis, MOPTA Resolutions Chair</a:t>
            </a:r>
            <a:endParaRPr lang="en-US" dirty="0"/>
          </a:p>
        </p:txBody>
      </p:sp>
      <p:sp>
        <p:nvSpPr>
          <p:cNvPr id="11" name="TextBox 10"/>
          <p:cNvSpPr txBox="1"/>
          <p:nvPr/>
        </p:nvSpPr>
        <p:spPr>
          <a:xfrm>
            <a:off x="0" y="6400800"/>
            <a:ext cx="1469633" cy="369332"/>
          </a:xfrm>
          <a:prstGeom prst="rect">
            <a:avLst/>
          </a:prstGeom>
          <a:noFill/>
        </p:spPr>
        <p:txBody>
          <a:bodyPr wrap="none" rtlCol="0">
            <a:spAutoFit/>
          </a:bodyPr>
          <a:lstStyle/>
          <a:p>
            <a:r>
              <a:rPr lang="en-US" dirty="0" smtClean="0"/>
              <a:t>October </a:t>
            </a:r>
            <a:r>
              <a:rPr lang="en-US" dirty="0" smtClean="0"/>
              <a:t>2013</a:t>
            </a:r>
            <a:endParaRPr lang="en-US" dirty="0"/>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
        <p:nvSpPr>
          <p:cNvPr id="13" name="TextBox 12"/>
          <p:cNvSpPr txBox="1"/>
          <p:nvPr/>
        </p:nvSpPr>
        <p:spPr>
          <a:xfrm>
            <a:off x="2952618" y="3342382"/>
            <a:ext cx="3238772" cy="584775"/>
          </a:xfrm>
          <a:prstGeom prst="rect">
            <a:avLst/>
          </a:prstGeom>
          <a:noFill/>
        </p:spPr>
        <p:txBody>
          <a:bodyPr wrap="none" rtlCol="0">
            <a:spAutoFit/>
          </a:bodyPr>
          <a:lstStyle/>
          <a:p>
            <a:pPr algn="ctr"/>
            <a:r>
              <a:rPr lang="en-US" sz="3200" dirty="0" smtClean="0"/>
              <a:t>The How and Why</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normAutofit fontScale="90000"/>
          </a:bodyPr>
          <a:lstStyle/>
          <a:p>
            <a:r>
              <a:rPr lang="en-US" dirty="0" smtClean="0"/>
              <a:t>Where are our Resolutions?</a:t>
            </a:r>
            <a:endParaRPr lang="en-US" dirty="0"/>
          </a:p>
        </p:txBody>
      </p:sp>
      <p:sp>
        <p:nvSpPr>
          <p:cNvPr id="9" name="Content Placeholder 8"/>
          <p:cNvSpPr>
            <a:spLocks noGrp="1"/>
          </p:cNvSpPr>
          <p:nvPr>
            <p:ph idx="1"/>
          </p:nvPr>
        </p:nvSpPr>
        <p:spPr>
          <a:xfrm>
            <a:off x="457200" y="2819400"/>
            <a:ext cx="8382000" cy="3306763"/>
          </a:xfrm>
        </p:spPr>
        <p:txBody>
          <a:bodyPr>
            <a:normAutofit fontScale="77500" lnSpcReduction="20000"/>
          </a:bodyPr>
          <a:lstStyle/>
          <a:p>
            <a:pPr marL="0" indent="0">
              <a:buNone/>
            </a:pPr>
            <a:r>
              <a:rPr lang="en-US" dirty="0" smtClean="0"/>
              <a:t>Check to see if PTA has a stance</a:t>
            </a:r>
          </a:p>
          <a:p>
            <a:pPr marL="0" indent="0">
              <a:buNone/>
            </a:pPr>
            <a:r>
              <a:rPr lang="en-US" dirty="0" smtClean="0"/>
              <a:t>National </a:t>
            </a:r>
          </a:p>
          <a:p>
            <a:pPr lvl="1"/>
            <a:r>
              <a:rPr lang="en-US" dirty="0" smtClean="0">
                <a:hlinkClick r:id="rId3"/>
              </a:rPr>
              <a:t>http://www.pta.org/public_policy.asp</a:t>
            </a:r>
            <a:endParaRPr lang="en-US" dirty="0" smtClean="0"/>
          </a:p>
          <a:p>
            <a:pPr lvl="1"/>
            <a:r>
              <a:rPr lang="en-US" dirty="0">
                <a:hlinkClick r:id="rId4"/>
              </a:rPr>
              <a:t>http://www.pta.org/</a:t>
            </a:r>
            <a:r>
              <a:rPr lang="en-US" dirty="0" smtClean="0">
                <a:hlinkClick r:id="rId4"/>
              </a:rPr>
              <a:t>resolutions.asp</a:t>
            </a:r>
            <a:endParaRPr lang="en-US" dirty="0" smtClean="0"/>
          </a:p>
          <a:p>
            <a:pPr marL="0" indent="0">
              <a:buNone/>
            </a:pPr>
            <a:r>
              <a:rPr lang="en-US" dirty="0" smtClean="0"/>
              <a:t>Missouri</a:t>
            </a:r>
          </a:p>
          <a:p>
            <a:pPr lvl="1"/>
            <a:r>
              <a:rPr lang="en-US" dirty="0" smtClean="0">
                <a:hlinkClick r:id="rId5"/>
              </a:rPr>
              <a:t>http://www.mopta.org/legislation</a:t>
            </a:r>
            <a:endParaRPr lang="en-US" dirty="0" smtClean="0"/>
          </a:p>
          <a:p>
            <a:pPr lvl="2"/>
            <a:r>
              <a:rPr lang="en-US" dirty="0" smtClean="0"/>
              <a:t>Capital Chatter</a:t>
            </a:r>
          </a:p>
          <a:p>
            <a:pPr lvl="2"/>
            <a:r>
              <a:rPr lang="en-US" dirty="0" smtClean="0"/>
              <a:t>Resolutions</a:t>
            </a:r>
          </a:p>
          <a:p>
            <a:pPr lvl="1"/>
            <a:r>
              <a:rPr lang="en-US" dirty="0" smtClean="0"/>
              <a:t>Contact MOPTA Legislative Department</a:t>
            </a:r>
          </a:p>
        </p:txBody>
      </p:sp>
      <p:pic>
        <p:nvPicPr>
          <p:cNvPr id="11" name="Picture 3"/>
          <p:cNvPicPr>
            <a:picLocks noChangeAspect="1" noChangeArrowheads="1"/>
          </p:cNvPicPr>
          <p:nvPr/>
        </p:nvPicPr>
        <p:blipFill>
          <a:blip r:embed="rId6"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Need More Help?</a:t>
            </a:r>
            <a:endParaRPr lang="en-US" dirty="0"/>
          </a:p>
        </p:txBody>
      </p:sp>
      <p:sp>
        <p:nvSpPr>
          <p:cNvPr id="9" name="Content Placeholder 8"/>
          <p:cNvSpPr>
            <a:spLocks noGrp="1"/>
          </p:cNvSpPr>
          <p:nvPr>
            <p:ph idx="1"/>
          </p:nvPr>
        </p:nvSpPr>
        <p:spPr>
          <a:xfrm>
            <a:off x="457200" y="2819400"/>
            <a:ext cx="8229600" cy="3306763"/>
          </a:xfrm>
        </p:spPr>
        <p:txBody>
          <a:bodyPr/>
          <a:lstStyle/>
          <a:p>
            <a:r>
              <a:rPr lang="en-US" dirty="0" smtClean="0"/>
              <a:t>Writing a resolution</a:t>
            </a:r>
          </a:p>
          <a:p>
            <a:pPr lvl="1"/>
            <a:r>
              <a:rPr lang="en-US" dirty="0" smtClean="0"/>
              <a:t>Legislative handbook</a:t>
            </a:r>
          </a:p>
          <a:p>
            <a:pPr lvl="1"/>
            <a:r>
              <a:rPr lang="en-US" dirty="0" smtClean="0"/>
              <a:t>E-Learning course</a:t>
            </a:r>
          </a:p>
          <a:p>
            <a:pPr lvl="2"/>
            <a:r>
              <a:rPr lang="en-US" dirty="0">
                <a:hlinkClick r:id="rId3"/>
              </a:rPr>
              <a:t>http://</a:t>
            </a:r>
            <a:r>
              <a:rPr lang="en-US" dirty="0" err="1">
                <a:hlinkClick r:id="rId3"/>
              </a:rPr>
              <a:t>www.pta.org</a:t>
            </a:r>
            <a:r>
              <a:rPr lang="en-US" dirty="0">
                <a:hlinkClick r:id="rId3"/>
              </a:rPr>
              <a:t>/</a:t>
            </a:r>
            <a:r>
              <a:rPr lang="en-US" dirty="0" err="1">
                <a:hlinkClick r:id="rId3"/>
              </a:rPr>
              <a:t>leadership_training.asp</a:t>
            </a:r>
            <a:endParaRPr lang="en-US" dirty="0" smtClean="0"/>
          </a:p>
          <a:p>
            <a:r>
              <a:rPr lang="en-US" dirty="0" smtClean="0"/>
              <a:t>Submitting to state</a:t>
            </a:r>
          </a:p>
          <a:p>
            <a:r>
              <a:rPr lang="en-US" dirty="0" smtClean="0"/>
              <a:t>Submitting to national</a:t>
            </a:r>
            <a:endParaRPr lang="en-US" dirty="0"/>
          </a:p>
        </p:txBody>
      </p:sp>
      <p:pic>
        <p:nvPicPr>
          <p:cNvPr id="10" name="Picture 3"/>
          <p:cNvPicPr>
            <a:picLocks noChangeAspect="1" noChangeArrowheads="1"/>
          </p:cNvPicPr>
          <p:nvPr/>
        </p:nvPicPr>
        <p:blipFill>
          <a:blip r:embed="rId4"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normAutofit fontScale="90000"/>
          </a:bodyPr>
          <a:lstStyle/>
          <a:p>
            <a:r>
              <a:rPr lang="en-US" dirty="0" smtClean="0"/>
              <a:t>What Does PTA Do with Resolutions?</a:t>
            </a:r>
            <a:endParaRPr lang="en-US" dirty="0"/>
          </a:p>
        </p:txBody>
      </p:sp>
      <p:sp>
        <p:nvSpPr>
          <p:cNvPr id="9" name="Content Placeholder 8"/>
          <p:cNvSpPr>
            <a:spLocks noGrp="1"/>
          </p:cNvSpPr>
          <p:nvPr>
            <p:ph idx="1"/>
          </p:nvPr>
        </p:nvSpPr>
        <p:spPr>
          <a:xfrm>
            <a:off x="457200" y="2819400"/>
            <a:ext cx="8229600" cy="3306763"/>
          </a:xfrm>
        </p:spPr>
        <p:txBody>
          <a:bodyPr/>
          <a:lstStyle/>
          <a:p>
            <a:pPr>
              <a:lnSpc>
                <a:spcPct val="90000"/>
              </a:lnSpc>
              <a:buFontTx/>
              <a:buChar char="•"/>
            </a:pPr>
            <a:r>
              <a:rPr lang="en-US" dirty="0" smtClean="0"/>
              <a:t>The MOPTA Resolutions Committee determines the goals and strategies necessary to implement the new PTA policy.</a:t>
            </a:r>
          </a:p>
          <a:p>
            <a:pPr>
              <a:lnSpc>
                <a:spcPct val="90000"/>
              </a:lnSpc>
              <a:buFontTx/>
              <a:buChar char="•"/>
            </a:pPr>
            <a:r>
              <a:rPr lang="en-US" dirty="0" smtClean="0"/>
              <a:t>They work with the Officers, members of the Board of Managers, and appropriate committees to implement successfully the PTA resolution or position statement</a:t>
            </a:r>
            <a:endParaRPr lang="en-US" sz="3600"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Legislation</a:t>
            </a:r>
            <a:endParaRPr lang="en-US" dirty="0"/>
          </a:p>
        </p:txBody>
      </p:sp>
      <p:sp>
        <p:nvSpPr>
          <p:cNvPr id="9" name="Content Placeholder 8"/>
          <p:cNvSpPr>
            <a:spLocks noGrp="1"/>
          </p:cNvSpPr>
          <p:nvPr>
            <p:ph idx="1"/>
          </p:nvPr>
        </p:nvSpPr>
        <p:spPr>
          <a:xfrm>
            <a:off x="457200" y="2819400"/>
            <a:ext cx="8229600" cy="3306763"/>
          </a:xfrm>
        </p:spPr>
        <p:txBody>
          <a:bodyPr>
            <a:normAutofit lnSpcReduction="10000"/>
          </a:bodyPr>
          <a:lstStyle/>
          <a:p>
            <a:r>
              <a:rPr lang="en-US" dirty="0" smtClean="0"/>
              <a:t>MOPTA working with Legislators to pass important issues or making our opposition known</a:t>
            </a:r>
          </a:p>
          <a:p>
            <a:pPr lvl="1"/>
            <a:r>
              <a:rPr lang="en-US" dirty="0" smtClean="0"/>
              <a:t>State legislature is in session from January to May</a:t>
            </a:r>
          </a:p>
          <a:p>
            <a:pPr lvl="1"/>
            <a:r>
              <a:rPr lang="en-US" dirty="0" smtClean="0"/>
              <a:t>Public Policy and Legislative policy </a:t>
            </a:r>
          </a:p>
          <a:p>
            <a:pPr lvl="1"/>
            <a:r>
              <a:rPr lang="en-US" dirty="0" smtClean="0"/>
              <a:t>Action alerts</a:t>
            </a:r>
          </a:p>
          <a:p>
            <a:pPr lvl="1"/>
            <a:r>
              <a:rPr lang="en-US" dirty="0" smtClean="0"/>
              <a:t>Asks and leave behinds</a:t>
            </a:r>
            <a:endParaRPr lang="en-US"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normAutofit fontScale="90000"/>
          </a:bodyPr>
          <a:lstStyle/>
          <a:p>
            <a:pPr marL="0" indent="0"/>
            <a:r>
              <a:rPr lang="en-US" dirty="0" smtClean="0"/>
              <a:t>Resolutions Working for Advocacy</a:t>
            </a:r>
          </a:p>
        </p:txBody>
      </p:sp>
      <p:sp>
        <p:nvSpPr>
          <p:cNvPr id="9" name="Content Placeholder 8"/>
          <p:cNvSpPr>
            <a:spLocks noGrp="1"/>
          </p:cNvSpPr>
          <p:nvPr>
            <p:ph idx="1"/>
          </p:nvPr>
        </p:nvSpPr>
        <p:spPr>
          <a:xfrm>
            <a:off x="457200" y="2819400"/>
            <a:ext cx="8229600" cy="3581400"/>
          </a:xfrm>
        </p:spPr>
        <p:txBody>
          <a:bodyPr>
            <a:noAutofit/>
          </a:bodyPr>
          <a:lstStyle/>
          <a:p>
            <a:r>
              <a:rPr lang="en-US" dirty="0" smtClean="0"/>
              <a:t>JC/DC network</a:t>
            </a:r>
          </a:p>
          <a:p>
            <a:r>
              <a:rPr lang="en-US" dirty="0" smtClean="0"/>
              <a:t>Promote PTA Legislative positions and priorities</a:t>
            </a:r>
          </a:p>
          <a:p>
            <a:r>
              <a:rPr lang="en-US" dirty="0" smtClean="0"/>
              <a:t>Legislative reports</a:t>
            </a:r>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err="1" smtClean="0"/>
              <a:t>AtLaw</a:t>
            </a:r>
            <a:r>
              <a:rPr lang="en-US" dirty="0" smtClean="0"/>
              <a:t> Award</a:t>
            </a:r>
            <a:endParaRPr lang="en-US" dirty="0"/>
          </a:p>
        </p:txBody>
      </p:sp>
      <p:sp>
        <p:nvSpPr>
          <p:cNvPr id="9" name="Content Placeholder 8"/>
          <p:cNvSpPr>
            <a:spLocks noGrp="1"/>
          </p:cNvSpPr>
          <p:nvPr>
            <p:ph idx="1"/>
          </p:nvPr>
        </p:nvSpPr>
        <p:spPr>
          <a:xfrm>
            <a:off x="457200" y="2819400"/>
            <a:ext cx="8229600" cy="3306763"/>
          </a:xfrm>
        </p:spPr>
        <p:txBody>
          <a:bodyPr/>
          <a:lstStyle/>
          <a:p>
            <a:pPr marL="0" indent="0">
              <a:buNone/>
            </a:pPr>
            <a:r>
              <a:rPr lang="en-US" dirty="0" smtClean="0"/>
              <a:t>Serves as a roadmap toward advocacy and reminder of the importance of advocacy</a:t>
            </a:r>
          </a:p>
          <a:p>
            <a:r>
              <a:rPr lang="en-US" dirty="0" smtClean="0"/>
              <a:t>Individual Award</a:t>
            </a:r>
          </a:p>
          <a:p>
            <a:pPr lvl="1"/>
            <a:r>
              <a:rPr lang="en-US" dirty="0" smtClean="0"/>
              <a:t>New requirements &amp; form</a:t>
            </a:r>
          </a:p>
          <a:p>
            <a:r>
              <a:rPr lang="en-US" dirty="0" smtClean="0"/>
              <a:t>Unit/Council Award</a:t>
            </a:r>
          </a:p>
          <a:p>
            <a:pPr lvl="1"/>
            <a:r>
              <a:rPr lang="en-US" dirty="0" smtClean="0"/>
              <a:t>New requirements &amp; form</a:t>
            </a:r>
          </a:p>
          <a:p>
            <a:endParaRPr lang="en-US"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Your Resources</a:t>
            </a:r>
            <a:endParaRPr lang="en-US" dirty="0"/>
          </a:p>
        </p:txBody>
      </p:sp>
      <p:sp>
        <p:nvSpPr>
          <p:cNvPr id="9" name="Content Placeholder 8"/>
          <p:cNvSpPr>
            <a:spLocks noGrp="1"/>
          </p:cNvSpPr>
          <p:nvPr>
            <p:ph idx="1"/>
          </p:nvPr>
        </p:nvSpPr>
        <p:spPr>
          <a:xfrm>
            <a:off x="457200" y="2819401"/>
            <a:ext cx="8229600" cy="1219200"/>
          </a:xfrm>
        </p:spPr>
        <p:txBody>
          <a:bodyPr/>
          <a:lstStyle/>
          <a:p>
            <a:r>
              <a:rPr lang="en-US" dirty="0" smtClean="0"/>
              <a:t>Where to look</a:t>
            </a:r>
          </a:p>
          <a:p>
            <a:r>
              <a:rPr lang="en-US" dirty="0" smtClean="0"/>
              <a:t>Who to contact</a:t>
            </a:r>
            <a:endParaRPr lang="en-US" dirty="0"/>
          </a:p>
        </p:txBody>
      </p:sp>
      <p:sp>
        <p:nvSpPr>
          <p:cNvPr id="10" name="TextBox 9"/>
          <p:cNvSpPr txBox="1"/>
          <p:nvPr/>
        </p:nvSpPr>
        <p:spPr>
          <a:xfrm>
            <a:off x="1752600" y="3962400"/>
            <a:ext cx="2902013" cy="1200329"/>
          </a:xfrm>
          <a:prstGeom prst="rect">
            <a:avLst/>
          </a:prstGeom>
          <a:noFill/>
        </p:spPr>
        <p:txBody>
          <a:bodyPr wrap="none" rtlCol="0">
            <a:spAutoFit/>
          </a:bodyPr>
          <a:lstStyle/>
          <a:p>
            <a:r>
              <a:rPr lang="en-US" dirty="0" smtClean="0"/>
              <a:t>Dorothy Gardner</a:t>
            </a:r>
          </a:p>
          <a:p>
            <a:r>
              <a:rPr lang="en-US" dirty="0" smtClean="0"/>
              <a:t>Vice President,</a:t>
            </a:r>
          </a:p>
          <a:p>
            <a:r>
              <a:rPr lang="en-US" dirty="0" smtClean="0"/>
              <a:t>       Legislation and Advocacy</a:t>
            </a:r>
          </a:p>
          <a:p>
            <a:r>
              <a:rPr lang="en-US" dirty="0" smtClean="0">
                <a:hlinkClick r:id="rId3"/>
              </a:rPr>
              <a:t>dorothyg@mopta.org</a:t>
            </a:r>
            <a:endParaRPr lang="en-US" dirty="0"/>
          </a:p>
        </p:txBody>
      </p:sp>
      <p:sp>
        <p:nvSpPr>
          <p:cNvPr id="11" name="TextBox 10"/>
          <p:cNvSpPr txBox="1"/>
          <p:nvPr/>
        </p:nvSpPr>
        <p:spPr>
          <a:xfrm>
            <a:off x="5075707" y="3962400"/>
            <a:ext cx="1998368" cy="923330"/>
          </a:xfrm>
          <a:prstGeom prst="rect">
            <a:avLst/>
          </a:prstGeom>
          <a:noFill/>
        </p:spPr>
        <p:txBody>
          <a:bodyPr wrap="none" rtlCol="0">
            <a:spAutoFit/>
          </a:bodyPr>
          <a:lstStyle/>
          <a:p>
            <a:r>
              <a:rPr lang="en-US" dirty="0" smtClean="0"/>
              <a:t>Angel Davis</a:t>
            </a:r>
          </a:p>
          <a:p>
            <a:r>
              <a:rPr lang="en-US" dirty="0" smtClean="0"/>
              <a:t>Resolutions Chair</a:t>
            </a:r>
          </a:p>
          <a:p>
            <a:r>
              <a:rPr lang="en-US" dirty="0" smtClean="0">
                <a:hlinkClick r:id="rId4"/>
              </a:rPr>
              <a:t>angeld@mopta.org</a:t>
            </a:r>
            <a:endParaRPr lang="en-US" dirty="0"/>
          </a:p>
        </p:txBody>
      </p:sp>
      <p:sp>
        <p:nvSpPr>
          <p:cNvPr id="13" name="TextBox 12"/>
          <p:cNvSpPr txBox="1"/>
          <p:nvPr/>
        </p:nvSpPr>
        <p:spPr>
          <a:xfrm>
            <a:off x="1635127" y="5257800"/>
            <a:ext cx="2242730" cy="923330"/>
          </a:xfrm>
          <a:prstGeom prst="rect">
            <a:avLst/>
          </a:prstGeom>
          <a:noFill/>
        </p:spPr>
        <p:txBody>
          <a:bodyPr wrap="none" rtlCol="0">
            <a:spAutoFit/>
          </a:bodyPr>
          <a:lstStyle/>
          <a:p>
            <a:r>
              <a:rPr lang="en-US" dirty="0" smtClean="0"/>
              <a:t>Donna </a:t>
            </a:r>
            <a:r>
              <a:rPr lang="en-US" dirty="0" err="1" smtClean="0"/>
              <a:t>Petiford</a:t>
            </a:r>
            <a:endParaRPr lang="en-US" dirty="0" smtClean="0"/>
          </a:p>
          <a:p>
            <a:r>
              <a:rPr lang="en-US" dirty="0" smtClean="0"/>
              <a:t>MOPTA President</a:t>
            </a:r>
          </a:p>
          <a:p>
            <a:r>
              <a:rPr lang="en-US" dirty="0" smtClean="0">
                <a:hlinkClick r:id="rId5"/>
              </a:rPr>
              <a:t>dpetiford@mopta.org</a:t>
            </a:r>
            <a:endParaRPr lang="en-US" dirty="0"/>
          </a:p>
        </p:txBody>
      </p:sp>
      <p:sp>
        <p:nvSpPr>
          <p:cNvPr id="14" name="TextBox 13"/>
          <p:cNvSpPr txBox="1"/>
          <p:nvPr/>
        </p:nvSpPr>
        <p:spPr>
          <a:xfrm>
            <a:off x="5075707" y="5248141"/>
            <a:ext cx="2345386" cy="923330"/>
          </a:xfrm>
          <a:prstGeom prst="rect">
            <a:avLst/>
          </a:prstGeom>
          <a:noFill/>
        </p:spPr>
        <p:txBody>
          <a:bodyPr wrap="none" rtlCol="0">
            <a:spAutoFit/>
          </a:bodyPr>
          <a:lstStyle/>
          <a:p>
            <a:r>
              <a:rPr lang="en-US" dirty="0" smtClean="0"/>
              <a:t>Kim Weber</a:t>
            </a:r>
          </a:p>
          <a:p>
            <a:r>
              <a:rPr lang="en-US" dirty="0" smtClean="0"/>
              <a:t>MOPTA President-Elect</a:t>
            </a:r>
          </a:p>
          <a:p>
            <a:r>
              <a:rPr lang="en-US" dirty="0" smtClean="0">
                <a:hlinkClick r:id="rId6"/>
              </a:rPr>
              <a:t>kimw@mopta.org</a:t>
            </a:r>
            <a:endParaRPr lang="en-US" dirty="0"/>
          </a:p>
        </p:txBody>
      </p:sp>
      <p:pic>
        <p:nvPicPr>
          <p:cNvPr id="15" name="Picture 3"/>
          <p:cNvPicPr>
            <a:picLocks noChangeAspect="1" noChangeArrowheads="1"/>
          </p:cNvPicPr>
          <p:nvPr/>
        </p:nvPicPr>
        <p:blipFill>
          <a:blip r:embed="rId7" cstate="print"/>
          <a:srcRect/>
          <a:stretch>
            <a:fillRect/>
          </a:stretch>
        </p:blipFill>
        <p:spPr bwMode="auto">
          <a:xfrm>
            <a:off x="304800" y="228600"/>
            <a:ext cx="1876567" cy="1905000"/>
          </a:xfrm>
          <a:prstGeom prst="rect">
            <a:avLst/>
          </a:prstGeom>
          <a:noFill/>
          <a:ln w="9525">
            <a:noFill/>
            <a:miter lim="800000"/>
            <a:headEnd/>
            <a:tailEnd/>
          </a:ln>
        </p:spPr>
      </p:pic>
      <p:pic>
        <p:nvPicPr>
          <p:cNvPr id="16" name="Picture 3"/>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History</a:t>
            </a:r>
            <a:endParaRPr lang="en-US" dirty="0"/>
          </a:p>
        </p:txBody>
      </p:sp>
      <p:sp>
        <p:nvSpPr>
          <p:cNvPr id="9" name="Content Placeholder 8"/>
          <p:cNvSpPr>
            <a:spLocks noGrp="1"/>
          </p:cNvSpPr>
          <p:nvPr>
            <p:ph idx="1"/>
          </p:nvPr>
        </p:nvSpPr>
        <p:spPr>
          <a:xfrm>
            <a:off x="457200" y="2819400"/>
            <a:ext cx="8229600" cy="3306763"/>
          </a:xfrm>
        </p:spPr>
        <p:txBody>
          <a:bodyPr/>
          <a:lstStyle/>
          <a:p>
            <a:pPr>
              <a:buNone/>
            </a:pPr>
            <a:r>
              <a:rPr lang="en-US" dirty="0" smtClean="0"/>
              <a:t>Quick history of PTA advocacy and legislation</a:t>
            </a:r>
          </a:p>
          <a:p>
            <a:r>
              <a:rPr lang="en-US" sz="2400" dirty="0" smtClean="0"/>
              <a:t>In 1897 Alice </a:t>
            </a:r>
            <a:r>
              <a:rPr lang="en-US" sz="2400" dirty="0" err="1" smtClean="0"/>
              <a:t>McLellan</a:t>
            </a:r>
            <a:r>
              <a:rPr lang="en-US" sz="2400" dirty="0" smtClean="0"/>
              <a:t> Birney and Phoebe </a:t>
            </a:r>
            <a:r>
              <a:rPr lang="en-US" sz="2400" dirty="0" err="1" smtClean="0"/>
              <a:t>Apperson</a:t>
            </a:r>
            <a:r>
              <a:rPr lang="en-US" sz="2400" dirty="0" smtClean="0"/>
              <a:t> Hearst called for action to eliminate threats that endangered children, forming what would become the PTA</a:t>
            </a:r>
          </a:p>
          <a:p>
            <a:r>
              <a:rPr lang="en-US" sz="2400" dirty="0" smtClean="0"/>
              <a:t>Issues that have been tackled by the PTA include: child labor laws, creation of kindergarten classes, public health services, hot lunch program, juvenile justice system and mandatory immunizations.</a:t>
            </a:r>
            <a:endParaRPr lang="en-US" sz="2400"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Advocacy</a:t>
            </a:r>
            <a:endParaRPr lang="en-US" dirty="0"/>
          </a:p>
        </p:txBody>
      </p:sp>
      <p:sp>
        <p:nvSpPr>
          <p:cNvPr id="9" name="Content Placeholder 8"/>
          <p:cNvSpPr>
            <a:spLocks noGrp="1"/>
          </p:cNvSpPr>
          <p:nvPr>
            <p:ph idx="1"/>
          </p:nvPr>
        </p:nvSpPr>
        <p:spPr>
          <a:xfrm>
            <a:off x="457200" y="2819400"/>
            <a:ext cx="8229600" cy="3306763"/>
          </a:xfrm>
        </p:spPr>
        <p:txBody>
          <a:bodyPr>
            <a:normAutofit fontScale="70000" lnSpcReduction="20000"/>
          </a:bodyPr>
          <a:lstStyle/>
          <a:p>
            <a:pPr marL="0" indent="0" algn="ctr">
              <a:buNone/>
            </a:pPr>
            <a:r>
              <a:rPr lang="en-US" b="1" dirty="0"/>
              <a:t>Are we lobbyist or advocates? </a:t>
            </a:r>
            <a:r>
              <a:rPr lang="en-US" dirty="0"/>
              <a:t>Quite often the words “lobbying” and “advocacy” are used interchangeably.  However there is a difference.  All lobbying is a form of advocacy but not all forms of advocacy are lobbying.  Advocacy encompasses a wide variety of activities.  In the context of PTA, this means supporting and speaking up for children – in schools, in community and before government bodies and other organizations that make decisions affecting children. Lobbying is defined as the attempt to influence a public official or decision-maker in favor of a specific opinion or cause. </a:t>
            </a:r>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extLst>
      <p:ext uri="{BB962C8B-B14F-4D97-AF65-F5344CB8AC3E}">
        <p14:creationId xmlns:p14="http://schemas.microsoft.com/office/powerpoint/2010/main" val="1554513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Resolutions</a:t>
            </a:r>
            <a:endParaRPr lang="en-US" dirty="0"/>
          </a:p>
        </p:txBody>
      </p:sp>
      <p:sp>
        <p:nvSpPr>
          <p:cNvPr id="9" name="Content Placeholder 8"/>
          <p:cNvSpPr>
            <a:spLocks noGrp="1"/>
          </p:cNvSpPr>
          <p:nvPr>
            <p:ph idx="1"/>
          </p:nvPr>
        </p:nvSpPr>
        <p:spPr>
          <a:xfrm>
            <a:off x="457200" y="2819400"/>
            <a:ext cx="8229600" cy="3306763"/>
          </a:xfrm>
        </p:spPr>
        <p:txBody>
          <a:bodyPr>
            <a:normAutofit/>
          </a:bodyPr>
          <a:lstStyle/>
          <a:p>
            <a:pPr>
              <a:buNone/>
            </a:pPr>
            <a:r>
              <a:rPr lang="en-US" dirty="0" smtClean="0"/>
              <a:t>Resolutions and Position Statements are official documents outlining the opinion, will, or intent of the association to address problems, situations, or concerns that affect children and youth and require action to seek resolution on the issue.</a:t>
            </a:r>
            <a:endParaRPr lang="en-US"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Resolution = Power</a:t>
            </a:r>
            <a:endParaRPr lang="en-US" dirty="0"/>
          </a:p>
        </p:txBody>
      </p:sp>
      <p:sp>
        <p:nvSpPr>
          <p:cNvPr id="9" name="Content Placeholder 8"/>
          <p:cNvSpPr>
            <a:spLocks noGrp="1"/>
          </p:cNvSpPr>
          <p:nvPr>
            <p:ph idx="1"/>
          </p:nvPr>
        </p:nvSpPr>
        <p:spPr>
          <a:xfrm>
            <a:off x="457200" y="2819400"/>
            <a:ext cx="8229600" cy="3306763"/>
          </a:xfrm>
        </p:spPr>
        <p:txBody>
          <a:bodyPr>
            <a:normAutofit fontScale="92500" lnSpcReduction="10000"/>
          </a:bodyPr>
          <a:lstStyle/>
          <a:p>
            <a:pPr>
              <a:lnSpc>
                <a:spcPct val="90000"/>
              </a:lnSpc>
              <a:buFontTx/>
              <a:buChar char="•"/>
            </a:pPr>
            <a:r>
              <a:rPr lang="en-US" dirty="0" smtClean="0"/>
              <a:t>Local Unit – Describes what a group of concerned citizens (PTA) stand for.</a:t>
            </a:r>
          </a:p>
          <a:p>
            <a:pPr>
              <a:lnSpc>
                <a:spcPct val="90000"/>
              </a:lnSpc>
              <a:buFontTx/>
              <a:buChar char="•"/>
            </a:pPr>
            <a:r>
              <a:rPr lang="en-US" dirty="0" smtClean="0"/>
              <a:t>Member – Offers a way for all members to be heard.</a:t>
            </a:r>
          </a:p>
          <a:p>
            <a:pPr>
              <a:lnSpc>
                <a:spcPct val="90000"/>
              </a:lnSpc>
              <a:buFontTx/>
              <a:buChar char="•"/>
            </a:pPr>
            <a:r>
              <a:rPr lang="en-US" dirty="0" smtClean="0"/>
              <a:t>Public Statement – Informs others that the PTA is serious about the issue.</a:t>
            </a:r>
          </a:p>
          <a:p>
            <a:pPr>
              <a:lnSpc>
                <a:spcPct val="90000"/>
              </a:lnSpc>
              <a:buFontTx/>
              <a:buChar char="•"/>
            </a:pPr>
            <a:r>
              <a:rPr lang="en-US" dirty="0" smtClean="0"/>
              <a:t>Advocacy – Creates a platform to work from in legislative arenas.</a:t>
            </a:r>
            <a:endParaRPr lang="en-US"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Issues</a:t>
            </a:r>
            <a:endParaRPr lang="en-US" dirty="0"/>
          </a:p>
        </p:txBody>
      </p:sp>
      <p:sp>
        <p:nvSpPr>
          <p:cNvPr id="9" name="Content Placeholder 8"/>
          <p:cNvSpPr>
            <a:spLocks noGrp="1"/>
          </p:cNvSpPr>
          <p:nvPr>
            <p:ph idx="1"/>
          </p:nvPr>
        </p:nvSpPr>
        <p:spPr>
          <a:xfrm>
            <a:off x="457200" y="2819401"/>
            <a:ext cx="8382000" cy="762000"/>
          </a:xfrm>
        </p:spPr>
        <p:txBody>
          <a:bodyPr>
            <a:normAutofit/>
          </a:bodyPr>
          <a:lstStyle/>
          <a:p>
            <a:r>
              <a:rPr lang="en-US" dirty="0" smtClean="0"/>
              <a:t>How the PTA address issues</a:t>
            </a:r>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sp>
        <p:nvSpPr>
          <p:cNvPr id="11" name="TextBox 10"/>
          <p:cNvSpPr txBox="1"/>
          <p:nvPr/>
        </p:nvSpPr>
        <p:spPr>
          <a:xfrm>
            <a:off x="1295400" y="3429000"/>
            <a:ext cx="3496470" cy="523220"/>
          </a:xfrm>
          <a:prstGeom prst="rect">
            <a:avLst/>
          </a:prstGeom>
          <a:noFill/>
        </p:spPr>
        <p:txBody>
          <a:bodyPr wrap="none" rtlCol="0">
            <a:spAutoFit/>
          </a:bodyPr>
          <a:lstStyle/>
          <a:p>
            <a:pPr marL="0" lvl="1">
              <a:buFont typeface="Arial" pitchFamily="34" charset="0"/>
              <a:buChar char="•"/>
            </a:pPr>
            <a:r>
              <a:rPr lang="en-US" sz="2800" dirty="0" smtClean="0"/>
              <a:t>Mission and purposes</a:t>
            </a:r>
          </a:p>
        </p:txBody>
      </p:sp>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extLst>
      <p:ext uri="{BB962C8B-B14F-4D97-AF65-F5344CB8AC3E}">
        <p14:creationId xmlns:p14="http://schemas.microsoft.com/office/powerpoint/2010/main" val="1553174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Mission</a:t>
            </a:r>
            <a:endParaRPr lang="en-US" dirty="0"/>
          </a:p>
        </p:txBody>
      </p:sp>
      <p:sp>
        <p:nvSpPr>
          <p:cNvPr id="9" name="Content Placeholder 8"/>
          <p:cNvSpPr>
            <a:spLocks noGrp="1"/>
          </p:cNvSpPr>
          <p:nvPr>
            <p:ph idx="1"/>
          </p:nvPr>
        </p:nvSpPr>
        <p:spPr>
          <a:xfrm>
            <a:off x="457200" y="2819400"/>
            <a:ext cx="8382000" cy="3306763"/>
          </a:xfrm>
        </p:spPr>
        <p:txBody>
          <a:bodyPr>
            <a:normAutofit/>
          </a:bodyPr>
          <a:lstStyle/>
          <a:p>
            <a:pPr>
              <a:buNone/>
            </a:pPr>
            <a:r>
              <a:rPr lang="en-US" b="1" dirty="0" smtClean="0"/>
              <a:t>PTA is:</a:t>
            </a:r>
          </a:p>
          <a:p>
            <a:r>
              <a:rPr lang="en-US" sz="2800" dirty="0" smtClean="0"/>
              <a:t>A powerful voice for all children</a:t>
            </a:r>
          </a:p>
          <a:p>
            <a:r>
              <a:rPr lang="en-US" sz="2800" dirty="0" smtClean="0"/>
              <a:t>A relevant resource for all families and communities, and</a:t>
            </a:r>
          </a:p>
          <a:p>
            <a:r>
              <a:rPr lang="en-US" sz="2800" dirty="0" smtClean="0"/>
              <a:t>A strong advocate for the education and well-being of every child</a:t>
            </a:r>
            <a:endParaRPr lang="en-US" sz="2800"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extLst>
      <p:ext uri="{BB962C8B-B14F-4D97-AF65-F5344CB8AC3E}">
        <p14:creationId xmlns:p14="http://schemas.microsoft.com/office/powerpoint/2010/main" val="1553174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0" y="1447800"/>
            <a:ext cx="6477000" cy="1219200"/>
          </a:xfrm>
        </p:spPr>
        <p:txBody>
          <a:bodyPr/>
          <a:lstStyle/>
          <a:p>
            <a:r>
              <a:rPr lang="en-US" dirty="0" smtClean="0"/>
              <a:t>Purposes</a:t>
            </a:r>
            <a:endParaRPr lang="en-US" dirty="0"/>
          </a:p>
        </p:txBody>
      </p:sp>
      <p:sp>
        <p:nvSpPr>
          <p:cNvPr id="9" name="Content Placeholder 8"/>
          <p:cNvSpPr>
            <a:spLocks noGrp="1"/>
          </p:cNvSpPr>
          <p:nvPr>
            <p:ph idx="1"/>
          </p:nvPr>
        </p:nvSpPr>
        <p:spPr>
          <a:xfrm>
            <a:off x="457200" y="2590800"/>
            <a:ext cx="8382000" cy="3810000"/>
          </a:xfrm>
        </p:spPr>
        <p:txBody>
          <a:bodyPr>
            <a:normAutofit fontScale="70000" lnSpcReduction="20000"/>
          </a:bodyPr>
          <a:lstStyle/>
          <a:p>
            <a:pPr>
              <a:buNone/>
            </a:pPr>
            <a:r>
              <a:rPr lang="en-US" sz="4500" b="1" dirty="0" smtClean="0"/>
              <a:t>The Purpose of PTA</a:t>
            </a:r>
            <a:endParaRPr lang="en-US" sz="4500" dirty="0" smtClean="0"/>
          </a:p>
          <a:p>
            <a:r>
              <a:rPr lang="en-US" dirty="0" smtClean="0"/>
              <a:t>To promote the welfare of the children and youth in home, school, community, and place of worship</a:t>
            </a:r>
          </a:p>
          <a:p>
            <a:r>
              <a:rPr lang="en-US" dirty="0" smtClean="0"/>
              <a:t>To raise the standards of home life</a:t>
            </a:r>
          </a:p>
          <a:p>
            <a:r>
              <a:rPr lang="en-US" dirty="0" smtClean="0"/>
              <a:t>To secure adequate laws for the care and protection of children and youth.</a:t>
            </a:r>
          </a:p>
          <a:p>
            <a:r>
              <a:rPr lang="en-US" dirty="0" smtClean="0"/>
              <a:t>To bring into close relation the home and the school, that parents and teachers may cooperate intelligently in the education of children and youth</a:t>
            </a:r>
          </a:p>
          <a:p>
            <a:r>
              <a:rPr lang="en-US" dirty="0" smtClean="0"/>
              <a:t>To develop between educators and the general public such united efforts as will secure for all children and youth the highest advantages in physical, mental, social, and spiritual education.</a:t>
            </a:r>
            <a:endParaRPr lang="en-US"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extLst>
      <p:ext uri="{BB962C8B-B14F-4D97-AF65-F5344CB8AC3E}">
        <p14:creationId xmlns:p14="http://schemas.microsoft.com/office/powerpoint/2010/main" val="1553174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43083" y="3352800"/>
            <a:ext cx="6477000" cy="1219200"/>
          </a:xfrm>
        </p:spPr>
        <p:txBody>
          <a:bodyPr/>
          <a:lstStyle/>
          <a:p>
            <a:r>
              <a:rPr lang="en-US" dirty="0" smtClean="0"/>
              <a:t>Resolution-In-A-Box</a:t>
            </a:r>
            <a:endParaRPr lang="en-US" dirty="0"/>
          </a:p>
        </p:txBody>
      </p:sp>
      <p:pic>
        <p:nvPicPr>
          <p:cNvPr id="10" name="Picture 3"/>
          <p:cNvPicPr>
            <a:picLocks noChangeAspect="1" noChangeArrowheads="1"/>
          </p:cNvPicPr>
          <p:nvPr/>
        </p:nvPicPr>
        <p:blipFill>
          <a:blip r:embed="rId3" cstate="print"/>
          <a:srcRect/>
          <a:stretch>
            <a:fillRect/>
          </a:stretch>
        </p:blipFill>
        <p:spPr bwMode="auto">
          <a:xfrm>
            <a:off x="304800" y="228600"/>
            <a:ext cx="1876567" cy="1905000"/>
          </a:xfrm>
          <a:prstGeom prst="rect">
            <a:avLst/>
          </a:prstGeom>
          <a:noFill/>
          <a:ln w="9525">
            <a:noFill/>
            <a:miter lim="800000"/>
            <a:headEnd/>
            <a:tailEnd/>
          </a:ln>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04800" y="230080"/>
            <a:ext cx="1876567" cy="1902040"/>
          </a:xfrm>
          <a:prstGeom prst="rect">
            <a:avLst/>
          </a:prstGeom>
          <a:noFill/>
          <a:ln w="9525">
            <a:noFill/>
            <a:miter lim="800000"/>
            <a:headEnd/>
            <a:tailEnd/>
          </a:ln>
        </p:spPr>
      </p:pic>
    </p:spTree>
    <p:extLst>
      <p:ext uri="{BB962C8B-B14F-4D97-AF65-F5344CB8AC3E}">
        <p14:creationId xmlns:p14="http://schemas.microsoft.com/office/powerpoint/2010/main" val="1388667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ebedaa5e39435eca6cae133c7b111621">
  <xsd:schema xmlns:xsd="http://www.w3.org/2001/XMLSchema" xmlns:xs="http://www.w3.org/2001/XMLSchema" xmlns:p="http://schemas.microsoft.com/office/2006/metadata/properties" xmlns:ns2="c3a6e9ef-a1f6-4766-94ca-80364285655b" targetNamespace="http://schemas.microsoft.com/office/2006/metadata/properties" ma:root="true" ma:fieldsID="8e931a62d9d662a530870840701150f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CFCFF5-B03D-4998-A545-A1D87C1DCC9C}"/>
</file>

<file path=customXml/itemProps2.xml><?xml version="1.0" encoding="utf-8"?>
<ds:datastoreItem xmlns:ds="http://schemas.openxmlformats.org/officeDocument/2006/customXml" ds:itemID="{0CD61DAA-72B7-4D11-A214-98F6F678CFF4}"/>
</file>

<file path=customXml/itemProps3.xml><?xml version="1.0" encoding="utf-8"?>
<ds:datastoreItem xmlns:ds="http://schemas.openxmlformats.org/officeDocument/2006/customXml" ds:itemID="{3E88F3B2-94AE-43CD-B8B6-071D36C82C53}"/>
</file>

<file path=docProps/app.xml><?xml version="1.0" encoding="utf-8"?>
<Properties xmlns="http://schemas.openxmlformats.org/officeDocument/2006/extended-properties" xmlns:vt="http://schemas.openxmlformats.org/officeDocument/2006/docPropsVTypes">
  <TotalTime>610</TotalTime>
  <Words>1058</Words>
  <Application>Microsoft Office PowerPoint</Application>
  <PresentationFormat>On-screen Show (4:3)</PresentationFormat>
  <Paragraphs>113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Resolutions</vt:lpstr>
      <vt:lpstr>History</vt:lpstr>
      <vt:lpstr>Advocacy</vt:lpstr>
      <vt:lpstr>Resolutions</vt:lpstr>
      <vt:lpstr>Resolution = Power</vt:lpstr>
      <vt:lpstr>Issues</vt:lpstr>
      <vt:lpstr>Mission</vt:lpstr>
      <vt:lpstr>Purposes</vt:lpstr>
      <vt:lpstr>Resolution-In-A-Box</vt:lpstr>
      <vt:lpstr>Where are our Resolutions?</vt:lpstr>
      <vt:lpstr>Need More Help?</vt:lpstr>
      <vt:lpstr>What Does PTA Do with Resolutions?</vt:lpstr>
      <vt:lpstr>Legislation</vt:lpstr>
      <vt:lpstr>Resolutions Working for Advocacy</vt:lpstr>
      <vt:lpstr>AtLaw Award</vt:lpstr>
      <vt:lpstr>Your Resources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Valued Acer Customer</cp:lastModifiedBy>
  <cp:revision>46</cp:revision>
  <dcterms:created xsi:type="dcterms:W3CDTF">2012-03-16T12:07:23Z</dcterms:created>
  <dcterms:modified xsi:type="dcterms:W3CDTF">2013-08-26T21:32:00Z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