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handoutMasterIdLst>
    <p:handoutMasterId r:id="rId18"/>
  </p:handoutMasterIdLst>
  <p:sldIdLst>
    <p:sldId id="256" r:id="rId2"/>
    <p:sldId id="272" r:id="rId3"/>
    <p:sldId id="273" r:id="rId4"/>
    <p:sldId id="263" r:id="rId5"/>
    <p:sldId id="258" r:id="rId6"/>
    <p:sldId id="269" r:id="rId7"/>
    <p:sldId id="259" r:id="rId8"/>
    <p:sldId id="260" r:id="rId9"/>
    <p:sldId id="261" r:id="rId10"/>
    <p:sldId id="270" r:id="rId11"/>
    <p:sldId id="262" r:id="rId12"/>
    <p:sldId id="264" r:id="rId13"/>
    <p:sldId id="265" r:id="rId14"/>
    <p:sldId id="266" r:id="rId15"/>
    <p:sldId id="267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33DFA-D333-4C2E-B33C-9F92134451F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845A4-9AB9-4A04-8254-AD5125EC7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1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81D890-9BC6-42BE-9D29-85DA2A181F98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070C0A-ADDA-4723-8624-C1D4E17CE4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file.form990.org/" TargetMode="External"/><Relationship Id="rId2" Type="http://schemas.openxmlformats.org/officeDocument/2006/relationships/hyperlink" Target="http://www.irs.gov/Charities-&amp;-Non-Profi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mopta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postcard.form990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Treasurer II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                  </a:t>
            </a:r>
            <a:r>
              <a:rPr lang="en-US" dirty="0" smtClean="0"/>
              <a:t>Insurance &amp; Taxes</a:t>
            </a:r>
            <a:endParaRPr lang="en-US" dirty="0"/>
          </a:p>
        </p:txBody>
      </p:sp>
      <p:pic>
        <p:nvPicPr>
          <p:cNvPr id="1027" name="Picture 3" descr="C:\Users\Shelly\AppData\Local\Microsoft\Windows\Temporary Internet Files\Content.IE5\H1N7WYL3\MC9002337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14800"/>
            <a:ext cx="2041556" cy="217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64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Create your Postcard with unit information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2800" dirty="0"/>
              <a:t>Submit </a:t>
            </a:r>
            <a:r>
              <a:rPr lang="en-US" sz="2800" dirty="0" smtClean="0"/>
              <a:t>filing </a:t>
            </a:r>
            <a:r>
              <a:rPr lang="en-US" sz="2800" dirty="0"/>
              <a:t>to IRS after </a:t>
            </a:r>
            <a:r>
              <a:rPr lang="en-US" sz="2800" dirty="0" smtClean="0"/>
              <a:t>confirming everything </a:t>
            </a:r>
            <a:r>
              <a:rPr lang="en-US" sz="2800" dirty="0"/>
              <a:t>is correct</a:t>
            </a:r>
          </a:p>
          <a:p>
            <a:pPr lvl="0"/>
            <a:endParaRPr lang="en-US" sz="900" dirty="0"/>
          </a:p>
          <a:p>
            <a:pPr lvl="0"/>
            <a:r>
              <a:rPr lang="en-US" sz="2800" dirty="0"/>
              <a:t>An email will arrive with e-postcard acceptance or rejection.  If rejected, email will have instructions on how to correct problem.</a:t>
            </a:r>
          </a:p>
          <a:p>
            <a:pPr lvl="0"/>
            <a:endParaRPr lang="en-US" sz="900" dirty="0"/>
          </a:p>
          <a:p>
            <a:r>
              <a:rPr lang="en-US" sz="2400" b="1" dirty="0"/>
              <a:t>PRINT THE EMAIL FROM THE IRS THAT STATES YOUR E-POSTCARD HAS BEEN ACCEPTED</a:t>
            </a:r>
            <a:r>
              <a:rPr lang="en-US" sz="2400" dirty="0"/>
              <a:t>.  Keep a copy for your records for treasurer's book, president's book, secretary's book.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E-Postcard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1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Gross receipts between $50,000 &amp; $200,000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Return must be thoroughly filled out; incomplete forms will be rejected</a:t>
            </a:r>
          </a:p>
          <a:p>
            <a:pPr>
              <a:spcBef>
                <a:spcPts val="0"/>
              </a:spcBef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Use </a:t>
            </a:r>
            <a:r>
              <a:rPr lang="en-US" dirty="0"/>
              <a:t>Missouri PTA’s Group Exemption Number (GEN) </a:t>
            </a:r>
            <a:r>
              <a:rPr lang="en-US" dirty="0" smtClean="0"/>
              <a:t>2198 </a:t>
            </a:r>
          </a:p>
          <a:p>
            <a:pPr>
              <a:spcBef>
                <a:spcPts val="0"/>
              </a:spcBef>
            </a:pPr>
            <a:endParaRPr lang="en-US" sz="13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</a:t>
            </a:r>
            <a:r>
              <a:rPr lang="en-US" i="1" dirty="0" smtClean="0"/>
              <a:t>Schedule A </a:t>
            </a:r>
            <a:r>
              <a:rPr lang="en-US" dirty="0" smtClean="0"/>
              <a:t>must be filed - check </a:t>
            </a:r>
            <a:r>
              <a:rPr lang="en-US" dirty="0"/>
              <a:t>Box 9 on the first </a:t>
            </a:r>
            <a:r>
              <a:rPr lang="en-US" dirty="0" smtClean="0"/>
              <a:t>page</a:t>
            </a:r>
            <a:endParaRPr lang="en-US" dirty="0"/>
          </a:p>
          <a:p>
            <a:pPr>
              <a:spcBef>
                <a:spcPts val="0"/>
              </a:spcBef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Use </a:t>
            </a:r>
            <a:r>
              <a:rPr lang="en-US" dirty="0"/>
              <a:t>broad terms such as “child advocacy”, “student activities”, “teacher support”, etc. to describe </a:t>
            </a:r>
            <a:r>
              <a:rPr lang="en-US" dirty="0" smtClean="0"/>
              <a:t>activities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990EZ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Use totals on previous Annual Financial Reports and/or previous </a:t>
            </a:r>
            <a:r>
              <a:rPr lang="en-US" dirty="0"/>
              <a:t>990 </a:t>
            </a:r>
            <a:r>
              <a:rPr lang="en-US" dirty="0" smtClean="0"/>
              <a:t>filings for </a:t>
            </a:r>
            <a:r>
              <a:rPr lang="en-US" dirty="0"/>
              <a:t>Schedule A Part III 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Forms and instructions can be found </a:t>
            </a:r>
            <a:r>
              <a:rPr lang="en-US" dirty="0"/>
              <a:t>at </a:t>
            </a:r>
            <a:r>
              <a:rPr lang="en-US" dirty="0">
                <a:hlinkClick r:id="rId2"/>
              </a:rPr>
              <a:t>http://www.irs.gov/Charities-&amp;-</a:t>
            </a:r>
            <a:r>
              <a:rPr lang="en-US" dirty="0" smtClean="0">
                <a:hlinkClick r:id="rId2"/>
              </a:rPr>
              <a:t>Non-Profits</a:t>
            </a:r>
            <a:r>
              <a:rPr lang="en-US" dirty="0" smtClean="0"/>
              <a:t>  </a:t>
            </a:r>
          </a:p>
          <a:p>
            <a:pPr>
              <a:spcBef>
                <a:spcPts val="0"/>
              </a:spcBef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Filing can be done electronically or paper filing, either way save a printed copy. </a:t>
            </a:r>
          </a:p>
          <a:p>
            <a:pPr>
              <a:spcBef>
                <a:spcPts val="0"/>
              </a:spcBef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u="sng" dirty="0" smtClean="0">
                <a:hlinkClick r:id="rId3"/>
              </a:rPr>
              <a:t>http://efile.form990.org/</a:t>
            </a:r>
            <a:r>
              <a:rPr lang="en-US" dirty="0" smtClean="0"/>
              <a:t> - Free online file site</a:t>
            </a:r>
          </a:p>
          <a:p>
            <a:pPr>
              <a:spcBef>
                <a:spcPts val="0"/>
              </a:spcBef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If your PTA hires a professional make sure they have experience with group non-profit organizations.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990EZ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Respond </a:t>
            </a:r>
            <a:r>
              <a:rPr lang="en-US" u="sng" dirty="0"/>
              <a:t>promptly</a:t>
            </a:r>
            <a:r>
              <a:rPr lang="en-US" dirty="0"/>
              <a:t> before the stated deadline, if the deadline has passed call immediately to explain. 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Supply requested </a:t>
            </a:r>
            <a:r>
              <a:rPr lang="en-US" dirty="0"/>
              <a:t>information.  If </a:t>
            </a:r>
            <a:r>
              <a:rPr lang="en-US" dirty="0" smtClean="0"/>
              <a:t>extenuating </a:t>
            </a:r>
            <a:r>
              <a:rPr lang="en-US" dirty="0"/>
              <a:t>circumstances </a:t>
            </a:r>
            <a:r>
              <a:rPr lang="en-US" dirty="0" smtClean="0"/>
              <a:t>- explain </a:t>
            </a:r>
            <a:r>
              <a:rPr lang="en-US" dirty="0"/>
              <a:t>them. 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Always </a:t>
            </a:r>
            <a:r>
              <a:rPr lang="en-US" dirty="0"/>
              <a:t>use </a:t>
            </a:r>
            <a:r>
              <a:rPr lang="en-US" dirty="0" smtClean="0"/>
              <a:t>PTA </a:t>
            </a:r>
            <a:r>
              <a:rPr lang="en-US" dirty="0"/>
              <a:t>EIN number on all correspondence.  Include copies of the IRS letter and any enclosed signature forms with your new/corrected information as instructed. 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from 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u="sng" dirty="0" smtClean="0"/>
              <a:t>Record dates/times of any phone calls and name(s) of those to whom you’ve spoken and keep copies of all correspondence.</a:t>
            </a:r>
            <a:r>
              <a:rPr lang="en-US" dirty="0" smtClean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If you have received a letter stating you are incurring penalties and fines, respond immediately.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If you are facing penalties and fines, try to request a waiver, reduction and/or payment plan.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from 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chemeClr val="tx1"/>
                </a:solidFill>
                <a:effectLst/>
              </a:rPr>
              <a:t>Questions / Discussion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62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32004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Missouri PTA</a:t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2101 Burlington Street</a:t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Columbia, MO  65202</a:t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1-800-328-7330</a:t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/>
                <a:latin typeface="Arial" pitchFamily="34" charset="0"/>
                <a:cs typeface="Arial" pitchFamily="34" charset="0"/>
                <a:hlinkClick r:id="rId2"/>
              </a:rPr>
              <a:t>office@mopta.org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>www.mopta.org</a:t>
            </a: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 Black" pitchFamily="34" charset="0"/>
              </a:rPr>
              <a:t>CONTACT INFORMATION</a:t>
            </a:r>
            <a:endParaRPr lang="en-US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Nonprofit Institutional Fidelity bonding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Defined by amount of funds handled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Requires internal controls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Limitations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Consider general liability and other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Issued from MO Department of Revenue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Each PTA must apply for their own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MOPTA can help with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EIN / Letter of determination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Unit in Good Standing status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Group exemption number</a:t>
            </a:r>
          </a:p>
          <a:p>
            <a:pPr lvl="0">
              <a:spcBef>
                <a:spcPts val="1200"/>
              </a:spcBef>
            </a:pPr>
            <a:r>
              <a:rPr lang="en-US" dirty="0">
                <a:solidFill>
                  <a:prstClr val="black"/>
                </a:solidFill>
              </a:rPr>
              <a:t>Renew / New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Tax </a:t>
            </a:r>
            <a:r>
              <a:rPr lang="en-US" dirty="0"/>
              <a:t>E</a:t>
            </a:r>
            <a:r>
              <a:rPr lang="en-US" dirty="0" smtClean="0"/>
              <a:t>xempt letter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628066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Tool Kit pg. 19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734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3000" dirty="0" smtClean="0"/>
              <a:t>All PTAs MUST file annually with IRS</a:t>
            </a:r>
          </a:p>
          <a:p>
            <a:pPr>
              <a:spcBef>
                <a:spcPts val="0"/>
              </a:spcBef>
            </a:pPr>
            <a:endParaRPr lang="en-US" sz="3000" dirty="0" smtClean="0"/>
          </a:p>
          <a:p>
            <a:pPr>
              <a:spcBef>
                <a:spcPts val="0"/>
              </a:spcBef>
            </a:pPr>
            <a:r>
              <a:rPr lang="en-US" sz="3000" dirty="0" smtClean="0"/>
              <a:t>File by the 15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day of 5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month after fiscal year end</a:t>
            </a:r>
          </a:p>
          <a:p>
            <a:pPr>
              <a:spcBef>
                <a:spcPts val="0"/>
              </a:spcBef>
            </a:pPr>
            <a:endParaRPr lang="en-US" sz="3000" dirty="0" smtClean="0"/>
          </a:p>
          <a:p>
            <a:pPr>
              <a:spcBef>
                <a:spcPts val="0"/>
              </a:spcBef>
            </a:pPr>
            <a:r>
              <a:rPr lang="en-US" sz="3000" dirty="0" smtClean="0"/>
              <a:t>DO NOT FILE LATE.  File for an extension if needed. Form 8868</a:t>
            </a:r>
          </a:p>
          <a:p>
            <a:pPr>
              <a:spcBef>
                <a:spcPts val="0"/>
              </a:spcBef>
            </a:pPr>
            <a:endParaRPr lang="en-US" sz="3000" dirty="0" smtClean="0"/>
          </a:p>
          <a:p>
            <a:pPr>
              <a:spcBef>
                <a:spcPts val="0"/>
              </a:spcBef>
            </a:pPr>
            <a:r>
              <a:rPr lang="en-US" sz="3000" dirty="0"/>
              <a:t>For fiscal year </a:t>
            </a:r>
            <a:r>
              <a:rPr lang="en-US" sz="3000" dirty="0" smtClean="0"/>
              <a:t>2012-2013; </a:t>
            </a:r>
            <a:r>
              <a:rPr lang="en-US" sz="3000" dirty="0"/>
              <a:t>tax year is </a:t>
            </a:r>
            <a:r>
              <a:rPr lang="en-US" sz="3000" dirty="0" smtClean="0"/>
              <a:t>2012 </a:t>
            </a:r>
            <a:endParaRPr lang="en-US" sz="3000" dirty="0"/>
          </a:p>
          <a:p>
            <a:pPr>
              <a:spcBef>
                <a:spcPts val="0"/>
              </a:spcBef>
            </a:pPr>
            <a:endParaRPr lang="en-US" sz="3000" dirty="0"/>
          </a:p>
          <a:p>
            <a:pPr>
              <a:spcBef>
                <a:spcPts val="0"/>
              </a:spcBef>
            </a:pPr>
            <a:r>
              <a:rPr lang="en-US" sz="3000" dirty="0"/>
              <a:t>All local PTAs part of MOPTA &amp; NPTA.  Will be listed as “PTA – Missouri Congress--</a:t>
            </a:r>
            <a:r>
              <a:rPr lang="en-US" sz="3000" u="sng" dirty="0"/>
              <a:t> (local unit name) </a:t>
            </a:r>
            <a:r>
              <a:rPr lang="en-US" sz="3000" dirty="0"/>
              <a:t>“. 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/>
              <a:t>Gross Receipts -$50,000 or less.</a:t>
            </a:r>
            <a:endParaRPr lang="en-US" sz="1200" dirty="0" smtClean="0"/>
          </a:p>
          <a:p>
            <a:pPr>
              <a:spcBef>
                <a:spcPts val="0"/>
              </a:spcBef>
            </a:pPr>
            <a:endParaRPr lang="en-US" sz="3200" dirty="0" smtClean="0"/>
          </a:p>
          <a:p>
            <a:pPr>
              <a:spcBef>
                <a:spcPts val="0"/>
              </a:spcBef>
            </a:pPr>
            <a:r>
              <a:rPr lang="en-US" sz="3200" u="sng" dirty="0">
                <a:hlinkClick r:id="rId2"/>
              </a:rPr>
              <a:t>http://</a:t>
            </a:r>
            <a:r>
              <a:rPr lang="en-US" sz="3200" u="sng" dirty="0" smtClean="0">
                <a:hlinkClick r:id="rId2"/>
              </a:rPr>
              <a:t>epostcard.form990.org</a:t>
            </a:r>
            <a:r>
              <a:rPr lang="en-US" sz="3200" dirty="0"/>
              <a:t> </a:t>
            </a:r>
            <a:r>
              <a:rPr lang="en-US" sz="3200" dirty="0" smtClean="0"/>
              <a:t>– Free online file</a:t>
            </a:r>
          </a:p>
          <a:p>
            <a:pPr>
              <a:spcBef>
                <a:spcPts val="0"/>
              </a:spcBef>
            </a:pPr>
            <a:endParaRPr lang="en-US" sz="3200" dirty="0" smtClean="0"/>
          </a:p>
          <a:p>
            <a:pPr>
              <a:spcBef>
                <a:spcPts val="0"/>
              </a:spcBef>
            </a:pPr>
            <a:r>
              <a:rPr lang="en-US" sz="3200" dirty="0" smtClean="0"/>
              <a:t>15 minutes or less needed to file</a:t>
            </a:r>
          </a:p>
          <a:p>
            <a:pPr>
              <a:spcBef>
                <a:spcPts val="0"/>
              </a:spcBef>
            </a:pPr>
            <a:endParaRPr lang="en-US" sz="800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990-N Postcard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1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EIN Number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PTA Legal Name (</a:t>
            </a:r>
            <a:r>
              <a:rPr lang="en-US" sz="2000" dirty="0"/>
              <a:t>will begin with </a:t>
            </a:r>
            <a:r>
              <a:rPr lang="en-US" sz="2000" i="1" dirty="0"/>
              <a:t>Missouri Congress of Parents and Teachers</a:t>
            </a:r>
            <a:r>
              <a:rPr lang="en-US" sz="2000" dirty="0"/>
              <a:t> - Check Local Information Sheet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 lvl="1">
              <a:spcBef>
                <a:spcPts val="0"/>
              </a:spcBef>
            </a:pPr>
            <a:endParaRPr lang="en-US" sz="800" dirty="0"/>
          </a:p>
          <a:p>
            <a:pPr lvl="0">
              <a:spcBef>
                <a:spcPts val="0"/>
              </a:spcBef>
            </a:pPr>
            <a:r>
              <a:rPr lang="en-US" sz="3000" dirty="0">
                <a:solidFill>
                  <a:prstClr val="black"/>
                </a:solidFill>
              </a:rPr>
              <a:t>PTA Mailing </a:t>
            </a:r>
            <a:r>
              <a:rPr lang="en-US" sz="3000" dirty="0" smtClean="0">
                <a:solidFill>
                  <a:prstClr val="black"/>
                </a:solidFill>
              </a:rPr>
              <a:t>address</a:t>
            </a:r>
          </a:p>
          <a:p>
            <a:pPr lvl="0">
              <a:spcBef>
                <a:spcPts val="0"/>
              </a:spcBef>
            </a:pPr>
            <a:endParaRPr lang="en-US" sz="12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endParaRPr lang="en-US" sz="8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3000" dirty="0">
                <a:solidFill>
                  <a:prstClr val="black"/>
                </a:solidFill>
              </a:rPr>
              <a:t>President name &amp; home </a:t>
            </a:r>
            <a:r>
              <a:rPr lang="en-US" sz="3000" dirty="0" smtClean="0">
                <a:solidFill>
                  <a:prstClr val="black"/>
                </a:solidFill>
              </a:rPr>
              <a:t>address</a:t>
            </a:r>
          </a:p>
          <a:p>
            <a:pPr lvl="0">
              <a:spcBef>
                <a:spcPts val="0"/>
              </a:spcBef>
            </a:pPr>
            <a:endParaRPr lang="en-US" sz="12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endParaRPr lang="en-US" sz="8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3000" dirty="0">
                <a:solidFill>
                  <a:prstClr val="black"/>
                </a:solidFill>
              </a:rPr>
              <a:t>Fiscal Year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5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Register with EIN Number &amp; create Password</a:t>
            </a:r>
          </a:p>
          <a:p>
            <a:endParaRPr lang="en-US" sz="3200" dirty="0" smtClean="0"/>
          </a:p>
          <a:p>
            <a:r>
              <a:rPr lang="en-US" sz="3200" dirty="0" smtClean="0"/>
              <a:t>Open email with activation link &amp; click or paste link to Login page </a:t>
            </a:r>
            <a:r>
              <a:rPr lang="en-US" sz="3100" dirty="0" smtClean="0"/>
              <a:t>(</a:t>
            </a:r>
            <a:r>
              <a:rPr lang="en-US" sz="2800" dirty="0" smtClean="0"/>
              <a:t>make sure to write down assigned Login ID &amp; Password; keep with fiscal year tax file</a:t>
            </a:r>
            <a:r>
              <a:rPr lang="en-US" sz="3100" dirty="0" smtClean="0"/>
              <a:t>)</a:t>
            </a:r>
          </a:p>
          <a:p>
            <a:endParaRPr lang="en-US" sz="1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990-N New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Sign in with previous year’s Login ID &amp; Password</a:t>
            </a:r>
          </a:p>
          <a:p>
            <a:endParaRPr lang="en-US" sz="1200" dirty="0" smtClean="0"/>
          </a:p>
          <a:p>
            <a:r>
              <a:rPr lang="en-US" sz="3200" dirty="0" smtClean="0"/>
              <a:t>If treasurer change from previous year, update authorized user information</a:t>
            </a:r>
          </a:p>
          <a:p>
            <a:endParaRPr lang="en-US" sz="1200" dirty="0" smtClean="0"/>
          </a:p>
          <a:p>
            <a:r>
              <a:rPr lang="en-US" sz="3200" dirty="0" smtClean="0"/>
              <a:t>Keep record of all Login IDs &amp; Passwords with tax files</a:t>
            </a:r>
          </a:p>
          <a:p>
            <a:endParaRPr lang="en-US" sz="1100" dirty="0" smtClean="0"/>
          </a:p>
          <a:p>
            <a:endParaRPr lang="en-US" sz="11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990-N Returning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78102AF60B04ABA205E3EF065642E" ma:contentTypeVersion="3" ma:contentTypeDescription="Create a new document." ma:contentTypeScope="" ma:versionID="ebedaa5e39435eca6cae133c7b111621">
  <xsd:schema xmlns:xsd="http://www.w3.org/2001/XMLSchema" xmlns:xs="http://www.w3.org/2001/XMLSchema" xmlns:p="http://schemas.microsoft.com/office/2006/metadata/properties" xmlns:ns2="c3a6e9ef-a1f6-4766-94ca-80364285655b" targetNamespace="http://schemas.microsoft.com/office/2006/metadata/properties" ma:root="true" ma:fieldsID="8e931a62d9d662a530870840701150fe" ns2:_="">
    <xsd:import namespace="c3a6e9ef-a1f6-4766-94ca-8036428565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6e9ef-a1f6-4766-94ca-8036428565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820D3C-B1B2-4656-A1A4-9D822C84FA08}"/>
</file>

<file path=customXml/itemProps2.xml><?xml version="1.0" encoding="utf-8"?>
<ds:datastoreItem xmlns:ds="http://schemas.openxmlformats.org/officeDocument/2006/customXml" ds:itemID="{52AD56C6-C488-4031-A90E-ED18FDC80B39}"/>
</file>

<file path=customXml/itemProps3.xml><?xml version="1.0" encoding="utf-8"?>
<ds:datastoreItem xmlns:ds="http://schemas.openxmlformats.org/officeDocument/2006/customXml" ds:itemID="{7DB7EC15-84AF-47E5-B706-D477FED2A22D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567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Treasurer II Workshop</vt:lpstr>
      <vt:lpstr>Insurance</vt:lpstr>
      <vt:lpstr>State Tax Exempt letter</vt:lpstr>
      <vt:lpstr>IRS Basics</vt:lpstr>
      <vt:lpstr>990-N Postcard</vt:lpstr>
      <vt:lpstr>Information Needed</vt:lpstr>
      <vt:lpstr>PowerPoint Presentation</vt:lpstr>
      <vt:lpstr>990-N New User</vt:lpstr>
      <vt:lpstr>990-N Returning User</vt:lpstr>
      <vt:lpstr>E-Postcard</vt:lpstr>
      <vt:lpstr>990EZ Tips</vt:lpstr>
      <vt:lpstr>990EZ Tips</vt:lpstr>
      <vt:lpstr>Letters from IRS</vt:lpstr>
      <vt:lpstr>Letters from IRS</vt:lpstr>
      <vt:lpstr>Questions / Discussion</vt:lpstr>
      <vt:lpstr> Missouri PTA 2101 Burlington Street Columbia, MO  65202 1-800-328-7330 office@mopta.org www.mopta.org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 II Workshop</dc:title>
  <dc:creator>Shelly</dc:creator>
  <cp:lastModifiedBy>Shelly</cp:lastModifiedBy>
  <cp:revision>18</cp:revision>
  <dcterms:created xsi:type="dcterms:W3CDTF">2012-10-12T03:38:34Z</dcterms:created>
  <dcterms:modified xsi:type="dcterms:W3CDTF">2013-09-08T20:37:33Z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0x01010045B78102AF60B04ABA205E3EF065642E</vt:lpwstr>
  </property>
</Properties>
</file>