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0"/>
  </p:notesMasterIdLst>
  <p:sldIdLst>
    <p:sldId id="256" r:id="rId2"/>
    <p:sldId id="257" r:id="rId3"/>
    <p:sldId id="258" r:id="rId4"/>
    <p:sldId id="259" r:id="rId5"/>
    <p:sldId id="269" r:id="rId6"/>
    <p:sldId id="272" r:id="rId7"/>
    <p:sldId id="273" r:id="rId8"/>
    <p:sldId id="286" r:id="rId9"/>
    <p:sldId id="285" r:id="rId10"/>
    <p:sldId id="265" r:id="rId11"/>
    <p:sldId id="266" r:id="rId12"/>
    <p:sldId id="267" r:id="rId13"/>
    <p:sldId id="268" r:id="rId14"/>
    <p:sldId id="264" r:id="rId15"/>
    <p:sldId id="274" r:id="rId16"/>
    <p:sldId id="275" r:id="rId17"/>
    <p:sldId id="276" r:id="rId18"/>
    <p:sldId id="277" r:id="rId19"/>
    <p:sldId id="280" r:id="rId20"/>
    <p:sldId id="278" r:id="rId21"/>
    <p:sldId id="279" r:id="rId22"/>
    <p:sldId id="283" r:id="rId23"/>
    <p:sldId id="284" r:id="rId24"/>
    <p:sldId id="287" r:id="rId25"/>
    <p:sldId id="288" r:id="rId26"/>
    <p:sldId id="281" r:id="rId27"/>
    <p:sldId id="282"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10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CD1E18-3A3B-48F4-8CDC-D85CADE8E674}" type="datetimeFigureOut">
              <a:rPr lang="en-US" smtClean="0"/>
              <a:pPr/>
              <a:t>6/16/2013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288426-9C82-4D2F-8C08-869AC2740A44}" type="slidenum">
              <a:rPr lang="en-US" smtClean="0"/>
              <a:pPr/>
              <a:t>‹#›</a:t>
            </a:fld>
            <a:endParaRPr lang="en-US" dirty="0"/>
          </a:p>
        </p:txBody>
      </p:sp>
    </p:spTree>
    <p:extLst>
      <p:ext uri="{BB962C8B-B14F-4D97-AF65-F5344CB8AC3E}">
        <p14:creationId xmlns:p14="http://schemas.microsoft.com/office/powerpoint/2010/main" val="2972971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I selected the free option, my website has webstarts.com included in the name.  If</a:t>
            </a:r>
            <a:r>
              <a:rPr lang="en-US" baseline="0" dirty="0" smtClean="0"/>
              <a:t> </a:t>
            </a:r>
            <a:r>
              <a:rPr lang="en-US" dirty="0" smtClean="0"/>
              <a:t>I had chosen to pay the 4.98 per month, I would have selected</a:t>
            </a:r>
            <a:r>
              <a:rPr lang="en-US" baseline="0" dirty="0" smtClean="0"/>
              <a:t> .org instead.</a:t>
            </a:r>
            <a:endParaRPr lang="en-US" dirty="0"/>
          </a:p>
        </p:txBody>
      </p:sp>
      <p:sp>
        <p:nvSpPr>
          <p:cNvPr id="4" name="Slide Number Placeholder 3"/>
          <p:cNvSpPr>
            <a:spLocks noGrp="1"/>
          </p:cNvSpPr>
          <p:nvPr>
            <p:ph type="sldNum" sz="quarter" idx="10"/>
          </p:nvPr>
        </p:nvSpPr>
        <p:spPr/>
        <p:txBody>
          <a:bodyPr/>
          <a:lstStyle/>
          <a:p>
            <a:fld id="{91288426-9C82-4D2F-8C08-869AC2740A44}" type="slidenum">
              <a:rPr lang="en-US" smtClean="0"/>
              <a:pPr/>
              <a:t>14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Reflections is now a live link to the Missouri</a:t>
            </a:r>
            <a:r>
              <a:rPr lang="en-US" baseline="0" dirty="0" smtClean="0"/>
              <a:t> PTA website Reflections information</a:t>
            </a:r>
            <a:endParaRPr lang="en-US" dirty="0"/>
          </a:p>
        </p:txBody>
      </p:sp>
      <p:sp>
        <p:nvSpPr>
          <p:cNvPr id="4" name="Slide Number Placeholder 3"/>
          <p:cNvSpPr>
            <a:spLocks noGrp="1"/>
          </p:cNvSpPr>
          <p:nvPr>
            <p:ph type="sldNum" sz="quarter" idx="10"/>
          </p:nvPr>
        </p:nvSpPr>
        <p:spPr/>
        <p:txBody>
          <a:bodyPr/>
          <a:lstStyle/>
          <a:p>
            <a:fld id="{91288426-9C82-4D2F-8C08-869AC2740A44}"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Will it be posted daily or once a week</a:t>
            </a:r>
          </a:p>
          <a:p>
            <a:r>
              <a:rPr lang="en-US" dirty="0" smtClean="0"/>
              <a:t>Who approves</a:t>
            </a:r>
            <a:r>
              <a:rPr lang="en-US" baseline="0" dirty="0" smtClean="0"/>
              <a:t> the articles – president??</a:t>
            </a:r>
            <a:endParaRPr lang="en-US" dirty="0"/>
          </a:p>
        </p:txBody>
      </p:sp>
      <p:sp>
        <p:nvSpPr>
          <p:cNvPr id="4" name="Slide Number Placeholder 3"/>
          <p:cNvSpPr>
            <a:spLocks noGrp="1"/>
          </p:cNvSpPr>
          <p:nvPr>
            <p:ph type="sldNum" sz="quarter" idx="10"/>
          </p:nvPr>
        </p:nvSpPr>
        <p:spPr/>
        <p:txBody>
          <a:bodyPr/>
          <a:lstStyle/>
          <a:p>
            <a:fld id="{91288426-9C82-4D2F-8C08-869AC2740A44}" type="slidenum">
              <a:rPr lang="en-US" smtClean="0"/>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6F76183-AC32-444B-9458-E704B6EFF2F1}" type="datetimeFigureOut">
              <a:rPr lang="en-US" smtClean="0"/>
              <a:pPr/>
              <a:t>6/16/2013</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9CD10A1A-8F8A-4784-80CA-EE418D9B4E43}"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76183-AC32-444B-9458-E704B6EFF2F1}" type="datetimeFigureOut">
              <a:rPr lang="en-US" smtClean="0"/>
              <a:pPr/>
              <a:t>6/16/2013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D10A1A-8F8A-4784-80CA-EE418D9B4E4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F76183-AC32-444B-9458-E704B6EFF2F1}" type="datetimeFigureOut">
              <a:rPr lang="en-US" smtClean="0"/>
              <a:pPr/>
              <a:t>6/16/2013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D10A1A-8F8A-4784-80CA-EE418D9B4E4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F76183-AC32-444B-9458-E704B6EFF2F1}" type="datetimeFigureOut">
              <a:rPr lang="en-US" smtClean="0"/>
              <a:pPr/>
              <a:t>6/16/2013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D10A1A-8F8A-4784-80CA-EE418D9B4E4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F76183-AC32-444B-9458-E704B6EFF2F1}" type="datetimeFigureOut">
              <a:rPr lang="en-US" smtClean="0"/>
              <a:pPr/>
              <a:t>6/16/2013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D10A1A-8F8A-4784-80CA-EE418D9B4E4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6F76183-AC32-444B-9458-E704B6EFF2F1}" type="datetimeFigureOut">
              <a:rPr lang="en-US" smtClean="0"/>
              <a:pPr/>
              <a:t>6/16/2013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D10A1A-8F8A-4784-80CA-EE418D9B4E43}"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F76183-AC32-444B-9458-E704B6EFF2F1}" type="datetimeFigureOut">
              <a:rPr lang="en-US" smtClean="0"/>
              <a:pPr/>
              <a:t>6/16/2013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CD10A1A-8F8A-4784-80CA-EE418D9B4E4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F76183-AC32-444B-9458-E704B6EFF2F1}" type="datetimeFigureOut">
              <a:rPr lang="en-US" smtClean="0"/>
              <a:pPr/>
              <a:t>6/16/2013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CD10A1A-8F8A-4784-80CA-EE418D9B4E4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F76183-AC32-444B-9458-E704B6EFF2F1}" type="datetimeFigureOut">
              <a:rPr lang="en-US" smtClean="0"/>
              <a:pPr/>
              <a:t>6/16/2013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D10A1A-8F8A-4784-80CA-EE418D9B4E4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6F76183-AC32-444B-9458-E704B6EFF2F1}" type="datetimeFigureOut">
              <a:rPr lang="en-US" smtClean="0"/>
              <a:pPr/>
              <a:t>6/16/2013</a:t>
            </a:fld>
            <a:endParaRPr lang="en-US" dirty="0"/>
          </a:p>
        </p:txBody>
      </p:sp>
      <p:sp>
        <p:nvSpPr>
          <p:cNvPr id="7" name="Slide Number Placeholder 6"/>
          <p:cNvSpPr>
            <a:spLocks noGrp="1"/>
          </p:cNvSpPr>
          <p:nvPr>
            <p:ph type="sldNum" sz="quarter" idx="12"/>
          </p:nvPr>
        </p:nvSpPr>
        <p:spPr/>
        <p:txBody>
          <a:bodyPr/>
          <a:lstStyle/>
          <a:p>
            <a:fld id="{9CD10A1A-8F8A-4784-80CA-EE418D9B4E43}"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F76183-AC32-444B-9458-E704B6EFF2F1}" type="datetimeFigureOut">
              <a:rPr lang="en-US" smtClean="0"/>
              <a:pPr/>
              <a:t>6/16/2013</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9CD10A1A-8F8A-4784-80CA-EE418D9B4E4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6F76183-AC32-444B-9458-E704B6EFF2F1}" type="datetimeFigureOut">
              <a:rPr lang="en-US" smtClean="0"/>
              <a:pPr/>
              <a:t>6/16/2013</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9CD10A1A-8F8A-4784-80CA-EE418D9B4E4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bcelementarypta.webstarts.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Host_(network)" TargetMode="External"/><Relationship Id="rId2" Type="http://schemas.openxmlformats.org/officeDocument/2006/relationships/hyperlink" Target="http://en.wikipedia.org/wiki/Network_protocol" TargetMode="External"/><Relationship Id="rId1" Type="http://schemas.openxmlformats.org/officeDocument/2006/relationships/slideLayout" Target="../slideLayouts/slideLayout2.xml"/><Relationship Id="rId4" Type="http://schemas.openxmlformats.org/officeDocument/2006/relationships/hyperlink" Target="http://en.wikipedia.org/wiki/Internet"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godaddy.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ajaxwhois.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lreadyhosting.com/hostmonster.com" TargetMode="External"/><Relationship Id="rId2" Type="http://schemas.openxmlformats.org/officeDocument/2006/relationships/hyperlink" Target="http://www.alreadyhosting.com/bluehost.com" TargetMode="External"/><Relationship Id="rId1" Type="http://schemas.openxmlformats.org/officeDocument/2006/relationships/slideLayout" Target="../slideLayouts/slideLayout2.xml"/><Relationship Id="rId6" Type="http://schemas.openxmlformats.org/officeDocument/2006/relationships/hyperlink" Target="http://www.alreadyhosting.com/justhost.com" TargetMode="External"/><Relationship Id="rId5" Type="http://schemas.openxmlformats.org/officeDocument/2006/relationships/hyperlink" Target="http://www.alreadyhosting.com/fatcow.com" TargetMode="External"/><Relationship Id="rId4" Type="http://schemas.openxmlformats.org/officeDocument/2006/relationships/hyperlink" Target="http://www.alreadyhosting.com/ipage.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3365" y="2708476"/>
            <a:ext cx="3420035" cy="1702160"/>
          </a:xfrm>
        </p:spPr>
        <p:txBody>
          <a:bodyPr>
            <a:normAutofit fontScale="90000"/>
          </a:bodyPr>
          <a:lstStyle/>
          <a:p>
            <a:r>
              <a:rPr lang="en-US" dirty="0" smtClean="0"/>
              <a:t>Website – A Simple Guide to </a:t>
            </a:r>
            <a:r>
              <a:rPr lang="en-US" dirty="0"/>
              <a:t/>
            </a:r>
            <a:br>
              <a:rPr lang="en-US" dirty="0"/>
            </a:br>
            <a:r>
              <a:rPr lang="en-US" dirty="0" smtClean="0"/>
              <a:t>Creating </a:t>
            </a:r>
            <a:r>
              <a:rPr lang="en-US" dirty="0" smtClean="0"/>
              <a:t>One</a:t>
            </a:r>
            <a:endParaRPr lang="en-US" dirty="0"/>
          </a:p>
        </p:txBody>
      </p:sp>
      <p:sp>
        <p:nvSpPr>
          <p:cNvPr id="3" name="Subtitle 2"/>
          <p:cNvSpPr>
            <a:spLocks noGrp="1"/>
          </p:cNvSpPr>
          <p:nvPr>
            <p:ph type="subTitle" idx="1"/>
          </p:nvPr>
        </p:nvSpPr>
        <p:spPr/>
        <p:txBody>
          <a:bodyPr>
            <a:normAutofit lnSpcReduction="10000"/>
          </a:bodyPr>
          <a:lstStyle/>
          <a:p>
            <a:r>
              <a:rPr lang="en-US" dirty="0" smtClean="0"/>
              <a:t>Catherine Sweeny</a:t>
            </a:r>
          </a:p>
          <a:p>
            <a:r>
              <a:rPr lang="en-US" dirty="0" smtClean="0"/>
              <a:t>VP and Director of Communications</a:t>
            </a:r>
          </a:p>
          <a:p>
            <a:r>
              <a:rPr lang="en-US" dirty="0" smtClean="0"/>
              <a:t>Missouri PTA</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Starting to build your website</a:t>
            </a:r>
            <a:br>
              <a:rPr lang="en-US" dirty="0" smtClean="0"/>
            </a:b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04800" y="1066799"/>
            <a:ext cx="8610600" cy="561022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Select your template style</a:t>
            </a:r>
            <a:endParaRPr lang="en-US" dirty="0"/>
          </a:p>
        </p:txBody>
      </p:sp>
      <p:pic>
        <p:nvPicPr>
          <p:cNvPr id="4" name="Picture 2"/>
          <p:cNvPicPr>
            <a:picLocks noGrp="1" noChangeAspect="1" noChangeArrowheads="1"/>
          </p:cNvPicPr>
          <p:nvPr>
            <p:ph idx="1"/>
          </p:nvPr>
        </p:nvPicPr>
        <p:blipFill>
          <a:blip r:embed="rId2" cstate="print"/>
          <a:stretch>
            <a:fillRect/>
          </a:stretch>
        </p:blipFill>
        <p:spPr bwMode="auto">
          <a:xfrm>
            <a:off x="1312951" y="2324100"/>
            <a:ext cx="6237111" cy="35083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Register for your free website</a:t>
            </a:r>
            <a:endParaRPr lang="en-US" dirty="0"/>
          </a:p>
        </p:txBody>
      </p:sp>
      <p:pic>
        <p:nvPicPr>
          <p:cNvPr id="3074" name="Picture 2"/>
          <p:cNvPicPr>
            <a:picLocks noGrp="1" noChangeAspect="1" noChangeArrowheads="1"/>
          </p:cNvPicPr>
          <p:nvPr>
            <p:ph idx="1"/>
          </p:nvPr>
        </p:nvPicPr>
        <p:blipFill>
          <a:blip r:embed="rId2" cstate="print"/>
          <a:stretch>
            <a:fillRect/>
          </a:stretch>
        </p:blipFill>
        <p:spPr bwMode="auto">
          <a:xfrm>
            <a:off x="1312951" y="2324100"/>
            <a:ext cx="6237111" cy="35083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Decide about your domain name</a:t>
            </a:r>
            <a:endParaRPr lang="en-US" dirty="0"/>
          </a:p>
        </p:txBody>
      </p:sp>
      <p:pic>
        <p:nvPicPr>
          <p:cNvPr id="4098" name="Picture 2"/>
          <p:cNvPicPr>
            <a:picLocks noGrp="1" noChangeAspect="1" noChangeArrowheads="1"/>
          </p:cNvPicPr>
          <p:nvPr>
            <p:ph idx="1"/>
          </p:nvPr>
        </p:nvPicPr>
        <p:blipFill>
          <a:blip r:embed="rId2" cstate="print"/>
          <a:stretch>
            <a:fillRect/>
          </a:stretch>
        </p:blipFill>
        <p:spPr bwMode="auto">
          <a:xfrm>
            <a:off x="1312951" y="2324100"/>
            <a:ext cx="6237111" cy="35083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 information to website</a:t>
            </a:r>
            <a:endParaRPr lang="en-US" dirty="0"/>
          </a:p>
        </p:txBody>
      </p:sp>
      <p:sp>
        <p:nvSpPr>
          <p:cNvPr id="3" name="Content Placeholder 2"/>
          <p:cNvSpPr>
            <a:spLocks noGrp="1"/>
          </p:cNvSpPr>
          <p:nvPr>
            <p:ph idx="1"/>
          </p:nvPr>
        </p:nvSpPr>
        <p:spPr/>
        <p:txBody>
          <a:bodyPr/>
          <a:lstStyle/>
          <a:p>
            <a:r>
              <a:rPr lang="en-US" dirty="0" smtClean="0"/>
              <a:t>the link to my site is: </a:t>
            </a:r>
            <a:r>
              <a:rPr lang="en-US" dirty="0" smtClean="0">
                <a:hlinkClick r:id="rId3"/>
              </a:rPr>
              <a:t>http://abcelementarypta.WebStarts.com</a:t>
            </a:r>
            <a:r>
              <a:rPr lang="en-US" dirty="0" smtClean="0"/>
              <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Begin to edit the website</a:t>
            </a:r>
            <a:endParaRPr lang="en-US" dirty="0"/>
          </a:p>
        </p:txBody>
      </p:sp>
      <p:pic>
        <p:nvPicPr>
          <p:cNvPr id="5122" name="Picture 2"/>
          <p:cNvPicPr>
            <a:picLocks noGrp="1" noChangeAspect="1" noChangeArrowheads="1"/>
          </p:cNvPicPr>
          <p:nvPr>
            <p:ph idx="1"/>
          </p:nvPr>
        </p:nvPicPr>
        <p:blipFill>
          <a:blip r:embed="rId2" cstate="print"/>
          <a:stretch>
            <a:fillRect/>
          </a:stretch>
        </p:blipFill>
        <p:spPr bwMode="auto">
          <a:xfrm>
            <a:off x="1312951" y="2324100"/>
            <a:ext cx="6237111" cy="35083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Edit Your Website Name</a:t>
            </a:r>
            <a:endParaRPr lang="en-US" dirty="0"/>
          </a:p>
        </p:txBody>
      </p:sp>
      <p:pic>
        <p:nvPicPr>
          <p:cNvPr id="6146" name="Picture 2"/>
          <p:cNvPicPr>
            <a:picLocks noGrp="1" noChangeAspect="1" noChangeArrowheads="1"/>
          </p:cNvPicPr>
          <p:nvPr>
            <p:ph idx="1"/>
          </p:nvPr>
        </p:nvPicPr>
        <p:blipFill>
          <a:blip r:embed="rId2" cstate="print"/>
          <a:stretch>
            <a:fillRect/>
          </a:stretch>
        </p:blipFill>
        <p:spPr bwMode="auto">
          <a:xfrm>
            <a:off x="1312951" y="2324100"/>
            <a:ext cx="6237111" cy="350837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your emblem</a:t>
            </a:r>
            <a:endParaRPr lang="en-US" dirty="0"/>
          </a:p>
        </p:txBody>
      </p:sp>
      <p:pic>
        <p:nvPicPr>
          <p:cNvPr id="7171" name="Picture 3"/>
          <p:cNvPicPr>
            <a:picLocks noGrp="1" noChangeAspect="1" noChangeArrowheads="1"/>
          </p:cNvPicPr>
          <p:nvPr>
            <p:ph idx="1"/>
          </p:nvPr>
        </p:nvPicPr>
        <p:blipFill>
          <a:blip r:embed="rId2" cstate="print"/>
          <a:stretch>
            <a:fillRect/>
          </a:stretch>
        </p:blipFill>
        <p:spPr bwMode="auto">
          <a:xfrm>
            <a:off x="1312951" y="2324100"/>
            <a:ext cx="6237111" cy="35083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Adding stories/information</a:t>
            </a:r>
            <a:endParaRPr lang="en-US" dirty="0"/>
          </a:p>
        </p:txBody>
      </p:sp>
      <p:pic>
        <p:nvPicPr>
          <p:cNvPr id="8194" name="Picture 2"/>
          <p:cNvPicPr>
            <a:picLocks noGrp="1" noChangeAspect="1" noChangeArrowheads="1"/>
          </p:cNvPicPr>
          <p:nvPr>
            <p:ph idx="1"/>
          </p:nvPr>
        </p:nvPicPr>
        <p:blipFill>
          <a:blip r:embed="rId2" cstate="print"/>
          <a:stretch>
            <a:fillRect/>
          </a:stretch>
        </p:blipFill>
        <p:spPr bwMode="auto">
          <a:xfrm>
            <a:off x="1312951" y="2324100"/>
            <a:ext cx="6237111" cy="35083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pages</a:t>
            </a:r>
            <a:endParaRPr lang="en-US" dirty="0"/>
          </a:p>
        </p:txBody>
      </p:sp>
      <p:pic>
        <p:nvPicPr>
          <p:cNvPr id="9218" name="Picture 2"/>
          <p:cNvPicPr>
            <a:picLocks noGrp="1" noChangeAspect="1" noChangeArrowheads="1"/>
          </p:cNvPicPr>
          <p:nvPr>
            <p:ph idx="1"/>
          </p:nvPr>
        </p:nvPicPr>
        <p:blipFill>
          <a:blip r:embed="rId2" cstate="print"/>
          <a:stretch>
            <a:fillRect/>
          </a:stretch>
        </p:blipFill>
        <p:spPr bwMode="auto">
          <a:xfrm>
            <a:off x="1312951" y="2324100"/>
            <a:ext cx="6237111" cy="35083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Goal of this workshop</a:t>
            </a:r>
            <a:endParaRPr lang="en-US" dirty="0"/>
          </a:p>
        </p:txBody>
      </p:sp>
      <p:sp>
        <p:nvSpPr>
          <p:cNvPr id="3" name="Content Placeholder 2"/>
          <p:cNvSpPr>
            <a:spLocks noGrp="1"/>
          </p:cNvSpPr>
          <p:nvPr>
            <p:ph idx="1"/>
          </p:nvPr>
        </p:nvSpPr>
        <p:spPr/>
        <p:txBody>
          <a:bodyPr/>
          <a:lstStyle/>
          <a:p>
            <a:r>
              <a:rPr lang="en-US" dirty="0" smtClean="0"/>
              <a:t>Understand the components of a website</a:t>
            </a:r>
          </a:p>
          <a:p>
            <a:r>
              <a:rPr lang="en-US" dirty="0" smtClean="0"/>
              <a:t>Provide basic knowledge to enable you to create a basic website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Panel Page</a:t>
            </a:r>
            <a:endParaRPr lang="en-US" dirty="0"/>
          </a:p>
        </p:txBody>
      </p:sp>
      <p:pic>
        <p:nvPicPr>
          <p:cNvPr id="10242" name="Picture 2"/>
          <p:cNvPicPr>
            <a:picLocks noGrp="1" noChangeAspect="1" noChangeArrowheads="1"/>
          </p:cNvPicPr>
          <p:nvPr>
            <p:ph idx="1"/>
          </p:nvPr>
        </p:nvPicPr>
        <p:blipFill>
          <a:blip r:embed="rId2" cstate="print"/>
          <a:stretch>
            <a:fillRect/>
          </a:stretch>
        </p:blipFill>
        <p:spPr bwMode="auto">
          <a:xfrm>
            <a:off x="1312951" y="2324100"/>
            <a:ext cx="6237111" cy="35083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Copying and Pasting</a:t>
            </a:r>
            <a:endParaRPr lang="en-US" dirty="0"/>
          </a:p>
        </p:txBody>
      </p:sp>
      <p:pic>
        <p:nvPicPr>
          <p:cNvPr id="11266" name="Picture 2"/>
          <p:cNvPicPr>
            <a:picLocks noGrp="1" noChangeAspect="1" noChangeArrowheads="1"/>
          </p:cNvPicPr>
          <p:nvPr>
            <p:ph idx="1"/>
          </p:nvPr>
        </p:nvPicPr>
        <p:blipFill>
          <a:blip r:embed="rId2" cstate="print"/>
          <a:stretch>
            <a:fillRect/>
          </a:stretch>
        </p:blipFill>
        <p:spPr bwMode="auto">
          <a:xfrm>
            <a:off x="457200" y="1600200"/>
            <a:ext cx="8229600" cy="4629150"/>
          </a:xfrm>
          <a:prstGeom prst="rect">
            <a:avLst/>
          </a:prstGeom>
          <a:noFill/>
          <a:ln w="9525">
            <a:noFill/>
            <a:miter lim="800000"/>
            <a:headEnd/>
            <a:tailEnd/>
          </a:ln>
        </p:spPr>
      </p:pic>
      <p:sp>
        <p:nvSpPr>
          <p:cNvPr id="4" name="Left Arrow 3"/>
          <p:cNvSpPr/>
          <p:nvPr/>
        </p:nvSpPr>
        <p:spPr>
          <a:xfrm>
            <a:off x="5791200" y="4648200"/>
            <a:ext cx="978408" cy="484632"/>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Files</a:t>
            </a:r>
            <a:endParaRPr lang="en-US" dirty="0"/>
          </a:p>
        </p:txBody>
      </p:sp>
      <p:sp>
        <p:nvSpPr>
          <p:cNvPr id="3" name="Content Placeholder 2"/>
          <p:cNvSpPr>
            <a:spLocks noGrp="1"/>
          </p:cNvSpPr>
          <p:nvPr>
            <p:ph idx="1"/>
          </p:nvPr>
        </p:nvSpPr>
        <p:spPr/>
        <p:txBody>
          <a:bodyPr>
            <a:normAutofit/>
          </a:bodyPr>
          <a:lstStyle/>
          <a:p>
            <a:r>
              <a:rPr lang="en-US" dirty="0" smtClean="0"/>
              <a:t>How do you store your pdf’s or photos?</a:t>
            </a:r>
          </a:p>
          <a:p>
            <a:pPr lvl="1"/>
            <a:r>
              <a:rPr lang="en-US" sz="2000" b="1" dirty="0" smtClean="0"/>
              <a:t>File Transfer Protocol</a:t>
            </a:r>
            <a:r>
              <a:rPr lang="en-US" sz="2000" dirty="0" smtClean="0"/>
              <a:t> (</a:t>
            </a:r>
            <a:r>
              <a:rPr lang="en-US" sz="2000" b="1" dirty="0" smtClean="0"/>
              <a:t>FTP</a:t>
            </a:r>
            <a:r>
              <a:rPr lang="en-US" sz="2000" dirty="0" smtClean="0"/>
              <a:t>) is a standard </a:t>
            </a:r>
            <a:r>
              <a:rPr lang="en-US" sz="2000" dirty="0" smtClean="0">
                <a:hlinkClick r:id="rId2" tooltip="Network protocol"/>
              </a:rPr>
              <a:t>network protocol</a:t>
            </a:r>
            <a:r>
              <a:rPr lang="en-US" sz="2000" dirty="0" smtClean="0"/>
              <a:t> used to transfer files from one </a:t>
            </a:r>
            <a:r>
              <a:rPr lang="en-US" sz="2000" dirty="0" smtClean="0">
                <a:hlinkClick r:id="rId3" tooltip="Host (network)"/>
              </a:rPr>
              <a:t>host</a:t>
            </a:r>
            <a:r>
              <a:rPr lang="en-US" sz="2000" dirty="0" smtClean="0"/>
              <a:t> or to another host over the </a:t>
            </a:r>
            <a:r>
              <a:rPr lang="en-US" sz="2000" dirty="0" smtClean="0">
                <a:hlinkClick r:id="rId4" tooltip="Internet"/>
              </a:rPr>
              <a:t>Internet</a:t>
            </a:r>
            <a:r>
              <a:rPr lang="en-US" dirty="0" smtClean="0"/>
              <a:t>.</a:t>
            </a:r>
          </a:p>
          <a:p>
            <a:r>
              <a:rPr lang="en-US" dirty="0" smtClean="0"/>
              <a:t>What type of FTP host are available?</a:t>
            </a:r>
          </a:p>
          <a:p>
            <a:pPr lvl="1"/>
            <a:r>
              <a:rPr lang="en-US" sz="2000" dirty="0" smtClean="0"/>
              <a:t>School  FTP server</a:t>
            </a:r>
          </a:p>
          <a:p>
            <a:pPr lvl="1"/>
            <a:r>
              <a:rPr lang="en-US" sz="2000" dirty="0" smtClean="0"/>
              <a:t>Firezilla Client</a:t>
            </a:r>
          </a:p>
          <a:p>
            <a:pPr lvl="1"/>
            <a:r>
              <a:rPr lang="en-US" sz="2000" dirty="0" smtClean="0"/>
              <a:t>CuteFTP</a:t>
            </a:r>
          </a:p>
          <a:p>
            <a:pPr lvl="1"/>
            <a:r>
              <a:rPr lang="en-US" sz="2000" dirty="0" smtClean="0"/>
              <a:t>Others</a:t>
            </a:r>
            <a:endParaRPr lang="en-US"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files</a:t>
            </a:r>
            <a:endParaRPr lang="en-US" dirty="0"/>
          </a:p>
        </p:txBody>
      </p:sp>
      <p:pic>
        <p:nvPicPr>
          <p:cNvPr id="1026" name="Picture 2"/>
          <p:cNvPicPr>
            <a:picLocks noGrp="1" noChangeAspect="1" noChangeArrowheads="1"/>
          </p:cNvPicPr>
          <p:nvPr>
            <p:ph idx="1"/>
          </p:nvPr>
        </p:nvPicPr>
        <p:blipFill>
          <a:blip r:embed="rId2" cstate="print"/>
          <a:stretch>
            <a:fillRect/>
          </a:stretch>
        </p:blipFill>
        <p:spPr bwMode="auto">
          <a:xfrm>
            <a:off x="1312951" y="2324100"/>
            <a:ext cx="6237111" cy="3508375"/>
          </a:xfrm>
          <a:prstGeom prst="rect">
            <a:avLst/>
          </a:prstGeom>
          <a:noFill/>
          <a:ln w="9525">
            <a:noFill/>
            <a:miter lim="800000"/>
            <a:headEnd/>
            <a:tailEnd/>
          </a:ln>
        </p:spPr>
      </p:pic>
      <p:sp>
        <p:nvSpPr>
          <p:cNvPr id="4" name="Down Arrow 3"/>
          <p:cNvSpPr/>
          <p:nvPr/>
        </p:nvSpPr>
        <p:spPr>
          <a:xfrm>
            <a:off x="3657600" y="1524000"/>
            <a:ext cx="484632" cy="533400"/>
          </a:xfrm>
          <a:prstGeom prst="down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files</a:t>
            </a:r>
            <a:endParaRPr lang="en-US" dirty="0"/>
          </a:p>
        </p:txBody>
      </p:sp>
      <p:pic>
        <p:nvPicPr>
          <p:cNvPr id="2050" name="Picture 2"/>
          <p:cNvPicPr>
            <a:picLocks noGrp="1" noChangeAspect="1" noChangeArrowheads="1"/>
          </p:cNvPicPr>
          <p:nvPr>
            <p:ph idx="1"/>
          </p:nvPr>
        </p:nvPicPr>
        <p:blipFill>
          <a:blip r:embed="rId2" cstate="print"/>
          <a:stretch>
            <a:fillRect/>
          </a:stretch>
        </p:blipFill>
        <p:spPr bwMode="auto">
          <a:xfrm>
            <a:off x="1312951" y="2324100"/>
            <a:ext cx="6237111" cy="3508375"/>
          </a:xfrm>
          <a:prstGeom prst="rect">
            <a:avLst/>
          </a:prstGeom>
          <a:noFill/>
          <a:ln w="9525">
            <a:noFill/>
            <a:miter lim="800000"/>
            <a:headEnd/>
            <a:tailEnd/>
          </a:ln>
        </p:spPr>
      </p:pic>
      <p:sp>
        <p:nvSpPr>
          <p:cNvPr id="5" name="Left Arrow 4"/>
          <p:cNvSpPr/>
          <p:nvPr/>
        </p:nvSpPr>
        <p:spPr>
          <a:xfrm>
            <a:off x="6400800" y="5029200"/>
            <a:ext cx="978408" cy="484632"/>
          </a:xfrm>
          <a:prstGeom prst="lef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files</a:t>
            </a:r>
            <a:endParaRPr lang="en-US" dirty="0"/>
          </a:p>
        </p:txBody>
      </p:sp>
      <p:pic>
        <p:nvPicPr>
          <p:cNvPr id="3074" name="Picture 2"/>
          <p:cNvPicPr>
            <a:picLocks noGrp="1" noChangeAspect="1" noChangeArrowheads="1"/>
          </p:cNvPicPr>
          <p:nvPr>
            <p:ph idx="1"/>
          </p:nvPr>
        </p:nvPicPr>
        <p:blipFill>
          <a:blip r:embed="rId3" cstate="print"/>
          <a:stretch>
            <a:fillRect/>
          </a:stretch>
        </p:blipFill>
        <p:spPr bwMode="auto">
          <a:xfrm>
            <a:off x="1312951" y="2324100"/>
            <a:ext cx="6237111" cy="35083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stages	</a:t>
            </a:r>
            <a:endParaRPr lang="en-US" dirty="0"/>
          </a:p>
        </p:txBody>
      </p:sp>
      <p:sp>
        <p:nvSpPr>
          <p:cNvPr id="3" name="Content Placeholder 2"/>
          <p:cNvSpPr>
            <a:spLocks noGrp="1"/>
          </p:cNvSpPr>
          <p:nvPr>
            <p:ph idx="1"/>
          </p:nvPr>
        </p:nvSpPr>
        <p:spPr/>
        <p:txBody>
          <a:bodyPr/>
          <a:lstStyle/>
          <a:p>
            <a:r>
              <a:rPr lang="en-US" dirty="0" smtClean="0"/>
              <a:t>Remember to save after all additions or changes to a web page</a:t>
            </a:r>
          </a:p>
          <a:p>
            <a:r>
              <a:rPr lang="en-US" dirty="0" smtClean="0"/>
              <a:t>Make sure that the login and password is available to 2 members of the executive board in case your webmaster changes your unit</a:t>
            </a:r>
          </a:p>
          <a:p>
            <a:r>
              <a:rPr lang="en-US" dirty="0" smtClean="0"/>
              <a:t>Define the approval method for posting information</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Finished website</a:t>
            </a:r>
            <a:endParaRPr lang="en-US" dirty="0"/>
          </a:p>
        </p:txBody>
      </p:sp>
      <p:pic>
        <p:nvPicPr>
          <p:cNvPr id="12290" name="Picture 2"/>
          <p:cNvPicPr>
            <a:picLocks noGrp="1" noChangeAspect="1" noChangeArrowheads="1"/>
          </p:cNvPicPr>
          <p:nvPr>
            <p:ph idx="1"/>
          </p:nvPr>
        </p:nvPicPr>
        <p:blipFill>
          <a:blip r:embed="rId2" cstate="print"/>
          <a:stretch>
            <a:fillRect/>
          </a:stretch>
        </p:blipFill>
        <p:spPr bwMode="auto">
          <a:xfrm>
            <a:off x="1312951" y="2324100"/>
            <a:ext cx="6237111" cy="35083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a:t>
            </a:r>
            <a:endParaRPr lang="en-US" dirty="0"/>
          </a:p>
        </p:txBody>
      </p:sp>
      <p:sp>
        <p:nvSpPr>
          <p:cNvPr id="3" name="Content Placeholder 2"/>
          <p:cNvSpPr>
            <a:spLocks noGrp="1"/>
          </p:cNvSpPr>
          <p:nvPr>
            <p:ph idx="1"/>
          </p:nvPr>
        </p:nvSpPr>
        <p:spPr/>
        <p:txBody>
          <a:bodyPr/>
          <a:lstStyle/>
          <a:p>
            <a:r>
              <a:rPr lang="en-US" dirty="0" smtClean="0"/>
              <a:t>Make sure to keep the information on your website pertinent and up to date</a:t>
            </a:r>
          </a:p>
          <a:p>
            <a:r>
              <a:rPr lang="en-US" dirty="0" smtClean="0"/>
              <a:t>Check for spelling errors</a:t>
            </a:r>
          </a:p>
          <a:p>
            <a:r>
              <a:rPr lang="en-US" dirty="0" smtClean="0"/>
              <a:t>Link your website to your school website and ask them to put a link on their website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Steps to creating a website</a:t>
            </a:r>
            <a:endParaRPr lang="en-US" dirty="0"/>
          </a:p>
        </p:txBody>
      </p:sp>
      <p:sp>
        <p:nvSpPr>
          <p:cNvPr id="3" name="Content Placeholder 2"/>
          <p:cNvSpPr>
            <a:spLocks noGrp="1"/>
          </p:cNvSpPr>
          <p:nvPr>
            <p:ph idx="1"/>
          </p:nvPr>
        </p:nvSpPr>
        <p:spPr/>
        <p:txBody>
          <a:bodyPr/>
          <a:lstStyle/>
          <a:p>
            <a:r>
              <a:rPr lang="en-US" dirty="0" smtClean="0"/>
              <a:t>Register your domain name</a:t>
            </a:r>
          </a:p>
          <a:p>
            <a:r>
              <a:rPr lang="en-US" dirty="0" smtClean="0"/>
              <a:t>Setup your hosting account</a:t>
            </a:r>
          </a:p>
          <a:p>
            <a:r>
              <a:rPr lang="en-US" dirty="0" smtClean="0"/>
              <a:t>Enter information into the website</a:t>
            </a:r>
          </a:p>
          <a:p>
            <a:r>
              <a:rPr lang="en-US" dirty="0" smtClean="0"/>
              <a:t>Updating your website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Register your Domain Name	</a:t>
            </a:r>
            <a:endParaRPr lang="en-US" dirty="0"/>
          </a:p>
        </p:txBody>
      </p:sp>
      <p:sp>
        <p:nvSpPr>
          <p:cNvPr id="3" name="Content Placeholder 2"/>
          <p:cNvSpPr>
            <a:spLocks noGrp="1"/>
          </p:cNvSpPr>
          <p:nvPr>
            <p:ph idx="1"/>
          </p:nvPr>
        </p:nvSpPr>
        <p:spPr/>
        <p:txBody>
          <a:bodyPr>
            <a:normAutofit lnSpcReduction="10000"/>
          </a:bodyPr>
          <a:lstStyle/>
          <a:p>
            <a:r>
              <a:rPr lang="en-US" dirty="0" smtClean="0"/>
              <a:t>The domain name is what your website will be known by</a:t>
            </a:r>
          </a:p>
          <a:p>
            <a:pPr lvl="1"/>
            <a:r>
              <a:rPr lang="en-US" dirty="0" smtClean="0"/>
              <a:t>i.e 	abcelementarypta.org</a:t>
            </a:r>
          </a:p>
          <a:p>
            <a:r>
              <a:rPr lang="en-US" dirty="0" smtClean="0"/>
              <a:t>There are several options for registering your domain</a:t>
            </a:r>
          </a:p>
          <a:p>
            <a:pPr lvl="1"/>
            <a:r>
              <a:rPr lang="en-US" dirty="0" smtClean="0">
                <a:hlinkClick r:id="rId2"/>
              </a:rPr>
              <a:t>www.Godaddy.com</a:t>
            </a:r>
            <a:endParaRPr lang="en-US" dirty="0" smtClean="0"/>
          </a:p>
          <a:p>
            <a:pPr lvl="1"/>
            <a:r>
              <a:rPr lang="en-US" dirty="0" smtClean="0"/>
              <a:t>www.register.com</a:t>
            </a:r>
          </a:p>
          <a:p>
            <a:r>
              <a:rPr lang="en-US" dirty="0" smtClean="0"/>
              <a:t>Website builders will also be able to register your domain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a Good Domain Name</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Identifying A Good Domain Name</a:t>
            </a:r>
          </a:p>
          <a:p>
            <a:pPr lvl="1"/>
            <a:r>
              <a:rPr lang="en-US" dirty="0" smtClean="0"/>
              <a:t>If you are not sure what you should look for in a domain name, here are 4 guidelines that will help you pick a good one:</a:t>
            </a:r>
          </a:p>
          <a:p>
            <a:pPr lvl="1">
              <a:buNone/>
            </a:pPr>
            <a:endParaRPr lang="en-US" dirty="0" smtClean="0"/>
          </a:p>
          <a:p>
            <a:pPr lvl="2"/>
            <a:r>
              <a:rPr lang="en-US" dirty="0" smtClean="0"/>
              <a:t>1. </a:t>
            </a:r>
            <a:r>
              <a:rPr lang="en-US" b="1" dirty="0" smtClean="0"/>
              <a:t>Good domains are short</a:t>
            </a:r>
            <a:r>
              <a:rPr lang="en-US" dirty="0" smtClean="0"/>
              <a:t>. The shorter your domain, the better.  Choosing a domain with three or more words is fine as long as the domain makes sense.</a:t>
            </a:r>
          </a:p>
          <a:p>
            <a:pPr lvl="2"/>
            <a:r>
              <a:rPr lang="en-US" dirty="0" smtClean="0"/>
              <a:t>2. </a:t>
            </a:r>
            <a:r>
              <a:rPr lang="en-US" b="1" dirty="0" smtClean="0"/>
              <a:t>Good domains are easy to spell</a:t>
            </a:r>
            <a:r>
              <a:rPr lang="en-US" dirty="0" smtClean="0"/>
              <a:t>. Your domain needs to be easy to spell, or else your visitors will end up on some other website. This means that you should avoid tricky and foreign words if possible. </a:t>
            </a:r>
          </a:p>
          <a:p>
            <a:pPr lvl="2"/>
            <a:r>
              <a:rPr lang="en-US" dirty="0" smtClean="0"/>
              <a:t>3. </a:t>
            </a:r>
            <a:r>
              <a:rPr lang="en-US" b="1" dirty="0" smtClean="0"/>
              <a:t>Good domains are descriptive</a:t>
            </a:r>
            <a:r>
              <a:rPr lang="en-US" dirty="0" smtClean="0"/>
              <a:t>. Your domain must indicate to visitors what your website is about. Why? Because most people will use your domain when linking to your website, and if the domain itself is descriptive, people will be more likely to click on it and to visit your website</a:t>
            </a:r>
          </a:p>
          <a:p>
            <a:pPr lvl="2"/>
            <a:r>
              <a:rPr lang="en-US" dirty="0" smtClean="0"/>
              <a:t>4. </a:t>
            </a:r>
            <a:r>
              <a:rPr lang="en-US" b="1" dirty="0" smtClean="0"/>
              <a:t>Good domains have a .com, .net or .org extension</a:t>
            </a:r>
            <a:r>
              <a:rPr lang="en-US" dirty="0" smtClean="0"/>
              <a:t>. The one which pertains to your PTA unit is the .org.   The extension identifies what type of organization you are.  The ”.org” is primarily used by non-profits or trade associations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Domain Name – next step</a:t>
            </a:r>
            <a:endParaRPr lang="en-US" dirty="0"/>
          </a:p>
        </p:txBody>
      </p:sp>
      <p:sp>
        <p:nvSpPr>
          <p:cNvPr id="3" name="Content Placeholder 2"/>
          <p:cNvSpPr>
            <a:spLocks noGrp="1"/>
          </p:cNvSpPr>
          <p:nvPr>
            <p:ph idx="1"/>
          </p:nvPr>
        </p:nvSpPr>
        <p:spPr/>
        <p:txBody>
          <a:bodyPr>
            <a:normAutofit lnSpcReduction="10000"/>
          </a:bodyPr>
          <a:lstStyle/>
          <a:p>
            <a:r>
              <a:rPr lang="en-US" b="1" dirty="0" smtClean="0"/>
              <a:t>How To Find If the Domains Are Available</a:t>
            </a:r>
          </a:p>
          <a:p>
            <a:pPr lvl="1"/>
            <a:r>
              <a:rPr lang="en-US" dirty="0" smtClean="0"/>
              <a:t>List of potential domain names for your website. </a:t>
            </a:r>
          </a:p>
          <a:p>
            <a:pPr lvl="2"/>
            <a:r>
              <a:rPr lang="en-US" dirty="0" smtClean="0"/>
              <a:t>Once you have a list of possible names you need to check to see if the name is available.</a:t>
            </a:r>
          </a:p>
          <a:p>
            <a:pPr lvl="1"/>
            <a:r>
              <a:rPr lang="en-US" dirty="0" smtClean="0"/>
              <a:t>Whois tool – the tool will tell you if a domain name is available for use.  </a:t>
            </a:r>
          </a:p>
          <a:p>
            <a:pPr lvl="2"/>
            <a:r>
              <a:rPr lang="en-US" dirty="0" smtClean="0"/>
              <a:t>One such tool is   </a:t>
            </a:r>
            <a:r>
              <a:rPr lang="en-US" u="sng" dirty="0" smtClean="0">
                <a:hlinkClick r:id="rId2"/>
              </a:rPr>
              <a:t>AjaxWhois.com</a:t>
            </a:r>
            <a:r>
              <a:rPr lang="en-US" dirty="0" smtClean="0"/>
              <a:t>, it is a user friendly tool to help you identify if your name is available.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Registering your Domain Name</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Two ways to register the Domain Name</a:t>
            </a:r>
          </a:p>
          <a:p>
            <a:pPr lvl="1"/>
            <a:r>
              <a:rPr lang="en-US" dirty="0" smtClean="0"/>
              <a:t>Once you have identified your domain name and checked to see if it is available, you will need to register it.</a:t>
            </a:r>
          </a:p>
          <a:p>
            <a:pPr lvl="2">
              <a:buNone/>
            </a:pPr>
            <a:r>
              <a:rPr lang="en-US" dirty="0" smtClean="0"/>
              <a:t>1. The hosting companies will give you the option to register a new domain name for a nominal fee per month or year. </a:t>
            </a:r>
          </a:p>
          <a:p>
            <a:pPr lvl="2">
              <a:buNone/>
            </a:pPr>
            <a:r>
              <a:rPr lang="en-US" dirty="0" smtClean="0"/>
              <a:t>2. You can also utilize a website hosting company which offers to host your website domain for free.  </a:t>
            </a:r>
          </a:p>
          <a:p>
            <a:pPr lvl="2">
              <a:buNone/>
            </a:pPr>
            <a:r>
              <a:rPr lang="en-US" dirty="0" smtClean="0"/>
              <a:t>		a. The downside of this is that the hosting website will 	    be part of your of website name as well as it will be 	    a “.com” since it is part of their commercial site. </a:t>
            </a:r>
          </a:p>
          <a:p>
            <a:pPr lvl="2">
              <a:buNone/>
            </a:pPr>
            <a:r>
              <a:rPr lang="en-US" dirty="0" smtClean="0"/>
              <a:t>		b. The hosting company will run ads on your website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Hosting companies</a:t>
            </a:r>
            <a:endParaRPr lang="en-US" dirty="0"/>
          </a:p>
        </p:txBody>
      </p:sp>
      <p:sp>
        <p:nvSpPr>
          <p:cNvPr id="3" name="Content Placeholder 2"/>
          <p:cNvSpPr>
            <a:spLocks noGrp="1"/>
          </p:cNvSpPr>
          <p:nvPr>
            <p:ph idx="1"/>
          </p:nvPr>
        </p:nvSpPr>
        <p:spPr/>
        <p:txBody>
          <a:bodyPr>
            <a:normAutofit fontScale="85000" lnSpcReduction="20000"/>
          </a:bodyPr>
          <a:lstStyle/>
          <a:p>
            <a:r>
              <a:rPr lang="en-US" sz="2600" dirty="0" smtClean="0"/>
              <a:t>Many companies will charge you for both domain names and web hosting accounts.  The following is a list of hosts that will give you a FREE domain name when you purchase web hosting:  </a:t>
            </a:r>
            <a:r>
              <a:rPr lang="en-US" sz="2000" b="1" dirty="0" smtClean="0"/>
              <a:t>(This list is not inclusive)</a:t>
            </a:r>
          </a:p>
          <a:p>
            <a:pPr algn="ctr">
              <a:buNone/>
            </a:pPr>
            <a:r>
              <a:rPr lang="en-US" dirty="0" smtClean="0"/>
              <a:t>	</a:t>
            </a:r>
            <a:r>
              <a:rPr lang="en-US" sz="2200" dirty="0" smtClean="0"/>
              <a:t>MOPTA is not affiliated with any of the sites below</a:t>
            </a:r>
          </a:p>
          <a:p>
            <a:pPr lvl="1"/>
            <a:r>
              <a:rPr lang="en-US" sz="1800" dirty="0" smtClean="0">
                <a:solidFill>
                  <a:srgbClr val="0070C0"/>
                </a:solidFill>
                <a:hlinkClick r:id="rId2"/>
              </a:rPr>
              <a:t>Bluehost</a:t>
            </a:r>
            <a:endParaRPr lang="en-US" sz="1800" dirty="0" smtClean="0">
              <a:solidFill>
                <a:srgbClr val="0070C0"/>
              </a:solidFill>
            </a:endParaRPr>
          </a:p>
          <a:p>
            <a:pPr lvl="1"/>
            <a:r>
              <a:rPr lang="en-US" sz="1800" dirty="0" smtClean="0">
                <a:solidFill>
                  <a:srgbClr val="0070C0"/>
                </a:solidFill>
                <a:hlinkClick r:id="rId3"/>
              </a:rPr>
              <a:t>Hostmonster</a:t>
            </a:r>
            <a:endParaRPr lang="en-US" sz="1800" dirty="0" smtClean="0">
              <a:solidFill>
                <a:srgbClr val="0070C0"/>
              </a:solidFill>
            </a:endParaRPr>
          </a:p>
          <a:p>
            <a:pPr lvl="1"/>
            <a:r>
              <a:rPr lang="en-US" sz="1800" dirty="0" smtClean="0">
                <a:solidFill>
                  <a:srgbClr val="0070C0"/>
                </a:solidFill>
                <a:hlinkClick r:id="rId4"/>
              </a:rPr>
              <a:t>iPage</a:t>
            </a:r>
            <a:endParaRPr lang="en-US" sz="1800" dirty="0" smtClean="0">
              <a:solidFill>
                <a:srgbClr val="0070C0"/>
              </a:solidFill>
            </a:endParaRPr>
          </a:p>
          <a:p>
            <a:pPr lvl="1"/>
            <a:r>
              <a:rPr lang="en-US" sz="1800" dirty="0" smtClean="0">
                <a:solidFill>
                  <a:srgbClr val="0070C0"/>
                </a:solidFill>
                <a:hlinkClick r:id="rId5"/>
              </a:rPr>
              <a:t>FatCow</a:t>
            </a:r>
            <a:endParaRPr lang="en-US" sz="1800" dirty="0" smtClean="0">
              <a:solidFill>
                <a:srgbClr val="0070C0"/>
              </a:solidFill>
            </a:endParaRPr>
          </a:p>
          <a:p>
            <a:pPr lvl="1"/>
            <a:r>
              <a:rPr lang="en-US" sz="1800" dirty="0" smtClean="0">
                <a:solidFill>
                  <a:srgbClr val="0070C0"/>
                </a:solidFill>
                <a:hlinkClick r:id="rId6"/>
              </a:rPr>
              <a:t>Justhost</a:t>
            </a:r>
            <a:endParaRPr lang="en-US" sz="1800" dirty="0" smtClean="0">
              <a:solidFill>
                <a:srgbClr val="0070C0"/>
              </a:solidFill>
            </a:endParaRPr>
          </a:p>
          <a:p>
            <a:pPr lvl="1"/>
            <a:r>
              <a:rPr lang="en-US" sz="1800" u="sng" dirty="0" smtClean="0">
                <a:solidFill>
                  <a:srgbClr val="0070C0"/>
                </a:solidFill>
              </a:rPr>
              <a:t>Webstarts</a:t>
            </a:r>
          </a:p>
          <a:p>
            <a:pPr lvl="1"/>
            <a:r>
              <a:rPr lang="en-US" sz="1800" u="sng" dirty="0" smtClean="0">
                <a:solidFill>
                  <a:srgbClr val="0070C0"/>
                </a:solidFill>
              </a:rPr>
              <a:t>Dreamweaver</a:t>
            </a:r>
          </a:p>
          <a:p>
            <a:pPr lvl="1"/>
            <a:endParaRPr lang="en-US" sz="1400"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Building your website</a:t>
            </a:r>
            <a:endParaRPr lang="en-US" dirty="0"/>
          </a:p>
        </p:txBody>
      </p:sp>
      <p:sp>
        <p:nvSpPr>
          <p:cNvPr id="3" name="Content Placeholder 2"/>
          <p:cNvSpPr>
            <a:spLocks noGrp="1"/>
          </p:cNvSpPr>
          <p:nvPr>
            <p:ph idx="1"/>
          </p:nvPr>
        </p:nvSpPr>
        <p:spPr/>
        <p:txBody>
          <a:bodyPr/>
          <a:lstStyle/>
          <a:p>
            <a:r>
              <a:rPr lang="en-US" dirty="0" smtClean="0"/>
              <a:t>The following outline is for a free website hosting</a:t>
            </a:r>
          </a:p>
          <a:p>
            <a:r>
              <a:rPr lang="en-US" dirty="0" smtClean="0"/>
              <a:t>You will follow the same directions whether it is your website is free or you pay a monthly fee.</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3" ma:contentTypeDescription="Create a new document." ma:contentTypeScope="" ma:versionID="ebedaa5e39435eca6cae133c7b111621">
  <xsd:schema xmlns:xsd="http://www.w3.org/2001/XMLSchema" xmlns:xs="http://www.w3.org/2001/XMLSchema" xmlns:p="http://schemas.microsoft.com/office/2006/metadata/properties" xmlns:ns2="c3a6e9ef-a1f6-4766-94ca-80364285655b" targetNamespace="http://schemas.microsoft.com/office/2006/metadata/properties" ma:root="true" ma:fieldsID="8e931a62d9d662a530870840701150fe"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227D436-7C7E-4A1D-9D38-C94152E17A27}"/>
</file>

<file path=customXml/itemProps2.xml><?xml version="1.0" encoding="utf-8"?>
<ds:datastoreItem xmlns:ds="http://schemas.openxmlformats.org/officeDocument/2006/customXml" ds:itemID="{3CF7639D-2020-4C61-9C44-EF5A65B6C20B}"/>
</file>

<file path=customXml/itemProps3.xml><?xml version="1.0" encoding="utf-8"?>
<ds:datastoreItem xmlns:ds="http://schemas.openxmlformats.org/officeDocument/2006/customXml" ds:itemID="{C07753F1-2ADA-4565-A9A3-02345ADA9B40}"/>
</file>

<file path=docProps/app.xml><?xml version="1.0" encoding="utf-8"?>
<Properties xmlns="http://schemas.openxmlformats.org/officeDocument/2006/extended-properties" xmlns:vt="http://schemas.openxmlformats.org/officeDocument/2006/docPropsVTypes">
  <Template>Austin</Template>
  <TotalTime>234</TotalTime>
  <Words>525</Words>
  <Application>Microsoft Office PowerPoint</Application>
  <PresentationFormat>On-screen Show (4:3)</PresentationFormat>
  <Paragraphs>93</Paragraphs>
  <Slides>28</Slides>
  <Notes>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Austin</vt:lpstr>
      <vt:lpstr>Website – A Simple Guide to  Creating One</vt:lpstr>
      <vt:lpstr>Goal of this workshop</vt:lpstr>
      <vt:lpstr> Steps to creating a website</vt:lpstr>
      <vt:lpstr>Register your Domain Name </vt:lpstr>
      <vt:lpstr>Identifying a Good Domain Name</vt:lpstr>
      <vt:lpstr>Domain Name – next step</vt:lpstr>
      <vt:lpstr>Registering your Domain Name</vt:lpstr>
      <vt:lpstr>Hosting companies</vt:lpstr>
      <vt:lpstr>Building your website</vt:lpstr>
      <vt:lpstr>Starting to build your website </vt:lpstr>
      <vt:lpstr>Select your template style</vt:lpstr>
      <vt:lpstr>Register for your free website</vt:lpstr>
      <vt:lpstr>Decide about your domain name</vt:lpstr>
      <vt:lpstr>Add information to website</vt:lpstr>
      <vt:lpstr>Begin to edit the website</vt:lpstr>
      <vt:lpstr>Edit Your Website Name</vt:lpstr>
      <vt:lpstr>Select your emblem</vt:lpstr>
      <vt:lpstr>Adding stories/information</vt:lpstr>
      <vt:lpstr>Adding pages</vt:lpstr>
      <vt:lpstr>Control Panel Page</vt:lpstr>
      <vt:lpstr>Copying and Pasting</vt:lpstr>
      <vt:lpstr>Storing Files</vt:lpstr>
      <vt:lpstr>Linking files</vt:lpstr>
      <vt:lpstr>Linking files</vt:lpstr>
      <vt:lpstr>Linking files</vt:lpstr>
      <vt:lpstr>Final stages </vt:lpstr>
      <vt:lpstr>Finished website</vt:lpstr>
      <vt:lpstr>Important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build a website</dc:title>
  <dc:creator>Catherine Sweeny</dc:creator>
  <cp:lastModifiedBy>Sweeny, Catherine</cp:lastModifiedBy>
  <cp:revision>29</cp:revision>
  <dcterms:created xsi:type="dcterms:W3CDTF">2012-09-19T03:04:38Z</dcterms:created>
  <dcterms:modified xsi:type="dcterms:W3CDTF">2013-06-16T20:59:22Z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