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s/slide18.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9.xml" ContentType="application/vnd.openxmlformats-officedocument.presentationml.slide+xml"/>
  <Override PartName="/ppt/slides/slide17.xml" ContentType="application/vnd.openxmlformats-officedocument.presentationml.slide+xml"/>
  <Override PartName="/ppt/slides/slide38.xml" ContentType="application/vnd.openxmlformats-officedocument.presentationml.slide+xml"/>
  <Override PartName="/ppt/slides/slide28.xml" ContentType="application/vnd.openxmlformats-officedocument.presentationml.slide+xml"/>
  <Override PartName="/ppt/slides/slide20.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9.xml" ContentType="application/vnd.openxmlformats-officedocument.presentationml.slide+xml"/>
  <Override PartName="/ppt/slides/slide27.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7.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20.xml" ContentType="application/vnd.openxmlformats-officedocument.presentationml.notesSlide+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7.xml" ContentType="application/vnd.openxmlformats-officedocument.presentationml.notesSlide+xml"/>
  <Override PartName="/ppt/notesSlides/notesSlide3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24.xml" ContentType="application/vnd.openxmlformats-officedocument.presentationml.notesSlide+xml"/>
  <Override PartName="/ppt/notesSlides/notesSlide23.xml" ContentType="application/vnd.openxmlformats-officedocument.presentationml.notesSlide+xml"/>
  <Override PartName="/ppt/notesSlides/notesSlide26.xml" ContentType="application/vnd.openxmlformats-officedocument.presentationml.notesSlide+xml"/>
  <Override PartName="/ppt/notesSlides/notesSlide25.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59" r:id="rId2"/>
    <p:sldId id="383" r:id="rId3"/>
    <p:sldId id="388" r:id="rId4"/>
    <p:sldId id="389" r:id="rId5"/>
    <p:sldId id="390" r:id="rId6"/>
    <p:sldId id="391" r:id="rId7"/>
    <p:sldId id="294" r:id="rId8"/>
    <p:sldId id="329" r:id="rId9"/>
    <p:sldId id="283" r:id="rId10"/>
    <p:sldId id="335" r:id="rId11"/>
    <p:sldId id="352" r:id="rId12"/>
    <p:sldId id="321" r:id="rId13"/>
    <p:sldId id="322" r:id="rId14"/>
    <p:sldId id="392" r:id="rId15"/>
    <p:sldId id="393" r:id="rId16"/>
    <p:sldId id="394" r:id="rId17"/>
    <p:sldId id="395" r:id="rId18"/>
    <p:sldId id="396" r:id="rId19"/>
    <p:sldId id="397" r:id="rId20"/>
    <p:sldId id="337" r:id="rId21"/>
    <p:sldId id="334" r:id="rId22"/>
    <p:sldId id="338" r:id="rId23"/>
    <p:sldId id="339" r:id="rId24"/>
    <p:sldId id="340" r:id="rId25"/>
    <p:sldId id="342" r:id="rId26"/>
    <p:sldId id="343" r:id="rId27"/>
    <p:sldId id="386" r:id="rId28"/>
    <p:sldId id="345" r:id="rId29"/>
    <p:sldId id="351" r:id="rId30"/>
    <p:sldId id="347" r:id="rId31"/>
    <p:sldId id="398" r:id="rId32"/>
    <p:sldId id="399" r:id="rId33"/>
    <p:sldId id="400" r:id="rId34"/>
    <p:sldId id="401" r:id="rId35"/>
    <p:sldId id="384" r:id="rId36"/>
    <p:sldId id="364" r:id="rId37"/>
    <p:sldId id="387" r:id="rId38"/>
    <p:sldId id="376" r:id="rId39"/>
  </p:sldIdLst>
  <p:sldSz cx="9144000" cy="6858000" type="letter"/>
  <p:notesSz cx="7102475" cy="938847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a:srgbClr val="FF6699"/>
    <a:srgbClr val="660066"/>
    <a:srgbClr val="C8B104"/>
    <a:srgbClr val="68689A"/>
    <a:srgbClr val="D3DACC"/>
    <a:srgbClr val="DDDDDD"/>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46" autoAdjust="0"/>
    <p:restoredTop sz="81125" autoAdjust="0"/>
  </p:normalViewPr>
  <p:slideViewPr>
    <p:cSldViewPr>
      <p:cViewPr>
        <p:scale>
          <a:sx n="66" d="100"/>
          <a:sy n="66" d="100"/>
        </p:scale>
        <p:origin x="-1518" y="-27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598" y="336"/>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48"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1.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77739" cy="469745"/>
          </a:xfrm>
          <a:prstGeom prst="rect">
            <a:avLst/>
          </a:prstGeom>
          <a:noFill/>
          <a:ln w="9525">
            <a:noFill/>
            <a:miter lim="800000"/>
            <a:headEnd/>
            <a:tailEnd/>
          </a:ln>
          <a:effectLst/>
        </p:spPr>
        <p:txBody>
          <a:bodyPr vert="horz" wrap="square" lIns="95115" tIns="47558" rIns="95115" bIns="47558" numCol="1" anchor="t" anchorCtr="0" compatLnSpc="1">
            <a:prstTxWarp prst="textNoShape">
              <a:avLst/>
            </a:prstTxWarp>
          </a:bodyPr>
          <a:lstStyle>
            <a:lvl1pPr defTabSz="951246">
              <a:defRPr sz="1200"/>
            </a:lvl1pPr>
          </a:lstStyle>
          <a:p>
            <a:pPr>
              <a:defRPr/>
            </a:pPr>
            <a:endParaRPr lang="en-US"/>
          </a:p>
        </p:txBody>
      </p:sp>
      <p:sp>
        <p:nvSpPr>
          <p:cNvPr id="47107" name="Rectangle 3"/>
          <p:cNvSpPr>
            <a:spLocks noGrp="1" noChangeArrowheads="1"/>
          </p:cNvSpPr>
          <p:nvPr>
            <p:ph type="dt" sz="quarter" idx="1"/>
          </p:nvPr>
        </p:nvSpPr>
        <p:spPr bwMode="auto">
          <a:xfrm>
            <a:off x="4024736" y="0"/>
            <a:ext cx="3077739" cy="469745"/>
          </a:xfrm>
          <a:prstGeom prst="rect">
            <a:avLst/>
          </a:prstGeom>
          <a:noFill/>
          <a:ln w="9525">
            <a:noFill/>
            <a:miter lim="800000"/>
            <a:headEnd/>
            <a:tailEnd/>
          </a:ln>
          <a:effectLst/>
        </p:spPr>
        <p:txBody>
          <a:bodyPr vert="horz" wrap="square" lIns="95115" tIns="47558" rIns="95115" bIns="47558" numCol="1" anchor="t" anchorCtr="0" compatLnSpc="1">
            <a:prstTxWarp prst="textNoShape">
              <a:avLst/>
            </a:prstTxWarp>
          </a:bodyPr>
          <a:lstStyle>
            <a:lvl1pPr algn="r" defTabSz="951246">
              <a:defRPr sz="1200"/>
            </a:lvl1pPr>
          </a:lstStyle>
          <a:p>
            <a:pPr>
              <a:defRPr/>
            </a:pPr>
            <a:endParaRPr lang="en-US"/>
          </a:p>
        </p:txBody>
      </p:sp>
      <p:sp>
        <p:nvSpPr>
          <p:cNvPr id="47108" name="Rectangle 4"/>
          <p:cNvSpPr>
            <a:spLocks noGrp="1" noChangeArrowheads="1"/>
          </p:cNvSpPr>
          <p:nvPr>
            <p:ph type="ftr" sz="quarter" idx="2"/>
          </p:nvPr>
        </p:nvSpPr>
        <p:spPr bwMode="auto">
          <a:xfrm>
            <a:off x="0" y="8918732"/>
            <a:ext cx="3077739" cy="469744"/>
          </a:xfrm>
          <a:prstGeom prst="rect">
            <a:avLst/>
          </a:prstGeom>
          <a:noFill/>
          <a:ln w="9525">
            <a:noFill/>
            <a:miter lim="800000"/>
            <a:headEnd/>
            <a:tailEnd/>
          </a:ln>
          <a:effectLst/>
        </p:spPr>
        <p:txBody>
          <a:bodyPr vert="horz" wrap="square" lIns="95115" tIns="47558" rIns="95115" bIns="47558" numCol="1" anchor="b" anchorCtr="0" compatLnSpc="1">
            <a:prstTxWarp prst="textNoShape">
              <a:avLst/>
            </a:prstTxWarp>
          </a:bodyPr>
          <a:lstStyle>
            <a:lvl1pPr defTabSz="951246">
              <a:defRPr sz="1200"/>
            </a:lvl1pPr>
          </a:lstStyle>
          <a:p>
            <a:pPr>
              <a:defRPr/>
            </a:pPr>
            <a:endParaRPr lang="en-US"/>
          </a:p>
        </p:txBody>
      </p:sp>
      <p:sp>
        <p:nvSpPr>
          <p:cNvPr id="47109" name="Rectangle 5"/>
          <p:cNvSpPr>
            <a:spLocks noGrp="1" noChangeArrowheads="1"/>
          </p:cNvSpPr>
          <p:nvPr>
            <p:ph type="sldNum" sz="quarter" idx="3"/>
          </p:nvPr>
        </p:nvSpPr>
        <p:spPr bwMode="auto">
          <a:xfrm>
            <a:off x="4024736" y="8918732"/>
            <a:ext cx="3077739" cy="469744"/>
          </a:xfrm>
          <a:prstGeom prst="rect">
            <a:avLst/>
          </a:prstGeom>
          <a:noFill/>
          <a:ln w="9525">
            <a:noFill/>
            <a:miter lim="800000"/>
            <a:headEnd/>
            <a:tailEnd/>
          </a:ln>
          <a:effectLst/>
        </p:spPr>
        <p:txBody>
          <a:bodyPr vert="horz" wrap="square" lIns="95115" tIns="47558" rIns="95115" bIns="47558" numCol="1" anchor="b" anchorCtr="0" compatLnSpc="1">
            <a:prstTxWarp prst="textNoShape">
              <a:avLst/>
            </a:prstTxWarp>
          </a:bodyPr>
          <a:lstStyle>
            <a:lvl1pPr algn="r" defTabSz="951246">
              <a:defRPr sz="1200"/>
            </a:lvl1pPr>
          </a:lstStyle>
          <a:p>
            <a:pPr>
              <a:defRPr/>
            </a:pPr>
            <a:fld id="{A2F2DDC9-BEEF-49B8-8925-621FEC522170}" type="slidenum">
              <a:rPr lang="en-US"/>
              <a:pPr>
                <a:defRPr/>
              </a:pPr>
              <a:t>‹#›</a:t>
            </a:fld>
            <a:endParaRPr lang="en-US" dirty="0"/>
          </a:p>
        </p:txBody>
      </p:sp>
    </p:spTree>
    <p:extLst>
      <p:ext uri="{BB962C8B-B14F-4D97-AF65-F5344CB8AC3E}">
        <p14:creationId xmlns:p14="http://schemas.microsoft.com/office/powerpoint/2010/main" val="3978490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077739" cy="469745"/>
          </a:xfrm>
          <a:prstGeom prst="rect">
            <a:avLst/>
          </a:prstGeom>
          <a:noFill/>
          <a:ln w="9525">
            <a:noFill/>
            <a:miter lim="800000"/>
            <a:headEnd/>
            <a:tailEnd/>
          </a:ln>
          <a:effectLst/>
        </p:spPr>
        <p:txBody>
          <a:bodyPr vert="horz" wrap="square" lIns="93342" tIns="46671" rIns="93342" bIns="46671" numCol="1" anchor="t" anchorCtr="0" compatLnSpc="1">
            <a:prstTxWarp prst="textNoShape">
              <a:avLst/>
            </a:prstTxWarp>
          </a:bodyPr>
          <a:lstStyle>
            <a:lvl1pPr>
              <a:defRPr sz="1200"/>
            </a:lvl1pPr>
          </a:lstStyle>
          <a:p>
            <a:pPr>
              <a:defRPr/>
            </a:pPr>
            <a:endParaRPr lang="en-US"/>
          </a:p>
        </p:txBody>
      </p:sp>
      <p:sp>
        <p:nvSpPr>
          <p:cNvPr id="77827" name="Rectangle 3"/>
          <p:cNvSpPr>
            <a:spLocks noGrp="1" noChangeArrowheads="1"/>
          </p:cNvSpPr>
          <p:nvPr>
            <p:ph type="dt" idx="1"/>
          </p:nvPr>
        </p:nvSpPr>
        <p:spPr bwMode="auto">
          <a:xfrm>
            <a:off x="4023092" y="0"/>
            <a:ext cx="3077739" cy="469745"/>
          </a:xfrm>
          <a:prstGeom prst="rect">
            <a:avLst/>
          </a:prstGeom>
          <a:noFill/>
          <a:ln w="9525">
            <a:noFill/>
            <a:miter lim="800000"/>
            <a:headEnd/>
            <a:tailEnd/>
          </a:ln>
          <a:effectLst/>
        </p:spPr>
        <p:txBody>
          <a:bodyPr vert="horz" wrap="square" lIns="93342" tIns="46671" rIns="93342" bIns="46671" numCol="1" anchor="t" anchorCtr="0" compatLnSpc="1">
            <a:prstTxWarp prst="textNoShape">
              <a:avLst/>
            </a:prstTxWarp>
          </a:bodyPr>
          <a:lstStyle>
            <a:lvl1pPr algn="r">
              <a:defRPr sz="1200"/>
            </a:lvl1pPr>
          </a:lstStyle>
          <a:p>
            <a:pPr>
              <a:defRPr/>
            </a:pPr>
            <a:endParaRPr lang="en-US"/>
          </a:p>
        </p:txBody>
      </p:sp>
      <p:sp>
        <p:nvSpPr>
          <p:cNvPr id="31748" name="Rectangle 4"/>
          <p:cNvSpPr>
            <a:spLocks noGrp="1" noRot="1" noChangeAspect="1" noChangeArrowheads="1" noTextEdit="1"/>
          </p:cNvSpPr>
          <p:nvPr>
            <p:ph type="sldImg" idx="2"/>
          </p:nvPr>
        </p:nvSpPr>
        <p:spPr bwMode="auto">
          <a:xfrm>
            <a:off x="1203325" y="703263"/>
            <a:ext cx="4695825" cy="35210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9" name="Rectangle 5"/>
          <p:cNvSpPr>
            <a:spLocks noGrp="1" noChangeArrowheads="1"/>
          </p:cNvSpPr>
          <p:nvPr>
            <p:ph type="body" sz="quarter" idx="3"/>
          </p:nvPr>
        </p:nvSpPr>
        <p:spPr bwMode="auto">
          <a:xfrm>
            <a:off x="710248" y="4460167"/>
            <a:ext cx="5681980" cy="4224494"/>
          </a:xfrm>
          <a:prstGeom prst="rect">
            <a:avLst/>
          </a:prstGeom>
          <a:noFill/>
          <a:ln w="9525">
            <a:noFill/>
            <a:miter lim="800000"/>
            <a:headEnd/>
            <a:tailEnd/>
          </a:ln>
          <a:effectLst/>
        </p:spPr>
        <p:txBody>
          <a:bodyPr vert="horz" wrap="square" lIns="93342" tIns="46671" rIns="93342" bIns="4667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830" name="Rectangle 6"/>
          <p:cNvSpPr>
            <a:spLocks noGrp="1" noChangeArrowheads="1"/>
          </p:cNvSpPr>
          <p:nvPr>
            <p:ph type="ftr" sz="quarter" idx="4"/>
          </p:nvPr>
        </p:nvSpPr>
        <p:spPr bwMode="auto">
          <a:xfrm>
            <a:off x="0" y="8917127"/>
            <a:ext cx="3077739" cy="469745"/>
          </a:xfrm>
          <a:prstGeom prst="rect">
            <a:avLst/>
          </a:prstGeom>
          <a:noFill/>
          <a:ln w="9525">
            <a:noFill/>
            <a:miter lim="800000"/>
            <a:headEnd/>
            <a:tailEnd/>
          </a:ln>
          <a:effectLst/>
        </p:spPr>
        <p:txBody>
          <a:bodyPr vert="horz" wrap="square" lIns="93342" tIns="46671" rIns="93342" bIns="46671" numCol="1" anchor="b" anchorCtr="0" compatLnSpc="1">
            <a:prstTxWarp prst="textNoShape">
              <a:avLst/>
            </a:prstTxWarp>
          </a:bodyPr>
          <a:lstStyle>
            <a:lvl1pPr>
              <a:defRPr sz="1200"/>
            </a:lvl1pPr>
          </a:lstStyle>
          <a:p>
            <a:pPr>
              <a:defRPr/>
            </a:pPr>
            <a:endParaRPr lang="en-US"/>
          </a:p>
        </p:txBody>
      </p:sp>
      <p:sp>
        <p:nvSpPr>
          <p:cNvPr id="77831" name="Rectangle 7"/>
          <p:cNvSpPr>
            <a:spLocks noGrp="1" noChangeArrowheads="1"/>
          </p:cNvSpPr>
          <p:nvPr>
            <p:ph type="sldNum" sz="quarter" idx="5"/>
          </p:nvPr>
        </p:nvSpPr>
        <p:spPr bwMode="auto">
          <a:xfrm>
            <a:off x="4023092" y="8917127"/>
            <a:ext cx="3077739" cy="469745"/>
          </a:xfrm>
          <a:prstGeom prst="rect">
            <a:avLst/>
          </a:prstGeom>
          <a:noFill/>
          <a:ln w="9525">
            <a:noFill/>
            <a:miter lim="800000"/>
            <a:headEnd/>
            <a:tailEnd/>
          </a:ln>
          <a:effectLst/>
        </p:spPr>
        <p:txBody>
          <a:bodyPr vert="horz" wrap="square" lIns="93342" tIns="46671" rIns="93342" bIns="46671" numCol="1" anchor="b" anchorCtr="0" compatLnSpc="1">
            <a:prstTxWarp prst="textNoShape">
              <a:avLst/>
            </a:prstTxWarp>
          </a:bodyPr>
          <a:lstStyle>
            <a:lvl1pPr algn="r">
              <a:defRPr sz="1200"/>
            </a:lvl1pPr>
          </a:lstStyle>
          <a:p>
            <a:pPr>
              <a:defRPr/>
            </a:pPr>
            <a:fld id="{0C6DEFFE-7519-477B-9F9A-E5E1284D2837}" type="slidenum">
              <a:rPr lang="en-US"/>
              <a:pPr>
                <a:defRPr/>
              </a:pPr>
              <a:t>‹#›</a:t>
            </a:fld>
            <a:endParaRPr lang="en-US" dirty="0"/>
          </a:p>
        </p:txBody>
      </p:sp>
    </p:spTree>
    <p:extLst>
      <p:ext uri="{BB962C8B-B14F-4D97-AF65-F5344CB8AC3E}">
        <p14:creationId xmlns:p14="http://schemas.microsoft.com/office/powerpoint/2010/main" val="40529488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8403" indent="-291694" eaLnBrk="0" hangingPunct="0">
              <a:defRPr sz="2400">
                <a:solidFill>
                  <a:schemeClr val="tx1"/>
                </a:solidFill>
                <a:latin typeface="Times New Roman" pitchFamily="18" charset="0"/>
              </a:defRPr>
            </a:lvl2pPr>
            <a:lvl3pPr marL="1166774" indent="-233355" eaLnBrk="0" hangingPunct="0">
              <a:defRPr sz="2400">
                <a:solidFill>
                  <a:schemeClr val="tx1"/>
                </a:solidFill>
                <a:latin typeface="Times New Roman" pitchFamily="18" charset="0"/>
              </a:defRPr>
            </a:lvl3pPr>
            <a:lvl4pPr marL="1633484" indent="-233355" eaLnBrk="0" hangingPunct="0">
              <a:defRPr sz="2400">
                <a:solidFill>
                  <a:schemeClr val="tx1"/>
                </a:solidFill>
                <a:latin typeface="Times New Roman" pitchFamily="18" charset="0"/>
              </a:defRPr>
            </a:lvl4pPr>
            <a:lvl5pPr marL="2100194" indent="-233355" eaLnBrk="0" hangingPunct="0">
              <a:defRPr sz="2400">
                <a:solidFill>
                  <a:schemeClr val="tx1"/>
                </a:solidFill>
                <a:latin typeface="Times New Roman" pitchFamily="18" charset="0"/>
              </a:defRPr>
            </a:lvl5pPr>
            <a:lvl6pPr marL="2566904" indent="-233355" eaLnBrk="0" fontAlgn="base" hangingPunct="0">
              <a:spcBef>
                <a:spcPct val="0"/>
              </a:spcBef>
              <a:spcAft>
                <a:spcPct val="0"/>
              </a:spcAft>
              <a:defRPr sz="2400">
                <a:solidFill>
                  <a:schemeClr val="tx1"/>
                </a:solidFill>
                <a:latin typeface="Times New Roman" pitchFamily="18" charset="0"/>
              </a:defRPr>
            </a:lvl6pPr>
            <a:lvl7pPr marL="3033613" indent="-233355" eaLnBrk="0" fontAlgn="base" hangingPunct="0">
              <a:spcBef>
                <a:spcPct val="0"/>
              </a:spcBef>
              <a:spcAft>
                <a:spcPct val="0"/>
              </a:spcAft>
              <a:defRPr sz="2400">
                <a:solidFill>
                  <a:schemeClr val="tx1"/>
                </a:solidFill>
                <a:latin typeface="Times New Roman" pitchFamily="18" charset="0"/>
              </a:defRPr>
            </a:lvl7pPr>
            <a:lvl8pPr marL="3500323" indent="-233355" eaLnBrk="0" fontAlgn="base" hangingPunct="0">
              <a:spcBef>
                <a:spcPct val="0"/>
              </a:spcBef>
              <a:spcAft>
                <a:spcPct val="0"/>
              </a:spcAft>
              <a:defRPr sz="2400">
                <a:solidFill>
                  <a:schemeClr val="tx1"/>
                </a:solidFill>
                <a:latin typeface="Times New Roman" pitchFamily="18" charset="0"/>
              </a:defRPr>
            </a:lvl8pPr>
            <a:lvl9pPr marL="3967033" indent="-233355" eaLnBrk="0" fontAlgn="base" hangingPunct="0">
              <a:spcBef>
                <a:spcPct val="0"/>
              </a:spcBef>
              <a:spcAft>
                <a:spcPct val="0"/>
              </a:spcAft>
              <a:defRPr sz="2400">
                <a:solidFill>
                  <a:schemeClr val="tx1"/>
                </a:solidFill>
                <a:latin typeface="Times New Roman" pitchFamily="18" charset="0"/>
              </a:defRPr>
            </a:lvl9pPr>
          </a:lstStyle>
          <a:p>
            <a:pPr eaLnBrk="1" hangingPunct="1"/>
            <a:fld id="{E52DD130-3397-49B2-9906-4E0B0F2D40A1}" type="slidenum">
              <a:rPr lang="en-US" sz="1200"/>
              <a:pPr eaLnBrk="1" hangingPunct="1"/>
              <a:t>1</a:t>
            </a:fld>
            <a:endParaRPr lang="en-US" sz="120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55" indent="-233355" eaLnBrk="1" hangingPunct="1">
              <a:spcBef>
                <a:spcPct val="0"/>
              </a:spcBef>
              <a:spcAft>
                <a:spcPct val="30000"/>
              </a:spcAft>
            </a:pPr>
            <a:endParaRPr lang="en-US" sz="1800">
              <a:latin typeface="Verdana"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txBox="1">
            <a:spLocks noGrp="1" noChangeArrowheads="1"/>
          </p:cNvSpPr>
          <p:nvPr/>
        </p:nvSpPr>
        <p:spPr bwMode="auto">
          <a:xfrm>
            <a:off x="4023092" y="8917127"/>
            <a:ext cx="3077739" cy="469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42" tIns="46671" rIns="93342" bIns="46671"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fld id="{60E750B7-9374-46BD-A364-178104C01108}" type="slidenum">
              <a:rPr lang="en-US" sz="1200"/>
              <a:pPr algn="r" eaLnBrk="1" hangingPunct="1"/>
              <a:t>10</a:t>
            </a:fld>
            <a:endParaRPr lang="en-US"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Wingdings" pitchFamily="2" charset="2"/>
              <a:buChar char="§"/>
            </a:pPr>
            <a:r>
              <a:rPr lang="en-US" sz="1600">
                <a:latin typeface="Verdana" pitchFamily="34" charset="0"/>
              </a:rPr>
              <a:t> </a:t>
            </a:r>
            <a:r>
              <a:rPr lang="en-US" sz="1600" b="1">
                <a:latin typeface="Verdana" pitchFamily="34" charset="0"/>
              </a:rPr>
              <a:t>Emphasize “You are an expert!” </a:t>
            </a:r>
            <a:r>
              <a:rPr lang="en-US" sz="1600">
                <a:latin typeface="Verdana" pitchFamily="34" charset="0"/>
              </a:rPr>
              <a:t>Lawmakers have to deal with hundreds and thousands of pieces of legislation each year – they can’t be an expert on every issue, and many will never know what the real issues are facing children in Missouri unless you tell them!</a:t>
            </a:r>
          </a:p>
          <a:p>
            <a:pPr eaLnBrk="1" hangingPunct="1">
              <a:buFont typeface="Wingdings" pitchFamily="2" charset="2"/>
              <a:buChar char="§"/>
            </a:pPr>
            <a:r>
              <a:rPr lang="en-US" sz="1600">
                <a:latin typeface="Verdana" pitchFamily="34" charset="0"/>
              </a:rPr>
              <a:t> Emphasize that lawmakers advocate for their own priorities, and our job is to make children, youth, and families their top priority. If we don’t get our issues to the top of the priority list, then other issues will prevail.</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txBox="1">
            <a:spLocks noGrp="1" noChangeArrowheads="1"/>
          </p:cNvSpPr>
          <p:nvPr/>
        </p:nvSpPr>
        <p:spPr bwMode="auto">
          <a:xfrm>
            <a:off x="4023092" y="8917127"/>
            <a:ext cx="3077739" cy="469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42" tIns="46671" rIns="93342" bIns="46671"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fld id="{A376DD18-5063-4BE5-9C51-04D45B06F3EA}" type="slidenum">
              <a:rPr lang="en-US" sz="1200"/>
              <a:pPr algn="r" eaLnBrk="1" hangingPunct="1"/>
              <a:t>11</a:t>
            </a:fld>
            <a:endParaRPr lang="en-US" sz="120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ct val="30000"/>
              </a:spcAft>
              <a:buFont typeface="Wingdings" pitchFamily="2" charset="2"/>
              <a:buChar char="§"/>
            </a:pPr>
            <a:r>
              <a:rPr lang="en-US" sz="1600">
                <a:latin typeface="Verdana" pitchFamily="34" charset="0"/>
              </a:rPr>
              <a:t> Remind participants that they have already brainstormed issues of concern in their community at the beginning of this workshop. </a:t>
            </a:r>
          </a:p>
          <a:p>
            <a:pPr lvl="1" eaLnBrk="1" hangingPunct="1">
              <a:spcBef>
                <a:spcPct val="0"/>
              </a:spcBef>
              <a:spcAft>
                <a:spcPct val="30000"/>
              </a:spcAft>
              <a:buFont typeface="Wingdings" pitchFamily="2" charset="2"/>
              <a:buChar char="§"/>
            </a:pPr>
            <a:r>
              <a:rPr lang="en-US" sz="1600">
                <a:latin typeface="Verdana" pitchFamily="34" charset="0"/>
              </a:rPr>
              <a:t>“who can tell us some of the issues we talked about the beginning of the workshop?”</a:t>
            </a:r>
          </a:p>
          <a:p>
            <a:pPr eaLnBrk="1" hangingPunct="1">
              <a:spcBef>
                <a:spcPct val="0"/>
              </a:spcBef>
              <a:spcAft>
                <a:spcPct val="30000"/>
              </a:spcAft>
              <a:buFont typeface="Wingdings" pitchFamily="2" charset="2"/>
              <a:buChar char="§"/>
            </a:pPr>
            <a:r>
              <a:rPr lang="en-US" sz="1600">
                <a:latin typeface="Verdana" pitchFamily="34" charset="0"/>
              </a:rPr>
              <a:t>These are some other questions that one could ask to identify an issue that needs advocacy</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8403" indent="-291694" eaLnBrk="0" hangingPunct="0">
              <a:defRPr sz="2400">
                <a:solidFill>
                  <a:schemeClr val="tx1"/>
                </a:solidFill>
                <a:latin typeface="Times New Roman" pitchFamily="18" charset="0"/>
              </a:defRPr>
            </a:lvl2pPr>
            <a:lvl3pPr marL="1166774" indent="-233355" eaLnBrk="0" hangingPunct="0">
              <a:defRPr sz="2400">
                <a:solidFill>
                  <a:schemeClr val="tx1"/>
                </a:solidFill>
                <a:latin typeface="Times New Roman" pitchFamily="18" charset="0"/>
              </a:defRPr>
            </a:lvl3pPr>
            <a:lvl4pPr marL="1633484" indent="-233355" eaLnBrk="0" hangingPunct="0">
              <a:defRPr sz="2400">
                <a:solidFill>
                  <a:schemeClr val="tx1"/>
                </a:solidFill>
                <a:latin typeface="Times New Roman" pitchFamily="18" charset="0"/>
              </a:defRPr>
            </a:lvl4pPr>
            <a:lvl5pPr marL="2100194" indent="-233355" eaLnBrk="0" hangingPunct="0">
              <a:defRPr sz="2400">
                <a:solidFill>
                  <a:schemeClr val="tx1"/>
                </a:solidFill>
                <a:latin typeface="Times New Roman" pitchFamily="18" charset="0"/>
              </a:defRPr>
            </a:lvl5pPr>
            <a:lvl6pPr marL="2566904" indent="-233355" eaLnBrk="0" fontAlgn="base" hangingPunct="0">
              <a:spcBef>
                <a:spcPct val="0"/>
              </a:spcBef>
              <a:spcAft>
                <a:spcPct val="0"/>
              </a:spcAft>
              <a:defRPr sz="2400">
                <a:solidFill>
                  <a:schemeClr val="tx1"/>
                </a:solidFill>
                <a:latin typeface="Times New Roman" pitchFamily="18" charset="0"/>
              </a:defRPr>
            </a:lvl6pPr>
            <a:lvl7pPr marL="3033613" indent="-233355" eaLnBrk="0" fontAlgn="base" hangingPunct="0">
              <a:spcBef>
                <a:spcPct val="0"/>
              </a:spcBef>
              <a:spcAft>
                <a:spcPct val="0"/>
              </a:spcAft>
              <a:defRPr sz="2400">
                <a:solidFill>
                  <a:schemeClr val="tx1"/>
                </a:solidFill>
                <a:latin typeface="Times New Roman" pitchFamily="18" charset="0"/>
              </a:defRPr>
            </a:lvl7pPr>
            <a:lvl8pPr marL="3500323" indent="-233355" eaLnBrk="0" fontAlgn="base" hangingPunct="0">
              <a:spcBef>
                <a:spcPct val="0"/>
              </a:spcBef>
              <a:spcAft>
                <a:spcPct val="0"/>
              </a:spcAft>
              <a:defRPr sz="2400">
                <a:solidFill>
                  <a:schemeClr val="tx1"/>
                </a:solidFill>
                <a:latin typeface="Times New Roman" pitchFamily="18" charset="0"/>
              </a:defRPr>
            </a:lvl8pPr>
            <a:lvl9pPr marL="3967033" indent="-233355" eaLnBrk="0" fontAlgn="base" hangingPunct="0">
              <a:spcBef>
                <a:spcPct val="0"/>
              </a:spcBef>
              <a:spcAft>
                <a:spcPct val="0"/>
              </a:spcAft>
              <a:defRPr sz="2400">
                <a:solidFill>
                  <a:schemeClr val="tx1"/>
                </a:solidFill>
                <a:latin typeface="Times New Roman" pitchFamily="18" charset="0"/>
              </a:defRPr>
            </a:lvl9pPr>
          </a:lstStyle>
          <a:p>
            <a:pPr eaLnBrk="1" hangingPunct="1"/>
            <a:fld id="{4B06445A-5E5B-4DF6-BE4A-8B42E789601E}" type="slidenum">
              <a:rPr lang="en-US" sz="1200"/>
              <a:pPr eaLnBrk="1" hangingPunct="1"/>
              <a:t>12</a:t>
            </a:fld>
            <a:endParaRPr lang="en-US" sz="120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ct val="50000"/>
              </a:spcAft>
              <a:buFont typeface="Wingdings" pitchFamily="2" charset="2"/>
              <a:buChar char="§"/>
            </a:pPr>
            <a:r>
              <a:rPr lang="en-US" sz="1800">
                <a:latin typeface="Verdana" pitchFamily="34" charset="0"/>
              </a:rPr>
              <a:t> Explain difference between a goal and an objective</a:t>
            </a:r>
          </a:p>
          <a:p>
            <a:pPr eaLnBrk="1" hangingPunct="1">
              <a:spcBef>
                <a:spcPct val="0"/>
              </a:spcBef>
              <a:spcAft>
                <a:spcPct val="50000"/>
              </a:spcAft>
              <a:buFont typeface="Wingdings" pitchFamily="2" charset="2"/>
              <a:buChar char="§"/>
            </a:pPr>
            <a:r>
              <a:rPr lang="en-US" sz="1800">
                <a:latin typeface="Verdana" pitchFamily="34" charset="0"/>
              </a:rPr>
              <a:t> Review the sample goal. Note this is a relatively long-term goal because in addition to protecting vulnerable citizens from immediate budget cuts, we realized that Missouri needed to address long-term revenue problems in order to ensure adequate safety net services and investments in children and families</a:t>
            </a:r>
            <a:r>
              <a:rPr lang="en-US" sz="1000">
                <a:latin typeface="Verdana" pitchFamily="34" charset="0"/>
              </a:rPr>
              <a: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8403" indent="-291694" eaLnBrk="0" hangingPunct="0">
              <a:defRPr sz="2400">
                <a:solidFill>
                  <a:schemeClr val="tx1"/>
                </a:solidFill>
                <a:latin typeface="Times New Roman" pitchFamily="18" charset="0"/>
              </a:defRPr>
            </a:lvl2pPr>
            <a:lvl3pPr marL="1166774" indent="-233355" eaLnBrk="0" hangingPunct="0">
              <a:defRPr sz="2400">
                <a:solidFill>
                  <a:schemeClr val="tx1"/>
                </a:solidFill>
                <a:latin typeface="Times New Roman" pitchFamily="18" charset="0"/>
              </a:defRPr>
            </a:lvl3pPr>
            <a:lvl4pPr marL="1633484" indent="-233355" eaLnBrk="0" hangingPunct="0">
              <a:defRPr sz="2400">
                <a:solidFill>
                  <a:schemeClr val="tx1"/>
                </a:solidFill>
                <a:latin typeface="Times New Roman" pitchFamily="18" charset="0"/>
              </a:defRPr>
            </a:lvl4pPr>
            <a:lvl5pPr marL="2100194" indent="-233355" eaLnBrk="0" hangingPunct="0">
              <a:defRPr sz="2400">
                <a:solidFill>
                  <a:schemeClr val="tx1"/>
                </a:solidFill>
                <a:latin typeface="Times New Roman" pitchFamily="18" charset="0"/>
              </a:defRPr>
            </a:lvl5pPr>
            <a:lvl6pPr marL="2566904" indent="-233355" eaLnBrk="0" fontAlgn="base" hangingPunct="0">
              <a:spcBef>
                <a:spcPct val="0"/>
              </a:spcBef>
              <a:spcAft>
                <a:spcPct val="0"/>
              </a:spcAft>
              <a:defRPr sz="2400">
                <a:solidFill>
                  <a:schemeClr val="tx1"/>
                </a:solidFill>
                <a:latin typeface="Times New Roman" pitchFamily="18" charset="0"/>
              </a:defRPr>
            </a:lvl6pPr>
            <a:lvl7pPr marL="3033613" indent="-233355" eaLnBrk="0" fontAlgn="base" hangingPunct="0">
              <a:spcBef>
                <a:spcPct val="0"/>
              </a:spcBef>
              <a:spcAft>
                <a:spcPct val="0"/>
              </a:spcAft>
              <a:defRPr sz="2400">
                <a:solidFill>
                  <a:schemeClr val="tx1"/>
                </a:solidFill>
                <a:latin typeface="Times New Roman" pitchFamily="18" charset="0"/>
              </a:defRPr>
            </a:lvl7pPr>
            <a:lvl8pPr marL="3500323" indent="-233355" eaLnBrk="0" fontAlgn="base" hangingPunct="0">
              <a:spcBef>
                <a:spcPct val="0"/>
              </a:spcBef>
              <a:spcAft>
                <a:spcPct val="0"/>
              </a:spcAft>
              <a:defRPr sz="2400">
                <a:solidFill>
                  <a:schemeClr val="tx1"/>
                </a:solidFill>
                <a:latin typeface="Times New Roman" pitchFamily="18" charset="0"/>
              </a:defRPr>
            </a:lvl8pPr>
            <a:lvl9pPr marL="3967033" indent="-233355" eaLnBrk="0" fontAlgn="base" hangingPunct="0">
              <a:spcBef>
                <a:spcPct val="0"/>
              </a:spcBef>
              <a:spcAft>
                <a:spcPct val="0"/>
              </a:spcAft>
              <a:defRPr sz="2400">
                <a:solidFill>
                  <a:schemeClr val="tx1"/>
                </a:solidFill>
                <a:latin typeface="Times New Roman" pitchFamily="18" charset="0"/>
              </a:defRPr>
            </a:lvl9pPr>
          </a:lstStyle>
          <a:p>
            <a:pPr eaLnBrk="1" hangingPunct="1"/>
            <a:fld id="{F1243132-FCF4-4676-A568-FA006B4B01ED}" type="slidenum">
              <a:rPr lang="en-US" sz="1200"/>
              <a:pPr eaLnBrk="1" hangingPunct="1"/>
              <a:t>13</a:t>
            </a:fld>
            <a:endParaRPr lang="en-US" sz="120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xfrm>
            <a:off x="386362" y="4617283"/>
            <a:ext cx="6407024" cy="46156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ct val="30000"/>
              </a:spcAft>
              <a:buFont typeface="Wingdings" pitchFamily="2" charset="2"/>
              <a:buChar char="§"/>
            </a:pPr>
            <a:r>
              <a:rPr lang="en-US" sz="1000" dirty="0">
                <a:solidFill>
                  <a:srgbClr val="000000"/>
                </a:solidFill>
                <a:latin typeface="Verdana" pitchFamily="34" charset="0"/>
              </a:rPr>
              <a:t> Explain the components of an advocacy objective and why this is important for advocates to think about when they are communicating with elected officials. Legislators need to know what your specific “ask” is, otherwise they are more likely to do nothing at all.</a:t>
            </a:r>
          </a:p>
          <a:p>
            <a:pPr eaLnBrk="1" hangingPunct="1">
              <a:spcBef>
                <a:spcPct val="0"/>
              </a:spcBef>
              <a:spcAft>
                <a:spcPct val="30000"/>
              </a:spcAft>
              <a:buFont typeface="Wingdings" pitchFamily="2" charset="2"/>
              <a:buChar char="§"/>
            </a:pPr>
            <a:r>
              <a:rPr lang="en-US" sz="1000" dirty="0">
                <a:solidFill>
                  <a:srgbClr val="000000"/>
                </a:solidFill>
                <a:latin typeface="Verdana" pitchFamily="34" charset="0"/>
              </a:rPr>
              <a:t>  Advocacy objectives are SMART:</a:t>
            </a:r>
          </a:p>
          <a:p>
            <a:pPr eaLnBrk="1" hangingPunct="1">
              <a:spcBef>
                <a:spcPct val="0"/>
              </a:spcBef>
              <a:spcAft>
                <a:spcPct val="10000"/>
              </a:spcAft>
            </a:pPr>
            <a:r>
              <a:rPr lang="en-US" sz="1000" b="1" dirty="0">
                <a:solidFill>
                  <a:srgbClr val="000000"/>
                </a:solidFill>
                <a:latin typeface="Verdana" pitchFamily="34" charset="0"/>
              </a:rPr>
              <a:t>S - Specific.</a:t>
            </a:r>
            <a:r>
              <a:rPr lang="en-US" sz="1000" dirty="0">
                <a:solidFill>
                  <a:srgbClr val="000000"/>
                </a:solidFill>
                <a:latin typeface="Verdana" pitchFamily="34" charset="0"/>
              </a:rPr>
              <a:t> They clearly spell out what needs to be done in order to achieve the goal.</a:t>
            </a:r>
          </a:p>
          <a:p>
            <a:pPr eaLnBrk="1" hangingPunct="1">
              <a:spcBef>
                <a:spcPct val="0"/>
              </a:spcBef>
              <a:spcAft>
                <a:spcPct val="10000"/>
              </a:spcAft>
            </a:pPr>
            <a:r>
              <a:rPr lang="en-US" sz="1000" b="1" dirty="0">
                <a:solidFill>
                  <a:srgbClr val="000000"/>
                </a:solidFill>
                <a:latin typeface="Verdana" pitchFamily="34" charset="0"/>
              </a:rPr>
              <a:t>M- Measurable.</a:t>
            </a:r>
            <a:r>
              <a:rPr lang="en-US" sz="1000" dirty="0">
                <a:solidFill>
                  <a:srgbClr val="000000"/>
                </a:solidFill>
                <a:latin typeface="Verdana" pitchFamily="34" charset="0"/>
              </a:rPr>
              <a:t> Progress or results can be assessed or quantified.</a:t>
            </a:r>
          </a:p>
          <a:p>
            <a:pPr eaLnBrk="1" hangingPunct="1">
              <a:spcBef>
                <a:spcPct val="0"/>
              </a:spcBef>
              <a:spcAft>
                <a:spcPct val="10000"/>
              </a:spcAft>
            </a:pPr>
            <a:r>
              <a:rPr lang="en-US" sz="1000" b="1" dirty="0">
                <a:solidFill>
                  <a:srgbClr val="000000"/>
                </a:solidFill>
                <a:latin typeface="Verdana" pitchFamily="34" charset="0"/>
              </a:rPr>
              <a:t>A - Achievable. </a:t>
            </a:r>
            <a:r>
              <a:rPr lang="en-US" sz="1000" dirty="0">
                <a:solidFill>
                  <a:srgbClr val="000000"/>
                </a:solidFill>
                <a:latin typeface="Verdana" pitchFamily="34" charset="0"/>
              </a:rPr>
              <a:t>They are possible to meet and likely to be accomplished successfully.</a:t>
            </a:r>
          </a:p>
          <a:p>
            <a:pPr eaLnBrk="1" hangingPunct="1">
              <a:spcBef>
                <a:spcPct val="0"/>
              </a:spcBef>
              <a:spcAft>
                <a:spcPct val="10000"/>
              </a:spcAft>
            </a:pPr>
            <a:r>
              <a:rPr lang="en-US" sz="1000" b="1" dirty="0">
                <a:solidFill>
                  <a:srgbClr val="000000"/>
                </a:solidFill>
                <a:latin typeface="Verdana" pitchFamily="34" charset="0"/>
              </a:rPr>
              <a:t>R - Realistic. </a:t>
            </a:r>
            <a:r>
              <a:rPr lang="en-US" sz="1000" dirty="0">
                <a:solidFill>
                  <a:srgbClr val="000000"/>
                </a:solidFill>
                <a:latin typeface="Verdana" pitchFamily="34" charset="0"/>
              </a:rPr>
              <a:t>The desired results are feasible given the resources and capabilities of the organization and the context in which the advocacy effort will take place.</a:t>
            </a:r>
          </a:p>
          <a:p>
            <a:pPr eaLnBrk="1" hangingPunct="1">
              <a:spcBef>
                <a:spcPct val="0"/>
              </a:spcBef>
              <a:spcAft>
                <a:spcPct val="30000"/>
              </a:spcAft>
            </a:pPr>
            <a:r>
              <a:rPr lang="en-US" sz="1000" b="1" dirty="0">
                <a:solidFill>
                  <a:srgbClr val="000000"/>
                </a:solidFill>
                <a:latin typeface="Verdana" pitchFamily="34" charset="0"/>
              </a:rPr>
              <a:t>T - Time-bound. </a:t>
            </a:r>
            <a:r>
              <a:rPr lang="en-US" sz="1000" dirty="0">
                <a:solidFill>
                  <a:srgbClr val="000000"/>
                </a:solidFill>
                <a:latin typeface="Verdana" pitchFamily="34" charset="0"/>
              </a:rPr>
              <a:t>There is a clear timeframe for achieving the desired results.</a:t>
            </a:r>
          </a:p>
          <a:p>
            <a:pPr eaLnBrk="1" hangingPunct="1">
              <a:spcBef>
                <a:spcPct val="0"/>
              </a:spcBef>
              <a:spcAft>
                <a:spcPct val="30000"/>
              </a:spcAft>
              <a:buFontTx/>
              <a:buChar char="•"/>
            </a:pPr>
            <a:r>
              <a:rPr lang="en-US" sz="1000" b="1" dirty="0">
                <a:solidFill>
                  <a:srgbClr val="000000"/>
                </a:solidFill>
                <a:latin typeface="Verdana" pitchFamily="34" charset="0"/>
              </a:rPr>
              <a:t> Objectives should also include the following four elements:</a:t>
            </a:r>
          </a:p>
          <a:p>
            <a:pPr eaLnBrk="1" hangingPunct="1">
              <a:spcBef>
                <a:spcPct val="0"/>
              </a:spcBef>
              <a:spcAft>
                <a:spcPct val="30000"/>
              </a:spcAft>
            </a:pPr>
            <a:r>
              <a:rPr lang="en-US" sz="1000" dirty="0">
                <a:solidFill>
                  <a:srgbClr val="000000"/>
                </a:solidFill>
                <a:latin typeface="Verdana" pitchFamily="34" charset="0"/>
              </a:rPr>
              <a:t>1) The </a:t>
            </a:r>
            <a:r>
              <a:rPr lang="en-US" sz="1000" b="1" dirty="0">
                <a:solidFill>
                  <a:srgbClr val="000000"/>
                </a:solidFill>
                <a:latin typeface="Verdana" pitchFamily="34" charset="0"/>
              </a:rPr>
              <a:t>decision-makers </a:t>
            </a:r>
            <a:r>
              <a:rPr lang="en-US" sz="1000" dirty="0">
                <a:solidFill>
                  <a:srgbClr val="000000"/>
                </a:solidFill>
                <a:latin typeface="Verdana" pitchFamily="34" charset="0"/>
              </a:rPr>
              <a:t>who have influence over whether the policy activities are  implemented (i.e. Governor, State Legislature, School Board, </a:t>
            </a:r>
            <a:r>
              <a:rPr lang="en-US" sz="1000" dirty="0" err="1">
                <a:solidFill>
                  <a:srgbClr val="000000"/>
                </a:solidFill>
                <a:latin typeface="Verdana" pitchFamily="34" charset="0"/>
              </a:rPr>
              <a:t>etc</a:t>
            </a:r>
            <a:r>
              <a:rPr lang="en-US" sz="1000" dirty="0">
                <a:solidFill>
                  <a:srgbClr val="000000"/>
                </a:solidFill>
                <a:latin typeface="Verdana" pitchFamily="34" charset="0"/>
              </a:rPr>
              <a:t>)</a:t>
            </a:r>
          </a:p>
          <a:p>
            <a:pPr eaLnBrk="1" hangingPunct="1">
              <a:spcBef>
                <a:spcPct val="0"/>
              </a:spcBef>
              <a:spcAft>
                <a:spcPct val="30000"/>
              </a:spcAft>
            </a:pPr>
            <a:r>
              <a:rPr lang="en-US" sz="1000" dirty="0">
                <a:solidFill>
                  <a:srgbClr val="000000"/>
                </a:solidFill>
                <a:latin typeface="Verdana" pitchFamily="34" charset="0"/>
              </a:rPr>
              <a:t>2) The specific </a:t>
            </a:r>
            <a:r>
              <a:rPr lang="en-US" sz="1000" b="1" dirty="0">
                <a:solidFill>
                  <a:srgbClr val="000000"/>
                </a:solidFill>
                <a:latin typeface="Verdana" pitchFamily="34" charset="0"/>
              </a:rPr>
              <a:t>action or response </a:t>
            </a:r>
            <a:r>
              <a:rPr lang="en-US" sz="1000" dirty="0">
                <a:solidFill>
                  <a:srgbClr val="000000"/>
                </a:solidFill>
                <a:latin typeface="Verdana" pitchFamily="34" charset="0"/>
              </a:rPr>
              <a:t>the  decision makers will take to implement the policy commitment.</a:t>
            </a:r>
          </a:p>
          <a:p>
            <a:pPr eaLnBrk="1" hangingPunct="1">
              <a:spcBef>
                <a:spcPct val="0"/>
              </a:spcBef>
              <a:spcAft>
                <a:spcPct val="30000"/>
              </a:spcAft>
            </a:pPr>
            <a:r>
              <a:rPr lang="en-US" sz="1000" dirty="0">
                <a:solidFill>
                  <a:srgbClr val="000000"/>
                </a:solidFill>
                <a:latin typeface="Verdana" pitchFamily="34" charset="0"/>
              </a:rPr>
              <a:t>3) The </a:t>
            </a:r>
            <a:r>
              <a:rPr lang="en-US" sz="1000" b="1" dirty="0">
                <a:solidFill>
                  <a:srgbClr val="000000"/>
                </a:solidFill>
                <a:latin typeface="Verdana" pitchFamily="34" charset="0"/>
              </a:rPr>
              <a:t>amount of change </a:t>
            </a:r>
            <a:r>
              <a:rPr lang="en-US" sz="1000" dirty="0">
                <a:solidFill>
                  <a:srgbClr val="000000"/>
                </a:solidFill>
                <a:latin typeface="Verdana" pitchFamily="34" charset="0"/>
              </a:rPr>
              <a:t>desired. This will include deciding on:</a:t>
            </a:r>
          </a:p>
          <a:p>
            <a:pPr eaLnBrk="1" hangingPunct="1">
              <a:spcBef>
                <a:spcPct val="0"/>
              </a:spcBef>
              <a:spcAft>
                <a:spcPct val="30000"/>
              </a:spcAft>
            </a:pPr>
            <a:r>
              <a:rPr lang="en-US" sz="1000" i="1" dirty="0">
                <a:solidFill>
                  <a:srgbClr val="000000"/>
                </a:solidFill>
                <a:latin typeface="Verdana" pitchFamily="34" charset="0"/>
              </a:rPr>
              <a:t>Scope: </a:t>
            </a:r>
            <a:r>
              <a:rPr lang="en-US" sz="1000" dirty="0">
                <a:solidFill>
                  <a:srgbClr val="000000"/>
                </a:solidFill>
                <a:latin typeface="Verdana" pitchFamily="34" charset="0"/>
              </a:rPr>
              <a:t>At what level (community, district, state, or national) is the advocacy campaign working to see change?</a:t>
            </a:r>
          </a:p>
          <a:p>
            <a:pPr eaLnBrk="1" hangingPunct="1">
              <a:spcBef>
                <a:spcPct val="0"/>
              </a:spcBef>
              <a:spcAft>
                <a:spcPct val="30000"/>
              </a:spcAft>
            </a:pPr>
            <a:r>
              <a:rPr lang="en-US" sz="1000" i="1" dirty="0">
                <a:solidFill>
                  <a:srgbClr val="000000"/>
                </a:solidFill>
                <a:latin typeface="Verdana" pitchFamily="34" charset="0"/>
              </a:rPr>
              <a:t>Scale: </a:t>
            </a:r>
            <a:r>
              <a:rPr lang="en-US" sz="1000" dirty="0">
                <a:solidFill>
                  <a:srgbClr val="000000"/>
                </a:solidFill>
                <a:latin typeface="Verdana" pitchFamily="34" charset="0"/>
              </a:rPr>
              <a:t>How much or to what degree of change are they hoping to see?</a:t>
            </a:r>
          </a:p>
          <a:p>
            <a:pPr eaLnBrk="1" hangingPunct="1">
              <a:spcBef>
                <a:spcPct val="0"/>
              </a:spcBef>
              <a:spcAft>
                <a:spcPct val="30000"/>
              </a:spcAft>
            </a:pPr>
            <a:r>
              <a:rPr lang="en-US" sz="1000" dirty="0">
                <a:solidFill>
                  <a:srgbClr val="000000"/>
                </a:solidFill>
                <a:latin typeface="Verdana" pitchFamily="34" charset="0"/>
              </a:rPr>
              <a:t>4) The amount of </a:t>
            </a:r>
            <a:r>
              <a:rPr lang="en-US" sz="1000" b="1" dirty="0">
                <a:solidFill>
                  <a:srgbClr val="000000"/>
                </a:solidFill>
                <a:latin typeface="Verdana" pitchFamily="34" charset="0"/>
              </a:rPr>
              <a:t>time </a:t>
            </a:r>
            <a:r>
              <a:rPr lang="en-US" sz="1000" dirty="0">
                <a:solidFill>
                  <a:srgbClr val="000000"/>
                </a:solidFill>
                <a:latin typeface="Verdana" pitchFamily="34" charset="0"/>
              </a:rPr>
              <a:t>that will be needed to implement the actions and see the outcomes. Participants should be realistic about how long it will take to see change.</a:t>
            </a:r>
          </a:p>
          <a:p>
            <a:pPr eaLnBrk="1" hangingPunct="1">
              <a:spcBef>
                <a:spcPct val="0"/>
              </a:spcBef>
              <a:spcAft>
                <a:spcPct val="30000"/>
              </a:spcAft>
              <a:buFontTx/>
              <a:buChar char="•"/>
            </a:pPr>
            <a:r>
              <a:rPr lang="en-US" sz="1000" dirty="0">
                <a:solidFill>
                  <a:srgbClr val="000000"/>
                </a:solidFill>
                <a:latin typeface="Verdana" pitchFamily="34" charset="0"/>
              </a:rPr>
              <a:t>Draw participants attention to the legislative priorities fact sheet in their packet for ways to talk about this issue to their legislators.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txBox="1">
            <a:spLocks noGrp="1" noChangeArrowheads="1"/>
          </p:cNvSpPr>
          <p:nvPr/>
        </p:nvSpPr>
        <p:spPr bwMode="auto">
          <a:xfrm>
            <a:off x="4023092" y="8917127"/>
            <a:ext cx="3077739" cy="469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42" tIns="46671" rIns="93342" bIns="46671"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fld id="{9666C335-1BB1-4752-8278-6C92A0E90F9A}" type="slidenum">
              <a:rPr lang="en-US" sz="1200"/>
              <a:pPr algn="r" eaLnBrk="1" hangingPunct="1"/>
              <a:t>14</a:t>
            </a:fld>
            <a:endParaRPr lang="en-US" sz="120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ct val="30000"/>
              </a:spcAft>
              <a:buFont typeface="Wingdings" pitchFamily="2" charset="2"/>
              <a:buChar char="§"/>
            </a:pPr>
            <a:r>
              <a:rPr lang="en-US" sz="1000" dirty="0">
                <a:latin typeface="Verdana" pitchFamily="34" charset="0"/>
              </a:rPr>
              <a:t> </a:t>
            </a:r>
            <a:r>
              <a:rPr lang="en-US" sz="1600" dirty="0">
                <a:latin typeface="Verdana" pitchFamily="34" charset="0"/>
              </a:rPr>
              <a:t>Advocacy list serves, such as the ones listed here, make it easy to stay updated on what’s going on in the capitol so you know exactly when to take action and what the major policy issues are for children. </a:t>
            </a:r>
          </a:p>
          <a:p>
            <a:pPr eaLnBrk="1" hangingPunct="1">
              <a:spcBef>
                <a:spcPct val="0"/>
              </a:spcBef>
              <a:spcAft>
                <a:spcPct val="30000"/>
              </a:spcAft>
              <a:buFont typeface="Wingdings" pitchFamily="2" charset="2"/>
              <a:buChar char="§"/>
            </a:pPr>
            <a:r>
              <a:rPr lang="en-US" sz="1600" dirty="0" smtClean="0">
                <a:latin typeface="Verdana" pitchFamily="34" charset="0"/>
              </a:rPr>
              <a:t>Being </a:t>
            </a:r>
            <a:r>
              <a:rPr lang="en-US" sz="1600" dirty="0">
                <a:latin typeface="Verdana" pitchFamily="34" charset="0"/>
              </a:rPr>
              <a:t>on a list serve helps you know when action is needed all year round.</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txBox="1">
            <a:spLocks noGrp="1" noChangeArrowheads="1"/>
          </p:cNvSpPr>
          <p:nvPr/>
        </p:nvSpPr>
        <p:spPr bwMode="auto">
          <a:xfrm>
            <a:off x="4023092" y="8917127"/>
            <a:ext cx="3077739" cy="469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42" tIns="46671" rIns="93342" bIns="46671"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fld id="{9666C335-1BB1-4752-8278-6C92A0E90F9A}" type="slidenum">
              <a:rPr lang="en-US" sz="1200"/>
              <a:pPr algn="r" eaLnBrk="1" hangingPunct="1"/>
              <a:t>15</a:t>
            </a:fld>
            <a:endParaRPr lang="en-US" sz="120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ct val="30000"/>
              </a:spcAft>
              <a:buFont typeface="Wingdings" pitchFamily="2" charset="2"/>
              <a:buChar char="§"/>
            </a:pPr>
            <a:endParaRPr lang="en-US" sz="1600" dirty="0">
              <a:latin typeface="Verdana"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txBox="1">
            <a:spLocks noGrp="1" noChangeArrowheads="1"/>
          </p:cNvSpPr>
          <p:nvPr/>
        </p:nvSpPr>
        <p:spPr bwMode="auto">
          <a:xfrm>
            <a:off x="4023092" y="8917127"/>
            <a:ext cx="3077739" cy="469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42" tIns="46671" rIns="93342" bIns="46671"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fld id="{9666C335-1BB1-4752-8278-6C92A0E90F9A}" type="slidenum">
              <a:rPr lang="en-US" sz="1200"/>
              <a:pPr algn="r" eaLnBrk="1" hangingPunct="1"/>
              <a:t>16</a:t>
            </a:fld>
            <a:endParaRPr lang="en-US" sz="120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ct val="30000"/>
              </a:spcAft>
              <a:buFont typeface="Wingdings" pitchFamily="2" charset="2"/>
              <a:buChar char="§"/>
            </a:pPr>
            <a:endParaRPr lang="en-US" sz="1600" dirty="0">
              <a:latin typeface="Verdana" pitchFamily="34" charset="0"/>
            </a:endParaRPr>
          </a:p>
          <a:p>
            <a:pPr eaLnBrk="1" hangingPunct="1">
              <a:spcBef>
                <a:spcPct val="0"/>
              </a:spcBef>
              <a:spcAft>
                <a:spcPct val="30000"/>
              </a:spcAft>
              <a:buFont typeface="Wingdings" pitchFamily="2" charset="2"/>
              <a:buChar char="§"/>
            </a:pPr>
            <a:r>
              <a:rPr lang="en-US" sz="1600" dirty="0">
                <a:latin typeface="Verdana" pitchFamily="34" charset="0"/>
              </a:rPr>
              <a:t>Determine who your audience is so you can tailor your message for them. You actually need to </a:t>
            </a:r>
          </a:p>
          <a:p>
            <a:pPr eaLnBrk="1" hangingPunct="1">
              <a:spcBef>
                <a:spcPct val="0"/>
              </a:spcBef>
              <a:spcAft>
                <a:spcPct val="30000"/>
              </a:spcAft>
              <a:buFont typeface="Wingdings" pitchFamily="2" charset="2"/>
              <a:buChar char="§"/>
            </a:pPr>
            <a:r>
              <a:rPr lang="en-US" sz="1600" dirty="0">
                <a:latin typeface="Verdana" pitchFamily="34" charset="0"/>
              </a:rPr>
              <a:t> take at least two different audiences into account: </a:t>
            </a:r>
            <a:endParaRPr lang="en-US" sz="1600" dirty="0"/>
          </a:p>
          <a:p>
            <a:r>
              <a:rPr lang="en-US" dirty="0"/>
              <a:t>1.those you are trying to get support from to help keep your campaign moving </a:t>
            </a:r>
            <a:r>
              <a:rPr lang="en-US" i="1" dirty="0"/>
              <a:t>and </a:t>
            </a:r>
            <a:r>
              <a:rPr lang="en-US" dirty="0"/>
              <a:t/>
            </a:r>
            <a:br>
              <a:rPr lang="en-US" dirty="0"/>
            </a:br>
            <a:r>
              <a:rPr lang="en-US" dirty="0"/>
              <a:t>2.those who have control over the decisions that impact your issue</a:t>
            </a:r>
            <a:endParaRPr lang="en-US" sz="1600" dirty="0"/>
          </a:p>
          <a:p>
            <a:pPr eaLnBrk="1" hangingPunct="1">
              <a:spcBef>
                <a:spcPct val="0"/>
              </a:spcBef>
              <a:spcAft>
                <a:spcPct val="30000"/>
              </a:spcAft>
              <a:buFont typeface="Wingdings" pitchFamily="2" charset="2"/>
              <a:buChar char="§"/>
            </a:pPr>
            <a:endParaRPr lang="en-US" sz="1600" dirty="0">
              <a:latin typeface="Verdana" pitchFamily="34" charset="0"/>
            </a:endParaRPr>
          </a:p>
          <a:p>
            <a:pPr eaLnBrk="1" hangingPunct="1">
              <a:spcBef>
                <a:spcPct val="0"/>
              </a:spcBef>
              <a:spcAft>
                <a:spcPct val="30000"/>
              </a:spcAft>
              <a:buFont typeface="Wingdings" pitchFamily="2" charset="2"/>
              <a:buChar char="§"/>
            </a:pPr>
            <a:endParaRPr lang="en-US" sz="1600" dirty="0">
              <a:latin typeface="Verdana" pitchFamily="34" charset="0"/>
            </a:endParaRPr>
          </a:p>
          <a:p>
            <a:pPr eaLnBrk="1" hangingPunct="1">
              <a:spcBef>
                <a:spcPct val="0"/>
              </a:spcBef>
              <a:spcAft>
                <a:spcPct val="30000"/>
              </a:spcAft>
              <a:buFont typeface="Wingdings" pitchFamily="2" charset="2"/>
              <a:buChar char="§"/>
            </a:pPr>
            <a:endParaRPr lang="en-US" sz="1600" dirty="0">
              <a:latin typeface="Verdana"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4023092" y="8917127"/>
            <a:ext cx="3077739" cy="469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42" tIns="46671" rIns="93342" bIns="46671"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fld id="{E74BEF58-1118-43E4-85EC-06032D0E125D}" type="slidenum">
              <a:rPr lang="en-US" sz="1200"/>
              <a:pPr algn="r" eaLnBrk="1" hangingPunct="1"/>
              <a:t>17</a:t>
            </a:fld>
            <a:endParaRPr lang="en-US" sz="120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Wingdings" pitchFamily="2" charset="2"/>
              <a:buChar char="§"/>
            </a:pPr>
            <a:r>
              <a:rPr lang="en-US" sz="1000">
                <a:latin typeface="Verdana" pitchFamily="34" charset="0"/>
              </a:rPr>
              <a:t> </a:t>
            </a:r>
            <a:r>
              <a:rPr lang="en-US" sz="1400">
                <a:latin typeface="Verdana" pitchFamily="34" charset="0"/>
              </a:rPr>
              <a:t>Understanding your primary target audience is key for determining which secondary targets may have the most influence</a:t>
            </a:r>
          </a:p>
          <a:p>
            <a:pPr eaLnBrk="1" hangingPunct="1">
              <a:buFont typeface="Wingdings" pitchFamily="2" charset="2"/>
              <a:buChar char="§"/>
            </a:pPr>
            <a:r>
              <a:rPr lang="en-US" sz="1400">
                <a:latin typeface="Verdana" pitchFamily="34" charset="0"/>
              </a:rPr>
              <a:t> You may have to do some research to determine which constituency groups are particularly important your primary target. You can do this be looking at organizations the target is involved in, the types of bills that they support/sponsor, or examining campaign contributions.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8403" indent="-291694" eaLnBrk="0" hangingPunct="0">
              <a:defRPr sz="2400">
                <a:solidFill>
                  <a:schemeClr val="tx1"/>
                </a:solidFill>
                <a:latin typeface="Times New Roman" pitchFamily="18" charset="0"/>
              </a:defRPr>
            </a:lvl2pPr>
            <a:lvl3pPr marL="1166774" indent="-233355" eaLnBrk="0" hangingPunct="0">
              <a:defRPr sz="2400">
                <a:solidFill>
                  <a:schemeClr val="tx1"/>
                </a:solidFill>
                <a:latin typeface="Times New Roman" pitchFamily="18" charset="0"/>
              </a:defRPr>
            </a:lvl3pPr>
            <a:lvl4pPr marL="1633484" indent="-233355" eaLnBrk="0" hangingPunct="0">
              <a:defRPr sz="2400">
                <a:solidFill>
                  <a:schemeClr val="tx1"/>
                </a:solidFill>
                <a:latin typeface="Times New Roman" pitchFamily="18" charset="0"/>
              </a:defRPr>
            </a:lvl4pPr>
            <a:lvl5pPr marL="2100194" indent="-233355" eaLnBrk="0" hangingPunct="0">
              <a:defRPr sz="2400">
                <a:solidFill>
                  <a:schemeClr val="tx1"/>
                </a:solidFill>
                <a:latin typeface="Times New Roman" pitchFamily="18" charset="0"/>
              </a:defRPr>
            </a:lvl5pPr>
            <a:lvl6pPr marL="2566904" indent="-233355" eaLnBrk="0" fontAlgn="base" hangingPunct="0">
              <a:spcBef>
                <a:spcPct val="0"/>
              </a:spcBef>
              <a:spcAft>
                <a:spcPct val="0"/>
              </a:spcAft>
              <a:defRPr sz="2400">
                <a:solidFill>
                  <a:schemeClr val="tx1"/>
                </a:solidFill>
                <a:latin typeface="Times New Roman" pitchFamily="18" charset="0"/>
              </a:defRPr>
            </a:lvl6pPr>
            <a:lvl7pPr marL="3033613" indent="-233355" eaLnBrk="0" fontAlgn="base" hangingPunct="0">
              <a:spcBef>
                <a:spcPct val="0"/>
              </a:spcBef>
              <a:spcAft>
                <a:spcPct val="0"/>
              </a:spcAft>
              <a:defRPr sz="2400">
                <a:solidFill>
                  <a:schemeClr val="tx1"/>
                </a:solidFill>
                <a:latin typeface="Times New Roman" pitchFamily="18" charset="0"/>
              </a:defRPr>
            </a:lvl7pPr>
            <a:lvl8pPr marL="3500323" indent="-233355" eaLnBrk="0" fontAlgn="base" hangingPunct="0">
              <a:spcBef>
                <a:spcPct val="0"/>
              </a:spcBef>
              <a:spcAft>
                <a:spcPct val="0"/>
              </a:spcAft>
              <a:defRPr sz="2400">
                <a:solidFill>
                  <a:schemeClr val="tx1"/>
                </a:solidFill>
                <a:latin typeface="Times New Roman" pitchFamily="18" charset="0"/>
              </a:defRPr>
            </a:lvl8pPr>
            <a:lvl9pPr marL="3967033" indent="-233355" eaLnBrk="0" fontAlgn="base" hangingPunct="0">
              <a:spcBef>
                <a:spcPct val="0"/>
              </a:spcBef>
              <a:spcAft>
                <a:spcPct val="0"/>
              </a:spcAft>
              <a:defRPr sz="2400">
                <a:solidFill>
                  <a:schemeClr val="tx1"/>
                </a:solidFill>
                <a:latin typeface="Times New Roman" pitchFamily="18" charset="0"/>
              </a:defRPr>
            </a:lvl9pPr>
          </a:lstStyle>
          <a:p>
            <a:pPr eaLnBrk="1" hangingPunct="1"/>
            <a:fld id="{9454F454-387E-4E24-81AE-A8FFB32FDE7A}" type="slidenum">
              <a:rPr lang="en-US" sz="1200"/>
              <a:pPr eaLnBrk="1" hangingPunct="1"/>
              <a:t>18</a:t>
            </a:fld>
            <a:endParaRPr lang="en-US" sz="1200"/>
          </a:p>
        </p:txBody>
      </p:sp>
      <p:sp>
        <p:nvSpPr>
          <p:cNvPr id="57347" name="Rectangle 2"/>
          <p:cNvSpPr>
            <a:spLocks noGrp="1" noRot="1" noChangeAspect="1" noChangeArrowheads="1" noTextEdit="1"/>
          </p:cNvSpPr>
          <p:nvPr>
            <p:ph type="sldImg"/>
          </p:nvPr>
        </p:nvSpPr>
        <p:spPr>
          <a:xfrm>
            <a:off x="-433388" y="207963"/>
            <a:ext cx="2990851" cy="2243137"/>
          </a:xfrm>
          <a:ln/>
        </p:spPr>
      </p:sp>
      <p:sp>
        <p:nvSpPr>
          <p:cNvPr id="57348" name="Rectangle 3"/>
          <p:cNvSpPr>
            <a:spLocks noGrp="1" noChangeArrowheads="1"/>
          </p:cNvSpPr>
          <p:nvPr>
            <p:ph type="body" idx="1"/>
          </p:nvPr>
        </p:nvSpPr>
        <p:spPr>
          <a:xfrm>
            <a:off x="1979486" y="521049"/>
            <a:ext cx="4412741" cy="803214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dirty="0" smtClean="0">
                <a:latin typeface="Verdana" pitchFamily="34" charset="0"/>
              </a:rPr>
              <a:t> Now that you’ve identified your target audience, you need to figure out what to say to them to convince them to support your cause!</a:t>
            </a:r>
          </a:p>
          <a:p>
            <a:pPr eaLnBrk="1" hangingPunct="1">
              <a:buFont typeface="Wingdings" pitchFamily="2" charset="2"/>
              <a:buChar char="§"/>
            </a:pPr>
            <a:r>
              <a:rPr lang="en-US" dirty="0" smtClean="0">
                <a:latin typeface="Verdana" pitchFamily="34" charset="0"/>
              </a:rPr>
              <a:t> One of the main goals of Child Advocacy Day is for constituents to speak to their own legislators about policies impacting children, youth, and families and urge lawmakers to make kids their #1 priority. Talking to legislators seems scary, but it doesn’t have to be! Remember that lawmakers are normal citizens just like you.</a:t>
            </a:r>
          </a:p>
          <a:p>
            <a:pPr eaLnBrk="1" hangingPunct="1">
              <a:buFont typeface="Wingdings" pitchFamily="2" charset="2"/>
              <a:buChar char="§"/>
            </a:pPr>
            <a:r>
              <a:rPr lang="en-US" dirty="0" smtClean="0">
                <a:latin typeface="Verdana" pitchFamily="34" charset="0"/>
              </a:rPr>
              <a:t> To help you figure out what to say to your elected officials, we have given you a legislative priorities fact sheet with background information on the issue, bill numbers and talking points for your meeting with legislators.</a:t>
            </a:r>
          </a:p>
          <a:p>
            <a:pPr eaLnBrk="1" hangingPunct="1">
              <a:buFontTx/>
              <a:buChar char="•"/>
            </a:pPr>
            <a:r>
              <a:rPr lang="en-US" dirty="0" smtClean="0">
                <a:latin typeface="Verdana" pitchFamily="34" charset="0"/>
              </a:rPr>
              <a:t>  Review the qualities of an effective advocacy message. Remember, your advocacy objective is to persuade a particular target audience to take a particular action.  Your message should be clear and relevant to your target.</a:t>
            </a:r>
          </a:p>
          <a:p>
            <a:pPr eaLnBrk="1" hangingPunct="1">
              <a:buFontTx/>
              <a:buChar char="•"/>
            </a:pPr>
            <a:r>
              <a:rPr lang="en-US" dirty="0" smtClean="0">
                <a:latin typeface="Verdana" pitchFamily="34" charset="0"/>
              </a:rPr>
              <a:t> People are always talking about targeting “the general public,” but no one considers themselves a member of “the general public.” People identify themselves through their family, community, interests, religion, and work. No one thinks they are just like everybody else and messages shouldn’t falsely assume this either.</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8403" indent="-291694" eaLnBrk="0" hangingPunct="0">
              <a:defRPr sz="2400">
                <a:solidFill>
                  <a:schemeClr val="tx1"/>
                </a:solidFill>
                <a:latin typeface="Times New Roman" pitchFamily="18" charset="0"/>
              </a:defRPr>
            </a:lvl2pPr>
            <a:lvl3pPr marL="1166774" indent="-233355" eaLnBrk="0" hangingPunct="0">
              <a:defRPr sz="2400">
                <a:solidFill>
                  <a:schemeClr val="tx1"/>
                </a:solidFill>
                <a:latin typeface="Times New Roman" pitchFamily="18" charset="0"/>
              </a:defRPr>
            </a:lvl3pPr>
            <a:lvl4pPr marL="1633484" indent="-233355" eaLnBrk="0" hangingPunct="0">
              <a:defRPr sz="2400">
                <a:solidFill>
                  <a:schemeClr val="tx1"/>
                </a:solidFill>
                <a:latin typeface="Times New Roman" pitchFamily="18" charset="0"/>
              </a:defRPr>
            </a:lvl4pPr>
            <a:lvl5pPr marL="2100194" indent="-233355" eaLnBrk="0" hangingPunct="0">
              <a:defRPr sz="2400">
                <a:solidFill>
                  <a:schemeClr val="tx1"/>
                </a:solidFill>
                <a:latin typeface="Times New Roman" pitchFamily="18" charset="0"/>
              </a:defRPr>
            </a:lvl5pPr>
            <a:lvl6pPr marL="2566904" indent="-233355" eaLnBrk="0" fontAlgn="base" hangingPunct="0">
              <a:spcBef>
                <a:spcPct val="0"/>
              </a:spcBef>
              <a:spcAft>
                <a:spcPct val="0"/>
              </a:spcAft>
              <a:defRPr sz="2400">
                <a:solidFill>
                  <a:schemeClr val="tx1"/>
                </a:solidFill>
                <a:latin typeface="Times New Roman" pitchFamily="18" charset="0"/>
              </a:defRPr>
            </a:lvl6pPr>
            <a:lvl7pPr marL="3033613" indent="-233355" eaLnBrk="0" fontAlgn="base" hangingPunct="0">
              <a:spcBef>
                <a:spcPct val="0"/>
              </a:spcBef>
              <a:spcAft>
                <a:spcPct val="0"/>
              </a:spcAft>
              <a:defRPr sz="2400">
                <a:solidFill>
                  <a:schemeClr val="tx1"/>
                </a:solidFill>
                <a:latin typeface="Times New Roman" pitchFamily="18" charset="0"/>
              </a:defRPr>
            </a:lvl7pPr>
            <a:lvl8pPr marL="3500323" indent="-233355" eaLnBrk="0" fontAlgn="base" hangingPunct="0">
              <a:spcBef>
                <a:spcPct val="0"/>
              </a:spcBef>
              <a:spcAft>
                <a:spcPct val="0"/>
              </a:spcAft>
              <a:defRPr sz="2400">
                <a:solidFill>
                  <a:schemeClr val="tx1"/>
                </a:solidFill>
                <a:latin typeface="Times New Roman" pitchFamily="18" charset="0"/>
              </a:defRPr>
            </a:lvl8pPr>
            <a:lvl9pPr marL="3967033" indent="-233355" eaLnBrk="0" fontAlgn="base" hangingPunct="0">
              <a:spcBef>
                <a:spcPct val="0"/>
              </a:spcBef>
              <a:spcAft>
                <a:spcPct val="0"/>
              </a:spcAft>
              <a:defRPr sz="2400">
                <a:solidFill>
                  <a:schemeClr val="tx1"/>
                </a:solidFill>
                <a:latin typeface="Times New Roman" pitchFamily="18" charset="0"/>
              </a:defRPr>
            </a:lvl9pPr>
          </a:lstStyle>
          <a:p>
            <a:pPr eaLnBrk="1" hangingPunct="1"/>
            <a:fld id="{580AE0FA-2643-44D2-B69A-D23FE76F2899}" type="slidenum">
              <a:rPr lang="en-US" sz="1200"/>
              <a:pPr eaLnBrk="1" hangingPunct="1"/>
              <a:t>19</a:t>
            </a:fld>
            <a:endParaRPr lang="en-US" sz="120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sz="1600">
                <a:latin typeface="Verdana" pitchFamily="34" charset="0"/>
              </a:rPr>
              <a:t> Before you ask the participants to practice their messages with each other, provide these tips on “Staying on Message”</a:t>
            </a:r>
          </a:p>
          <a:p>
            <a:pPr eaLnBrk="1" hangingPunct="1">
              <a:buFontTx/>
              <a:buChar char="•"/>
            </a:pPr>
            <a:r>
              <a:rPr lang="en-US" sz="1600">
                <a:latin typeface="Verdana" pitchFamily="34" charset="0"/>
              </a:rPr>
              <a:t> Emphasize that even if a question goes against our own message, you shouldn’t repeat the negative message/frame. Avoid the question and get back to your own point.</a:t>
            </a:r>
          </a:p>
          <a:p>
            <a:pPr eaLnBrk="1" hangingPunct="1">
              <a:buFontTx/>
              <a:buChar char="•"/>
            </a:pPr>
            <a:r>
              <a:rPr lang="en-US" sz="1600">
                <a:latin typeface="Verdana" pitchFamily="34" charset="0"/>
              </a:rPr>
              <a:t>Ask people to pair off and practice their messages. Have the groups report back to the larger workshop, if there’s time.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8403" indent="-291694" eaLnBrk="0" hangingPunct="0">
              <a:defRPr sz="2400">
                <a:solidFill>
                  <a:schemeClr val="tx1"/>
                </a:solidFill>
                <a:latin typeface="Times New Roman" pitchFamily="18" charset="0"/>
              </a:defRPr>
            </a:lvl2pPr>
            <a:lvl3pPr marL="1166774" indent="-233355" eaLnBrk="0" hangingPunct="0">
              <a:defRPr sz="2400">
                <a:solidFill>
                  <a:schemeClr val="tx1"/>
                </a:solidFill>
                <a:latin typeface="Times New Roman" pitchFamily="18" charset="0"/>
              </a:defRPr>
            </a:lvl3pPr>
            <a:lvl4pPr marL="1633484" indent="-233355" eaLnBrk="0" hangingPunct="0">
              <a:defRPr sz="2400">
                <a:solidFill>
                  <a:schemeClr val="tx1"/>
                </a:solidFill>
                <a:latin typeface="Times New Roman" pitchFamily="18" charset="0"/>
              </a:defRPr>
            </a:lvl4pPr>
            <a:lvl5pPr marL="2100194" indent="-233355" eaLnBrk="0" hangingPunct="0">
              <a:defRPr sz="2400">
                <a:solidFill>
                  <a:schemeClr val="tx1"/>
                </a:solidFill>
                <a:latin typeface="Times New Roman" pitchFamily="18" charset="0"/>
              </a:defRPr>
            </a:lvl5pPr>
            <a:lvl6pPr marL="2566904" indent="-233355" eaLnBrk="0" fontAlgn="base" hangingPunct="0">
              <a:spcBef>
                <a:spcPct val="0"/>
              </a:spcBef>
              <a:spcAft>
                <a:spcPct val="0"/>
              </a:spcAft>
              <a:defRPr sz="2400">
                <a:solidFill>
                  <a:schemeClr val="tx1"/>
                </a:solidFill>
                <a:latin typeface="Times New Roman" pitchFamily="18" charset="0"/>
              </a:defRPr>
            </a:lvl6pPr>
            <a:lvl7pPr marL="3033613" indent="-233355" eaLnBrk="0" fontAlgn="base" hangingPunct="0">
              <a:spcBef>
                <a:spcPct val="0"/>
              </a:spcBef>
              <a:spcAft>
                <a:spcPct val="0"/>
              </a:spcAft>
              <a:defRPr sz="2400">
                <a:solidFill>
                  <a:schemeClr val="tx1"/>
                </a:solidFill>
                <a:latin typeface="Times New Roman" pitchFamily="18" charset="0"/>
              </a:defRPr>
            </a:lvl7pPr>
            <a:lvl8pPr marL="3500323" indent="-233355" eaLnBrk="0" fontAlgn="base" hangingPunct="0">
              <a:spcBef>
                <a:spcPct val="0"/>
              </a:spcBef>
              <a:spcAft>
                <a:spcPct val="0"/>
              </a:spcAft>
              <a:defRPr sz="2400">
                <a:solidFill>
                  <a:schemeClr val="tx1"/>
                </a:solidFill>
                <a:latin typeface="Times New Roman" pitchFamily="18" charset="0"/>
              </a:defRPr>
            </a:lvl8pPr>
            <a:lvl9pPr marL="3967033" indent="-233355" eaLnBrk="0" fontAlgn="base" hangingPunct="0">
              <a:spcBef>
                <a:spcPct val="0"/>
              </a:spcBef>
              <a:spcAft>
                <a:spcPct val="0"/>
              </a:spcAft>
              <a:defRPr sz="2400">
                <a:solidFill>
                  <a:schemeClr val="tx1"/>
                </a:solidFill>
                <a:latin typeface="Times New Roman" pitchFamily="18" charset="0"/>
              </a:defRPr>
            </a:lvl9pPr>
          </a:lstStyle>
          <a:p>
            <a:pPr eaLnBrk="1" hangingPunct="1"/>
            <a:fld id="{E52DD130-3397-49B2-9906-4E0B0F2D40A1}" type="slidenum">
              <a:rPr lang="en-US" sz="1200"/>
              <a:pPr eaLnBrk="1" hangingPunct="1"/>
              <a:t>2</a:t>
            </a:fld>
            <a:endParaRPr lang="en-US" sz="120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55" indent="-233355" eaLnBrk="1" hangingPunct="1">
              <a:spcBef>
                <a:spcPct val="0"/>
              </a:spcBef>
              <a:spcAft>
                <a:spcPct val="30000"/>
              </a:spcAft>
            </a:pPr>
            <a:endParaRPr lang="en-US" sz="1800">
              <a:latin typeface="Verdana"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4023092" y="8917127"/>
            <a:ext cx="3077739" cy="469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42" tIns="46671" rIns="93342" bIns="46671"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fld id="{410FC2DB-195E-4817-AC64-34C8D454CB01}" type="slidenum">
              <a:rPr lang="en-US" sz="1200"/>
              <a:pPr algn="r" eaLnBrk="1" hangingPunct="1"/>
              <a:t>20</a:t>
            </a:fld>
            <a:endParaRPr lang="en-US" sz="1200"/>
          </a:p>
        </p:txBody>
      </p:sp>
      <p:sp>
        <p:nvSpPr>
          <p:cNvPr id="46083" name="Rectangle 2"/>
          <p:cNvSpPr>
            <a:spLocks noGrp="1" noRot="1" noChangeAspect="1" noChangeArrowheads="1" noTextEdit="1"/>
          </p:cNvSpPr>
          <p:nvPr>
            <p:ph type="sldImg"/>
          </p:nvPr>
        </p:nvSpPr>
        <p:spPr>
          <a:xfrm>
            <a:off x="-268288" y="312738"/>
            <a:ext cx="2051051" cy="1538287"/>
          </a:xfrm>
          <a:ln/>
        </p:spPr>
      </p:sp>
      <p:sp>
        <p:nvSpPr>
          <p:cNvPr id="46084" name="Rectangle 3"/>
          <p:cNvSpPr>
            <a:spLocks noGrp="1" noChangeArrowheads="1"/>
          </p:cNvSpPr>
          <p:nvPr>
            <p:ph type="body" idx="1"/>
          </p:nvPr>
        </p:nvSpPr>
        <p:spPr>
          <a:xfrm>
            <a:off x="1862756" y="416839"/>
            <a:ext cx="4633050" cy="68329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ct val="30000"/>
              </a:spcAft>
              <a:buFont typeface="Wingdings" pitchFamily="2" charset="2"/>
              <a:buChar char="§"/>
            </a:pPr>
            <a:r>
              <a:rPr lang="en-US" dirty="0" smtClean="0">
                <a:latin typeface="Verdana" pitchFamily="34" charset="0"/>
              </a:rPr>
              <a:t> </a:t>
            </a:r>
            <a:r>
              <a:rPr lang="en-US" b="1" dirty="0" smtClean="0">
                <a:latin typeface="Verdana" pitchFamily="34" charset="0"/>
              </a:rPr>
              <a:t>As advocates, we have the collective power to influence lawmakers and to win real improvements for children and families in Missouri, but we can only drive change if we know who are the decision-makers that can get us what we want and how the political process works! </a:t>
            </a:r>
            <a:endParaRPr lang="en-US" dirty="0" smtClean="0">
              <a:latin typeface="Verdana" pitchFamily="34" charset="0"/>
            </a:endParaRPr>
          </a:p>
          <a:p>
            <a:pPr eaLnBrk="1" hangingPunct="1">
              <a:spcBef>
                <a:spcPct val="0"/>
              </a:spcBef>
              <a:spcAft>
                <a:spcPct val="30000"/>
              </a:spcAft>
              <a:buFont typeface="Wingdings" pitchFamily="2" charset="2"/>
              <a:buChar char="§"/>
            </a:pPr>
            <a:r>
              <a:rPr lang="en-US" dirty="0" smtClean="0">
                <a:latin typeface="Verdana" pitchFamily="34" charset="0"/>
              </a:rPr>
              <a:t> Ask </a:t>
            </a:r>
            <a:r>
              <a:rPr lang="en-US" dirty="0" smtClean="0">
                <a:latin typeface="Verdana" pitchFamily="34" charset="0"/>
              </a:rPr>
              <a:t>participants a few basic Missouri Government questions</a:t>
            </a:r>
            <a:r>
              <a:rPr lang="en-US" baseline="0" dirty="0" smtClean="0">
                <a:latin typeface="Verdana" pitchFamily="34" charset="0"/>
              </a:rPr>
              <a:t> such as who is governor, who is their State Senator,  who is their state representative, </a:t>
            </a:r>
            <a:r>
              <a:rPr lang="en-US" dirty="0" smtClean="0">
                <a:latin typeface="Verdana" pitchFamily="34" charset="0"/>
              </a:rPr>
              <a:t>who </a:t>
            </a:r>
            <a:r>
              <a:rPr lang="en-US" dirty="0" smtClean="0">
                <a:latin typeface="Verdana" pitchFamily="34" charset="0"/>
              </a:rPr>
              <a:t>knows the Senate Pro-Tem, House Speaker, and important committees for children</a:t>
            </a:r>
          </a:p>
          <a:p>
            <a:pPr eaLnBrk="1" hangingPunct="1">
              <a:spcBef>
                <a:spcPct val="0"/>
              </a:spcBef>
              <a:spcAft>
                <a:spcPct val="30000"/>
              </a:spcAft>
              <a:buFont typeface="Wingdings" pitchFamily="2" charset="2"/>
              <a:buChar char="§"/>
            </a:pPr>
            <a:r>
              <a:rPr lang="en-US" dirty="0" smtClean="0">
                <a:latin typeface="Verdana" pitchFamily="34" charset="0"/>
              </a:rPr>
              <a:t> Answers to MO Govt. Quiz:</a:t>
            </a:r>
          </a:p>
          <a:p>
            <a:pPr eaLnBrk="1" hangingPunct="1">
              <a:spcBef>
                <a:spcPct val="0"/>
              </a:spcBef>
              <a:spcAft>
                <a:spcPct val="30000"/>
              </a:spcAft>
              <a:buFont typeface="Wingdings" pitchFamily="2" charset="2"/>
              <a:buNone/>
            </a:pPr>
            <a:r>
              <a:rPr lang="en-US" b="1" dirty="0" smtClean="0">
                <a:latin typeface="Verdana" pitchFamily="34" charset="0"/>
              </a:rPr>
              <a:t>Missouri’s Governor is:</a:t>
            </a:r>
            <a:r>
              <a:rPr lang="en-US" dirty="0" smtClean="0">
                <a:latin typeface="Verdana" pitchFamily="34" charset="0"/>
              </a:rPr>
              <a:t> Jay Nixon</a:t>
            </a:r>
          </a:p>
          <a:p>
            <a:pPr eaLnBrk="1" hangingPunct="1">
              <a:spcBef>
                <a:spcPct val="0"/>
              </a:spcBef>
              <a:spcAft>
                <a:spcPct val="30000"/>
              </a:spcAft>
              <a:buFont typeface="Wingdings" pitchFamily="2" charset="2"/>
              <a:buNone/>
            </a:pPr>
            <a:r>
              <a:rPr lang="en-US" b="1" dirty="0" smtClean="0">
                <a:latin typeface="Verdana" pitchFamily="34" charset="0"/>
              </a:rPr>
              <a:t>The Speaker of the House is:</a:t>
            </a:r>
            <a:r>
              <a:rPr lang="en-US" dirty="0" smtClean="0">
                <a:latin typeface="Verdana" pitchFamily="34" charset="0"/>
              </a:rPr>
              <a:t> Tim Jones</a:t>
            </a:r>
          </a:p>
          <a:p>
            <a:pPr eaLnBrk="1" hangingPunct="1">
              <a:spcBef>
                <a:spcPct val="0"/>
              </a:spcBef>
              <a:spcAft>
                <a:spcPct val="30000"/>
              </a:spcAft>
              <a:buFont typeface="Wingdings" pitchFamily="2" charset="2"/>
              <a:buNone/>
            </a:pPr>
            <a:r>
              <a:rPr lang="en-US" b="1" dirty="0" smtClean="0">
                <a:latin typeface="Verdana" pitchFamily="34" charset="0"/>
              </a:rPr>
              <a:t>The Senate President Pro-Tem is:</a:t>
            </a:r>
            <a:r>
              <a:rPr lang="en-US" dirty="0" smtClean="0">
                <a:latin typeface="Verdana" pitchFamily="34" charset="0"/>
              </a:rPr>
              <a:t> Tom Dempsey</a:t>
            </a:r>
          </a:p>
          <a:p>
            <a:pPr eaLnBrk="1" hangingPunct="1">
              <a:spcBef>
                <a:spcPct val="0"/>
              </a:spcBef>
              <a:spcAft>
                <a:spcPct val="30000"/>
              </a:spcAft>
              <a:buFont typeface="Wingdings" pitchFamily="2" charset="2"/>
              <a:buNone/>
            </a:pPr>
            <a:r>
              <a:rPr lang="en-US" b="1" dirty="0" smtClean="0">
                <a:latin typeface="Verdana" pitchFamily="34" charset="0"/>
              </a:rPr>
              <a:t>Legislative session runs between the months of </a:t>
            </a:r>
            <a:r>
              <a:rPr lang="en-US" dirty="0" smtClean="0">
                <a:latin typeface="Verdana" pitchFamily="34" charset="0"/>
              </a:rPr>
              <a:t>January and 2</a:t>
            </a:r>
            <a:r>
              <a:rPr lang="en-US" baseline="30000" dirty="0" smtClean="0">
                <a:latin typeface="Verdana" pitchFamily="34" charset="0"/>
              </a:rPr>
              <a:t>nd</a:t>
            </a:r>
            <a:r>
              <a:rPr lang="en-US" dirty="0" smtClean="0">
                <a:latin typeface="Verdana" pitchFamily="34" charset="0"/>
              </a:rPr>
              <a:t> week of May</a:t>
            </a:r>
          </a:p>
          <a:p>
            <a:pPr eaLnBrk="1" hangingPunct="1">
              <a:spcBef>
                <a:spcPct val="0"/>
              </a:spcBef>
              <a:spcAft>
                <a:spcPct val="30000"/>
              </a:spcAft>
              <a:buFont typeface="Wingdings" pitchFamily="2" charset="2"/>
              <a:buNone/>
            </a:pPr>
            <a:r>
              <a:rPr lang="en-US" b="1" dirty="0" smtClean="0">
                <a:latin typeface="Verdana" pitchFamily="34" charset="0"/>
              </a:rPr>
              <a:t>Missouri House and Senate Committees of importance to child advocates </a:t>
            </a:r>
            <a:r>
              <a:rPr lang="en-US" dirty="0" smtClean="0">
                <a:latin typeface="Verdana" pitchFamily="34" charset="0"/>
              </a:rPr>
              <a:t>are: Committees on budget and appropriations, Committees on Education, House Special Committee on Children &amp; Families</a:t>
            </a:r>
          </a:p>
          <a:p>
            <a:pPr eaLnBrk="1" hangingPunct="1">
              <a:spcBef>
                <a:spcPct val="0"/>
              </a:spcBef>
              <a:spcAft>
                <a:spcPct val="30000"/>
              </a:spcAft>
              <a:buFont typeface="Wingdings" pitchFamily="2" charset="2"/>
              <a:buChar char="§"/>
            </a:pPr>
            <a:r>
              <a:rPr lang="en-US" dirty="0" smtClean="0">
                <a:latin typeface="Verdana" pitchFamily="34" charset="0"/>
              </a:rPr>
              <a:t> If participants do not know who their elected officials are, then they can look them up on the Missouri Senate web site</a:t>
            </a:r>
            <a:r>
              <a:rPr lang="en-US" sz="1000" dirty="0">
                <a:latin typeface="Verdana" pitchFamily="34" charset="0"/>
              </a:rPr>
              <a:t>.</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txBox="1">
            <a:spLocks noGrp="1" noChangeArrowheads="1"/>
          </p:cNvSpPr>
          <p:nvPr/>
        </p:nvSpPr>
        <p:spPr bwMode="auto">
          <a:xfrm>
            <a:off x="4023092" y="8917127"/>
            <a:ext cx="3077739" cy="469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42" tIns="46671" rIns="93342" bIns="46671"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fld id="{2E71D13C-EAA8-4C57-B4DB-8168720655B8}" type="slidenum">
              <a:rPr lang="en-US" sz="1200"/>
              <a:pPr algn="r" eaLnBrk="1" hangingPunct="1"/>
              <a:t>21</a:t>
            </a:fld>
            <a:endParaRPr lang="en-US" sz="120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Wingdings" pitchFamily="2" charset="2"/>
              <a:buChar char="§"/>
            </a:pPr>
            <a:r>
              <a:rPr lang="en-US" sz="1800">
                <a:latin typeface="Verdana" pitchFamily="34" charset="0"/>
              </a:rPr>
              <a:t> In order to effectively advocate for children, you must understand how the legislative and budget processes work, as well as who the key decision makers are.</a:t>
            </a:r>
          </a:p>
          <a:p>
            <a:pPr eaLnBrk="1" hangingPunct="1">
              <a:buFont typeface="Wingdings" pitchFamily="2" charset="2"/>
              <a:buChar char="§"/>
            </a:pPr>
            <a:r>
              <a:rPr lang="en-US" sz="1800">
                <a:latin typeface="Verdana" pitchFamily="34" charset="0"/>
              </a:rPr>
              <a:t> There are three branches of government, two of which require active advocacy on behalf of Missouri citizens to ensure that children and families are a priority. We will not be discussing the Judiciary today.</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txBox="1">
            <a:spLocks noGrp="1" noChangeArrowheads="1"/>
          </p:cNvSpPr>
          <p:nvPr/>
        </p:nvSpPr>
        <p:spPr bwMode="auto">
          <a:xfrm>
            <a:off x="4023092" y="8917127"/>
            <a:ext cx="3077739" cy="469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42" tIns="46671" rIns="93342" bIns="46671"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fld id="{35C3F77D-35C5-43B9-80F3-1E20F71E014F}" type="slidenum">
              <a:rPr lang="en-US" sz="1200"/>
              <a:pPr algn="r" eaLnBrk="1" hangingPunct="1"/>
              <a:t>22</a:t>
            </a:fld>
            <a:endParaRPr lang="en-US" sz="120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ct val="50000"/>
              </a:spcAft>
              <a:buFont typeface="Wingdings" pitchFamily="2" charset="2"/>
              <a:buChar char="§"/>
            </a:pPr>
            <a:r>
              <a:rPr lang="en-US" sz="1400" dirty="0">
                <a:latin typeface="Verdana" pitchFamily="34" charset="0"/>
              </a:rPr>
              <a:t> Describe the role of the Governor in the legislative process. The Governor can provide a large amount of leadership to push forward legislative priorities. The Governor also plays a key role in the budget process, by compiling the initial budget recommendations for the year and being responsible for ensuring the budget remains balanced with incoming revenue throughout the year.</a:t>
            </a:r>
          </a:p>
          <a:p>
            <a:pPr eaLnBrk="1" hangingPunct="1">
              <a:spcBef>
                <a:spcPct val="0"/>
              </a:spcBef>
              <a:spcAft>
                <a:spcPct val="50000"/>
              </a:spcAft>
              <a:buFont typeface="Wingdings" pitchFamily="2" charset="2"/>
              <a:buChar char="§"/>
            </a:pPr>
            <a:r>
              <a:rPr lang="en-US" sz="1400" dirty="0">
                <a:latin typeface="Verdana" pitchFamily="34" charset="0"/>
              </a:rPr>
              <a:t> Many people don’t realize that the state departments that provide direct services to many Missourians are actually part of the Executive branch and are appointed by the Governor. These state departments have considerable leeway to affect services for children and families through rules and regulations that are promulgated outside of the legislative process.</a:t>
            </a:r>
          </a:p>
          <a:p>
            <a:pPr eaLnBrk="1" hangingPunct="1">
              <a:spcBef>
                <a:spcPct val="0"/>
              </a:spcBef>
              <a:spcAft>
                <a:spcPct val="50000"/>
              </a:spcAft>
              <a:buFont typeface="Wingdings" pitchFamily="2" charset="2"/>
              <a:buChar char="§"/>
            </a:pPr>
            <a:r>
              <a:rPr lang="en-US" sz="1400" dirty="0">
                <a:latin typeface="Verdana" pitchFamily="34" charset="0"/>
              </a:rPr>
              <a:t> Describe some of the programs that are administered by various state departments listed on the slide.</a:t>
            </a:r>
          </a:p>
          <a:p>
            <a:pPr eaLnBrk="1" hangingPunct="1">
              <a:spcBef>
                <a:spcPct val="0"/>
              </a:spcBef>
              <a:spcAft>
                <a:spcPct val="50000"/>
              </a:spcAft>
              <a:buFont typeface="Wingdings" pitchFamily="2" charset="2"/>
              <a:buChar char="§"/>
            </a:pPr>
            <a:r>
              <a:rPr lang="en-US" sz="1400" dirty="0">
                <a:latin typeface="Verdana" pitchFamily="34" charset="0"/>
              </a:rPr>
              <a:t> State boards or commissions also play a role in providing community input to the Governor’s office, such as the Coordinating Board for Early Childhood.</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4023092" y="8917127"/>
            <a:ext cx="3077739" cy="469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42" tIns="46671" rIns="93342" bIns="46671"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fld id="{62B07670-B955-43BE-81C6-CE4E26540B6B}" type="slidenum">
              <a:rPr lang="en-US" sz="1200"/>
              <a:pPr algn="r" eaLnBrk="1" hangingPunct="1"/>
              <a:t>23</a:t>
            </a:fld>
            <a:endParaRPr lang="en-US" sz="1200"/>
          </a:p>
        </p:txBody>
      </p:sp>
      <p:sp>
        <p:nvSpPr>
          <p:cNvPr id="49155" name="Rectangle 2"/>
          <p:cNvSpPr>
            <a:spLocks noGrp="1" noRot="1" noChangeAspect="1" noChangeArrowheads="1" noTextEdit="1"/>
          </p:cNvSpPr>
          <p:nvPr>
            <p:ph type="sldImg"/>
          </p:nvPr>
        </p:nvSpPr>
        <p:spPr>
          <a:xfrm>
            <a:off x="-452438" y="417513"/>
            <a:ext cx="2884488" cy="2163762"/>
          </a:xfrm>
          <a:ln/>
        </p:spPr>
      </p:sp>
      <p:sp>
        <p:nvSpPr>
          <p:cNvPr id="49156" name="Rectangle 3"/>
          <p:cNvSpPr>
            <a:spLocks noGrp="1" noChangeArrowheads="1"/>
          </p:cNvSpPr>
          <p:nvPr>
            <p:ph type="body" idx="1"/>
          </p:nvPr>
        </p:nvSpPr>
        <p:spPr>
          <a:xfrm>
            <a:off x="2096218" y="703816"/>
            <a:ext cx="4527828" cy="86846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ct val="30000"/>
              </a:spcAft>
              <a:buFont typeface="Wingdings" pitchFamily="2" charset="2"/>
              <a:buChar char="§"/>
            </a:pPr>
            <a:r>
              <a:rPr lang="en-US" sz="1400">
                <a:latin typeface="Verdana" pitchFamily="34" charset="0"/>
              </a:rPr>
              <a:t> Briefly describe the roles/responsibilities of these “key players” within the House and Senate</a:t>
            </a:r>
          </a:p>
          <a:p>
            <a:pPr eaLnBrk="1" hangingPunct="1">
              <a:spcBef>
                <a:spcPct val="0"/>
              </a:spcBef>
              <a:spcAft>
                <a:spcPct val="30000"/>
              </a:spcAft>
              <a:buFont typeface="Wingdings" pitchFamily="2" charset="2"/>
              <a:buChar char="§"/>
            </a:pPr>
            <a:r>
              <a:rPr lang="en-US" sz="1400">
                <a:latin typeface="Verdana" pitchFamily="34" charset="0"/>
              </a:rPr>
              <a:t> Speaker of the House &amp; President Pro-Tem have tremendous power to create committees, appoint committee members, and decide which legislative priorities will advance</a:t>
            </a:r>
          </a:p>
          <a:p>
            <a:pPr eaLnBrk="1" hangingPunct="1">
              <a:spcBef>
                <a:spcPct val="0"/>
              </a:spcBef>
              <a:spcAft>
                <a:spcPct val="30000"/>
              </a:spcAft>
              <a:buFont typeface="Wingdings" pitchFamily="2" charset="2"/>
              <a:buChar char="§"/>
            </a:pPr>
            <a:r>
              <a:rPr lang="en-US" sz="1400">
                <a:latin typeface="Verdana" pitchFamily="34" charset="0"/>
              </a:rPr>
              <a:t> Majority and minority floor leaders have influence over what legislation will be discussed on the floor, what amendments will be offered, and what the key messages are for important debates. As members of leadership, they help set the legislative priorities for their respective parties.</a:t>
            </a:r>
          </a:p>
          <a:p>
            <a:pPr eaLnBrk="1" hangingPunct="1">
              <a:spcBef>
                <a:spcPct val="0"/>
              </a:spcBef>
              <a:spcAft>
                <a:spcPct val="30000"/>
              </a:spcAft>
              <a:buFont typeface="Wingdings" pitchFamily="2" charset="2"/>
              <a:buChar char="§"/>
            </a:pPr>
            <a:r>
              <a:rPr lang="en-US" sz="1400">
                <a:latin typeface="Verdana" pitchFamily="34" charset="0"/>
              </a:rPr>
              <a:t> You want committee chairs and members on committees dealing with children and families to support your issues! Otherwise your legislation will never advance past the committee level.</a:t>
            </a:r>
          </a:p>
          <a:p>
            <a:pPr eaLnBrk="1" hangingPunct="1">
              <a:spcBef>
                <a:spcPct val="0"/>
              </a:spcBef>
              <a:spcAft>
                <a:spcPct val="30000"/>
              </a:spcAft>
              <a:buFont typeface="Wingdings" pitchFamily="2" charset="2"/>
              <a:buChar char="§"/>
            </a:pPr>
            <a:r>
              <a:rPr lang="en-US" sz="1400">
                <a:latin typeface="Verdana" pitchFamily="34" charset="0"/>
              </a:rPr>
              <a:t> </a:t>
            </a:r>
            <a:r>
              <a:rPr lang="en-US" sz="1400" b="1">
                <a:latin typeface="Verdana" pitchFamily="34" charset="0"/>
              </a:rPr>
              <a:t>Later we’ll discuss ways in which to communicate with these “key players” and enlist their help in promoting our cause.  One important way for us to ensure the well being of children is to propose laws designed to protect them.  Laws actually begin as bills that are drafted and pushed through a legislative process made up of a complex series of steps.  Actually, the process itself is pretty straightforward; what makes it complex is the fact that nearly everyone has his or her own ideas about what our laws should “look” like.  Bills are debated, amended, debated again, until a majority in both chambers are satisfied with the form of the bill and vote it into law.</a:t>
            </a:r>
            <a:endParaRPr lang="en-US" sz="1400">
              <a:latin typeface="Verdana"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4023092" y="8917127"/>
            <a:ext cx="3077739" cy="469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42" tIns="46671" rIns="93342" bIns="46671"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fld id="{85B785C6-07A7-4194-9721-EEBDE502BA99}" type="slidenum">
              <a:rPr lang="en-US" sz="1200"/>
              <a:pPr algn="r" eaLnBrk="1" hangingPunct="1"/>
              <a:t>24</a:t>
            </a:fld>
            <a:endParaRPr lang="en-US" sz="120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ct val="50000"/>
              </a:spcAft>
            </a:pPr>
            <a:endParaRPr lang="en-US" sz="1000">
              <a:latin typeface="Verdana" pitchFamily="34" charset="0"/>
            </a:endParaRPr>
          </a:p>
          <a:p>
            <a:pPr eaLnBrk="1" hangingPunct="1">
              <a:spcBef>
                <a:spcPct val="0"/>
              </a:spcBef>
              <a:spcAft>
                <a:spcPct val="50000"/>
              </a:spcAft>
              <a:buFont typeface="Wingdings" pitchFamily="2" charset="2"/>
              <a:buChar char="§"/>
            </a:pPr>
            <a:r>
              <a:rPr lang="en-US" sz="1800">
                <a:latin typeface="Verdana" pitchFamily="34" charset="0"/>
              </a:rPr>
              <a:t> The main point is that legislation goes through a long and complicated process to finally end up in statute.</a:t>
            </a:r>
          </a:p>
          <a:p>
            <a:pPr eaLnBrk="1" hangingPunct="1">
              <a:spcBef>
                <a:spcPct val="0"/>
              </a:spcBef>
              <a:spcAft>
                <a:spcPct val="50000"/>
              </a:spcAft>
              <a:buFont typeface="Wingdings" pitchFamily="2" charset="2"/>
              <a:buChar char="§"/>
            </a:pPr>
            <a:r>
              <a:rPr lang="en-US" sz="1800">
                <a:latin typeface="Verdana" pitchFamily="34" charset="0"/>
              </a:rPr>
              <a:t> Advocacy is needed at every point of the process to ensure that progress is made for children and families!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4023092" y="8917127"/>
            <a:ext cx="3077739" cy="469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42" tIns="46671" rIns="93342" bIns="46671"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fld id="{C4D18EA7-3A1C-438B-A5FF-0324A6C65C11}" type="slidenum">
              <a:rPr lang="en-US" sz="1200"/>
              <a:pPr algn="r" eaLnBrk="1" hangingPunct="1"/>
              <a:t>25</a:t>
            </a:fld>
            <a:endParaRPr lang="en-US"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en-US" sz="9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4023092" y="8917127"/>
            <a:ext cx="3077739" cy="469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42" tIns="46671" rIns="93342" bIns="46671"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fld id="{39277D63-A340-44E6-A961-27A6B0A0E9FB}" type="slidenum">
              <a:rPr lang="en-US" sz="1200"/>
              <a:pPr algn="r" eaLnBrk="1" hangingPunct="1"/>
              <a:t>26</a:t>
            </a:fld>
            <a:endParaRPr lang="en-US" sz="120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en-US" sz="9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4023092" y="8917127"/>
            <a:ext cx="3077739" cy="469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42" tIns="46671" rIns="93342" bIns="46671"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fld id="{22F6C39D-CBB1-447C-B4BB-B18DA61D27F0}" type="slidenum">
              <a:rPr lang="en-US" sz="1200"/>
              <a:pPr algn="r" eaLnBrk="1" hangingPunct="1"/>
              <a:t>27</a:t>
            </a:fld>
            <a:endParaRPr lang="en-US" sz="120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ct val="50000"/>
              </a:spcAft>
              <a:buFontTx/>
              <a:buChar char="•"/>
            </a:pPr>
            <a:r>
              <a:rPr lang="en-US" sz="1400" dirty="0">
                <a:latin typeface="Verdana" pitchFamily="34" charset="0"/>
              </a:rPr>
              <a:t> It’s important to identify who has power to achieve policy priorities, otherwise advocates could waste a lot of time and energy going down a path that has little chance of achieving real substantive change. </a:t>
            </a:r>
          </a:p>
          <a:p>
            <a:pPr eaLnBrk="1" hangingPunct="1">
              <a:spcBef>
                <a:spcPct val="0"/>
              </a:spcBef>
              <a:spcAft>
                <a:spcPct val="50000"/>
              </a:spcAft>
              <a:buFontTx/>
              <a:buChar char="•"/>
            </a:pPr>
            <a:r>
              <a:rPr lang="en-US" sz="1400" dirty="0">
                <a:latin typeface="Verdana" pitchFamily="34" charset="0"/>
              </a:rPr>
              <a:t> As you set your objectives to advance to your long-term goal, your primary targets will likely change as you advance through the political process.</a:t>
            </a:r>
          </a:p>
          <a:p>
            <a:pPr eaLnBrk="1" hangingPunct="1">
              <a:spcBef>
                <a:spcPct val="0"/>
              </a:spcBef>
              <a:spcAft>
                <a:spcPct val="50000"/>
              </a:spcAft>
              <a:buFontTx/>
              <a:buChar char="•"/>
            </a:pPr>
            <a:r>
              <a:rPr lang="en-US" sz="1400" dirty="0">
                <a:latin typeface="Verdana" pitchFamily="34" charset="0"/>
              </a:rPr>
              <a:t> For example, at the beginning of the political process, the Speaker of the House may be a primary target to ensure that your bill gets referred to a good committee and will have time for debate on the House floor. If the bill makes it all the way to the Governor’s desk, then the Governor would be a primary target to ensure that he passes the bill into law.</a:t>
            </a:r>
          </a:p>
          <a:p>
            <a:pPr eaLnBrk="1" hangingPunct="1">
              <a:spcBef>
                <a:spcPct val="0"/>
              </a:spcBef>
              <a:spcAft>
                <a:spcPct val="50000"/>
              </a:spcAft>
              <a:buFontTx/>
              <a:buChar char="•"/>
            </a:pPr>
            <a:r>
              <a:rPr lang="en-US" sz="1400" dirty="0">
                <a:latin typeface="Verdana" pitchFamily="34" charset="0"/>
              </a:rPr>
              <a:t> Point out the primary target in our </a:t>
            </a:r>
            <a:r>
              <a:rPr lang="en-US" sz="1400" dirty="0">
                <a:solidFill>
                  <a:srgbClr val="0070C0"/>
                </a:solidFill>
                <a:latin typeface="Verdana" pitchFamily="34" charset="0"/>
              </a:rPr>
              <a:t>sample campaign </a:t>
            </a:r>
            <a:r>
              <a:rPr lang="en-US" sz="1400" dirty="0">
                <a:latin typeface="Verdana" pitchFamily="34" charset="0"/>
              </a:rPr>
              <a:t>about budget cuts impacting social services. Why is Governor Nixon the primary target for this campaign?</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txBox="1">
            <a:spLocks noGrp="1" noChangeArrowheads="1"/>
          </p:cNvSpPr>
          <p:nvPr/>
        </p:nvSpPr>
        <p:spPr bwMode="auto">
          <a:xfrm>
            <a:off x="4023092" y="8917127"/>
            <a:ext cx="3077739" cy="469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42" tIns="46671" rIns="93342" bIns="46671"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fld id="{A5DA8BD9-AFD4-4730-9A4B-200DE89D7C55}" type="slidenum">
              <a:rPr lang="en-US" sz="1200"/>
              <a:pPr algn="r" eaLnBrk="1" hangingPunct="1"/>
              <a:t>28</a:t>
            </a:fld>
            <a:endParaRPr lang="en-US" sz="120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Wingdings" pitchFamily="2" charset="2"/>
              <a:buChar char="§"/>
            </a:pPr>
            <a:r>
              <a:rPr lang="en-US" sz="1000">
                <a:latin typeface="Verdana" pitchFamily="34" charset="0"/>
              </a:rPr>
              <a:t> </a:t>
            </a:r>
            <a:r>
              <a:rPr lang="en-US" sz="1400">
                <a:latin typeface="Verdana" pitchFamily="34" charset="0"/>
              </a:rPr>
              <a:t>Legislators are people too! They have neighbors, family, teachers, etc that they interact with and that can be strategic advocates.</a:t>
            </a:r>
          </a:p>
          <a:p>
            <a:pPr eaLnBrk="1" hangingPunct="1">
              <a:buFont typeface="Wingdings" pitchFamily="2" charset="2"/>
              <a:buChar char="§"/>
            </a:pPr>
            <a:r>
              <a:rPr lang="en-US" sz="1400">
                <a:latin typeface="Verdana" pitchFamily="34" charset="0"/>
              </a:rPr>
              <a:t> Oftentimes, you do not have access to or have the appropriate influence over your primary target to achieve your advocacy objective. That’s why secondary targets are important. </a:t>
            </a:r>
          </a:p>
          <a:p>
            <a:pPr eaLnBrk="1" hangingPunct="1">
              <a:buFont typeface="Wingdings" pitchFamily="2" charset="2"/>
              <a:buChar char="§"/>
            </a:pPr>
            <a:endParaRPr lang="en-US" sz="1000">
              <a:latin typeface="Verdana"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itchFamily="2" charset="2"/>
              <a:buChar char="§"/>
            </a:pPr>
            <a:r>
              <a:rPr lang="en-US" sz="1800">
                <a:latin typeface="Verdana" pitchFamily="34" charset="0"/>
              </a:rPr>
              <a:t> Review various way that advocates can get involved to show public support for children and family issues.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8403" indent="-291694" eaLnBrk="0" hangingPunct="0">
              <a:defRPr sz="2400">
                <a:solidFill>
                  <a:schemeClr val="tx1"/>
                </a:solidFill>
                <a:latin typeface="Times New Roman" pitchFamily="18" charset="0"/>
              </a:defRPr>
            </a:lvl2pPr>
            <a:lvl3pPr marL="1166774" indent="-233355" eaLnBrk="0" hangingPunct="0">
              <a:defRPr sz="2400">
                <a:solidFill>
                  <a:schemeClr val="tx1"/>
                </a:solidFill>
                <a:latin typeface="Times New Roman" pitchFamily="18" charset="0"/>
              </a:defRPr>
            </a:lvl3pPr>
            <a:lvl4pPr marL="1633484" indent="-233355" eaLnBrk="0" hangingPunct="0">
              <a:defRPr sz="2400">
                <a:solidFill>
                  <a:schemeClr val="tx1"/>
                </a:solidFill>
                <a:latin typeface="Times New Roman" pitchFamily="18" charset="0"/>
              </a:defRPr>
            </a:lvl4pPr>
            <a:lvl5pPr marL="2100194" indent="-233355" eaLnBrk="0" hangingPunct="0">
              <a:defRPr sz="2400">
                <a:solidFill>
                  <a:schemeClr val="tx1"/>
                </a:solidFill>
                <a:latin typeface="Times New Roman" pitchFamily="18" charset="0"/>
              </a:defRPr>
            </a:lvl5pPr>
            <a:lvl6pPr marL="2566904" indent="-233355" eaLnBrk="0" fontAlgn="base" hangingPunct="0">
              <a:spcBef>
                <a:spcPct val="0"/>
              </a:spcBef>
              <a:spcAft>
                <a:spcPct val="0"/>
              </a:spcAft>
              <a:defRPr sz="2400">
                <a:solidFill>
                  <a:schemeClr val="tx1"/>
                </a:solidFill>
                <a:latin typeface="Times New Roman" pitchFamily="18" charset="0"/>
              </a:defRPr>
            </a:lvl6pPr>
            <a:lvl7pPr marL="3033613" indent="-233355" eaLnBrk="0" fontAlgn="base" hangingPunct="0">
              <a:spcBef>
                <a:spcPct val="0"/>
              </a:spcBef>
              <a:spcAft>
                <a:spcPct val="0"/>
              </a:spcAft>
              <a:defRPr sz="2400">
                <a:solidFill>
                  <a:schemeClr val="tx1"/>
                </a:solidFill>
                <a:latin typeface="Times New Roman" pitchFamily="18" charset="0"/>
              </a:defRPr>
            </a:lvl7pPr>
            <a:lvl8pPr marL="3500323" indent="-233355" eaLnBrk="0" fontAlgn="base" hangingPunct="0">
              <a:spcBef>
                <a:spcPct val="0"/>
              </a:spcBef>
              <a:spcAft>
                <a:spcPct val="0"/>
              </a:spcAft>
              <a:defRPr sz="2400">
                <a:solidFill>
                  <a:schemeClr val="tx1"/>
                </a:solidFill>
                <a:latin typeface="Times New Roman" pitchFamily="18" charset="0"/>
              </a:defRPr>
            </a:lvl8pPr>
            <a:lvl9pPr marL="3967033" indent="-233355" eaLnBrk="0" fontAlgn="base" hangingPunct="0">
              <a:spcBef>
                <a:spcPct val="0"/>
              </a:spcBef>
              <a:spcAft>
                <a:spcPct val="0"/>
              </a:spcAft>
              <a:defRPr sz="2400">
                <a:solidFill>
                  <a:schemeClr val="tx1"/>
                </a:solidFill>
                <a:latin typeface="Times New Roman" pitchFamily="18" charset="0"/>
              </a:defRPr>
            </a:lvl9pPr>
          </a:lstStyle>
          <a:p>
            <a:pPr eaLnBrk="1" hangingPunct="1"/>
            <a:fld id="{E52DD130-3397-49B2-9906-4E0B0F2D40A1}" type="slidenum">
              <a:rPr lang="en-US" sz="1200"/>
              <a:pPr eaLnBrk="1" hangingPunct="1"/>
              <a:t>3</a:t>
            </a:fld>
            <a:endParaRPr lang="en-US" sz="120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55" indent="-233355" eaLnBrk="1" hangingPunct="1">
              <a:spcBef>
                <a:spcPct val="0"/>
              </a:spcBef>
              <a:spcAft>
                <a:spcPct val="30000"/>
              </a:spcAft>
            </a:pPr>
            <a:endParaRPr lang="en-US" sz="1800">
              <a:latin typeface="Verdana"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4023092" y="8917127"/>
            <a:ext cx="3077739" cy="469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42" tIns="46671" rIns="93342" bIns="46671"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fld id="{8B3443DC-300B-4356-A0A9-0666D025627F}" type="slidenum">
              <a:rPr lang="en-US" sz="1200"/>
              <a:pPr algn="r" eaLnBrk="1" hangingPunct="1"/>
              <a:t>30</a:t>
            </a:fld>
            <a:endParaRPr 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itchFamily="2" charset="2"/>
              <a:buChar char="§"/>
            </a:pPr>
            <a:r>
              <a:rPr lang="en-US" sz="1600">
                <a:latin typeface="Verdana" pitchFamily="34" charset="0"/>
              </a:rPr>
              <a:t> At Child Advocacy Day, participants will have an opportunity to participate in a scheduled meeting with their Senator in a large group. Encourage participants to also meet with their own state representative, or to try and find their State Rep. while they are in the capitol.</a:t>
            </a:r>
          </a:p>
          <a:p>
            <a:pPr>
              <a:buFont typeface="Wingdings" pitchFamily="2" charset="2"/>
              <a:buChar char="§"/>
            </a:pPr>
            <a:r>
              <a:rPr lang="en-US" sz="1600">
                <a:latin typeface="Verdana" pitchFamily="34" charset="0"/>
              </a:rPr>
              <a:t> When legislative session gets really busy, legislators will sometimes stop taking appointments and you may have to find them yourself either in a committee or on the floor of the House or Senate. Usually the legislator’s assistant in their office will help you find them, especially if you are a constituent.</a:t>
            </a:r>
          </a:p>
          <a:p>
            <a:pPr>
              <a:buFont typeface="Wingdings" pitchFamily="2" charset="2"/>
              <a:buChar char="§"/>
            </a:pPr>
            <a:r>
              <a:rPr lang="en-US" sz="1600">
                <a:latin typeface="Verdana" pitchFamily="34" charset="0"/>
              </a:rPr>
              <a:t> Refer to handout “Meeting with Elected Officials” and review the 10 steps. </a:t>
            </a:r>
            <a:endParaRPr lang="en-US" sz="1600">
              <a:solidFill>
                <a:srgbClr val="FFFF00"/>
              </a:solidFill>
              <a:latin typeface="Verdana"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4023092" y="8917127"/>
            <a:ext cx="3077739" cy="469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42" tIns="46671" rIns="93342" bIns="46671"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fld id="{8B3443DC-300B-4356-A0A9-0666D025627F}" type="slidenum">
              <a:rPr lang="en-US" sz="1200"/>
              <a:pPr algn="r" eaLnBrk="1" hangingPunct="1"/>
              <a:t>31</a:t>
            </a:fld>
            <a:endParaRPr 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itchFamily="2" charset="2"/>
              <a:buChar char="§"/>
            </a:pPr>
            <a:r>
              <a:rPr lang="en-US" sz="1600" dirty="0">
                <a:latin typeface="Verdana" pitchFamily="34" charset="0"/>
              </a:rPr>
              <a:t> </a:t>
            </a:r>
            <a:endParaRPr lang="en-US" sz="1600" dirty="0">
              <a:solidFill>
                <a:srgbClr val="FFFF00"/>
              </a:solidFill>
              <a:latin typeface="Verdana"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4023092" y="8917127"/>
            <a:ext cx="3077739" cy="469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42" tIns="46671" rIns="93342" bIns="46671"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fld id="{8B3443DC-300B-4356-A0A9-0666D025627F}" type="slidenum">
              <a:rPr lang="en-US" sz="1200"/>
              <a:pPr algn="r" eaLnBrk="1" hangingPunct="1"/>
              <a:t>32</a:t>
            </a:fld>
            <a:endParaRPr 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itchFamily="2" charset="2"/>
              <a:buChar char="§"/>
            </a:pPr>
            <a:r>
              <a:rPr lang="en-US" sz="1600" dirty="0">
                <a:latin typeface="Verdana" pitchFamily="34" charset="0"/>
              </a:rPr>
              <a:t> </a:t>
            </a:r>
            <a:endParaRPr lang="en-US" sz="1600" dirty="0">
              <a:solidFill>
                <a:srgbClr val="FFFF00"/>
              </a:solidFill>
              <a:latin typeface="Verdana"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4023092" y="8917127"/>
            <a:ext cx="3077739" cy="469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42" tIns="46671" rIns="93342" bIns="46671"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fld id="{8B3443DC-300B-4356-A0A9-0666D025627F}" type="slidenum">
              <a:rPr lang="en-US" sz="1200"/>
              <a:pPr algn="r" eaLnBrk="1" hangingPunct="1"/>
              <a:t>33</a:t>
            </a:fld>
            <a:endParaRPr 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itchFamily="2" charset="2"/>
              <a:buChar char="§"/>
            </a:pPr>
            <a:r>
              <a:rPr lang="en-US" sz="1600" dirty="0">
                <a:latin typeface="Verdana" pitchFamily="34" charset="0"/>
              </a:rPr>
              <a:t> </a:t>
            </a:r>
            <a:endParaRPr lang="en-US" sz="1600" dirty="0">
              <a:solidFill>
                <a:srgbClr val="FFFF00"/>
              </a:solidFill>
              <a:latin typeface="Verdana"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4023092" y="8917127"/>
            <a:ext cx="3077739" cy="469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42" tIns="46671" rIns="93342" bIns="46671"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fld id="{8B3443DC-300B-4356-A0A9-0666D025627F}" type="slidenum">
              <a:rPr lang="en-US" sz="1200"/>
              <a:pPr algn="r" eaLnBrk="1" hangingPunct="1"/>
              <a:t>34</a:t>
            </a:fld>
            <a:endParaRPr 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itchFamily="2" charset="2"/>
              <a:buChar char="§"/>
            </a:pPr>
            <a:r>
              <a:rPr lang="en-US" sz="1600" dirty="0">
                <a:latin typeface="Verdana" pitchFamily="34" charset="0"/>
              </a:rPr>
              <a:t> </a:t>
            </a:r>
            <a:endParaRPr lang="en-US" sz="1600" dirty="0">
              <a:solidFill>
                <a:srgbClr val="FFFF00"/>
              </a:solidFill>
              <a:latin typeface="Verdana"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8403" indent="-291694" eaLnBrk="0" hangingPunct="0">
              <a:defRPr sz="2400">
                <a:solidFill>
                  <a:schemeClr val="tx1"/>
                </a:solidFill>
                <a:latin typeface="Times New Roman" pitchFamily="18" charset="0"/>
              </a:defRPr>
            </a:lvl2pPr>
            <a:lvl3pPr marL="1166774" indent="-233355" eaLnBrk="0" hangingPunct="0">
              <a:defRPr sz="2400">
                <a:solidFill>
                  <a:schemeClr val="tx1"/>
                </a:solidFill>
                <a:latin typeface="Times New Roman" pitchFamily="18" charset="0"/>
              </a:defRPr>
            </a:lvl3pPr>
            <a:lvl4pPr marL="1633484" indent="-233355" eaLnBrk="0" hangingPunct="0">
              <a:defRPr sz="2400">
                <a:solidFill>
                  <a:schemeClr val="tx1"/>
                </a:solidFill>
                <a:latin typeface="Times New Roman" pitchFamily="18" charset="0"/>
              </a:defRPr>
            </a:lvl4pPr>
            <a:lvl5pPr marL="2100194" indent="-233355" eaLnBrk="0" hangingPunct="0">
              <a:defRPr sz="2400">
                <a:solidFill>
                  <a:schemeClr val="tx1"/>
                </a:solidFill>
                <a:latin typeface="Times New Roman" pitchFamily="18" charset="0"/>
              </a:defRPr>
            </a:lvl5pPr>
            <a:lvl6pPr marL="2566904" indent="-233355" eaLnBrk="0" fontAlgn="base" hangingPunct="0">
              <a:spcBef>
                <a:spcPct val="0"/>
              </a:spcBef>
              <a:spcAft>
                <a:spcPct val="0"/>
              </a:spcAft>
              <a:defRPr sz="2400">
                <a:solidFill>
                  <a:schemeClr val="tx1"/>
                </a:solidFill>
                <a:latin typeface="Times New Roman" pitchFamily="18" charset="0"/>
              </a:defRPr>
            </a:lvl6pPr>
            <a:lvl7pPr marL="3033613" indent="-233355" eaLnBrk="0" fontAlgn="base" hangingPunct="0">
              <a:spcBef>
                <a:spcPct val="0"/>
              </a:spcBef>
              <a:spcAft>
                <a:spcPct val="0"/>
              </a:spcAft>
              <a:defRPr sz="2400">
                <a:solidFill>
                  <a:schemeClr val="tx1"/>
                </a:solidFill>
                <a:latin typeface="Times New Roman" pitchFamily="18" charset="0"/>
              </a:defRPr>
            </a:lvl7pPr>
            <a:lvl8pPr marL="3500323" indent="-233355" eaLnBrk="0" fontAlgn="base" hangingPunct="0">
              <a:spcBef>
                <a:spcPct val="0"/>
              </a:spcBef>
              <a:spcAft>
                <a:spcPct val="0"/>
              </a:spcAft>
              <a:defRPr sz="2400">
                <a:solidFill>
                  <a:schemeClr val="tx1"/>
                </a:solidFill>
                <a:latin typeface="Times New Roman" pitchFamily="18" charset="0"/>
              </a:defRPr>
            </a:lvl8pPr>
            <a:lvl9pPr marL="3967033" indent="-233355" eaLnBrk="0" fontAlgn="base" hangingPunct="0">
              <a:spcBef>
                <a:spcPct val="0"/>
              </a:spcBef>
              <a:spcAft>
                <a:spcPct val="0"/>
              </a:spcAft>
              <a:defRPr sz="2400">
                <a:solidFill>
                  <a:schemeClr val="tx1"/>
                </a:solidFill>
                <a:latin typeface="Times New Roman" pitchFamily="18" charset="0"/>
              </a:defRPr>
            </a:lvl9pPr>
          </a:lstStyle>
          <a:p>
            <a:pPr eaLnBrk="1" hangingPunct="1"/>
            <a:fld id="{FEE6C9DA-E3BF-4F16-9BFA-E5015D22D063}" type="slidenum">
              <a:rPr lang="en-US" sz="1200"/>
              <a:pPr eaLnBrk="1" hangingPunct="1"/>
              <a:t>35</a:t>
            </a:fld>
            <a:endParaRPr lang="en-US" sz="120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ct val="30000"/>
              </a:spcAft>
              <a:buFont typeface="Wingdings" pitchFamily="2" charset="2"/>
              <a:buChar char="§"/>
            </a:pPr>
            <a:r>
              <a:rPr lang="en-US" sz="1400" dirty="0" smtClean="0">
                <a:latin typeface="Verdana" pitchFamily="34" charset="0"/>
                <a:cs typeface="Tahoma" pitchFamily="34" charset="0"/>
              </a:rPr>
              <a:t>WE hope after</a:t>
            </a:r>
            <a:r>
              <a:rPr lang="en-US" sz="1400" baseline="0" dirty="0" smtClean="0">
                <a:latin typeface="Verdana" pitchFamily="34" charset="0"/>
                <a:cs typeface="Tahoma" pitchFamily="34" charset="0"/>
              </a:rPr>
              <a:t> this training a</a:t>
            </a:r>
            <a:r>
              <a:rPr lang="en-US" sz="1400" dirty="0" smtClean="0">
                <a:latin typeface="Verdana" pitchFamily="34" charset="0"/>
                <a:cs typeface="Tahoma" pitchFamily="34" charset="0"/>
              </a:rPr>
              <a:t>dvocates will </a:t>
            </a:r>
            <a:r>
              <a:rPr lang="en-US" sz="1400" dirty="0">
                <a:latin typeface="Verdana" pitchFamily="34" charset="0"/>
                <a:cs typeface="Tahoma" pitchFamily="34" charset="0"/>
              </a:rPr>
              <a:t>feel comfortable talking to their legislators on Child Advocacy Day. Child Advocacy Day is an opportunity to show lawmakers that Missourians support making children, youth, &amp; families the state’s #1 priority. </a:t>
            </a:r>
          </a:p>
          <a:p>
            <a:pPr eaLnBrk="1" hangingPunct="1">
              <a:spcBef>
                <a:spcPct val="0"/>
              </a:spcBef>
              <a:spcAft>
                <a:spcPct val="30000"/>
              </a:spcAft>
              <a:buFont typeface="Wingdings" pitchFamily="2" charset="2"/>
              <a:buChar char="§"/>
            </a:pPr>
            <a:r>
              <a:rPr lang="en-US" sz="1400" dirty="0">
                <a:latin typeface="Verdana" pitchFamily="34" charset="0"/>
                <a:cs typeface="Tahoma" pitchFamily="34" charset="0"/>
              </a:rPr>
              <a:t> We need lots of people to come to show visible support, but we also want all these people to visit their own legislators, because </a:t>
            </a:r>
            <a:r>
              <a:rPr lang="en-US" sz="1400" b="1" dirty="0">
                <a:latin typeface="Verdana" pitchFamily="34" charset="0"/>
                <a:cs typeface="Tahoma" pitchFamily="34" charset="0"/>
              </a:rPr>
              <a:t>ultimately lawmakers should be held accountable by the people they represent.</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8403" indent="-291694" eaLnBrk="0" hangingPunct="0">
              <a:defRPr sz="2400">
                <a:solidFill>
                  <a:schemeClr val="tx1"/>
                </a:solidFill>
                <a:latin typeface="Times New Roman" pitchFamily="18" charset="0"/>
              </a:defRPr>
            </a:lvl2pPr>
            <a:lvl3pPr marL="1166774" indent="-233355" eaLnBrk="0" hangingPunct="0">
              <a:defRPr sz="2400">
                <a:solidFill>
                  <a:schemeClr val="tx1"/>
                </a:solidFill>
                <a:latin typeface="Times New Roman" pitchFamily="18" charset="0"/>
              </a:defRPr>
            </a:lvl3pPr>
            <a:lvl4pPr marL="1633484" indent="-233355" eaLnBrk="0" hangingPunct="0">
              <a:defRPr sz="2400">
                <a:solidFill>
                  <a:schemeClr val="tx1"/>
                </a:solidFill>
                <a:latin typeface="Times New Roman" pitchFamily="18" charset="0"/>
              </a:defRPr>
            </a:lvl4pPr>
            <a:lvl5pPr marL="2100194" indent="-233355" eaLnBrk="0" hangingPunct="0">
              <a:defRPr sz="2400">
                <a:solidFill>
                  <a:schemeClr val="tx1"/>
                </a:solidFill>
                <a:latin typeface="Times New Roman" pitchFamily="18" charset="0"/>
              </a:defRPr>
            </a:lvl5pPr>
            <a:lvl6pPr marL="2566904" indent="-233355" eaLnBrk="0" fontAlgn="base" hangingPunct="0">
              <a:spcBef>
                <a:spcPct val="0"/>
              </a:spcBef>
              <a:spcAft>
                <a:spcPct val="0"/>
              </a:spcAft>
              <a:defRPr sz="2400">
                <a:solidFill>
                  <a:schemeClr val="tx1"/>
                </a:solidFill>
                <a:latin typeface="Times New Roman" pitchFamily="18" charset="0"/>
              </a:defRPr>
            </a:lvl6pPr>
            <a:lvl7pPr marL="3033613" indent="-233355" eaLnBrk="0" fontAlgn="base" hangingPunct="0">
              <a:spcBef>
                <a:spcPct val="0"/>
              </a:spcBef>
              <a:spcAft>
                <a:spcPct val="0"/>
              </a:spcAft>
              <a:defRPr sz="2400">
                <a:solidFill>
                  <a:schemeClr val="tx1"/>
                </a:solidFill>
                <a:latin typeface="Times New Roman" pitchFamily="18" charset="0"/>
              </a:defRPr>
            </a:lvl7pPr>
            <a:lvl8pPr marL="3500323" indent="-233355" eaLnBrk="0" fontAlgn="base" hangingPunct="0">
              <a:spcBef>
                <a:spcPct val="0"/>
              </a:spcBef>
              <a:spcAft>
                <a:spcPct val="0"/>
              </a:spcAft>
              <a:defRPr sz="2400">
                <a:solidFill>
                  <a:schemeClr val="tx1"/>
                </a:solidFill>
                <a:latin typeface="Times New Roman" pitchFamily="18" charset="0"/>
              </a:defRPr>
            </a:lvl8pPr>
            <a:lvl9pPr marL="3967033" indent="-233355" eaLnBrk="0" fontAlgn="base" hangingPunct="0">
              <a:spcBef>
                <a:spcPct val="0"/>
              </a:spcBef>
              <a:spcAft>
                <a:spcPct val="0"/>
              </a:spcAft>
              <a:defRPr sz="2400">
                <a:solidFill>
                  <a:schemeClr val="tx1"/>
                </a:solidFill>
                <a:latin typeface="Times New Roman" pitchFamily="18" charset="0"/>
              </a:defRPr>
            </a:lvl9pPr>
          </a:lstStyle>
          <a:p>
            <a:pPr eaLnBrk="1" hangingPunct="1"/>
            <a:fld id="{62736DB1-310F-4A76-9459-C2C306F01BE1}" type="slidenum">
              <a:rPr lang="en-US" sz="1200"/>
              <a:pPr eaLnBrk="1" hangingPunct="1"/>
              <a:t>36</a:t>
            </a:fld>
            <a:endParaRPr lang="en-US" sz="120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ct val="50000"/>
              </a:spcAft>
              <a:buFont typeface="Wingdings" pitchFamily="2" charset="2"/>
              <a:buChar char="§"/>
            </a:pPr>
            <a:r>
              <a:rPr lang="en-US" sz="1600" dirty="0" smtClean="0">
                <a:latin typeface="Verdana" pitchFamily="34" charset="0"/>
                <a:cs typeface="Tahoma" pitchFamily="34" charset="0"/>
              </a:rPr>
              <a:t>Child </a:t>
            </a:r>
            <a:r>
              <a:rPr lang="en-US" sz="1600" dirty="0">
                <a:latin typeface="Verdana" pitchFamily="34" charset="0"/>
                <a:cs typeface="Tahoma" pitchFamily="34" charset="0"/>
              </a:rPr>
              <a:t>Advocacy Day is an opportunity to show lawmakers that Missourians support making children, youth, &amp; families the state’s #1 priority. </a:t>
            </a:r>
          </a:p>
          <a:p>
            <a:pPr eaLnBrk="1" hangingPunct="1">
              <a:spcBef>
                <a:spcPct val="0"/>
              </a:spcBef>
              <a:spcAft>
                <a:spcPct val="50000"/>
              </a:spcAft>
              <a:buFont typeface="Wingdings" pitchFamily="2" charset="2"/>
              <a:buChar char="§"/>
            </a:pPr>
            <a:r>
              <a:rPr lang="en-US" sz="1600" dirty="0">
                <a:latin typeface="Verdana" pitchFamily="34" charset="0"/>
                <a:cs typeface="Tahoma" pitchFamily="34" charset="0"/>
              </a:rPr>
              <a:t> Review ways they can take action during and </a:t>
            </a:r>
            <a:r>
              <a:rPr lang="en-US" sz="1600" dirty="0" smtClean="0">
                <a:latin typeface="Verdana" pitchFamily="34" charset="0"/>
                <a:cs typeface="Tahoma" pitchFamily="34" charset="0"/>
              </a:rPr>
              <a:t>after child </a:t>
            </a:r>
            <a:r>
              <a:rPr lang="en-US" sz="1600" dirty="0">
                <a:latin typeface="Verdana" pitchFamily="34" charset="0"/>
                <a:cs typeface="Tahoma" pitchFamily="34" charset="0"/>
              </a:rPr>
              <a:t>advocacy day. Ask if there are any questions about Child Advocacy Day. If there are questions that you do not know the answer to, refer them to contact the MO Alliance for Children, Youth, and Families.</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8403" indent="-291694" eaLnBrk="0" hangingPunct="0">
              <a:defRPr sz="2400">
                <a:solidFill>
                  <a:schemeClr val="tx1"/>
                </a:solidFill>
                <a:latin typeface="Times New Roman" pitchFamily="18" charset="0"/>
              </a:defRPr>
            </a:lvl2pPr>
            <a:lvl3pPr marL="1166774" indent="-233355" eaLnBrk="0" hangingPunct="0">
              <a:defRPr sz="2400">
                <a:solidFill>
                  <a:schemeClr val="tx1"/>
                </a:solidFill>
                <a:latin typeface="Times New Roman" pitchFamily="18" charset="0"/>
              </a:defRPr>
            </a:lvl3pPr>
            <a:lvl4pPr marL="1633484" indent="-233355" eaLnBrk="0" hangingPunct="0">
              <a:defRPr sz="2400">
                <a:solidFill>
                  <a:schemeClr val="tx1"/>
                </a:solidFill>
                <a:latin typeface="Times New Roman" pitchFamily="18" charset="0"/>
              </a:defRPr>
            </a:lvl4pPr>
            <a:lvl5pPr marL="2100194" indent="-233355" eaLnBrk="0" hangingPunct="0">
              <a:defRPr sz="2400">
                <a:solidFill>
                  <a:schemeClr val="tx1"/>
                </a:solidFill>
                <a:latin typeface="Times New Roman" pitchFamily="18" charset="0"/>
              </a:defRPr>
            </a:lvl5pPr>
            <a:lvl6pPr marL="2566904" indent="-233355" eaLnBrk="0" fontAlgn="base" hangingPunct="0">
              <a:spcBef>
                <a:spcPct val="0"/>
              </a:spcBef>
              <a:spcAft>
                <a:spcPct val="0"/>
              </a:spcAft>
              <a:defRPr sz="2400">
                <a:solidFill>
                  <a:schemeClr val="tx1"/>
                </a:solidFill>
                <a:latin typeface="Times New Roman" pitchFamily="18" charset="0"/>
              </a:defRPr>
            </a:lvl6pPr>
            <a:lvl7pPr marL="3033613" indent="-233355" eaLnBrk="0" fontAlgn="base" hangingPunct="0">
              <a:spcBef>
                <a:spcPct val="0"/>
              </a:spcBef>
              <a:spcAft>
                <a:spcPct val="0"/>
              </a:spcAft>
              <a:defRPr sz="2400">
                <a:solidFill>
                  <a:schemeClr val="tx1"/>
                </a:solidFill>
                <a:latin typeface="Times New Roman" pitchFamily="18" charset="0"/>
              </a:defRPr>
            </a:lvl7pPr>
            <a:lvl8pPr marL="3500323" indent="-233355" eaLnBrk="0" fontAlgn="base" hangingPunct="0">
              <a:spcBef>
                <a:spcPct val="0"/>
              </a:spcBef>
              <a:spcAft>
                <a:spcPct val="0"/>
              </a:spcAft>
              <a:defRPr sz="2400">
                <a:solidFill>
                  <a:schemeClr val="tx1"/>
                </a:solidFill>
                <a:latin typeface="Times New Roman" pitchFamily="18" charset="0"/>
              </a:defRPr>
            </a:lvl8pPr>
            <a:lvl9pPr marL="3967033" indent="-233355" eaLnBrk="0" fontAlgn="base" hangingPunct="0">
              <a:spcBef>
                <a:spcPct val="0"/>
              </a:spcBef>
              <a:spcAft>
                <a:spcPct val="0"/>
              </a:spcAft>
              <a:defRPr sz="2400">
                <a:solidFill>
                  <a:schemeClr val="tx1"/>
                </a:solidFill>
                <a:latin typeface="Times New Roman" pitchFamily="18" charset="0"/>
              </a:defRPr>
            </a:lvl9pPr>
          </a:lstStyle>
          <a:p>
            <a:pPr eaLnBrk="1" hangingPunct="1"/>
            <a:fld id="{62736DB1-310F-4A76-9459-C2C306F01BE1}" type="slidenum">
              <a:rPr lang="en-US" sz="1200"/>
              <a:pPr eaLnBrk="1" hangingPunct="1"/>
              <a:t>37</a:t>
            </a:fld>
            <a:endParaRPr lang="en-US" sz="120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ct val="50000"/>
              </a:spcAft>
              <a:buFont typeface="Wingdings" pitchFamily="2" charset="2"/>
              <a:buChar char="§"/>
            </a:pPr>
            <a:endParaRPr lang="en-US" sz="1600" dirty="0">
              <a:latin typeface="Verdana" pitchFamily="34" charset="0"/>
              <a:cs typeface="Tahoma"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8403" indent="-291694" eaLnBrk="0" hangingPunct="0">
              <a:defRPr sz="2400">
                <a:solidFill>
                  <a:schemeClr val="tx1"/>
                </a:solidFill>
                <a:latin typeface="Times New Roman" pitchFamily="18" charset="0"/>
              </a:defRPr>
            </a:lvl2pPr>
            <a:lvl3pPr marL="1166774" indent="-233355" eaLnBrk="0" hangingPunct="0">
              <a:defRPr sz="2400">
                <a:solidFill>
                  <a:schemeClr val="tx1"/>
                </a:solidFill>
                <a:latin typeface="Times New Roman" pitchFamily="18" charset="0"/>
              </a:defRPr>
            </a:lvl3pPr>
            <a:lvl4pPr marL="1633484" indent="-233355" eaLnBrk="0" hangingPunct="0">
              <a:defRPr sz="2400">
                <a:solidFill>
                  <a:schemeClr val="tx1"/>
                </a:solidFill>
                <a:latin typeface="Times New Roman" pitchFamily="18" charset="0"/>
              </a:defRPr>
            </a:lvl4pPr>
            <a:lvl5pPr marL="2100194" indent="-233355" eaLnBrk="0" hangingPunct="0">
              <a:defRPr sz="2400">
                <a:solidFill>
                  <a:schemeClr val="tx1"/>
                </a:solidFill>
                <a:latin typeface="Times New Roman" pitchFamily="18" charset="0"/>
              </a:defRPr>
            </a:lvl5pPr>
            <a:lvl6pPr marL="2566904" indent="-233355" eaLnBrk="0" fontAlgn="base" hangingPunct="0">
              <a:spcBef>
                <a:spcPct val="0"/>
              </a:spcBef>
              <a:spcAft>
                <a:spcPct val="0"/>
              </a:spcAft>
              <a:defRPr sz="2400">
                <a:solidFill>
                  <a:schemeClr val="tx1"/>
                </a:solidFill>
                <a:latin typeface="Times New Roman" pitchFamily="18" charset="0"/>
              </a:defRPr>
            </a:lvl6pPr>
            <a:lvl7pPr marL="3033613" indent="-233355" eaLnBrk="0" fontAlgn="base" hangingPunct="0">
              <a:spcBef>
                <a:spcPct val="0"/>
              </a:spcBef>
              <a:spcAft>
                <a:spcPct val="0"/>
              </a:spcAft>
              <a:defRPr sz="2400">
                <a:solidFill>
                  <a:schemeClr val="tx1"/>
                </a:solidFill>
                <a:latin typeface="Times New Roman" pitchFamily="18" charset="0"/>
              </a:defRPr>
            </a:lvl7pPr>
            <a:lvl8pPr marL="3500323" indent="-233355" eaLnBrk="0" fontAlgn="base" hangingPunct="0">
              <a:spcBef>
                <a:spcPct val="0"/>
              </a:spcBef>
              <a:spcAft>
                <a:spcPct val="0"/>
              </a:spcAft>
              <a:defRPr sz="2400">
                <a:solidFill>
                  <a:schemeClr val="tx1"/>
                </a:solidFill>
                <a:latin typeface="Times New Roman" pitchFamily="18" charset="0"/>
              </a:defRPr>
            </a:lvl8pPr>
            <a:lvl9pPr marL="3967033" indent="-233355" eaLnBrk="0" fontAlgn="base" hangingPunct="0">
              <a:spcBef>
                <a:spcPct val="0"/>
              </a:spcBef>
              <a:spcAft>
                <a:spcPct val="0"/>
              </a:spcAft>
              <a:defRPr sz="2400">
                <a:solidFill>
                  <a:schemeClr val="tx1"/>
                </a:solidFill>
                <a:latin typeface="Times New Roman" pitchFamily="18" charset="0"/>
              </a:defRPr>
            </a:lvl9pPr>
          </a:lstStyle>
          <a:p>
            <a:pPr eaLnBrk="1" hangingPunct="1"/>
            <a:fld id="{62736DB1-310F-4A76-9459-C2C306F01BE1}" type="slidenum">
              <a:rPr lang="en-US" sz="1200"/>
              <a:pPr eaLnBrk="1" hangingPunct="1"/>
              <a:t>38</a:t>
            </a:fld>
            <a:endParaRPr lang="en-US" sz="120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ct val="50000"/>
              </a:spcAft>
              <a:buFont typeface="Wingdings" pitchFamily="2" charset="2"/>
              <a:buNone/>
            </a:pPr>
            <a:endParaRPr lang="en-US" sz="1600" dirty="0">
              <a:latin typeface="Verdana" pitchFamily="34" charset="0"/>
              <a:cs typeface="Tahoma"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8403" indent="-291694" eaLnBrk="0" hangingPunct="0">
              <a:defRPr sz="2400">
                <a:solidFill>
                  <a:schemeClr val="tx1"/>
                </a:solidFill>
                <a:latin typeface="Times New Roman" pitchFamily="18" charset="0"/>
              </a:defRPr>
            </a:lvl2pPr>
            <a:lvl3pPr marL="1166774" indent="-233355" eaLnBrk="0" hangingPunct="0">
              <a:defRPr sz="2400">
                <a:solidFill>
                  <a:schemeClr val="tx1"/>
                </a:solidFill>
                <a:latin typeface="Times New Roman" pitchFamily="18" charset="0"/>
              </a:defRPr>
            </a:lvl3pPr>
            <a:lvl4pPr marL="1633484" indent="-233355" eaLnBrk="0" hangingPunct="0">
              <a:defRPr sz="2400">
                <a:solidFill>
                  <a:schemeClr val="tx1"/>
                </a:solidFill>
                <a:latin typeface="Times New Roman" pitchFamily="18" charset="0"/>
              </a:defRPr>
            </a:lvl4pPr>
            <a:lvl5pPr marL="2100194" indent="-233355" eaLnBrk="0" hangingPunct="0">
              <a:defRPr sz="2400">
                <a:solidFill>
                  <a:schemeClr val="tx1"/>
                </a:solidFill>
                <a:latin typeface="Times New Roman" pitchFamily="18" charset="0"/>
              </a:defRPr>
            </a:lvl5pPr>
            <a:lvl6pPr marL="2566904" indent="-233355" eaLnBrk="0" fontAlgn="base" hangingPunct="0">
              <a:spcBef>
                <a:spcPct val="0"/>
              </a:spcBef>
              <a:spcAft>
                <a:spcPct val="0"/>
              </a:spcAft>
              <a:defRPr sz="2400">
                <a:solidFill>
                  <a:schemeClr val="tx1"/>
                </a:solidFill>
                <a:latin typeface="Times New Roman" pitchFamily="18" charset="0"/>
              </a:defRPr>
            </a:lvl6pPr>
            <a:lvl7pPr marL="3033613" indent="-233355" eaLnBrk="0" fontAlgn="base" hangingPunct="0">
              <a:spcBef>
                <a:spcPct val="0"/>
              </a:spcBef>
              <a:spcAft>
                <a:spcPct val="0"/>
              </a:spcAft>
              <a:defRPr sz="2400">
                <a:solidFill>
                  <a:schemeClr val="tx1"/>
                </a:solidFill>
                <a:latin typeface="Times New Roman" pitchFamily="18" charset="0"/>
              </a:defRPr>
            </a:lvl7pPr>
            <a:lvl8pPr marL="3500323" indent="-233355" eaLnBrk="0" fontAlgn="base" hangingPunct="0">
              <a:spcBef>
                <a:spcPct val="0"/>
              </a:spcBef>
              <a:spcAft>
                <a:spcPct val="0"/>
              </a:spcAft>
              <a:defRPr sz="2400">
                <a:solidFill>
                  <a:schemeClr val="tx1"/>
                </a:solidFill>
                <a:latin typeface="Times New Roman" pitchFamily="18" charset="0"/>
              </a:defRPr>
            </a:lvl8pPr>
            <a:lvl9pPr marL="3967033" indent="-233355" eaLnBrk="0" fontAlgn="base" hangingPunct="0">
              <a:spcBef>
                <a:spcPct val="0"/>
              </a:spcBef>
              <a:spcAft>
                <a:spcPct val="0"/>
              </a:spcAft>
              <a:defRPr sz="2400">
                <a:solidFill>
                  <a:schemeClr val="tx1"/>
                </a:solidFill>
                <a:latin typeface="Times New Roman" pitchFamily="18" charset="0"/>
              </a:defRPr>
            </a:lvl9pPr>
          </a:lstStyle>
          <a:p>
            <a:pPr eaLnBrk="1" hangingPunct="1"/>
            <a:fld id="{E52DD130-3397-49B2-9906-4E0B0F2D40A1}" type="slidenum">
              <a:rPr lang="en-US" sz="1200"/>
              <a:pPr eaLnBrk="1" hangingPunct="1"/>
              <a:t>4</a:t>
            </a:fld>
            <a:endParaRPr lang="en-US" sz="120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55" indent="-233355" eaLnBrk="1" hangingPunct="1">
              <a:spcBef>
                <a:spcPct val="0"/>
              </a:spcBef>
              <a:spcAft>
                <a:spcPct val="30000"/>
              </a:spcAft>
            </a:pPr>
            <a:endParaRPr lang="en-US" sz="1800">
              <a:latin typeface="Verdana"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8403" indent="-291694" eaLnBrk="0" hangingPunct="0">
              <a:defRPr sz="2400">
                <a:solidFill>
                  <a:schemeClr val="tx1"/>
                </a:solidFill>
                <a:latin typeface="Times New Roman" pitchFamily="18" charset="0"/>
              </a:defRPr>
            </a:lvl2pPr>
            <a:lvl3pPr marL="1166774" indent="-233355" eaLnBrk="0" hangingPunct="0">
              <a:defRPr sz="2400">
                <a:solidFill>
                  <a:schemeClr val="tx1"/>
                </a:solidFill>
                <a:latin typeface="Times New Roman" pitchFamily="18" charset="0"/>
              </a:defRPr>
            </a:lvl3pPr>
            <a:lvl4pPr marL="1633484" indent="-233355" eaLnBrk="0" hangingPunct="0">
              <a:defRPr sz="2400">
                <a:solidFill>
                  <a:schemeClr val="tx1"/>
                </a:solidFill>
                <a:latin typeface="Times New Roman" pitchFamily="18" charset="0"/>
              </a:defRPr>
            </a:lvl4pPr>
            <a:lvl5pPr marL="2100194" indent="-233355" eaLnBrk="0" hangingPunct="0">
              <a:defRPr sz="2400">
                <a:solidFill>
                  <a:schemeClr val="tx1"/>
                </a:solidFill>
                <a:latin typeface="Times New Roman" pitchFamily="18" charset="0"/>
              </a:defRPr>
            </a:lvl5pPr>
            <a:lvl6pPr marL="2566904" indent="-233355" eaLnBrk="0" fontAlgn="base" hangingPunct="0">
              <a:spcBef>
                <a:spcPct val="0"/>
              </a:spcBef>
              <a:spcAft>
                <a:spcPct val="0"/>
              </a:spcAft>
              <a:defRPr sz="2400">
                <a:solidFill>
                  <a:schemeClr val="tx1"/>
                </a:solidFill>
                <a:latin typeface="Times New Roman" pitchFamily="18" charset="0"/>
              </a:defRPr>
            </a:lvl6pPr>
            <a:lvl7pPr marL="3033613" indent="-233355" eaLnBrk="0" fontAlgn="base" hangingPunct="0">
              <a:spcBef>
                <a:spcPct val="0"/>
              </a:spcBef>
              <a:spcAft>
                <a:spcPct val="0"/>
              </a:spcAft>
              <a:defRPr sz="2400">
                <a:solidFill>
                  <a:schemeClr val="tx1"/>
                </a:solidFill>
                <a:latin typeface="Times New Roman" pitchFamily="18" charset="0"/>
              </a:defRPr>
            </a:lvl7pPr>
            <a:lvl8pPr marL="3500323" indent="-233355" eaLnBrk="0" fontAlgn="base" hangingPunct="0">
              <a:spcBef>
                <a:spcPct val="0"/>
              </a:spcBef>
              <a:spcAft>
                <a:spcPct val="0"/>
              </a:spcAft>
              <a:defRPr sz="2400">
                <a:solidFill>
                  <a:schemeClr val="tx1"/>
                </a:solidFill>
                <a:latin typeface="Times New Roman" pitchFamily="18" charset="0"/>
              </a:defRPr>
            </a:lvl8pPr>
            <a:lvl9pPr marL="3967033" indent="-233355" eaLnBrk="0" fontAlgn="base" hangingPunct="0">
              <a:spcBef>
                <a:spcPct val="0"/>
              </a:spcBef>
              <a:spcAft>
                <a:spcPct val="0"/>
              </a:spcAft>
              <a:defRPr sz="2400">
                <a:solidFill>
                  <a:schemeClr val="tx1"/>
                </a:solidFill>
                <a:latin typeface="Times New Roman" pitchFamily="18" charset="0"/>
              </a:defRPr>
            </a:lvl9pPr>
          </a:lstStyle>
          <a:p>
            <a:pPr eaLnBrk="1" hangingPunct="1"/>
            <a:fld id="{E52DD130-3397-49B2-9906-4E0B0F2D40A1}" type="slidenum">
              <a:rPr lang="en-US" sz="1200"/>
              <a:pPr eaLnBrk="1" hangingPunct="1"/>
              <a:t>5</a:t>
            </a:fld>
            <a:endParaRPr lang="en-US" sz="120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55" indent="-233355" eaLnBrk="1" hangingPunct="1">
              <a:spcBef>
                <a:spcPct val="0"/>
              </a:spcBef>
              <a:spcAft>
                <a:spcPct val="30000"/>
              </a:spcAft>
            </a:pPr>
            <a:endParaRPr lang="en-US" sz="1800">
              <a:latin typeface="Verdana"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8403" indent="-291694" eaLnBrk="0" hangingPunct="0">
              <a:defRPr sz="2400">
                <a:solidFill>
                  <a:schemeClr val="tx1"/>
                </a:solidFill>
                <a:latin typeface="Times New Roman" pitchFamily="18" charset="0"/>
              </a:defRPr>
            </a:lvl2pPr>
            <a:lvl3pPr marL="1166774" indent="-233355" eaLnBrk="0" hangingPunct="0">
              <a:defRPr sz="2400">
                <a:solidFill>
                  <a:schemeClr val="tx1"/>
                </a:solidFill>
                <a:latin typeface="Times New Roman" pitchFamily="18" charset="0"/>
              </a:defRPr>
            </a:lvl3pPr>
            <a:lvl4pPr marL="1633484" indent="-233355" eaLnBrk="0" hangingPunct="0">
              <a:defRPr sz="2400">
                <a:solidFill>
                  <a:schemeClr val="tx1"/>
                </a:solidFill>
                <a:latin typeface="Times New Roman" pitchFamily="18" charset="0"/>
              </a:defRPr>
            </a:lvl4pPr>
            <a:lvl5pPr marL="2100194" indent="-233355" eaLnBrk="0" hangingPunct="0">
              <a:defRPr sz="2400">
                <a:solidFill>
                  <a:schemeClr val="tx1"/>
                </a:solidFill>
                <a:latin typeface="Times New Roman" pitchFamily="18" charset="0"/>
              </a:defRPr>
            </a:lvl5pPr>
            <a:lvl6pPr marL="2566904" indent="-233355" eaLnBrk="0" fontAlgn="base" hangingPunct="0">
              <a:spcBef>
                <a:spcPct val="0"/>
              </a:spcBef>
              <a:spcAft>
                <a:spcPct val="0"/>
              </a:spcAft>
              <a:defRPr sz="2400">
                <a:solidFill>
                  <a:schemeClr val="tx1"/>
                </a:solidFill>
                <a:latin typeface="Times New Roman" pitchFamily="18" charset="0"/>
              </a:defRPr>
            </a:lvl6pPr>
            <a:lvl7pPr marL="3033613" indent="-233355" eaLnBrk="0" fontAlgn="base" hangingPunct="0">
              <a:spcBef>
                <a:spcPct val="0"/>
              </a:spcBef>
              <a:spcAft>
                <a:spcPct val="0"/>
              </a:spcAft>
              <a:defRPr sz="2400">
                <a:solidFill>
                  <a:schemeClr val="tx1"/>
                </a:solidFill>
                <a:latin typeface="Times New Roman" pitchFamily="18" charset="0"/>
              </a:defRPr>
            </a:lvl7pPr>
            <a:lvl8pPr marL="3500323" indent="-233355" eaLnBrk="0" fontAlgn="base" hangingPunct="0">
              <a:spcBef>
                <a:spcPct val="0"/>
              </a:spcBef>
              <a:spcAft>
                <a:spcPct val="0"/>
              </a:spcAft>
              <a:defRPr sz="2400">
                <a:solidFill>
                  <a:schemeClr val="tx1"/>
                </a:solidFill>
                <a:latin typeface="Times New Roman" pitchFamily="18" charset="0"/>
              </a:defRPr>
            </a:lvl8pPr>
            <a:lvl9pPr marL="3967033" indent="-233355" eaLnBrk="0" fontAlgn="base" hangingPunct="0">
              <a:spcBef>
                <a:spcPct val="0"/>
              </a:spcBef>
              <a:spcAft>
                <a:spcPct val="0"/>
              </a:spcAft>
              <a:defRPr sz="2400">
                <a:solidFill>
                  <a:schemeClr val="tx1"/>
                </a:solidFill>
                <a:latin typeface="Times New Roman" pitchFamily="18" charset="0"/>
              </a:defRPr>
            </a:lvl9pPr>
          </a:lstStyle>
          <a:p>
            <a:pPr eaLnBrk="1" hangingPunct="1"/>
            <a:fld id="{E52DD130-3397-49B2-9906-4E0B0F2D40A1}" type="slidenum">
              <a:rPr lang="en-US" sz="1200"/>
              <a:pPr eaLnBrk="1" hangingPunct="1"/>
              <a:t>6</a:t>
            </a:fld>
            <a:endParaRPr lang="en-US" sz="120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55" indent="-233355" eaLnBrk="1" hangingPunct="1">
              <a:spcBef>
                <a:spcPct val="0"/>
              </a:spcBef>
              <a:spcAft>
                <a:spcPct val="30000"/>
              </a:spcAft>
            </a:pPr>
            <a:endParaRPr lang="en-US" sz="1800">
              <a:latin typeface="Verdana"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8403" indent="-291694" eaLnBrk="0" hangingPunct="0">
              <a:defRPr sz="2400">
                <a:solidFill>
                  <a:schemeClr val="tx1"/>
                </a:solidFill>
                <a:latin typeface="Times New Roman" pitchFamily="18" charset="0"/>
              </a:defRPr>
            </a:lvl2pPr>
            <a:lvl3pPr marL="1166774" indent="-233355" eaLnBrk="0" hangingPunct="0">
              <a:defRPr sz="2400">
                <a:solidFill>
                  <a:schemeClr val="tx1"/>
                </a:solidFill>
                <a:latin typeface="Times New Roman" pitchFamily="18" charset="0"/>
              </a:defRPr>
            </a:lvl3pPr>
            <a:lvl4pPr marL="1633484" indent="-233355" eaLnBrk="0" hangingPunct="0">
              <a:defRPr sz="2400">
                <a:solidFill>
                  <a:schemeClr val="tx1"/>
                </a:solidFill>
                <a:latin typeface="Times New Roman" pitchFamily="18" charset="0"/>
              </a:defRPr>
            </a:lvl4pPr>
            <a:lvl5pPr marL="2100194" indent="-233355" eaLnBrk="0" hangingPunct="0">
              <a:defRPr sz="2400">
                <a:solidFill>
                  <a:schemeClr val="tx1"/>
                </a:solidFill>
                <a:latin typeface="Times New Roman" pitchFamily="18" charset="0"/>
              </a:defRPr>
            </a:lvl5pPr>
            <a:lvl6pPr marL="2566904" indent="-233355" eaLnBrk="0" fontAlgn="base" hangingPunct="0">
              <a:spcBef>
                <a:spcPct val="0"/>
              </a:spcBef>
              <a:spcAft>
                <a:spcPct val="0"/>
              </a:spcAft>
              <a:defRPr sz="2400">
                <a:solidFill>
                  <a:schemeClr val="tx1"/>
                </a:solidFill>
                <a:latin typeface="Times New Roman" pitchFamily="18" charset="0"/>
              </a:defRPr>
            </a:lvl6pPr>
            <a:lvl7pPr marL="3033613" indent="-233355" eaLnBrk="0" fontAlgn="base" hangingPunct="0">
              <a:spcBef>
                <a:spcPct val="0"/>
              </a:spcBef>
              <a:spcAft>
                <a:spcPct val="0"/>
              </a:spcAft>
              <a:defRPr sz="2400">
                <a:solidFill>
                  <a:schemeClr val="tx1"/>
                </a:solidFill>
                <a:latin typeface="Times New Roman" pitchFamily="18" charset="0"/>
              </a:defRPr>
            </a:lvl7pPr>
            <a:lvl8pPr marL="3500323" indent="-233355" eaLnBrk="0" fontAlgn="base" hangingPunct="0">
              <a:spcBef>
                <a:spcPct val="0"/>
              </a:spcBef>
              <a:spcAft>
                <a:spcPct val="0"/>
              </a:spcAft>
              <a:defRPr sz="2400">
                <a:solidFill>
                  <a:schemeClr val="tx1"/>
                </a:solidFill>
                <a:latin typeface="Times New Roman" pitchFamily="18" charset="0"/>
              </a:defRPr>
            </a:lvl8pPr>
            <a:lvl9pPr marL="3967033" indent="-233355" eaLnBrk="0" fontAlgn="base" hangingPunct="0">
              <a:spcBef>
                <a:spcPct val="0"/>
              </a:spcBef>
              <a:spcAft>
                <a:spcPct val="0"/>
              </a:spcAft>
              <a:defRPr sz="2400">
                <a:solidFill>
                  <a:schemeClr val="tx1"/>
                </a:solidFill>
                <a:latin typeface="Times New Roman" pitchFamily="18" charset="0"/>
              </a:defRPr>
            </a:lvl9pPr>
          </a:lstStyle>
          <a:p>
            <a:pPr eaLnBrk="1" hangingPunct="1"/>
            <a:fld id="{F4841382-B015-4A44-82C7-3A98B97A9208}" type="slidenum">
              <a:rPr lang="en-US" sz="1200"/>
              <a:pPr eaLnBrk="1" hangingPunct="1"/>
              <a:t>7</a:t>
            </a:fld>
            <a:endParaRPr lang="en-US" sz="120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ct val="30000"/>
              </a:spcAft>
              <a:buFont typeface="Wingdings" pitchFamily="2" charset="2"/>
              <a:buChar char="§"/>
            </a:pPr>
            <a:r>
              <a:rPr lang="en-US" dirty="0" smtClean="0">
                <a:latin typeface="Verdana" pitchFamily="34" charset="0"/>
                <a:cs typeface="Tahoma" pitchFamily="34" charset="0"/>
              </a:rPr>
              <a:t>What does an advocate</a:t>
            </a:r>
            <a:r>
              <a:rPr lang="en-US" baseline="0" dirty="0" smtClean="0">
                <a:latin typeface="Verdana" pitchFamily="34" charset="0"/>
                <a:cs typeface="Tahoma" pitchFamily="34" charset="0"/>
              </a:rPr>
              <a:t> look like?  Yellow page</a:t>
            </a:r>
            <a:endParaRPr lang="en-US" dirty="0" smtClean="0">
              <a:solidFill>
                <a:srgbClr val="800080"/>
              </a:solidFill>
              <a:latin typeface="Verdana" pitchFamily="34" charset="0"/>
              <a:cs typeface="Tahoma" pitchFamily="34" charset="0"/>
            </a:endParaRPr>
          </a:p>
          <a:p>
            <a:pPr eaLnBrk="1" hangingPunct="1">
              <a:spcBef>
                <a:spcPct val="0"/>
              </a:spcBef>
              <a:spcAft>
                <a:spcPct val="30000"/>
              </a:spcAft>
              <a:buFont typeface="Wingdings" pitchFamily="2" charset="2"/>
              <a:buChar char="§"/>
            </a:pPr>
            <a:r>
              <a:rPr lang="en-US" dirty="0" smtClean="0">
                <a:latin typeface="Verdana" pitchFamily="34" charset="0"/>
                <a:cs typeface="Tahoma" pitchFamily="34" charset="0"/>
              </a:rPr>
              <a:t> Ask for a few people to volunteer to share what issues are of concern to them and what they find difficult about the political </a:t>
            </a:r>
            <a:r>
              <a:rPr lang="en-US" dirty="0" smtClean="0">
                <a:latin typeface="Verdana" pitchFamily="34" charset="0"/>
                <a:cs typeface="Tahoma" pitchFamily="34" charset="0"/>
              </a:rPr>
              <a:t>process.  Write these on Note pad.</a:t>
            </a:r>
            <a:r>
              <a:rPr lang="en-US" baseline="0" dirty="0" smtClean="0">
                <a:latin typeface="Verdana" pitchFamily="34" charset="0"/>
                <a:cs typeface="Tahoma" pitchFamily="34" charset="0"/>
              </a:rPr>
              <a:t> </a:t>
            </a:r>
            <a:endParaRPr lang="en-US" dirty="0" smtClean="0">
              <a:latin typeface="Verdana" pitchFamily="34" charset="0"/>
              <a:cs typeface="Tahoma" pitchFamily="34" charset="0"/>
            </a:endParaRPr>
          </a:p>
          <a:p>
            <a:pPr eaLnBrk="1" hangingPunct="1">
              <a:spcBef>
                <a:spcPct val="0"/>
              </a:spcBef>
              <a:spcAft>
                <a:spcPct val="30000"/>
              </a:spcAft>
              <a:buFont typeface="Wingdings" pitchFamily="2" charset="2"/>
              <a:buChar char="§"/>
            </a:pPr>
            <a:r>
              <a:rPr lang="en-US" dirty="0" smtClean="0">
                <a:latin typeface="Verdana" pitchFamily="34" charset="0"/>
                <a:cs typeface="Tahoma" pitchFamily="34" charset="0"/>
              </a:rPr>
              <a:t>One </a:t>
            </a:r>
            <a:r>
              <a:rPr lang="en-US" dirty="0" smtClean="0">
                <a:latin typeface="Verdana" pitchFamily="34" charset="0"/>
                <a:cs typeface="Tahoma" pitchFamily="34" charset="0"/>
              </a:rPr>
              <a:t>of the things we all have in common is the desire to make a difference in the lives of children.  The willingness is there, and the passion for our cause is definitely there.  What we often lack, however, is the know-how.  The political process is unfamiliar, and therefore mysterious and often intimidating.  This course is aimed at demystifying that process.  If you take away only one thing from this course, we hope it is the understanding that you have the power to influence lawmakers and drive change in our community.”</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8403" indent="-291694" eaLnBrk="0" hangingPunct="0">
              <a:defRPr sz="2400">
                <a:solidFill>
                  <a:schemeClr val="tx1"/>
                </a:solidFill>
                <a:latin typeface="Times New Roman" pitchFamily="18" charset="0"/>
              </a:defRPr>
            </a:lvl2pPr>
            <a:lvl3pPr marL="1166774" indent="-233355" eaLnBrk="0" hangingPunct="0">
              <a:defRPr sz="2400">
                <a:solidFill>
                  <a:schemeClr val="tx1"/>
                </a:solidFill>
                <a:latin typeface="Times New Roman" pitchFamily="18" charset="0"/>
              </a:defRPr>
            </a:lvl3pPr>
            <a:lvl4pPr marL="1633484" indent="-233355" eaLnBrk="0" hangingPunct="0">
              <a:defRPr sz="2400">
                <a:solidFill>
                  <a:schemeClr val="tx1"/>
                </a:solidFill>
                <a:latin typeface="Times New Roman" pitchFamily="18" charset="0"/>
              </a:defRPr>
            </a:lvl4pPr>
            <a:lvl5pPr marL="2100194" indent="-233355" eaLnBrk="0" hangingPunct="0">
              <a:defRPr sz="2400">
                <a:solidFill>
                  <a:schemeClr val="tx1"/>
                </a:solidFill>
                <a:latin typeface="Times New Roman" pitchFamily="18" charset="0"/>
              </a:defRPr>
            </a:lvl5pPr>
            <a:lvl6pPr marL="2566904" indent="-233355" eaLnBrk="0" fontAlgn="base" hangingPunct="0">
              <a:spcBef>
                <a:spcPct val="0"/>
              </a:spcBef>
              <a:spcAft>
                <a:spcPct val="0"/>
              </a:spcAft>
              <a:defRPr sz="2400">
                <a:solidFill>
                  <a:schemeClr val="tx1"/>
                </a:solidFill>
                <a:latin typeface="Times New Roman" pitchFamily="18" charset="0"/>
              </a:defRPr>
            </a:lvl6pPr>
            <a:lvl7pPr marL="3033613" indent="-233355" eaLnBrk="0" fontAlgn="base" hangingPunct="0">
              <a:spcBef>
                <a:spcPct val="0"/>
              </a:spcBef>
              <a:spcAft>
                <a:spcPct val="0"/>
              </a:spcAft>
              <a:defRPr sz="2400">
                <a:solidFill>
                  <a:schemeClr val="tx1"/>
                </a:solidFill>
                <a:latin typeface="Times New Roman" pitchFamily="18" charset="0"/>
              </a:defRPr>
            </a:lvl7pPr>
            <a:lvl8pPr marL="3500323" indent="-233355" eaLnBrk="0" fontAlgn="base" hangingPunct="0">
              <a:spcBef>
                <a:spcPct val="0"/>
              </a:spcBef>
              <a:spcAft>
                <a:spcPct val="0"/>
              </a:spcAft>
              <a:defRPr sz="2400">
                <a:solidFill>
                  <a:schemeClr val="tx1"/>
                </a:solidFill>
                <a:latin typeface="Times New Roman" pitchFamily="18" charset="0"/>
              </a:defRPr>
            </a:lvl8pPr>
            <a:lvl9pPr marL="3967033" indent="-233355" eaLnBrk="0" fontAlgn="base" hangingPunct="0">
              <a:spcBef>
                <a:spcPct val="0"/>
              </a:spcBef>
              <a:spcAft>
                <a:spcPct val="0"/>
              </a:spcAft>
              <a:defRPr sz="2400">
                <a:solidFill>
                  <a:schemeClr val="tx1"/>
                </a:solidFill>
                <a:latin typeface="Times New Roman" pitchFamily="18" charset="0"/>
              </a:defRPr>
            </a:lvl9pPr>
          </a:lstStyle>
          <a:p>
            <a:pPr eaLnBrk="1" hangingPunct="1"/>
            <a:fld id="{E022C5B0-C871-4D0B-94BD-9402611C9D85}" type="slidenum">
              <a:rPr lang="en-US" sz="1200"/>
              <a:pPr eaLnBrk="1" hangingPunct="1"/>
              <a:t>8</a:t>
            </a:fld>
            <a:endParaRPr lang="en-US" sz="120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ct val="30000"/>
              </a:spcAft>
              <a:buFont typeface="Wingdings" pitchFamily="2" charset="2"/>
              <a:buChar char="§"/>
            </a:pPr>
            <a:r>
              <a:rPr lang="en-US" sz="1800" dirty="0" smtClean="0">
                <a:latin typeface="Verdana" pitchFamily="34" charset="0"/>
              </a:rPr>
              <a:t>we </a:t>
            </a:r>
            <a:r>
              <a:rPr lang="en-US" sz="1800" dirty="0">
                <a:latin typeface="Verdana" pitchFamily="34" charset="0"/>
              </a:rPr>
              <a:t>will go over several of these steps today to help participants feel comfortable communicating their advocacy message with elected officials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8403" indent="-291694" eaLnBrk="0" hangingPunct="0">
              <a:defRPr sz="2400">
                <a:solidFill>
                  <a:schemeClr val="tx1"/>
                </a:solidFill>
                <a:latin typeface="Times New Roman" pitchFamily="18" charset="0"/>
              </a:defRPr>
            </a:lvl2pPr>
            <a:lvl3pPr marL="1166774" indent="-233355" eaLnBrk="0" hangingPunct="0">
              <a:defRPr sz="2400">
                <a:solidFill>
                  <a:schemeClr val="tx1"/>
                </a:solidFill>
                <a:latin typeface="Times New Roman" pitchFamily="18" charset="0"/>
              </a:defRPr>
            </a:lvl3pPr>
            <a:lvl4pPr marL="1633484" indent="-233355" eaLnBrk="0" hangingPunct="0">
              <a:defRPr sz="2400">
                <a:solidFill>
                  <a:schemeClr val="tx1"/>
                </a:solidFill>
                <a:latin typeface="Times New Roman" pitchFamily="18" charset="0"/>
              </a:defRPr>
            </a:lvl4pPr>
            <a:lvl5pPr marL="2100194" indent="-233355" eaLnBrk="0" hangingPunct="0">
              <a:defRPr sz="2400">
                <a:solidFill>
                  <a:schemeClr val="tx1"/>
                </a:solidFill>
                <a:latin typeface="Times New Roman" pitchFamily="18" charset="0"/>
              </a:defRPr>
            </a:lvl5pPr>
            <a:lvl6pPr marL="2566904" indent="-233355" eaLnBrk="0" fontAlgn="base" hangingPunct="0">
              <a:spcBef>
                <a:spcPct val="0"/>
              </a:spcBef>
              <a:spcAft>
                <a:spcPct val="0"/>
              </a:spcAft>
              <a:defRPr sz="2400">
                <a:solidFill>
                  <a:schemeClr val="tx1"/>
                </a:solidFill>
                <a:latin typeface="Times New Roman" pitchFamily="18" charset="0"/>
              </a:defRPr>
            </a:lvl6pPr>
            <a:lvl7pPr marL="3033613" indent="-233355" eaLnBrk="0" fontAlgn="base" hangingPunct="0">
              <a:spcBef>
                <a:spcPct val="0"/>
              </a:spcBef>
              <a:spcAft>
                <a:spcPct val="0"/>
              </a:spcAft>
              <a:defRPr sz="2400">
                <a:solidFill>
                  <a:schemeClr val="tx1"/>
                </a:solidFill>
                <a:latin typeface="Times New Roman" pitchFamily="18" charset="0"/>
              </a:defRPr>
            </a:lvl7pPr>
            <a:lvl8pPr marL="3500323" indent="-233355" eaLnBrk="0" fontAlgn="base" hangingPunct="0">
              <a:spcBef>
                <a:spcPct val="0"/>
              </a:spcBef>
              <a:spcAft>
                <a:spcPct val="0"/>
              </a:spcAft>
              <a:defRPr sz="2400">
                <a:solidFill>
                  <a:schemeClr val="tx1"/>
                </a:solidFill>
                <a:latin typeface="Times New Roman" pitchFamily="18" charset="0"/>
              </a:defRPr>
            </a:lvl8pPr>
            <a:lvl9pPr marL="3967033" indent="-233355" eaLnBrk="0" fontAlgn="base" hangingPunct="0">
              <a:spcBef>
                <a:spcPct val="0"/>
              </a:spcBef>
              <a:spcAft>
                <a:spcPct val="0"/>
              </a:spcAft>
              <a:defRPr sz="2400">
                <a:solidFill>
                  <a:schemeClr val="tx1"/>
                </a:solidFill>
                <a:latin typeface="Times New Roman" pitchFamily="18" charset="0"/>
              </a:defRPr>
            </a:lvl9pPr>
          </a:lstStyle>
          <a:p>
            <a:pPr eaLnBrk="1" hangingPunct="1"/>
            <a:fld id="{F1E7C0FA-2A5A-464E-8164-72AAEE1B58CF}" type="slidenum">
              <a:rPr lang="en-US" sz="1200"/>
              <a:pPr eaLnBrk="1" hangingPunct="1"/>
              <a:t>9</a:t>
            </a:fld>
            <a:endParaRPr 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ct val="30000"/>
              </a:spcAft>
              <a:buFont typeface="Wingdings" pitchFamily="2" charset="2"/>
              <a:buChar char="§"/>
            </a:pPr>
            <a:r>
              <a:rPr lang="en-US" sz="1600">
                <a:latin typeface="Verdana" pitchFamily="34" charset="0"/>
              </a:rPr>
              <a:t> Ask for examples of advocacy – review those on slide</a:t>
            </a:r>
          </a:p>
          <a:p>
            <a:pPr eaLnBrk="1" hangingPunct="1">
              <a:spcBef>
                <a:spcPct val="0"/>
              </a:spcBef>
              <a:spcAft>
                <a:spcPct val="30000"/>
              </a:spcAft>
              <a:buFont typeface="Wingdings" pitchFamily="2" charset="2"/>
              <a:buChar char="§"/>
            </a:pPr>
            <a:r>
              <a:rPr lang="en-US" sz="1600" b="1">
                <a:latin typeface="Verdana" pitchFamily="34" charset="0"/>
              </a:rPr>
              <a:t>“As United States citizens, we not only have access to our leaders and lawmakers, but we have a responsibility to actively participate in the political process by voting, emailing/writing, calling our legislators, coming to the capitol, and staying informed about issues that concern us.”</a:t>
            </a:r>
            <a:endParaRPr lang="en-US" sz="1600">
              <a:latin typeface="Verdana" pitchFamily="34" charset="0"/>
            </a:endParaRPr>
          </a:p>
          <a:p>
            <a:pPr eaLnBrk="1" hangingPunct="1">
              <a:spcBef>
                <a:spcPct val="0"/>
              </a:spcBef>
              <a:spcAft>
                <a:spcPct val="30000"/>
              </a:spcAft>
              <a:buFont typeface="Wingdings" pitchFamily="2" charset="2"/>
              <a:buChar char="§"/>
            </a:pPr>
            <a:r>
              <a:rPr lang="en-US" sz="1600">
                <a:latin typeface="Verdana" pitchFamily="34" charset="0"/>
              </a:rPr>
              <a:t> Child Advocacy is making sure that the needs of children are a priority for state lawmakers, especially in the budget!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CC04332-1F5C-4307-AEBF-2774BBCB2E54}" type="slidenum">
              <a:rPr lang="en-US"/>
              <a:pPr>
                <a:defRPr/>
              </a:pPr>
              <a:t>‹#›</a:t>
            </a:fld>
            <a:endParaRPr lang="en-US" dirty="0"/>
          </a:p>
        </p:txBody>
      </p:sp>
    </p:spTree>
    <p:extLst>
      <p:ext uri="{BB962C8B-B14F-4D97-AF65-F5344CB8AC3E}">
        <p14:creationId xmlns:p14="http://schemas.microsoft.com/office/powerpoint/2010/main" val="10446946"/>
      </p:ext>
    </p:extLst>
  </p:cSld>
  <p:clrMapOvr>
    <a:masterClrMapping/>
  </p:clrMapOvr>
  <p:transition spd="med">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3D4BD9-7607-4DB7-99D3-BF480B7B0156}" type="slidenum">
              <a:rPr lang="en-US"/>
              <a:pPr>
                <a:defRPr/>
              </a:pPr>
              <a:t>‹#›</a:t>
            </a:fld>
            <a:endParaRPr lang="en-US" dirty="0"/>
          </a:p>
        </p:txBody>
      </p:sp>
    </p:spTree>
    <p:extLst>
      <p:ext uri="{BB962C8B-B14F-4D97-AF65-F5344CB8AC3E}">
        <p14:creationId xmlns:p14="http://schemas.microsoft.com/office/powerpoint/2010/main" val="969159568"/>
      </p:ext>
    </p:extLst>
  </p:cSld>
  <p:clrMapOvr>
    <a:masterClrMapping/>
  </p:clrMapOvr>
  <p:transition spd="med">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1"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5DDBF1-4221-4AFF-8370-66A63B3D73CD}" type="slidenum">
              <a:rPr lang="en-US"/>
              <a:pPr>
                <a:defRPr/>
              </a:pPr>
              <a:t>‹#›</a:t>
            </a:fld>
            <a:endParaRPr lang="en-US" dirty="0"/>
          </a:p>
        </p:txBody>
      </p:sp>
    </p:spTree>
    <p:extLst>
      <p:ext uri="{BB962C8B-B14F-4D97-AF65-F5344CB8AC3E}">
        <p14:creationId xmlns:p14="http://schemas.microsoft.com/office/powerpoint/2010/main" val="1117926265"/>
      </p:ext>
    </p:extLst>
  </p:cSld>
  <p:clrMapOvr>
    <a:masterClrMapping/>
  </p:clrMapOvr>
  <p:transition spd="med">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4F8E63F-4969-43FC-9474-59441912271A}" type="slidenum">
              <a:rPr lang="en-US"/>
              <a:pPr>
                <a:defRPr/>
              </a:pPr>
              <a:t>‹#›</a:t>
            </a:fld>
            <a:endParaRPr lang="en-US" dirty="0"/>
          </a:p>
        </p:txBody>
      </p:sp>
    </p:spTree>
    <p:extLst>
      <p:ext uri="{BB962C8B-B14F-4D97-AF65-F5344CB8AC3E}">
        <p14:creationId xmlns:p14="http://schemas.microsoft.com/office/powerpoint/2010/main" val="477363221"/>
      </p:ext>
    </p:extLst>
  </p:cSld>
  <p:clrMapOvr>
    <a:masterClrMapping/>
  </p:clrMapOvr>
  <p:transition spd="med">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EB94E01-D008-477C-BC50-064BB6ADC08B}" type="slidenum">
              <a:rPr lang="en-US"/>
              <a:pPr>
                <a:defRPr/>
              </a:pPr>
              <a:t>‹#›</a:t>
            </a:fld>
            <a:endParaRPr lang="en-US" dirty="0"/>
          </a:p>
        </p:txBody>
      </p:sp>
    </p:spTree>
    <p:extLst>
      <p:ext uri="{BB962C8B-B14F-4D97-AF65-F5344CB8AC3E}">
        <p14:creationId xmlns:p14="http://schemas.microsoft.com/office/powerpoint/2010/main" val="1330946556"/>
      </p:ext>
    </p:extLst>
  </p:cSld>
  <p:clrMapOvr>
    <a:masterClrMapping/>
  </p:clrMapOvr>
  <p:transition spd="med">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03C5E5-347F-490B-918C-02509D7DCD98}" type="slidenum">
              <a:rPr lang="en-US"/>
              <a:pPr>
                <a:defRPr/>
              </a:pPr>
              <a:t>‹#›</a:t>
            </a:fld>
            <a:endParaRPr lang="en-US" dirty="0"/>
          </a:p>
        </p:txBody>
      </p:sp>
    </p:spTree>
    <p:extLst>
      <p:ext uri="{BB962C8B-B14F-4D97-AF65-F5344CB8AC3E}">
        <p14:creationId xmlns:p14="http://schemas.microsoft.com/office/powerpoint/2010/main" val="3522465268"/>
      </p:ext>
    </p:extLst>
  </p:cSld>
  <p:clrMapOvr>
    <a:masterClrMapping/>
  </p:clrMapOvr>
  <p:transition spd="med">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5589472-B827-428B-B926-FBAEBCE69A38}" type="slidenum">
              <a:rPr lang="en-US"/>
              <a:pPr>
                <a:defRPr/>
              </a:pPr>
              <a:t>‹#›</a:t>
            </a:fld>
            <a:endParaRPr lang="en-US" dirty="0"/>
          </a:p>
        </p:txBody>
      </p:sp>
    </p:spTree>
    <p:extLst>
      <p:ext uri="{BB962C8B-B14F-4D97-AF65-F5344CB8AC3E}">
        <p14:creationId xmlns:p14="http://schemas.microsoft.com/office/powerpoint/2010/main" val="1579956859"/>
      </p:ext>
    </p:extLst>
  </p:cSld>
  <p:clrMapOvr>
    <a:masterClrMapping/>
  </p:clrMapOvr>
  <p:transition spd="med">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AAF3056-4C85-45AC-8CC3-B608F58E47A6}" type="slidenum">
              <a:rPr lang="en-US"/>
              <a:pPr>
                <a:defRPr/>
              </a:pPr>
              <a:t>‹#›</a:t>
            </a:fld>
            <a:endParaRPr lang="en-US" dirty="0"/>
          </a:p>
        </p:txBody>
      </p:sp>
    </p:spTree>
    <p:extLst>
      <p:ext uri="{BB962C8B-B14F-4D97-AF65-F5344CB8AC3E}">
        <p14:creationId xmlns:p14="http://schemas.microsoft.com/office/powerpoint/2010/main" val="1212807582"/>
      </p:ext>
    </p:extLst>
  </p:cSld>
  <p:clrMapOvr>
    <a:masterClrMapping/>
  </p:clrMapOvr>
  <p:transition spd="med">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3BF064B-C63D-4868-8A0C-EE2B43646E70}" type="slidenum">
              <a:rPr lang="en-US"/>
              <a:pPr>
                <a:defRPr/>
              </a:pPr>
              <a:t>‹#›</a:t>
            </a:fld>
            <a:endParaRPr lang="en-US" dirty="0"/>
          </a:p>
        </p:txBody>
      </p:sp>
    </p:spTree>
    <p:extLst>
      <p:ext uri="{BB962C8B-B14F-4D97-AF65-F5344CB8AC3E}">
        <p14:creationId xmlns:p14="http://schemas.microsoft.com/office/powerpoint/2010/main" val="199519175"/>
      </p:ext>
    </p:extLst>
  </p:cSld>
  <p:clrMapOvr>
    <a:masterClrMapping/>
  </p:clrMapOvr>
  <p:transition spd="med">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EB74C8A-2CE6-460C-B86F-9D7DC7D4D73C}" type="slidenum">
              <a:rPr lang="en-US"/>
              <a:pPr>
                <a:defRPr/>
              </a:pPr>
              <a:t>‹#›</a:t>
            </a:fld>
            <a:endParaRPr lang="en-US" dirty="0"/>
          </a:p>
        </p:txBody>
      </p:sp>
    </p:spTree>
    <p:extLst>
      <p:ext uri="{BB962C8B-B14F-4D97-AF65-F5344CB8AC3E}">
        <p14:creationId xmlns:p14="http://schemas.microsoft.com/office/powerpoint/2010/main" val="2673236864"/>
      </p:ext>
    </p:extLst>
  </p:cSld>
  <p:clrMapOvr>
    <a:masterClrMapping/>
  </p:clrMapOvr>
  <p:transition spd="med">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36D56CC-8615-4056-99AB-378A77576029}" type="slidenum">
              <a:rPr lang="en-US"/>
              <a:pPr>
                <a:defRPr/>
              </a:pPr>
              <a:t>‹#›</a:t>
            </a:fld>
            <a:endParaRPr lang="en-US" dirty="0"/>
          </a:p>
        </p:txBody>
      </p:sp>
    </p:spTree>
    <p:extLst>
      <p:ext uri="{BB962C8B-B14F-4D97-AF65-F5344CB8AC3E}">
        <p14:creationId xmlns:p14="http://schemas.microsoft.com/office/powerpoint/2010/main" val="552402687"/>
      </p:ext>
    </p:extLst>
  </p:cSld>
  <p:clrMapOvr>
    <a:masterClrMapping/>
  </p:clrMapOvr>
  <p:transition spd="med">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5353FBF-A8B5-4227-B07F-38E1D5F70BD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split orient="ver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http://www.kslegislature.org/layout_supplements/images/image04.jpg" TargetMode="Externa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jpeg"/><Relationship Id="rId5" Type="http://schemas.openxmlformats.org/officeDocument/2006/relationships/image" Target="../media/image3.wmf"/><Relationship Id="rId4" Type="http://schemas.openxmlformats.org/officeDocument/2006/relationships/oleObject" Target="../embeddings/oleObject1.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www.mopta.org/" TargetMode="External"/><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5.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11"/>
          <p:cNvSpPr>
            <a:spLocks/>
          </p:cNvSpPr>
          <p:nvPr/>
        </p:nvSpPr>
        <p:spPr bwMode="auto">
          <a:xfrm rot="1313254">
            <a:off x="4159250" y="3036888"/>
            <a:ext cx="2857500" cy="2562225"/>
          </a:xfrm>
          <a:custGeom>
            <a:avLst/>
            <a:gdLst>
              <a:gd name="T0" fmla="*/ 2147483647 w 1645"/>
              <a:gd name="T1" fmla="*/ 2147483647 h 1608"/>
              <a:gd name="T2" fmla="*/ 2147483647 w 1645"/>
              <a:gd name="T3" fmla="*/ 2147483647 h 1608"/>
              <a:gd name="T4" fmla="*/ 2147483647 w 1645"/>
              <a:gd name="T5" fmla="*/ 2147483647 h 1608"/>
              <a:gd name="T6" fmla="*/ 2147483647 w 1645"/>
              <a:gd name="T7" fmla="*/ 2147483647 h 1608"/>
              <a:gd name="T8" fmla="*/ 2147483647 w 1645"/>
              <a:gd name="T9" fmla="*/ 2147483647 h 1608"/>
              <a:gd name="T10" fmla="*/ 2147483647 w 1645"/>
              <a:gd name="T11" fmla="*/ 2147483647 h 1608"/>
              <a:gd name="T12" fmla="*/ 2147483647 w 1645"/>
              <a:gd name="T13" fmla="*/ 2147483647 h 1608"/>
              <a:gd name="T14" fmla="*/ 2147483647 w 1645"/>
              <a:gd name="T15" fmla="*/ 0 h 1608"/>
              <a:gd name="T16" fmla="*/ 2147483647 w 1645"/>
              <a:gd name="T17" fmla="*/ 2147483647 h 1608"/>
              <a:gd name="T18" fmla="*/ 2147483647 w 1645"/>
              <a:gd name="T19" fmla="*/ 2147483647 h 1608"/>
              <a:gd name="T20" fmla="*/ 2147483647 w 1645"/>
              <a:gd name="T21" fmla="*/ 2147483647 h 1608"/>
              <a:gd name="T22" fmla="*/ 2147483647 w 1645"/>
              <a:gd name="T23" fmla="*/ 2147483647 h 1608"/>
              <a:gd name="T24" fmla="*/ 2147483647 w 1645"/>
              <a:gd name="T25" fmla="*/ 2147483647 h 1608"/>
              <a:gd name="T26" fmla="*/ 2147483647 w 1645"/>
              <a:gd name="T27" fmla="*/ 2147483647 h 1608"/>
              <a:gd name="T28" fmla="*/ 2147483647 w 1645"/>
              <a:gd name="T29" fmla="*/ 2147483647 h 1608"/>
              <a:gd name="T30" fmla="*/ 2147483647 w 1645"/>
              <a:gd name="T31" fmla="*/ 2147483647 h 1608"/>
              <a:gd name="T32" fmla="*/ 2147483647 w 1645"/>
              <a:gd name="T33" fmla="*/ 2147483647 h 1608"/>
              <a:gd name="T34" fmla="*/ 2147483647 w 1645"/>
              <a:gd name="T35" fmla="*/ 2147483647 h 1608"/>
              <a:gd name="T36" fmla="*/ 2147483647 w 1645"/>
              <a:gd name="T37" fmla="*/ 2147483647 h 1608"/>
              <a:gd name="T38" fmla="*/ 2147483647 w 1645"/>
              <a:gd name="T39" fmla="*/ 2147483647 h 1608"/>
              <a:gd name="T40" fmla="*/ 2147483647 w 1645"/>
              <a:gd name="T41" fmla="*/ 2147483647 h 1608"/>
              <a:gd name="T42" fmla="*/ 2147483647 w 1645"/>
              <a:gd name="T43" fmla="*/ 2147483647 h 1608"/>
              <a:gd name="T44" fmla="*/ 2147483647 w 1645"/>
              <a:gd name="T45" fmla="*/ 2147483647 h 1608"/>
              <a:gd name="T46" fmla="*/ 2147483647 w 1645"/>
              <a:gd name="T47" fmla="*/ 2147483647 h 1608"/>
              <a:gd name="T48" fmla="*/ 2147483647 w 1645"/>
              <a:gd name="T49" fmla="*/ 2147483647 h 1608"/>
              <a:gd name="T50" fmla="*/ 2147483647 w 1645"/>
              <a:gd name="T51" fmla="*/ 2147483647 h 1608"/>
              <a:gd name="T52" fmla="*/ 2147483647 w 1645"/>
              <a:gd name="T53" fmla="*/ 2147483647 h 1608"/>
              <a:gd name="T54" fmla="*/ 2147483647 w 1645"/>
              <a:gd name="T55" fmla="*/ 2147483647 h 1608"/>
              <a:gd name="T56" fmla="*/ 2147483647 w 1645"/>
              <a:gd name="T57" fmla="*/ 2147483647 h 1608"/>
              <a:gd name="T58" fmla="*/ 2147483647 w 1645"/>
              <a:gd name="T59" fmla="*/ 2147483647 h 1608"/>
              <a:gd name="T60" fmla="*/ 2147483647 w 1645"/>
              <a:gd name="T61" fmla="*/ 2147483647 h 1608"/>
              <a:gd name="T62" fmla="*/ 2147483647 w 1645"/>
              <a:gd name="T63" fmla="*/ 2147483647 h 1608"/>
              <a:gd name="T64" fmla="*/ 2147483647 w 1645"/>
              <a:gd name="T65" fmla="*/ 2147483647 h 1608"/>
              <a:gd name="T66" fmla="*/ 2147483647 w 1645"/>
              <a:gd name="T67" fmla="*/ 2147483647 h 1608"/>
              <a:gd name="T68" fmla="*/ 2147483647 w 1645"/>
              <a:gd name="T69" fmla="*/ 2147483647 h 1608"/>
              <a:gd name="T70" fmla="*/ 2147483647 w 1645"/>
              <a:gd name="T71" fmla="*/ 2147483647 h 1608"/>
              <a:gd name="T72" fmla="*/ 2147483647 w 1645"/>
              <a:gd name="T73" fmla="*/ 2147483647 h 1608"/>
              <a:gd name="T74" fmla="*/ 2147483647 w 1645"/>
              <a:gd name="T75" fmla="*/ 2147483647 h 1608"/>
              <a:gd name="T76" fmla="*/ 2147483647 w 1645"/>
              <a:gd name="T77" fmla="*/ 2147483647 h 1608"/>
              <a:gd name="T78" fmla="*/ 2147483647 w 1645"/>
              <a:gd name="T79" fmla="*/ 2147483647 h 1608"/>
              <a:gd name="T80" fmla="*/ 2147483647 w 1645"/>
              <a:gd name="T81" fmla="*/ 2147483647 h 1608"/>
              <a:gd name="T82" fmla="*/ 2147483647 w 1645"/>
              <a:gd name="T83" fmla="*/ 2147483647 h 1608"/>
              <a:gd name="T84" fmla="*/ 2147483647 w 1645"/>
              <a:gd name="T85" fmla="*/ 2147483647 h 1608"/>
              <a:gd name="T86" fmla="*/ 2147483647 w 1645"/>
              <a:gd name="T87" fmla="*/ 2147483647 h 1608"/>
              <a:gd name="T88" fmla="*/ 2147483647 w 1645"/>
              <a:gd name="T89" fmla="*/ 2147483647 h 1608"/>
              <a:gd name="T90" fmla="*/ 2147483647 w 1645"/>
              <a:gd name="T91" fmla="*/ 2147483647 h 1608"/>
              <a:gd name="T92" fmla="*/ 2147483647 w 1645"/>
              <a:gd name="T93" fmla="*/ 2147483647 h 1608"/>
              <a:gd name="T94" fmla="*/ 2147483647 w 1645"/>
              <a:gd name="T95" fmla="*/ 2147483647 h 1608"/>
              <a:gd name="T96" fmla="*/ 2147483647 w 1645"/>
              <a:gd name="T97" fmla="*/ 2147483647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F4F4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 name="Freeform 13"/>
          <p:cNvSpPr>
            <a:spLocks/>
          </p:cNvSpPr>
          <p:nvPr/>
        </p:nvSpPr>
        <p:spPr bwMode="auto">
          <a:xfrm rot="1313254">
            <a:off x="2940050" y="1588"/>
            <a:ext cx="2857500" cy="2560637"/>
          </a:xfrm>
          <a:custGeom>
            <a:avLst/>
            <a:gdLst>
              <a:gd name="T0" fmla="*/ 2147483647 w 1645"/>
              <a:gd name="T1" fmla="*/ 2147483647 h 1608"/>
              <a:gd name="T2" fmla="*/ 2147483647 w 1645"/>
              <a:gd name="T3" fmla="*/ 2147483647 h 1608"/>
              <a:gd name="T4" fmla="*/ 2147483647 w 1645"/>
              <a:gd name="T5" fmla="*/ 2147483647 h 1608"/>
              <a:gd name="T6" fmla="*/ 2147483647 w 1645"/>
              <a:gd name="T7" fmla="*/ 2147483647 h 1608"/>
              <a:gd name="T8" fmla="*/ 2147483647 w 1645"/>
              <a:gd name="T9" fmla="*/ 2147483647 h 1608"/>
              <a:gd name="T10" fmla="*/ 2147483647 w 1645"/>
              <a:gd name="T11" fmla="*/ 2147483647 h 1608"/>
              <a:gd name="T12" fmla="*/ 2147483647 w 1645"/>
              <a:gd name="T13" fmla="*/ 2147483647 h 1608"/>
              <a:gd name="T14" fmla="*/ 2147483647 w 1645"/>
              <a:gd name="T15" fmla="*/ 0 h 1608"/>
              <a:gd name="T16" fmla="*/ 2147483647 w 1645"/>
              <a:gd name="T17" fmla="*/ 2147483647 h 1608"/>
              <a:gd name="T18" fmla="*/ 2147483647 w 1645"/>
              <a:gd name="T19" fmla="*/ 2147483647 h 1608"/>
              <a:gd name="T20" fmla="*/ 2147483647 w 1645"/>
              <a:gd name="T21" fmla="*/ 2147483647 h 1608"/>
              <a:gd name="T22" fmla="*/ 2147483647 w 1645"/>
              <a:gd name="T23" fmla="*/ 2147483647 h 1608"/>
              <a:gd name="T24" fmla="*/ 2147483647 w 1645"/>
              <a:gd name="T25" fmla="*/ 2147483647 h 1608"/>
              <a:gd name="T26" fmla="*/ 2147483647 w 1645"/>
              <a:gd name="T27" fmla="*/ 2147483647 h 1608"/>
              <a:gd name="T28" fmla="*/ 2147483647 w 1645"/>
              <a:gd name="T29" fmla="*/ 2147483647 h 1608"/>
              <a:gd name="T30" fmla="*/ 2147483647 w 1645"/>
              <a:gd name="T31" fmla="*/ 2147483647 h 1608"/>
              <a:gd name="T32" fmla="*/ 2147483647 w 1645"/>
              <a:gd name="T33" fmla="*/ 2147483647 h 1608"/>
              <a:gd name="T34" fmla="*/ 2147483647 w 1645"/>
              <a:gd name="T35" fmla="*/ 2147483647 h 1608"/>
              <a:gd name="T36" fmla="*/ 2147483647 w 1645"/>
              <a:gd name="T37" fmla="*/ 2147483647 h 1608"/>
              <a:gd name="T38" fmla="*/ 2147483647 w 1645"/>
              <a:gd name="T39" fmla="*/ 2147483647 h 1608"/>
              <a:gd name="T40" fmla="*/ 2147483647 w 1645"/>
              <a:gd name="T41" fmla="*/ 2147483647 h 1608"/>
              <a:gd name="T42" fmla="*/ 2147483647 w 1645"/>
              <a:gd name="T43" fmla="*/ 2147483647 h 1608"/>
              <a:gd name="T44" fmla="*/ 2147483647 w 1645"/>
              <a:gd name="T45" fmla="*/ 2147483647 h 1608"/>
              <a:gd name="T46" fmla="*/ 2147483647 w 1645"/>
              <a:gd name="T47" fmla="*/ 2147483647 h 1608"/>
              <a:gd name="T48" fmla="*/ 2147483647 w 1645"/>
              <a:gd name="T49" fmla="*/ 2147483647 h 1608"/>
              <a:gd name="T50" fmla="*/ 2147483647 w 1645"/>
              <a:gd name="T51" fmla="*/ 2147483647 h 1608"/>
              <a:gd name="T52" fmla="*/ 2147483647 w 1645"/>
              <a:gd name="T53" fmla="*/ 2147483647 h 1608"/>
              <a:gd name="T54" fmla="*/ 2147483647 w 1645"/>
              <a:gd name="T55" fmla="*/ 2147483647 h 1608"/>
              <a:gd name="T56" fmla="*/ 2147483647 w 1645"/>
              <a:gd name="T57" fmla="*/ 2147483647 h 1608"/>
              <a:gd name="T58" fmla="*/ 2147483647 w 1645"/>
              <a:gd name="T59" fmla="*/ 2147483647 h 1608"/>
              <a:gd name="T60" fmla="*/ 2147483647 w 1645"/>
              <a:gd name="T61" fmla="*/ 2147483647 h 1608"/>
              <a:gd name="T62" fmla="*/ 2147483647 w 1645"/>
              <a:gd name="T63" fmla="*/ 2147483647 h 1608"/>
              <a:gd name="T64" fmla="*/ 2147483647 w 1645"/>
              <a:gd name="T65" fmla="*/ 2147483647 h 1608"/>
              <a:gd name="T66" fmla="*/ 2147483647 w 1645"/>
              <a:gd name="T67" fmla="*/ 2147483647 h 1608"/>
              <a:gd name="T68" fmla="*/ 2147483647 w 1645"/>
              <a:gd name="T69" fmla="*/ 2147483647 h 1608"/>
              <a:gd name="T70" fmla="*/ 2147483647 w 1645"/>
              <a:gd name="T71" fmla="*/ 2147483647 h 1608"/>
              <a:gd name="T72" fmla="*/ 2147483647 w 1645"/>
              <a:gd name="T73" fmla="*/ 2147483647 h 1608"/>
              <a:gd name="T74" fmla="*/ 2147483647 w 1645"/>
              <a:gd name="T75" fmla="*/ 2147483647 h 1608"/>
              <a:gd name="T76" fmla="*/ 2147483647 w 1645"/>
              <a:gd name="T77" fmla="*/ 2147483647 h 1608"/>
              <a:gd name="T78" fmla="*/ 2147483647 w 1645"/>
              <a:gd name="T79" fmla="*/ 2147483647 h 1608"/>
              <a:gd name="T80" fmla="*/ 2147483647 w 1645"/>
              <a:gd name="T81" fmla="*/ 2147483647 h 1608"/>
              <a:gd name="T82" fmla="*/ 2147483647 w 1645"/>
              <a:gd name="T83" fmla="*/ 2147483647 h 1608"/>
              <a:gd name="T84" fmla="*/ 2147483647 w 1645"/>
              <a:gd name="T85" fmla="*/ 2147483647 h 1608"/>
              <a:gd name="T86" fmla="*/ 2147483647 w 1645"/>
              <a:gd name="T87" fmla="*/ 2147483647 h 1608"/>
              <a:gd name="T88" fmla="*/ 2147483647 w 1645"/>
              <a:gd name="T89" fmla="*/ 2147483647 h 1608"/>
              <a:gd name="T90" fmla="*/ 2147483647 w 1645"/>
              <a:gd name="T91" fmla="*/ 2147483647 h 1608"/>
              <a:gd name="T92" fmla="*/ 2147483647 w 1645"/>
              <a:gd name="T93" fmla="*/ 2147483647 h 1608"/>
              <a:gd name="T94" fmla="*/ 2147483647 w 1645"/>
              <a:gd name="T95" fmla="*/ 2147483647 h 1608"/>
              <a:gd name="T96" fmla="*/ 2147483647 w 1645"/>
              <a:gd name="T97" fmla="*/ 2147483647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F4F4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6" name="Freeform 14"/>
          <p:cNvSpPr>
            <a:spLocks/>
          </p:cNvSpPr>
          <p:nvPr/>
        </p:nvSpPr>
        <p:spPr bwMode="auto">
          <a:xfrm rot="-957953">
            <a:off x="179388" y="1603375"/>
            <a:ext cx="3935412" cy="4670425"/>
          </a:xfrm>
          <a:custGeom>
            <a:avLst/>
            <a:gdLst>
              <a:gd name="T0" fmla="*/ 0 w 873"/>
              <a:gd name="T1" fmla="*/ 2147483647 h 674"/>
              <a:gd name="T2" fmla="*/ 2147483647 w 873"/>
              <a:gd name="T3" fmla="*/ 2147483647 h 674"/>
              <a:gd name="T4" fmla="*/ 2147483647 w 873"/>
              <a:gd name="T5" fmla="*/ 2147483647 h 674"/>
              <a:gd name="T6" fmla="*/ 2147483647 w 873"/>
              <a:gd name="T7" fmla="*/ 2147483647 h 674"/>
              <a:gd name="T8" fmla="*/ 2147483647 w 873"/>
              <a:gd name="T9" fmla="*/ 2147483647 h 674"/>
              <a:gd name="T10" fmla="*/ 2147483647 w 873"/>
              <a:gd name="T11" fmla="*/ 2147483647 h 674"/>
              <a:gd name="T12" fmla="*/ 2147483647 w 873"/>
              <a:gd name="T13" fmla="*/ 2147483647 h 674"/>
              <a:gd name="T14" fmla="*/ 2147483647 w 873"/>
              <a:gd name="T15" fmla="*/ 2147483647 h 674"/>
              <a:gd name="T16" fmla="*/ 2147483647 w 873"/>
              <a:gd name="T17" fmla="*/ 2147483647 h 674"/>
              <a:gd name="T18" fmla="*/ 2147483647 w 873"/>
              <a:gd name="T19" fmla="*/ 2147483647 h 674"/>
              <a:gd name="T20" fmla="*/ 2147483647 w 873"/>
              <a:gd name="T21" fmla="*/ 2147483647 h 674"/>
              <a:gd name="T22" fmla="*/ 2147483647 w 873"/>
              <a:gd name="T23" fmla="*/ 2147483647 h 674"/>
              <a:gd name="T24" fmla="*/ 2147483647 w 873"/>
              <a:gd name="T25" fmla="*/ 2147483647 h 674"/>
              <a:gd name="T26" fmla="*/ 2147483647 w 873"/>
              <a:gd name="T27" fmla="*/ 2147483647 h 674"/>
              <a:gd name="T28" fmla="*/ 2147483647 w 873"/>
              <a:gd name="T29" fmla="*/ 2147483647 h 674"/>
              <a:gd name="T30" fmla="*/ 2147483647 w 873"/>
              <a:gd name="T31" fmla="*/ 2147483647 h 674"/>
              <a:gd name="T32" fmla="*/ 2147483647 w 873"/>
              <a:gd name="T33" fmla="*/ 2147483647 h 674"/>
              <a:gd name="T34" fmla="*/ 2147483647 w 873"/>
              <a:gd name="T35" fmla="*/ 2147483647 h 674"/>
              <a:gd name="T36" fmla="*/ 0 w 873"/>
              <a:gd name="T37" fmla="*/ 2147483647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F4F4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7" name="Text Box 15"/>
          <p:cNvSpPr txBox="1">
            <a:spLocks noChangeArrowheads="1"/>
          </p:cNvSpPr>
          <p:nvPr/>
        </p:nvSpPr>
        <p:spPr bwMode="auto">
          <a:xfrm>
            <a:off x="304800" y="1706563"/>
            <a:ext cx="7772400" cy="1077218"/>
          </a:xfrm>
          <a:prstGeom prst="rect">
            <a:avLst/>
          </a:prstGeom>
          <a:noFill/>
          <a:ln w="9525">
            <a:noFill/>
            <a:miter lim="800000"/>
            <a:headEnd/>
            <a:tailEnd/>
          </a:ln>
        </p:spPr>
        <p:txBody>
          <a:bodyPr>
            <a:spAutoFit/>
          </a:bodyPr>
          <a:lstStyle/>
          <a:p>
            <a:pPr>
              <a:defRPr/>
            </a:pPr>
            <a:r>
              <a:rPr lang="en-US" sz="3200" b="1" dirty="0" smtClean="0">
                <a:solidFill>
                  <a:srgbClr val="C00000"/>
                </a:solidFill>
                <a:latin typeface="Verdana" pitchFamily="34" charset="0"/>
              </a:rPr>
              <a:t>Kids Count in Missouri: </a:t>
            </a:r>
            <a:endParaRPr lang="en-US" sz="3200" b="1" dirty="0">
              <a:solidFill>
                <a:srgbClr val="C00000"/>
              </a:solidFill>
              <a:latin typeface="Verdana" pitchFamily="34" charset="0"/>
            </a:endParaRPr>
          </a:p>
          <a:p>
            <a:pPr>
              <a:defRPr/>
            </a:pPr>
            <a:r>
              <a:rPr lang="en-US" sz="3200" b="1" i="1" dirty="0" smtClean="0">
                <a:solidFill>
                  <a:schemeClr val="bg2">
                    <a:lumMod val="75000"/>
                  </a:schemeClr>
                </a:solidFill>
                <a:latin typeface="Verdana" pitchFamily="34" charset="0"/>
              </a:rPr>
              <a:t>Advocating For All Children</a:t>
            </a:r>
            <a:endParaRPr lang="en-US" sz="3200" b="1" i="1" dirty="0">
              <a:solidFill>
                <a:schemeClr val="bg2">
                  <a:lumMod val="75000"/>
                </a:schemeClr>
              </a:solidFill>
              <a:latin typeface="Verdana" pitchFamily="34" charset="0"/>
            </a:endParaRPr>
          </a:p>
        </p:txBody>
      </p:sp>
      <p:sp>
        <p:nvSpPr>
          <p:cNvPr id="3089" name="TextBox 9"/>
          <p:cNvSpPr txBox="1">
            <a:spLocks noChangeArrowheads="1"/>
          </p:cNvSpPr>
          <p:nvPr/>
        </p:nvSpPr>
        <p:spPr bwMode="auto">
          <a:xfrm>
            <a:off x="3733800" y="3352800"/>
            <a:ext cx="4800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b="1" i="1" dirty="0" smtClean="0">
                <a:latin typeface="Verdana" pitchFamily="34" charset="0"/>
                <a:ea typeface="Verdana" pitchFamily="34" charset="0"/>
                <a:cs typeface="Verdana" pitchFamily="34" charset="0"/>
              </a:rPr>
              <a:t>Presented by Donna </a:t>
            </a:r>
            <a:r>
              <a:rPr lang="en-US" sz="2000" b="1" i="1" dirty="0" err="1" smtClean="0">
                <a:latin typeface="Verdana" pitchFamily="34" charset="0"/>
                <a:ea typeface="Verdana" pitchFamily="34" charset="0"/>
                <a:cs typeface="Verdana" pitchFamily="34" charset="0"/>
              </a:rPr>
              <a:t>Petiford</a:t>
            </a:r>
            <a:r>
              <a:rPr lang="en-US" sz="2000" b="1" i="1" dirty="0" smtClean="0">
                <a:latin typeface="Verdana" pitchFamily="34" charset="0"/>
                <a:ea typeface="Verdana" pitchFamily="34" charset="0"/>
                <a:cs typeface="Verdana" pitchFamily="34" charset="0"/>
              </a:rPr>
              <a:t>,</a:t>
            </a:r>
          </a:p>
          <a:p>
            <a:pPr eaLnBrk="1" hangingPunct="1"/>
            <a:r>
              <a:rPr lang="en-US" sz="2000" b="1" i="1" dirty="0" smtClean="0">
                <a:latin typeface="Verdana" pitchFamily="34" charset="0"/>
                <a:ea typeface="Verdana" pitchFamily="34" charset="0"/>
                <a:cs typeface="Verdana" pitchFamily="34" charset="0"/>
              </a:rPr>
              <a:t>Missouri PTA President</a:t>
            </a:r>
            <a:endParaRPr lang="en-US" sz="2000" b="1" i="1" dirty="0">
              <a:latin typeface="Verdana" pitchFamily="34" charset="0"/>
              <a:ea typeface="Verdana" pitchFamily="34" charset="0"/>
              <a:cs typeface="Verdana" pitchFamily="34" charset="0"/>
            </a:endParaRPr>
          </a:p>
        </p:txBody>
      </p:sp>
      <p:pic>
        <p:nvPicPr>
          <p:cNvPr id="2050" name="Picture 2" descr="I-Heart-PTA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641176">
            <a:off x="879946" y="3883505"/>
            <a:ext cx="2120900" cy="2292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FFFF"/>
                  </a:outerShdw>
                </a:effectLst>
              </a14:hiddenEffects>
            </a:ext>
          </a:extLst>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ChangeArrowheads="1"/>
          </p:cNvSpPr>
          <p:nvPr/>
        </p:nvSpPr>
        <p:spPr bwMode="auto">
          <a:xfrm rot="5400000">
            <a:off x="3884613" y="-3884613"/>
            <a:ext cx="1371600" cy="9140825"/>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p>
            <a:endParaRPr lang="en-US"/>
          </a:p>
        </p:txBody>
      </p:sp>
      <p:sp>
        <p:nvSpPr>
          <p:cNvPr id="8195" name="Text Box 6"/>
          <p:cNvSpPr txBox="1">
            <a:spLocks noChangeArrowheads="1"/>
          </p:cNvSpPr>
          <p:nvPr/>
        </p:nvSpPr>
        <p:spPr bwMode="auto">
          <a:xfrm>
            <a:off x="3276600" y="244475"/>
            <a:ext cx="5638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dirty="0" smtClean="0">
                <a:solidFill>
                  <a:schemeClr val="bg1"/>
                </a:solidFill>
                <a:latin typeface="Verdana" pitchFamily="34" charset="0"/>
              </a:rPr>
              <a:t>Define Advocacy</a:t>
            </a:r>
            <a:endParaRPr lang="en-US" b="1" dirty="0">
              <a:solidFill>
                <a:schemeClr val="bg1"/>
              </a:solidFill>
              <a:latin typeface="Verdana" pitchFamily="34" charset="0"/>
            </a:endParaRPr>
          </a:p>
        </p:txBody>
      </p:sp>
      <p:sp>
        <p:nvSpPr>
          <p:cNvPr id="7172" name="Text Box 7"/>
          <p:cNvSpPr txBox="1">
            <a:spLocks noChangeArrowheads="1"/>
          </p:cNvSpPr>
          <p:nvPr/>
        </p:nvSpPr>
        <p:spPr bwMode="auto">
          <a:xfrm>
            <a:off x="2590800" y="152400"/>
            <a:ext cx="533400" cy="523875"/>
          </a:xfrm>
          <a:prstGeom prst="rect">
            <a:avLst/>
          </a:prstGeom>
          <a:solidFill>
            <a:srgbClr val="DDDDDD"/>
          </a:solidFill>
          <a:ln w="50800">
            <a:solidFill>
              <a:schemeClr val="bg1">
                <a:lumMod val="75000"/>
              </a:schemeClr>
            </a:solidFill>
            <a:miter lim="800000"/>
            <a:headEnd/>
            <a:tailEnd/>
          </a:ln>
        </p:spPr>
        <p:txBody>
          <a:bodyPr>
            <a:spAutoFit/>
          </a:bodyPr>
          <a:lstStyle/>
          <a:p>
            <a:pPr algn="ctr">
              <a:spcBef>
                <a:spcPct val="50000"/>
              </a:spcBef>
              <a:defRPr/>
            </a:pPr>
            <a:r>
              <a:rPr lang="en-US" sz="2800" b="1" dirty="0"/>
              <a:t>1</a:t>
            </a:r>
          </a:p>
        </p:txBody>
      </p:sp>
      <p:grpSp>
        <p:nvGrpSpPr>
          <p:cNvPr id="8197" name="Group 8"/>
          <p:cNvGrpSpPr>
            <a:grpSpLocks/>
          </p:cNvGrpSpPr>
          <p:nvPr/>
        </p:nvGrpSpPr>
        <p:grpSpPr bwMode="auto">
          <a:xfrm>
            <a:off x="373063" y="0"/>
            <a:ext cx="2446337" cy="2324100"/>
            <a:chOff x="570" y="442"/>
            <a:chExt cx="1541" cy="1464"/>
          </a:xfrm>
        </p:grpSpPr>
        <p:sp>
          <p:nvSpPr>
            <p:cNvPr id="8205" name="Freeform 8"/>
            <p:cNvSpPr>
              <a:spLocks/>
            </p:cNvSpPr>
            <p:nvPr/>
          </p:nvSpPr>
          <p:spPr bwMode="auto">
            <a:xfrm rot="6354732">
              <a:off x="1502" y="960"/>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8206" name="Freeform 6"/>
            <p:cNvSpPr>
              <a:spLocks/>
            </p:cNvSpPr>
            <p:nvPr/>
          </p:nvSpPr>
          <p:spPr bwMode="auto">
            <a:xfrm rot="6354732">
              <a:off x="816" y="1296"/>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8207" name="Freeform 7"/>
            <p:cNvSpPr>
              <a:spLocks/>
            </p:cNvSpPr>
            <p:nvPr/>
          </p:nvSpPr>
          <p:spPr bwMode="auto">
            <a:xfrm rot="5400000">
              <a:off x="650" y="866"/>
              <a:ext cx="561" cy="433"/>
            </a:xfrm>
            <a:custGeom>
              <a:avLst/>
              <a:gdLst>
                <a:gd name="T0" fmla="*/ 0 w 873"/>
                <a:gd name="T1" fmla="*/ 239 h 674"/>
                <a:gd name="T2" fmla="*/ 34 w 873"/>
                <a:gd name="T3" fmla="*/ 150 h 674"/>
                <a:gd name="T4" fmla="*/ 64 w 873"/>
                <a:gd name="T5" fmla="*/ 98 h 674"/>
                <a:gd name="T6" fmla="*/ 116 w 873"/>
                <a:gd name="T7" fmla="*/ 64 h 674"/>
                <a:gd name="T8" fmla="*/ 290 w 873"/>
                <a:gd name="T9" fmla="*/ 1 h 674"/>
                <a:gd name="T10" fmla="*/ 308 w 873"/>
                <a:gd name="T11" fmla="*/ 5 h 674"/>
                <a:gd name="T12" fmla="*/ 269 w 873"/>
                <a:gd name="T13" fmla="*/ 18 h 674"/>
                <a:gd name="T14" fmla="*/ 231 w 873"/>
                <a:gd name="T15" fmla="*/ 31 h 674"/>
                <a:gd name="T16" fmla="*/ 180 w 873"/>
                <a:gd name="T17" fmla="*/ 60 h 674"/>
                <a:gd name="T18" fmla="*/ 158 w 873"/>
                <a:gd name="T19" fmla="*/ 78 h 674"/>
                <a:gd name="T20" fmla="*/ 132 w 873"/>
                <a:gd name="T21" fmla="*/ 98 h 674"/>
                <a:gd name="T22" fmla="*/ 111 w 873"/>
                <a:gd name="T23" fmla="*/ 119 h 674"/>
                <a:gd name="T24" fmla="*/ 102 w 873"/>
                <a:gd name="T25" fmla="*/ 132 h 674"/>
                <a:gd name="T26" fmla="*/ 77 w 873"/>
                <a:gd name="T27" fmla="*/ 150 h 674"/>
                <a:gd name="T28" fmla="*/ 60 w 873"/>
                <a:gd name="T29" fmla="*/ 166 h 674"/>
                <a:gd name="T30" fmla="*/ 42 w 873"/>
                <a:gd name="T31" fmla="*/ 184 h 674"/>
                <a:gd name="T32" fmla="*/ 26 w 873"/>
                <a:gd name="T33" fmla="*/ 205 h 674"/>
                <a:gd name="T34" fmla="*/ 8 w 873"/>
                <a:gd name="T35" fmla="*/ 226 h 674"/>
                <a:gd name="T36" fmla="*/ 0 w 873"/>
                <a:gd name="T37" fmla="*/ 239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sp>
          <p:nvSpPr>
            <p:cNvPr id="8208" name="Freeform 9"/>
            <p:cNvSpPr>
              <a:spLocks/>
            </p:cNvSpPr>
            <p:nvPr/>
          </p:nvSpPr>
          <p:spPr bwMode="auto">
            <a:xfrm rot="4083525">
              <a:off x="706" y="306"/>
              <a:ext cx="840" cy="1111"/>
            </a:xfrm>
            <a:custGeom>
              <a:avLst/>
              <a:gdLst>
                <a:gd name="T0" fmla="*/ 0 w 873"/>
                <a:gd name="T1" fmla="*/ 2147483647 h 674"/>
                <a:gd name="T2" fmla="*/ 73284 w 873"/>
                <a:gd name="T3" fmla="*/ 2147483647 h 674"/>
                <a:gd name="T4" fmla="*/ 137412 w 873"/>
                <a:gd name="T5" fmla="*/ 2147483647 h 674"/>
                <a:gd name="T6" fmla="*/ 247341 w 873"/>
                <a:gd name="T7" fmla="*/ 2147483647 h 674"/>
                <a:gd name="T8" fmla="*/ 622932 w 873"/>
                <a:gd name="T9" fmla="*/ 42250253 h 674"/>
                <a:gd name="T10" fmla="*/ 659574 w 873"/>
                <a:gd name="T11" fmla="*/ 295714572 h 674"/>
                <a:gd name="T12" fmla="*/ 577129 w 873"/>
                <a:gd name="T13" fmla="*/ 1056115136 h 674"/>
                <a:gd name="T14" fmla="*/ 494682 w 873"/>
                <a:gd name="T15" fmla="*/ 1816515384 h 674"/>
                <a:gd name="T16" fmla="*/ 384752 w 873"/>
                <a:gd name="T17" fmla="*/ 2147483647 h 674"/>
                <a:gd name="T18" fmla="*/ 338945 w 873"/>
                <a:gd name="T19" fmla="*/ 2147483647 h 674"/>
                <a:gd name="T20" fmla="*/ 283984 w 873"/>
                <a:gd name="T21" fmla="*/ 2147483647 h 674"/>
                <a:gd name="T22" fmla="*/ 238178 w 873"/>
                <a:gd name="T23" fmla="*/ 2147483647 h 674"/>
                <a:gd name="T24" fmla="*/ 219857 w 873"/>
                <a:gd name="T25" fmla="*/ 2147483647 h 674"/>
                <a:gd name="T26" fmla="*/ 164895 w 873"/>
                <a:gd name="T27" fmla="*/ 2147483647 h 674"/>
                <a:gd name="T28" fmla="*/ 128252 w 873"/>
                <a:gd name="T29" fmla="*/ 2147483647 h 674"/>
                <a:gd name="T30" fmla="*/ 91606 w 873"/>
                <a:gd name="T31" fmla="*/ 2147483647 h 674"/>
                <a:gd name="T32" fmla="*/ 54967 w 873"/>
                <a:gd name="T33" fmla="*/ 2147483647 h 674"/>
                <a:gd name="T34" fmla="*/ 18321 w 873"/>
                <a:gd name="T35" fmla="*/ 2147483647 h 674"/>
                <a:gd name="T36" fmla="*/ 0 w 873"/>
                <a:gd name="T37" fmla="*/ 2147483647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grpSp>
      <p:sp>
        <p:nvSpPr>
          <p:cNvPr id="8198" name="Rectangle 21"/>
          <p:cNvSpPr>
            <a:spLocks noChangeArrowheads="1"/>
          </p:cNvSpPr>
          <p:nvPr/>
        </p:nvSpPr>
        <p:spPr bwMode="auto">
          <a:xfrm>
            <a:off x="3962400" y="1524000"/>
            <a:ext cx="5029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a:r>
              <a:rPr lang="en-US" sz="3200" b="1">
                <a:solidFill>
                  <a:srgbClr val="C00000"/>
                </a:solidFill>
                <a:latin typeface="Verdana" pitchFamily="34" charset="0"/>
              </a:rPr>
              <a:t>Top 5 Reasons to </a:t>
            </a:r>
          </a:p>
          <a:p>
            <a:pPr algn="r"/>
            <a:r>
              <a:rPr lang="en-US" sz="3200" b="1">
                <a:solidFill>
                  <a:srgbClr val="C00000"/>
                </a:solidFill>
                <a:latin typeface="Verdana" pitchFamily="34" charset="0"/>
              </a:rPr>
              <a:t>Advocate for Children</a:t>
            </a:r>
          </a:p>
        </p:txBody>
      </p:sp>
      <p:sp>
        <p:nvSpPr>
          <p:cNvPr id="8199" name="Text Box 23"/>
          <p:cNvSpPr txBox="1">
            <a:spLocks noChangeArrowheads="1"/>
          </p:cNvSpPr>
          <p:nvPr/>
        </p:nvSpPr>
        <p:spPr bwMode="auto">
          <a:xfrm>
            <a:off x="990600" y="2819400"/>
            <a:ext cx="7924800" cy="375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Aft>
                <a:spcPts val="1200"/>
              </a:spcAft>
            </a:pPr>
            <a:r>
              <a:rPr lang="en-US" sz="1800">
                <a:latin typeface="Verdana" pitchFamily="34" charset="0"/>
              </a:rPr>
              <a:t>Children cannot vote, and have no voice in the political process.</a:t>
            </a:r>
          </a:p>
          <a:p>
            <a:pPr>
              <a:spcAft>
                <a:spcPts val="1200"/>
              </a:spcAft>
            </a:pPr>
            <a:r>
              <a:rPr lang="en-US" sz="1800">
                <a:latin typeface="Verdana" pitchFamily="34" charset="0"/>
              </a:rPr>
              <a:t>Children need thoughtful adults to speak, act and vote on their behalf.</a:t>
            </a:r>
          </a:p>
          <a:p>
            <a:pPr>
              <a:spcAft>
                <a:spcPts val="1200"/>
              </a:spcAft>
            </a:pPr>
            <a:r>
              <a:rPr lang="en-US" sz="1800">
                <a:latin typeface="Verdana" pitchFamily="34" charset="0"/>
              </a:rPr>
              <a:t>You are an expert on the needs of the people you serve, but many other people do not understand children’s issues like you do!</a:t>
            </a:r>
          </a:p>
          <a:p>
            <a:pPr>
              <a:spcAft>
                <a:spcPts val="1200"/>
              </a:spcAft>
            </a:pPr>
            <a:r>
              <a:rPr lang="en-US" sz="1800">
                <a:latin typeface="Verdana" pitchFamily="34" charset="0"/>
              </a:rPr>
              <a:t>Policymakers face difficult choices stemming from limited resources. If you do not advocate, other priorities will take precedence.</a:t>
            </a:r>
          </a:p>
          <a:p>
            <a:pPr>
              <a:spcAft>
                <a:spcPts val="1200"/>
              </a:spcAft>
            </a:pPr>
            <a:r>
              <a:rPr lang="en-US" sz="1800">
                <a:latin typeface="Verdana" pitchFamily="34" charset="0"/>
              </a:rPr>
              <a:t>What elected officials do for children depends more on your actions than on their campaign promises or speeches.  Legislators need information from you!</a:t>
            </a:r>
          </a:p>
        </p:txBody>
      </p:sp>
      <p:sp>
        <p:nvSpPr>
          <p:cNvPr id="7176" name="Text Box 24"/>
          <p:cNvSpPr txBox="1">
            <a:spLocks noChangeArrowheads="1"/>
          </p:cNvSpPr>
          <p:nvPr/>
        </p:nvSpPr>
        <p:spPr bwMode="auto">
          <a:xfrm>
            <a:off x="381000" y="2743200"/>
            <a:ext cx="533400" cy="461963"/>
          </a:xfrm>
          <a:prstGeom prst="rect">
            <a:avLst/>
          </a:prstGeom>
          <a:noFill/>
          <a:ln w="9525">
            <a:noFill/>
            <a:miter lim="800000"/>
            <a:headEnd/>
            <a:tailEnd/>
          </a:ln>
        </p:spPr>
        <p:txBody>
          <a:bodyPr>
            <a:spAutoFit/>
          </a:bodyPr>
          <a:lstStyle/>
          <a:p>
            <a:pPr algn="r">
              <a:spcBef>
                <a:spcPct val="50000"/>
              </a:spcBef>
              <a:defRPr/>
            </a:pPr>
            <a:r>
              <a:rPr lang="en-US" b="1" dirty="0">
                <a:solidFill>
                  <a:schemeClr val="bg2">
                    <a:lumMod val="75000"/>
                  </a:schemeClr>
                </a:solidFill>
                <a:latin typeface="Verdana" pitchFamily="34" charset="0"/>
              </a:rPr>
              <a:t>1.</a:t>
            </a:r>
          </a:p>
        </p:txBody>
      </p:sp>
      <p:sp>
        <p:nvSpPr>
          <p:cNvPr id="7177" name="Text Box 25"/>
          <p:cNvSpPr txBox="1">
            <a:spLocks noChangeArrowheads="1"/>
          </p:cNvSpPr>
          <p:nvPr/>
        </p:nvSpPr>
        <p:spPr bwMode="auto">
          <a:xfrm>
            <a:off x="381000" y="3200400"/>
            <a:ext cx="533400" cy="461963"/>
          </a:xfrm>
          <a:prstGeom prst="rect">
            <a:avLst/>
          </a:prstGeom>
          <a:noFill/>
          <a:ln w="9525">
            <a:noFill/>
            <a:miter lim="800000"/>
            <a:headEnd/>
            <a:tailEnd/>
          </a:ln>
        </p:spPr>
        <p:txBody>
          <a:bodyPr>
            <a:spAutoFit/>
          </a:bodyPr>
          <a:lstStyle/>
          <a:p>
            <a:pPr algn="r">
              <a:spcBef>
                <a:spcPct val="50000"/>
              </a:spcBef>
              <a:defRPr/>
            </a:pPr>
            <a:r>
              <a:rPr lang="en-US" b="1" dirty="0">
                <a:solidFill>
                  <a:schemeClr val="bg2">
                    <a:lumMod val="75000"/>
                  </a:schemeClr>
                </a:solidFill>
                <a:latin typeface="Verdana" pitchFamily="34" charset="0"/>
              </a:rPr>
              <a:t>2.</a:t>
            </a:r>
          </a:p>
        </p:txBody>
      </p:sp>
      <p:sp>
        <p:nvSpPr>
          <p:cNvPr id="7178" name="Text Box 26"/>
          <p:cNvSpPr txBox="1">
            <a:spLocks noChangeArrowheads="1"/>
          </p:cNvSpPr>
          <p:nvPr/>
        </p:nvSpPr>
        <p:spPr bwMode="auto">
          <a:xfrm>
            <a:off x="381000" y="3886200"/>
            <a:ext cx="533400" cy="461963"/>
          </a:xfrm>
          <a:prstGeom prst="rect">
            <a:avLst/>
          </a:prstGeom>
          <a:noFill/>
          <a:ln w="9525">
            <a:noFill/>
            <a:miter lim="800000"/>
            <a:headEnd/>
            <a:tailEnd/>
          </a:ln>
        </p:spPr>
        <p:txBody>
          <a:bodyPr>
            <a:spAutoFit/>
          </a:bodyPr>
          <a:lstStyle/>
          <a:p>
            <a:pPr algn="r">
              <a:spcBef>
                <a:spcPct val="50000"/>
              </a:spcBef>
              <a:defRPr/>
            </a:pPr>
            <a:r>
              <a:rPr lang="en-US" b="1" dirty="0">
                <a:solidFill>
                  <a:schemeClr val="bg2">
                    <a:lumMod val="75000"/>
                  </a:schemeClr>
                </a:solidFill>
                <a:latin typeface="Verdana" pitchFamily="34" charset="0"/>
              </a:rPr>
              <a:t>3.</a:t>
            </a:r>
          </a:p>
        </p:txBody>
      </p:sp>
      <p:sp>
        <p:nvSpPr>
          <p:cNvPr id="7179" name="Text Box 27"/>
          <p:cNvSpPr txBox="1">
            <a:spLocks noChangeArrowheads="1"/>
          </p:cNvSpPr>
          <p:nvPr/>
        </p:nvSpPr>
        <p:spPr bwMode="auto">
          <a:xfrm>
            <a:off x="381000" y="4648200"/>
            <a:ext cx="533400" cy="461963"/>
          </a:xfrm>
          <a:prstGeom prst="rect">
            <a:avLst/>
          </a:prstGeom>
          <a:noFill/>
          <a:ln w="9525">
            <a:noFill/>
            <a:miter lim="800000"/>
            <a:headEnd/>
            <a:tailEnd/>
          </a:ln>
        </p:spPr>
        <p:txBody>
          <a:bodyPr>
            <a:spAutoFit/>
          </a:bodyPr>
          <a:lstStyle/>
          <a:p>
            <a:pPr algn="r">
              <a:spcBef>
                <a:spcPct val="50000"/>
              </a:spcBef>
              <a:defRPr/>
            </a:pPr>
            <a:r>
              <a:rPr lang="en-US" b="1" dirty="0">
                <a:solidFill>
                  <a:schemeClr val="bg2">
                    <a:lumMod val="75000"/>
                  </a:schemeClr>
                </a:solidFill>
                <a:latin typeface="Verdana" pitchFamily="34" charset="0"/>
              </a:rPr>
              <a:t>4.</a:t>
            </a:r>
          </a:p>
        </p:txBody>
      </p:sp>
      <p:sp>
        <p:nvSpPr>
          <p:cNvPr id="7180" name="Text Box 28"/>
          <p:cNvSpPr txBox="1">
            <a:spLocks noChangeArrowheads="1"/>
          </p:cNvSpPr>
          <p:nvPr/>
        </p:nvSpPr>
        <p:spPr bwMode="auto">
          <a:xfrm>
            <a:off x="381000" y="5562600"/>
            <a:ext cx="533400" cy="461963"/>
          </a:xfrm>
          <a:prstGeom prst="rect">
            <a:avLst/>
          </a:prstGeom>
          <a:noFill/>
          <a:ln w="9525">
            <a:noFill/>
            <a:miter lim="800000"/>
            <a:headEnd/>
            <a:tailEnd/>
          </a:ln>
        </p:spPr>
        <p:txBody>
          <a:bodyPr>
            <a:spAutoFit/>
          </a:bodyPr>
          <a:lstStyle/>
          <a:p>
            <a:pPr algn="r">
              <a:spcBef>
                <a:spcPct val="50000"/>
              </a:spcBef>
              <a:defRPr/>
            </a:pPr>
            <a:r>
              <a:rPr lang="en-US" b="1" dirty="0">
                <a:solidFill>
                  <a:schemeClr val="bg2">
                    <a:lumMod val="75000"/>
                  </a:schemeClr>
                </a:solidFill>
                <a:latin typeface="Verdana" pitchFamily="34" charset="0"/>
              </a:rPr>
              <a:t>5.</a:t>
            </a:r>
          </a:p>
        </p:txBody>
      </p:sp>
    </p:spTree>
  </p:cSld>
  <p:clrMapOvr>
    <a:masterClrMapping/>
  </p:clrMapOvr>
  <p:transition spd="med">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7"/>
          <p:cNvSpPr txBox="1">
            <a:spLocks noChangeArrowheads="1"/>
          </p:cNvSpPr>
          <p:nvPr/>
        </p:nvSpPr>
        <p:spPr bwMode="auto">
          <a:xfrm>
            <a:off x="381000" y="2590800"/>
            <a:ext cx="8305800" cy="3638550"/>
          </a:xfrm>
          <a:prstGeom prst="rect">
            <a:avLst/>
          </a:prstGeom>
          <a:noFill/>
          <a:ln w="9525">
            <a:noFill/>
            <a:miter lim="800000"/>
            <a:headEnd/>
            <a:tailEnd/>
          </a:ln>
        </p:spPr>
        <p:txBody>
          <a:bodyPr>
            <a:spAutoFit/>
          </a:bodyPr>
          <a:lstStyle/>
          <a:p>
            <a:pPr eaLnBrk="0" hangingPunct="0">
              <a:spcAft>
                <a:spcPct val="40000"/>
              </a:spcAft>
              <a:buSzPct val="140000"/>
              <a:buFont typeface="Wingdings" pitchFamily="2" charset="2"/>
              <a:buChar char="§"/>
              <a:defRPr/>
            </a:pPr>
            <a:r>
              <a:rPr lang="en-US" dirty="0">
                <a:solidFill>
                  <a:schemeClr val="bg2">
                    <a:lumMod val="75000"/>
                  </a:schemeClr>
                </a:solidFill>
                <a:latin typeface="Verdana" pitchFamily="34" charset="0"/>
              </a:rPr>
              <a:t> What issues in your community are of concern to you?</a:t>
            </a:r>
          </a:p>
          <a:p>
            <a:pPr eaLnBrk="0" hangingPunct="0">
              <a:spcAft>
                <a:spcPct val="40000"/>
              </a:spcAft>
              <a:buSzPct val="140000"/>
              <a:buFont typeface="Wingdings" pitchFamily="2" charset="2"/>
              <a:buChar char="§"/>
              <a:defRPr/>
            </a:pPr>
            <a:r>
              <a:rPr lang="en-US" dirty="0">
                <a:solidFill>
                  <a:schemeClr val="bg2">
                    <a:lumMod val="75000"/>
                  </a:schemeClr>
                </a:solidFill>
                <a:latin typeface="Verdana" pitchFamily="34" charset="0"/>
              </a:rPr>
              <a:t> What gaps exist in services?</a:t>
            </a:r>
          </a:p>
          <a:p>
            <a:pPr eaLnBrk="0" hangingPunct="0">
              <a:spcAft>
                <a:spcPct val="40000"/>
              </a:spcAft>
              <a:buSzPct val="140000"/>
              <a:buFont typeface="Wingdings" pitchFamily="2" charset="2"/>
              <a:buChar char="§"/>
              <a:defRPr/>
            </a:pPr>
            <a:r>
              <a:rPr lang="en-US" dirty="0">
                <a:solidFill>
                  <a:schemeClr val="bg2">
                    <a:lumMod val="75000"/>
                  </a:schemeClr>
                </a:solidFill>
                <a:latin typeface="Verdana" pitchFamily="34" charset="0"/>
              </a:rPr>
              <a:t> What problems/barriers occur in the implementation of programs?</a:t>
            </a:r>
          </a:p>
          <a:p>
            <a:pPr eaLnBrk="0" hangingPunct="0">
              <a:spcAft>
                <a:spcPct val="40000"/>
              </a:spcAft>
              <a:buSzPct val="140000"/>
              <a:buFont typeface="Wingdings" pitchFamily="2" charset="2"/>
              <a:buChar char="§"/>
              <a:defRPr/>
            </a:pPr>
            <a:r>
              <a:rPr lang="en-US" dirty="0">
                <a:solidFill>
                  <a:schemeClr val="bg2">
                    <a:lumMod val="75000"/>
                  </a:schemeClr>
                </a:solidFill>
                <a:latin typeface="Verdana" pitchFamily="34" charset="0"/>
              </a:rPr>
              <a:t> Are programs </a:t>
            </a:r>
            <a:r>
              <a:rPr lang="en-US" dirty="0" smtClean="0">
                <a:solidFill>
                  <a:schemeClr val="bg2">
                    <a:lumMod val="75000"/>
                  </a:schemeClr>
                </a:solidFill>
                <a:latin typeface="Verdana" pitchFamily="34" charset="0"/>
              </a:rPr>
              <a:t>are reaching </a:t>
            </a:r>
            <a:r>
              <a:rPr lang="en-US" dirty="0">
                <a:solidFill>
                  <a:schemeClr val="bg2">
                    <a:lumMod val="75000"/>
                  </a:schemeClr>
                </a:solidFill>
                <a:latin typeface="Verdana" pitchFamily="34" charset="0"/>
              </a:rPr>
              <a:t>targeted populations? </a:t>
            </a:r>
          </a:p>
          <a:p>
            <a:pPr eaLnBrk="0" hangingPunct="0">
              <a:spcAft>
                <a:spcPct val="40000"/>
              </a:spcAft>
              <a:buSzPct val="140000"/>
              <a:buFont typeface="Wingdings" pitchFamily="2" charset="2"/>
              <a:buChar char="§"/>
              <a:defRPr/>
            </a:pPr>
            <a:r>
              <a:rPr lang="en-US" dirty="0">
                <a:solidFill>
                  <a:schemeClr val="bg2">
                    <a:lumMod val="75000"/>
                  </a:schemeClr>
                </a:solidFill>
                <a:latin typeface="Verdana" pitchFamily="34" charset="0"/>
              </a:rPr>
              <a:t> Are data or achievement benchmarks being reached?</a:t>
            </a:r>
          </a:p>
        </p:txBody>
      </p:sp>
      <p:sp>
        <p:nvSpPr>
          <p:cNvPr id="10243" name="Rectangle 5"/>
          <p:cNvSpPr>
            <a:spLocks noChangeArrowheads="1"/>
          </p:cNvSpPr>
          <p:nvPr/>
        </p:nvSpPr>
        <p:spPr bwMode="auto">
          <a:xfrm rot="5400000">
            <a:off x="3884613" y="-3884613"/>
            <a:ext cx="1371600" cy="9140825"/>
          </a:xfrm>
          <a:prstGeom prst="rect">
            <a:avLst/>
          </a:prstGeom>
          <a:solidFill>
            <a:srgbClr val="C00000"/>
          </a:solidFill>
          <a:ln w="9525">
            <a:solidFill>
              <a:schemeClr val="tx1"/>
            </a:solidFill>
            <a:miter lim="800000"/>
            <a:headEnd/>
            <a:tailEnd/>
          </a:ln>
        </p:spPr>
        <p:txBody>
          <a:bodyPr rot="10800000" vert="eaVert" wrap="none" anchor="ctr"/>
          <a:lstStyle/>
          <a:p>
            <a:endParaRPr lang="en-US"/>
          </a:p>
        </p:txBody>
      </p:sp>
      <p:sp>
        <p:nvSpPr>
          <p:cNvPr id="9222" name="Text Box 4"/>
          <p:cNvSpPr txBox="1">
            <a:spLocks noChangeArrowheads="1"/>
          </p:cNvSpPr>
          <p:nvPr/>
        </p:nvSpPr>
        <p:spPr bwMode="auto">
          <a:xfrm>
            <a:off x="2895600" y="228600"/>
            <a:ext cx="533400" cy="523875"/>
          </a:xfrm>
          <a:prstGeom prst="rect">
            <a:avLst/>
          </a:prstGeom>
          <a:solidFill>
            <a:srgbClr val="DDDDDD"/>
          </a:solidFill>
          <a:ln w="50800">
            <a:solidFill>
              <a:schemeClr val="bg1">
                <a:lumMod val="75000"/>
              </a:schemeClr>
            </a:solidFill>
            <a:miter lim="800000"/>
            <a:headEnd/>
            <a:tailEnd/>
          </a:ln>
        </p:spPr>
        <p:txBody>
          <a:bodyPr>
            <a:spAutoFit/>
          </a:bodyPr>
          <a:lstStyle/>
          <a:p>
            <a:pPr algn="ctr">
              <a:spcBef>
                <a:spcPct val="50000"/>
              </a:spcBef>
              <a:defRPr/>
            </a:pPr>
            <a:r>
              <a:rPr lang="en-US" sz="2800" b="1" dirty="0" smtClean="0"/>
              <a:t>2</a:t>
            </a:r>
            <a:endParaRPr lang="en-US" sz="2800" b="1" dirty="0"/>
          </a:p>
        </p:txBody>
      </p:sp>
      <p:sp>
        <p:nvSpPr>
          <p:cNvPr id="10245" name="Text Box 21"/>
          <p:cNvSpPr txBox="1">
            <a:spLocks noChangeArrowheads="1"/>
          </p:cNvSpPr>
          <p:nvPr/>
        </p:nvSpPr>
        <p:spPr bwMode="auto">
          <a:xfrm>
            <a:off x="3505200" y="304800"/>
            <a:ext cx="5638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dirty="0" smtClean="0">
                <a:solidFill>
                  <a:schemeClr val="bg1"/>
                </a:solidFill>
                <a:latin typeface="Verdana" pitchFamily="34" charset="0"/>
              </a:rPr>
              <a:t>Define Your Issue</a:t>
            </a:r>
            <a:endParaRPr lang="en-US" b="1" dirty="0">
              <a:solidFill>
                <a:schemeClr val="bg1"/>
              </a:solidFill>
              <a:latin typeface="Verdana" pitchFamily="34" charset="0"/>
            </a:endParaRPr>
          </a:p>
        </p:txBody>
      </p:sp>
      <p:grpSp>
        <p:nvGrpSpPr>
          <p:cNvPr id="10246" name="Group 5"/>
          <p:cNvGrpSpPr>
            <a:grpSpLocks/>
          </p:cNvGrpSpPr>
          <p:nvPr/>
        </p:nvGrpSpPr>
        <p:grpSpPr bwMode="auto">
          <a:xfrm>
            <a:off x="373063" y="0"/>
            <a:ext cx="2446337" cy="2324100"/>
            <a:chOff x="570" y="442"/>
            <a:chExt cx="1541" cy="1464"/>
          </a:xfrm>
        </p:grpSpPr>
        <p:sp>
          <p:nvSpPr>
            <p:cNvPr id="10248" name="Freeform 8"/>
            <p:cNvSpPr>
              <a:spLocks/>
            </p:cNvSpPr>
            <p:nvPr/>
          </p:nvSpPr>
          <p:spPr bwMode="auto">
            <a:xfrm rot="6354732">
              <a:off x="1502" y="960"/>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10249" name="Freeform 6"/>
            <p:cNvSpPr>
              <a:spLocks/>
            </p:cNvSpPr>
            <p:nvPr/>
          </p:nvSpPr>
          <p:spPr bwMode="auto">
            <a:xfrm rot="6354732">
              <a:off x="816" y="1296"/>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10250" name="Freeform 7"/>
            <p:cNvSpPr>
              <a:spLocks/>
            </p:cNvSpPr>
            <p:nvPr/>
          </p:nvSpPr>
          <p:spPr bwMode="auto">
            <a:xfrm rot="5400000">
              <a:off x="650" y="866"/>
              <a:ext cx="561" cy="433"/>
            </a:xfrm>
            <a:custGeom>
              <a:avLst/>
              <a:gdLst>
                <a:gd name="T0" fmla="*/ 0 w 873"/>
                <a:gd name="T1" fmla="*/ 239 h 674"/>
                <a:gd name="T2" fmla="*/ 34 w 873"/>
                <a:gd name="T3" fmla="*/ 150 h 674"/>
                <a:gd name="T4" fmla="*/ 64 w 873"/>
                <a:gd name="T5" fmla="*/ 98 h 674"/>
                <a:gd name="T6" fmla="*/ 116 w 873"/>
                <a:gd name="T7" fmla="*/ 64 h 674"/>
                <a:gd name="T8" fmla="*/ 290 w 873"/>
                <a:gd name="T9" fmla="*/ 1 h 674"/>
                <a:gd name="T10" fmla="*/ 308 w 873"/>
                <a:gd name="T11" fmla="*/ 5 h 674"/>
                <a:gd name="T12" fmla="*/ 269 w 873"/>
                <a:gd name="T13" fmla="*/ 18 h 674"/>
                <a:gd name="T14" fmla="*/ 231 w 873"/>
                <a:gd name="T15" fmla="*/ 31 h 674"/>
                <a:gd name="T16" fmla="*/ 180 w 873"/>
                <a:gd name="T17" fmla="*/ 60 h 674"/>
                <a:gd name="T18" fmla="*/ 158 w 873"/>
                <a:gd name="T19" fmla="*/ 78 h 674"/>
                <a:gd name="T20" fmla="*/ 132 w 873"/>
                <a:gd name="T21" fmla="*/ 98 h 674"/>
                <a:gd name="T22" fmla="*/ 111 w 873"/>
                <a:gd name="T23" fmla="*/ 119 h 674"/>
                <a:gd name="T24" fmla="*/ 102 w 873"/>
                <a:gd name="T25" fmla="*/ 132 h 674"/>
                <a:gd name="T26" fmla="*/ 77 w 873"/>
                <a:gd name="T27" fmla="*/ 150 h 674"/>
                <a:gd name="T28" fmla="*/ 60 w 873"/>
                <a:gd name="T29" fmla="*/ 166 h 674"/>
                <a:gd name="T30" fmla="*/ 42 w 873"/>
                <a:gd name="T31" fmla="*/ 184 h 674"/>
                <a:gd name="T32" fmla="*/ 26 w 873"/>
                <a:gd name="T33" fmla="*/ 205 h 674"/>
                <a:gd name="T34" fmla="*/ 8 w 873"/>
                <a:gd name="T35" fmla="*/ 226 h 674"/>
                <a:gd name="T36" fmla="*/ 0 w 873"/>
                <a:gd name="T37" fmla="*/ 239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sp>
          <p:nvSpPr>
            <p:cNvPr id="10251" name="Freeform 9"/>
            <p:cNvSpPr>
              <a:spLocks/>
            </p:cNvSpPr>
            <p:nvPr/>
          </p:nvSpPr>
          <p:spPr bwMode="auto">
            <a:xfrm rot="4083525">
              <a:off x="706" y="306"/>
              <a:ext cx="840" cy="1111"/>
            </a:xfrm>
            <a:custGeom>
              <a:avLst/>
              <a:gdLst>
                <a:gd name="T0" fmla="*/ 0 w 873"/>
                <a:gd name="T1" fmla="*/ 2147483647 h 674"/>
                <a:gd name="T2" fmla="*/ 73284 w 873"/>
                <a:gd name="T3" fmla="*/ 2147483647 h 674"/>
                <a:gd name="T4" fmla="*/ 137412 w 873"/>
                <a:gd name="T5" fmla="*/ 2147483647 h 674"/>
                <a:gd name="T6" fmla="*/ 247341 w 873"/>
                <a:gd name="T7" fmla="*/ 2147483647 h 674"/>
                <a:gd name="T8" fmla="*/ 622932 w 873"/>
                <a:gd name="T9" fmla="*/ 42250253 h 674"/>
                <a:gd name="T10" fmla="*/ 659574 w 873"/>
                <a:gd name="T11" fmla="*/ 295714572 h 674"/>
                <a:gd name="T12" fmla="*/ 577129 w 873"/>
                <a:gd name="T13" fmla="*/ 1056115136 h 674"/>
                <a:gd name="T14" fmla="*/ 494682 w 873"/>
                <a:gd name="T15" fmla="*/ 1816515384 h 674"/>
                <a:gd name="T16" fmla="*/ 384752 w 873"/>
                <a:gd name="T17" fmla="*/ 2147483647 h 674"/>
                <a:gd name="T18" fmla="*/ 338945 w 873"/>
                <a:gd name="T19" fmla="*/ 2147483647 h 674"/>
                <a:gd name="T20" fmla="*/ 283984 w 873"/>
                <a:gd name="T21" fmla="*/ 2147483647 h 674"/>
                <a:gd name="T22" fmla="*/ 238178 w 873"/>
                <a:gd name="T23" fmla="*/ 2147483647 h 674"/>
                <a:gd name="T24" fmla="*/ 219857 w 873"/>
                <a:gd name="T25" fmla="*/ 2147483647 h 674"/>
                <a:gd name="T26" fmla="*/ 164895 w 873"/>
                <a:gd name="T27" fmla="*/ 2147483647 h 674"/>
                <a:gd name="T28" fmla="*/ 128252 w 873"/>
                <a:gd name="T29" fmla="*/ 2147483647 h 674"/>
                <a:gd name="T30" fmla="*/ 91606 w 873"/>
                <a:gd name="T31" fmla="*/ 2147483647 h 674"/>
                <a:gd name="T32" fmla="*/ 54967 w 873"/>
                <a:gd name="T33" fmla="*/ 2147483647 h 674"/>
                <a:gd name="T34" fmla="*/ 18321 w 873"/>
                <a:gd name="T35" fmla="*/ 2147483647 h 674"/>
                <a:gd name="T36" fmla="*/ 0 w 873"/>
                <a:gd name="T37" fmla="*/ 2147483647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grpSp>
      <p:sp>
        <p:nvSpPr>
          <p:cNvPr id="10247" name="Rectangle 12"/>
          <p:cNvSpPr>
            <a:spLocks noChangeArrowheads="1"/>
          </p:cNvSpPr>
          <p:nvPr/>
        </p:nvSpPr>
        <p:spPr bwMode="auto">
          <a:xfrm>
            <a:off x="4267200" y="1524000"/>
            <a:ext cx="4572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sz="3200" b="1">
                <a:solidFill>
                  <a:srgbClr val="C00000"/>
                </a:solidFill>
                <a:latin typeface="Verdana" pitchFamily="34" charset="0"/>
              </a:rPr>
              <a:t>Questions to Ask…</a:t>
            </a:r>
          </a:p>
        </p:txBody>
      </p:sp>
    </p:spTree>
  </p:cSld>
  <p:clrMapOvr>
    <a:masterClrMapping/>
  </p:clrMapOvr>
  <p:transition spd="med">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6"/>
          <p:cNvSpPr txBox="1">
            <a:spLocks noChangeArrowheads="1"/>
          </p:cNvSpPr>
          <p:nvPr/>
        </p:nvSpPr>
        <p:spPr bwMode="auto">
          <a:xfrm>
            <a:off x="2438400" y="1828800"/>
            <a:ext cx="6248400" cy="2743200"/>
          </a:xfrm>
          <a:prstGeom prst="rect">
            <a:avLst/>
          </a:prstGeom>
          <a:solidFill>
            <a:srgbClr val="FFFFFF"/>
          </a:solidFill>
          <a:ln w="28575" algn="in">
            <a:solidFill>
              <a:schemeClr val="bg1">
                <a:lumMod val="75000"/>
              </a:schemeClr>
            </a:solidFill>
            <a:miter lim="800000"/>
            <a:headEnd/>
            <a:tailEnd/>
          </a:ln>
        </p:spPr>
        <p:txBody>
          <a:bodyPr tIns="36576" bIns="36576" anchor="ctr"/>
          <a:lstStyle/>
          <a:p>
            <a:pPr algn="just">
              <a:spcAft>
                <a:spcPts val="0"/>
              </a:spcAft>
              <a:defRPr/>
            </a:pPr>
            <a:r>
              <a:rPr lang="en-US" sz="2000" b="1" dirty="0" smtClean="0">
                <a:solidFill>
                  <a:schemeClr val="bg2">
                    <a:lumMod val="75000"/>
                  </a:schemeClr>
                </a:solidFill>
                <a:latin typeface="Verdana" pitchFamily="34" charset="0"/>
                <a:ea typeface="Verdana" pitchFamily="34" charset="0"/>
                <a:cs typeface="Verdana" pitchFamily="34" charset="0"/>
              </a:rPr>
              <a:t>Develop Goals &amp; Objectives</a:t>
            </a:r>
          </a:p>
          <a:p>
            <a:pPr algn="just">
              <a:spcAft>
                <a:spcPts val="0"/>
              </a:spcAft>
              <a:defRPr/>
            </a:pPr>
            <a:endParaRPr lang="en-US" sz="2000" dirty="0">
              <a:solidFill>
                <a:schemeClr val="bg2">
                  <a:lumMod val="75000"/>
                </a:schemeClr>
              </a:solidFill>
              <a:latin typeface="Verdana" pitchFamily="34" charset="0"/>
              <a:ea typeface="Verdana" pitchFamily="34" charset="0"/>
              <a:cs typeface="Verdana" pitchFamily="34" charset="0"/>
            </a:endParaRPr>
          </a:p>
          <a:p>
            <a:pPr algn="just">
              <a:spcAft>
                <a:spcPts val="0"/>
              </a:spcAft>
              <a:defRPr/>
            </a:pPr>
            <a:r>
              <a:rPr lang="en-US" sz="2000" dirty="0" smtClean="0">
                <a:solidFill>
                  <a:schemeClr val="bg2">
                    <a:lumMod val="75000"/>
                  </a:schemeClr>
                </a:solidFill>
                <a:latin typeface="Verdana" pitchFamily="34" charset="0"/>
                <a:ea typeface="Verdana" pitchFamily="34" charset="0"/>
                <a:cs typeface="Verdana" pitchFamily="34" charset="0"/>
              </a:rPr>
              <a:t>An </a:t>
            </a:r>
            <a:r>
              <a:rPr lang="en-US" sz="2000" dirty="0">
                <a:solidFill>
                  <a:schemeClr val="bg2">
                    <a:lumMod val="75000"/>
                  </a:schemeClr>
                </a:solidFill>
                <a:latin typeface="Verdana" pitchFamily="34" charset="0"/>
                <a:ea typeface="Verdana" pitchFamily="34" charset="0"/>
                <a:cs typeface="Verdana" pitchFamily="34" charset="0"/>
              </a:rPr>
              <a:t>advocacy </a:t>
            </a:r>
            <a:r>
              <a:rPr lang="en-US" sz="2000" b="1" dirty="0">
                <a:solidFill>
                  <a:schemeClr val="bg2">
                    <a:lumMod val="75000"/>
                  </a:schemeClr>
                </a:solidFill>
                <a:latin typeface="Verdana" pitchFamily="34" charset="0"/>
                <a:ea typeface="Verdana" pitchFamily="34" charset="0"/>
                <a:cs typeface="Verdana" pitchFamily="34" charset="0"/>
              </a:rPr>
              <a:t>goal </a:t>
            </a:r>
            <a:r>
              <a:rPr lang="en-US" sz="2000" dirty="0">
                <a:solidFill>
                  <a:schemeClr val="bg2">
                    <a:lumMod val="75000"/>
                  </a:schemeClr>
                </a:solidFill>
                <a:latin typeface="Verdana" pitchFamily="34" charset="0"/>
                <a:ea typeface="Verdana" pitchFamily="34" charset="0"/>
                <a:cs typeface="Verdana" pitchFamily="34" charset="0"/>
              </a:rPr>
              <a:t>is the long-term result of your advocacy effort. It is the change you want to see, your vision, or your dream.</a:t>
            </a:r>
          </a:p>
          <a:p>
            <a:pPr algn="just">
              <a:spcAft>
                <a:spcPts val="0"/>
              </a:spcAft>
              <a:defRPr/>
            </a:pPr>
            <a:endParaRPr lang="en-US" sz="2000" dirty="0">
              <a:solidFill>
                <a:schemeClr val="bg2">
                  <a:lumMod val="75000"/>
                </a:schemeClr>
              </a:solidFill>
              <a:latin typeface="Verdana" pitchFamily="34" charset="0"/>
              <a:ea typeface="Verdana" pitchFamily="34" charset="0"/>
              <a:cs typeface="Verdana" pitchFamily="34" charset="0"/>
            </a:endParaRPr>
          </a:p>
        </p:txBody>
      </p:sp>
      <p:sp>
        <p:nvSpPr>
          <p:cNvPr id="13315" name="Rectangle 5"/>
          <p:cNvSpPr>
            <a:spLocks noChangeArrowheads="1"/>
          </p:cNvSpPr>
          <p:nvPr/>
        </p:nvSpPr>
        <p:spPr bwMode="auto">
          <a:xfrm rot="5400000">
            <a:off x="3884613" y="-3884613"/>
            <a:ext cx="1371600" cy="9140825"/>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p>
            <a:endParaRPr lang="en-US"/>
          </a:p>
        </p:txBody>
      </p:sp>
      <p:sp>
        <p:nvSpPr>
          <p:cNvPr id="13316" name="Text Box 12"/>
          <p:cNvSpPr txBox="1">
            <a:spLocks noChangeArrowheads="1"/>
          </p:cNvSpPr>
          <p:nvPr/>
        </p:nvSpPr>
        <p:spPr bwMode="auto">
          <a:xfrm>
            <a:off x="3276600" y="244475"/>
            <a:ext cx="5638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dirty="0" smtClean="0">
                <a:solidFill>
                  <a:schemeClr val="bg1"/>
                </a:solidFill>
                <a:latin typeface="Verdana" pitchFamily="34" charset="0"/>
              </a:rPr>
              <a:t>Define Your Issue</a:t>
            </a:r>
            <a:endParaRPr lang="en-US" b="1" dirty="0">
              <a:solidFill>
                <a:schemeClr val="bg1"/>
              </a:solidFill>
              <a:latin typeface="Verdana" pitchFamily="34" charset="0"/>
            </a:endParaRPr>
          </a:p>
        </p:txBody>
      </p:sp>
      <p:sp>
        <p:nvSpPr>
          <p:cNvPr id="12295" name="Text Box 13"/>
          <p:cNvSpPr txBox="1">
            <a:spLocks noChangeArrowheads="1"/>
          </p:cNvSpPr>
          <p:nvPr/>
        </p:nvSpPr>
        <p:spPr bwMode="auto">
          <a:xfrm>
            <a:off x="2590800" y="152400"/>
            <a:ext cx="533400" cy="523875"/>
          </a:xfrm>
          <a:prstGeom prst="rect">
            <a:avLst/>
          </a:prstGeom>
          <a:solidFill>
            <a:srgbClr val="DDDDDD"/>
          </a:solidFill>
          <a:ln w="50800">
            <a:solidFill>
              <a:schemeClr val="bg1">
                <a:lumMod val="75000"/>
              </a:schemeClr>
            </a:solidFill>
            <a:miter lim="800000"/>
            <a:headEnd/>
            <a:tailEnd/>
          </a:ln>
        </p:spPr>
        <p:txBody>
          <a:bodyPr>
            <a:spAutoFit/>
          </a:bodyPr>
          <a:lstStyle/>
          <a:p>
            <a:pPr algn="ctr">
              <a:spcBef>
                <a:spcPct val="50000"/>
              </a:spcBef>
              <a:defRPr/>
            </a:pPr>
            <a:r>
              <a:rPr lang="en-US" sz="2800" b="1" dirty="0" smtClean="0"/>
              <a:t>2</a:t>
            </a:r>
            <a:endParaRPr lang="en-US" sz="2800" b="1" dirty="0"/>
          </a:p>
        </p:txBody>
      </p:sp>
      <p:grpSp>
        <p:nvGrpSpPr>
          <p:cNvPr id="13318" name="Group 14"/>
          <p:cNvGrpSpPr>
            <a:grpSpLocks/>
          </p:cNvGrpSpPr>
          <p:nvPr/>
        </p:nvGrpSpPr>
        <p:grpSpPr bwMode="auto">
          <a:xfrm>
            <a:off x="373063" y="0"/>
            <a:ext cx="2446337" cy="2324100"/>
            <a:chOff x="570" y="442"/>
            <a:chExt cx="1541" cy="1464"/>
          </a:xfrm>
        </p:grpSpPr>
        <p:sp>
          <p:nvSpPr>
            <p:cNvPr id="13320" name="Freeform 8"/>
            <p:cNvSpPr>
              <a:spLocks/>
            </p:cNvSpPr>
            <p:nvPr/>
          </p:nvSpPr>
          <p:spPr bwMode="auto">
            <a:xfrm rot="6354732">
              <a:off x="1502" y="960"/>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13321" name="Freeform 6"/>
            <p:cNvSpPr>
              <a:spLocks/>
            </p:cNvSpPr>
            <p:nvPr/>
          </p:nvSpPr>
          <p:spPr bwMode="auto">
            <a:xfrm rot="6354732">
              <a:off x="816" y="1296"/>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13322" name="Freeform 7"/>
            <p:cNvSpPr>
              <a:spLocks/>
            </p:cNvSpPr>
            <p:nvPr/>
          </p:nvSpPr>
          <p:spPr bwMode="auto">
            <a:xfrm rot="5400000">
              <a:off x="650" y="866"/>
              <a:ext cx="561" cy="433"/>
            </a:xfrm>
            <a:custGeom>
              <a:avLst/>
              <a:gdLst>
                <a:gd name="T0" fmla="*/ 0 w 873"/>
                <a:gd name="T1" fmla="*/ 239 h 674"/>
                <a:gd name="T2" fmla="*/ 34 w 873"/>
                <a:gd name="T3" fmla="*/ 150 h 674"/>
                <a:gd name="T4" fmla="*/ 64 w 873"/>
                <a:gd name="T5" fmla="*/ 98 h 674"/>
                <a:gd name="T6" fmla="*/ 116 w 873"/>
                <a:gd name="T7" fmla="*/ 64 h 674"/>
                <a:gd name="T8" fmla="*/ 290 w 873"/>
                <a:gd name="T9" fmla="*/ 1 h 674"/>
                <a:gd name="T10" fmla="*/ 308 w 873"/>
                <a:gd name="T11" fmla="*/ 5 h 674"/>
                <a:gd name="T12" fmla="*/ 269 w 873"/>
                <a:gd name="T13" fmla="*/ 18 h 674"/>
                <a:gd name="T14" fmla="*/ 231 w 873"/>
                <a:gd name="T15" fmla="*/ 31 h 674"/>
                <a:gd name="T16" fmla="*/ 180 w 873"/>
                <a:gd name="T17" fmla="*/ 60 h 674"/>
                <a:gd name="T18" fmla="*/ 158 w 873"/>
                <a:gd name="T19" fmla="*/ 78 h 674"/>
                <a:gd name="T20" fmla="*/ 132 w 873"/>
                <a:gd name="T21" fmla="*/ 98 h 674"/>
                <a:gd name="T22" fmla="*/ 111 w 873"/>
                <a:gd name="T23" fmla="*/ 119 h 674"/>
                <a:gd name="T24" fmla="*/ 102 w 873"/>
                <a:gd name="T25" fmla="*/ 132 h 674"/>
                <a:gd name="T26" fmla="*/ 77 w 873"/>
                <a:gd name="T27" fmla="*/ 150 h 674"/>
                <a:gd name="T28" fmla="*/ 60 w 873"/>
                <a:gd name="T29" fmla="*/ 166 h 674"/>
                <a:gd name="T30" fmla="*/ 42 w 873"/>
                <a:gd name="T31" fmla="*/ 184 h 674"/>
                <a:gd name="T32" fmla="*/ 26 w 873"/>
                <a:gd name="T33" fmla="*/ 205 h 674"/>
                <a:gd name="T34" fmla="*/ 8 w 873"/>
                <a:gd name="T35" fmla="*/ 226 h 674"/>
                <a:gd name="T36" fmla="*/ 0 w 873"/>
                <a:gd name="T37" fmla="*/ 239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sp>
          <p:nvSpPr>
            <p:cNvPr id="13323" name="Freeform 9"/>
            <p:cNvSpPr>
              <a:spLocks/>
            </p:cNvSpPr>
            <p:nvPr/>
          </p:nvSpPr>
          <p:spPr bwMode="auto">
            <a:xfrm rot="4083525">
              <a:off x="706" y="306"/>
              <a:ext cx="840" cy="1111"/>
            </a:xfrm>
            <a:custGeom>
              <a:avLst/>
              <a:gdLst>
                <a:gd name="T0" fmla="*/ 0 w 873"/>
                <a:gd name="T1" fmla="*/ 2147483647 h 674"/>
                <a:gd name="T2" fmla="*/ 73284 w 873"/>
                <a:gd name="T3" fmla="*/ 2147483647 h 674"/>
                <a:gd name="T4" fmla="*/ 137412 w 873"/>
                <a:gd name="T5" fmla="*/ 2147483647 h 674"/>
                <a:gd name="T6" fmla="*/ 247341 w 873"/>
                <a:gd name="T7" fmla="*/ 2147483647 h 674"/>
                <a:gd name="T8" fmla="*/ 622932 w 873"/>
                <a:gd name="T9" fmla="*/ 42250253 h 674"/>
                <a:gd name="T10" fmla="*/ 659574 w 873"/>
                <a:gd name="T11" fmla="*/ 295714572 h 674"/>
                <a:gd name="T12" fmla="*/ 577129 w 873"/>
                <a:gd name="T13" fmla="*/ 1056115136 h 674"/>
                <a:gd name="T14" fmla="*/ 494682 w 873"/>
                <a:gd name="T15" fmla="*/ 1816515384 h 674"/>
                <a:gd name="T16" fmla="*/ 384752 w 873"/>
                <a:gd name="T17" fmla="*/ 2147483647 h 674"/>
                <a:gd name="T18" fmla="*/ 338945 w 873"/>
                <a:gd name="T19" fmla="*/ 2147483647 h 674"/>
                <a:gd name="T20" fmla="*/ 283984 w 873"/>
                <a:gd name="T21" fmla="*/ 2147483647 h 674"/>
                <a:gd name="T22" fmla="*/ 238178 w 873"/>
                <a:gd name="T23" fmla="*/ 2147483647 h 674"/>
                <a:gd name="T24" fmla="*/ 219857 w 873"/>
                <a:gd name="T25" fmla="*/ 2147483647 h 674"/>
                <a:gd name="T26" fmla="*/ 164895 w 873"/>
                <a:gd name="T27" fmla="*/ 2147483647 h 674"/>
                <a:gd name="T28" fmla="*/ 128252 w 873"/>
                <a:gd name="T29" fmla="*/ 2147483647 h 674"/>
                <a:gd name="T30" fmla="*/ 91606 w 873"/>
                <a:gd name="T31" fmla="*/ 2147483647 h 674"/>
                <a:gd name="T32" fmla="*/ 54967 w 873"/>
                <a:gd name="T33" fmla="*/ 2147483647 h 674"/>
                <a:gd name="T34" fmla="*/ 18321 w 873"/>
                <a:gd name="T35" fmla="*/ 2147483647 h 674"/>
                <a:gd name="T36" fmla="*/ 0 w 873"/>
                <a:gd name="T37" fmla="*/ 2147483647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grpSp>
      <p:sp>
        <p:nvSpPr>
          <p:cNvPr id="12292" name="Text Box 31"/>
          <p:cNvSpPr txBox="1">
            <a:spLocks noChangeArrowheads="1"/>
          </p:cNvSpPr>
          <p:nvPr/>
        </p:nvSpPr>
        <p:spPr bwMode="auto">
          <a:xfrm>
            <a:off x="457200" y="5181600"/>
            <a:ext cx="8001000" cy="762000"/>
          </a:xfrm>
          <a:prstGeom prst="rect">
            <a:avLst/>
          </a:prstGeom>
          <a:solidFill>
            <a:srgbClr val="FFFFFF"/>
          </a:solidFill>
          <a:ln w="28575" algn="in">
            <a:solidFill>
              <a:schemeClr val="bg1">
                <a:lumMod val="75000"/>
              </a:schemeClr>
            </a:solidFill>
            <a:miter lim="800000"/>
            <a:headEnd/>
            <a:tailEnd/>
          </a:ln>
        </p:spPr>
        <p:txBody>
          <a:bodyPr tIns="36576" bIns="36576" anchor="ctr"/>
          <a:lstStyle/>
          <a:p>
            <a:pPr algn="just">
              <a:spcAft>
                <a:spcPts val="1000"/>
              </a:spcAft>
              <a:defRPr/>
            </a:pPr>
            <a:r>
              <a:rPr lang="en-US" sz="2000" dirty="0">
                <a:solidFill>
                  <a:schemeClr val="bg2">
                    <a:lumMod val="75000"/>
                  </a:schemeClr>
                </a:solidFill>
                <a:latin typeface="Verdana" pitchFamily="34" charset="0"/>
              </a:rPr>
              <a:t>An advocacy </a:t>
            </a:r>
            <a:r>
              <a:rPr lang="en-US" sz="2000" b="1" dirty="0">
                <a:solidFill>
                  <a:schemeClr val="bg2">
                    <a:lumMod val="75000"/>
                  </a:schemeClr>
                </a:solidFill>
                <a:latin typeface="Verdana" pitchFamily="34" charset="0"/>
              </a:rPr>
              <a:t>objective </a:t>
            </a:r>
            <a:r>
              <a:rPr lang="en-US" sz="2000" dirty="0">
                <a:solidFill>
                  <a:schemeClr val="bg2">
                    <a:lumMod val="75000"/>
                  </a:schemeClr>
                </a:solidFill>
                <a:latin typeface="Verdana" pitchFamily="34" charset="0"/>
              </a:rPr>
              <a:t>is a specific, short-term result that contributes toward your goal.</a:t>
            </a:r>
          </a:p>
        </p:txBody>
      </p:sp>
    </p:spTree>
  </p:cSld>
  <p:clrMapOvr>
    <a:masterClrMapping/>
  </p:clrMapOvr>
  <p:transition spd="med">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1"/>
          <p:cNvSpPr txBox="1">
            <a:spLocks noChangeArrowheads="1"/>
          </p:cNvSpPr>
          <p:nvPr/>
        </p:nvSpPr>
        <p:spPr bwMode="auto">
          <a:xfrm>
            <a:off x="228600" y="5334000"/>
            <a:ext cx="3581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in">
                <a:solidFill>
                  <a:srgbClr val="000000"/>
                </a:solidFill>
                <a:miter lim="800000"/>
                <a:headEnd/>
                <a:tailEnd/>
              </a14:hiddenLine>
            </a:ext>
          </a:extLst>
        </p:spPr>
        <p:txBody>
          <a:bodyPr lIns="36576" tIns="36576" rIns="36576" bIns="36576"/>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b="1">
                <a:solidFill>
                  <a:srgbClr val="C00000"/>
                </a:solidFill>
                <a:latin typeface="Verdana" pitchFamily="34" charset="0"/>
              </a:rPr>
              <a:t>Elements of an Advocacy Objective:</a:t>
            </a:r>
            <a:endParaRPr lang="en-US">
              <a:solidFill>
                <a:srgbClr val="C00000"/>
              </a:solidFill>
              <a:latin typeface="Verdana" pitchFamily="34" charset="0"/>
            </a:endParaRPr>
          </a:p>
        </p:txBody>
      </p:sp>
      <p:sp>
        <p:nvSpPr>
          <p:cNvPr id="14339" name="Rectangle 13"/>
          <p:cNvSpPr>
            <a:spLocks noChangeArrowheads="1"/>
          </p:cNvSpPr>
          <p:nvPr/>
        </p:nvSpPr>
        <p:spPr bwMode="auto">
          <a:xfrm>
            <a:off x="2971800" y="1524000"/>
            <a:ext cx="5943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a:r>
              <a:rPr lang="en-US" sz="3200" b="1">
                <a:solidFill>
                  <a:srgbClr val="C00000"/>
                </a:solidFill>
                <a:latin typeface="Verdana" pitchFamily="34" charset="0"/>
              </a:rPr>
              <a:t>Advocacy Objectives </a:t>
            </a:r>
          </a:p>
          <a:p>
            <a:pPr algn="r"/>
            <a:r>
              <a:rPr lang="en-US" sz="3200" b="1">
                <a:solidFill>
                  <a:srgbClr val="C00000"/>
                </a:solidFill>
                <a:latin typeface="Verdana" pitchFamily="34" charset="0"/>
              </a:rPr>
              <a:t>Should Be SMART!</a:t>
            </a:r>
          </a:p>
        </p:txBody>
      </p:sp>
      <p:sp>
        <p:nvSpPr>
          <p:cNvPr id="13316" name="Text Box 14"/>
          <p:cNvSpPr txBox="1">
            <a:spLocks noChangeArrowheads="1"/>
          </p:cNvSpPr>
          <p:nvPr/>
        </p:nvSpPr>
        <p:spPr bwMode="auto">
          <a:xfrm>
            <a:off x="914400" y="2457450"/>
            <a:ext cx="3505200" cy="2678113"/>
          </a:xfrm>
          <a:prstGeom prst="rect">
            <a:avLst/>
          </a:prstGeom>
          <a:noFill/>
          <a:ln w="9525">
            <a:noFill/>
            <a:miter lim="800000"/>
            <a:headEnd/>
            <a:tailEnd/>
          </a:ln>
        </p:spPr>
        <p:txBody>
          <a:bodyPr>
            <a:spAutoFit/>
          </a:bodyPr>
          <a:lstStyle/>
          <a:p>
            <a:pPr>
              <a:spcBef>
                <a:spcPct val="50000"/>
              </a:spcBef>
              <a:defRPr/>
            </a:pPr>
            <a:r>
              <a:rPr lang="en-US" b="1" dirty="0">
                <a:solidFill>
                  <a:schemeClr val="bg2">
                    <a:lumMod val="75000"/>
                  </a:schemeClr>
                </a:solidFill>
                <a:latin typeface="Verdana" pitchFamily="34" charset="0"/>
              </a:rPr>
              <a:t>S	Specific</a:t>
            </a:r>
          </a:p>
          <a:p>
            <a:pPr>
              <a:spcBef>
                <a:spcPct val="50000"/>
              </a:spcBef>
              <a:defRPr/>
            </a:pPr>
            <a:r>
              <a:rPr lang="en-US" b="1" dirty="0">
                <a:solidFill>
                  <a:schemeClr val="bg2">
                    <a:lumMod val="75000"/>
                  </a:schemeClr>
                </a:solidFill>
                <a:latin typeface="Verdana" pitchFamily="34" charset="0"/>
              </a:rPr>
              <a:t>M	Measurable</a:t>
            </a:r>
          </a:p>
          <a:p>
            <a:pPr>
              <a:spcBef>
                <a:spcPct val="50000"/>
              </a:spcBef>
              <a:defRPr/>
            </a:pPr>
            <a:r>
              <a:rPr lang="en-US" b="1" dirty="0">
                <a:solidFill>
                  <a:schemeClr val="bg2">
                    <a:lumMod val="75000"/>
                  </a:schemeClr>
                </a:solidFill>
                <a:latin typeface="Verdana" pitchFamily="34" charset="0"/>
              </a:rPr>
              <a:t>A	Achievable</a:t>
            </a:r>
          </a:p>
          <a:p>
            <a:pPr>
              <a:spcBef>
                <a:spcPct val="50000"/>
              </a:spcBef>
              <a:defRPr/>
            </a:pPr>
            <a:r>
              <a:rPr lang="en-US" b="1" dirty="0">
                <a:solidFill>
                  <a:schemeClr val="bg2">
                    <a:lumMod val="75000"/>
                  </a:schemeClr>
                </a:solidFill>
                <a:latin typeface="Verdana" pitchFamily="34" charset="0"/>
              </a:rPr>
              <a:t>R	Realistic</a:t>
            </a:r>
          </a:p>
          <a:p>
            <a:pPr>
              <a:spcBef>
                <a:spcPct val="50000"/>
              </a:spcBef>
              <a:defRPr/>
            </a:pPr>
            <a:r>
              <a:rPr lang="en-US" b="1" dirty="0">
                <a:solidFill>
                  <a:schemeClr val="bg2">
                    <a:lumMod val="75000"/>
                  </a:schemeClr>
                </a:solidFill>
                <a:latin typeface="Verdana" pitchFamily="34" charset="0"/>
              </a:rPr>
              <a:t>T	Time-bound</a:t>
            </a:r>
          </a:p>
        </p:txBody>
      </p:sp>
      <p:sp>
        <p:nvSpPr>
          <p:cNvPr id="14341" name="Rectangle 5"/>
          <p:cNvSpPr>
            <a:spLocks noChangeArrowheads="1"/>
          </p:cNvSpPr>
          <p:nvPr/>
        </p:nvSpPr>
        <p:spPr bwMode="auto">
          <a:xfrm rot="5400000">
            <a:off x="3884613" y="-3884613"/>
            <a:ext cx="1371600" cy="9140825"/>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p>
            <a:endParaRPr lang="en-US"/>
          </a:p>
        </p:txBody>
      </p:sp>
      <p:sp>
        <p:nvSpPr>
          <p:cNvPr id="14342" name="Text Box 14"/>
          <p:cNvSpPr txBox="1">
            <a:spLocks noChangeArrowheads="1"/>
          </p:cNvSpPr>
          <p:nvPr/>
        </p:nvSpPr>
        <p:spPr bwMode="auto">
          <a:xfrm>
            <a:off x="3276600" y="244475"/>
            <a:ext cx="5638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dirty="0" smtClean="0">
                <a:solidFill>
                  <a:schemeClr val="bg1"/>
                </a:solidFill>
                <a:latin typeface="Verdana" pitchFamily="34" charset="0"/>
              </a:rPr>
              <a:t>Define Your Issue</a:t>
            </a:r>
            <a:endParaRPr lang="en-US" b="1" dirty="0">
              <a:solidFill>
                <a:schemeClr val="bg1"/>
              </a:solidFill>
              <a:latin typeface="Verdana" pitchFamily="34" charset="0"/>
            </a:endParaRPr>
          </a:p>
        </p:txBody>
      </p:sp>
      <p:sp>
        <p:nvSpPr>
          <p:cNvPr id="13322" name="Text Box 15"/>
          <p:cNvSpPr txBox="1">
            <a:spLocks noChangeArrowheads="1"/>
          </p:cNvSpPr>
          <p:nvPr/>
        </p:nvSpPr>
        <p:spPr bwMode="auto">
          <a:xfrm>
            <a:off x="2590800" y="152400"/>
            <a:ext cx="533400" cy="523875"/>
          </a:xfrm>
          <a:prstGeom prst="rect">
            <a:avLst/>
          </a:prstGeom>
          <a:solidFill>
            <a:srgbClr val="DDDDDD"/>
          </a:solidFill>
          <a:ln w="50800">
            <a:solidFill>
              <a:schemeClr val="bg1">
                <a:lumMod val="75000"/>
              </a:schemeClr>
            </a:solidFill>
            <a:miter lim="800000"/>
            <a:headEnd/>
            <a:tailEnd/>
          </a:ln>
        </p:spPr>
        <p:txBody>
          <a:bodyPr>
            <a:spAutoFit/>
          </a:bodyPr>
          <a:lstStyle/>
          <a:p>
            <a:pPr algn="ctr">
              <a:spcBef>
                <a:spcPct val="50000"/>
              </a:spcBef>
              <a:defRPr/>
            </a:pPr>
            <a:r>
              <a:rPr lang="en-US" sz="2800" b="1" dirty="0" smtClean="0"/>
              <a:t>2</a:t>
            </a:r>
            <a:endParaRPr lang="en-US" sz="2800" b="1" dirty="0"/>
          </a:p>
        </p:txBody>
      </p:sp>
      <p:grpSp>
        <p:nvGrpSpPr>
          <p:cNvPr id="14344" name="Group 16"/>
          <p:cNvGrpSpPr>
            <a:grpSpLocks/>
          </p:cNvGrpSpPr>
          <p:nvPr/>
        </p:nvGrpSpPr>
        <p:grpSpPr bwMode="auto">
          <a:xfrm>
            <a:off x="373063" y="0"/>
            <a:ext cx="2446337" cy="2324100"/>
            <a:chOff x="570" y="442"/>
            <a:chExt cx="1541" cy="1464"/>
          </a:xfrm>
        </p:grpSpPr>
        <p:sp>
          <p:nvSpPr>
            <p:cNvPr id="14347" name="Freeform 8"/>
            <p:cNvSpPr>
              <a:spLocks/>
            </p:cNvSpPr>
            <p:nvPr/>
          </p:nvSpPr>
          <p:spPr bwMode="auto">
            <a:xfrm rot="6354732">
              <a:off x="1502" y="960"/>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14348" name="Freeform 6"/>
            <p:cNvSpPr>
              <a:spLocks/>
            </p:cNvSpPr>
            <p:nvPr/>
          </p:nvSpPr>
          <p:spPr bwMode="auto">
            <a:xfrm rot="6354732">
              <a:off x="816" y="1296"/>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14349" name="Freeform 7"/>
            <p:cNvSpPr>
              <a:spLocks/>
            </p:cNvSpPr>
            <p:nvPr/>
          </p:nvSpPr>
          <p:spPr bwMode="auto">
            <a:xfrm rot="5400000">
              <a:off x="650" y="866"/>
              <a:ext cx="561" cy="433"/>
            </a:xfrm>
            <a:custGeom>
              <a:avLst/>
              <a:gdLst>
                <a:gd name="T0" fmla="*/ 0 w 873"/>
                <a:gd name="T1" fmla="*/ 239 h 674"/>
                <a:gd name="T2" fmla="*/ 34 w 873"/>
                <a:gd name="T3" fmla="*/ 150 h 674"/>
                <a:gd name="T4" fmla="*/ 64 w 873"/>
                <a:gd name="T5" fmla="*/ 98 h 674"/>
                <a:gd name="T6" fmla="*/ 116 w 873"/>
                <a:gd name="T7" fmla="*/ 64 h 674"/>
                <a:gd name="T8" fmla="*/ 290 w 873"/>
                <a:gd name="T9" fmla="*/ 1 h 674"/>
                <a:gd name="T10" fmla="*/ 308 w 873"/>
                <a:gd name="T11" fmla="*/ 5 h 674"/>
                <a:gd name="T12" fmla="*/ 269 w 873"/>
                <a:gd name="T13" fmla="*/ 18 h 674"/>
                <a:gd name="T14" fmla="*/ 231 w 873"/>
                <a:gd name="T15" fmla="*/ 31 h 674"/>
                <a:gd name="T16" fmla="*/ 180 w 873"/>
                <a:gd name="T17" fmla="*/ 60 h 674"/>
                <a:gd name="T18" fmla="*/ 158 w 873"/>
                <a:gd name="T19" fmla="*/ 78 h 674"/>
                <a:gd name="T20" fmla="*/ 132 w 873"/>
                <a:gd name="T21" fmla="*/ 98 h 674"/>
                <a:gd name="T22" fmla="*/ 111 w 873"/>
                <a:gd name="T23" fmla="*/ 119 h 674"/>
                <a:gd name="T24" fmla="*/ 102 w 873"/>
                <a:gd name="T25" fmla="*/ 132 h 674"/>
                <a:gd name="T26" fmla="*/ 77 w 873"/>
                <a:gd name="T27" fmla="*/ 150 h 674"/>
                <a:gd name="T28" fmla="*/ 60 w 873"/>
                <a:gd name="T29" fmla="*/ 166 h 674"/>
                <a:gd name="T30" fmla="*/ 42 w 873"/>
                <a:gd name="T31" fmla="*/ 184 h 674"/>
                <a:gd name="T32" fmla="*/ 26 w 873"/>
                <a:gd name="T33" fmla="*/ 205 h 674"/>
                <a:gd name="T34" fmla="*/ 8 w 873"/>
                <a:gd name="T35" fmla="*/ 226 h 674"/>
                <a:gd name="T36" fmla="*/ 0 w 873"/>
                <a:gd name="T37" fmla="*/ 239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sp>
          <p:nvSpPr>
            <p:cNvPr id="14350" name="Freeform 9"/>
            <p:cNvSpPr>
              <a:spLocks/>
            </p:cNvSpPr>
            <p:nvPr/>
          </p:nvSpPr>
          <p:spPr bwMode="auto">
            <a:xfrm rot="4083525">
              <a:off x="706" y="306"/>
              <a:ext cx="840" cy="1111"/>
            </a:xfrm>
            <a:custGeom>
              <a:avLst/>
              <a:gdLst>
                <a:gd name="T0" fmla="*/ 0 w 873"/>
                <a:gd name="T1" fmla="*/ 2147483647 h 674"/>
                <a:gd name="T2" fmla="*/ 73284 w 873"/>
                <a:gd name="T3" fmla="*/ 2147483647 h 674"/>
                <a:gd name="T4" fmla="*/ 137412 w 873"/>
                <a:gd name="T5" fmla="*/ 2147483647 h 674"/>
                <a:gd name="T6" fmla="*/ 247341 w 873"/>
                <a:gd name="T7" fmla="*/ 2147483647 h 674"/>
                <a:gd name="T8" fmla="*/ 622932 w 873"/>
                <a:gd name="T9" fmla="*/ 42250253 h 674"/>
                <a:gd name="T10" fmla="*/ 659574 w 873"/>
                <a:gd name="T11" fmla="*/ 295714572 h 674"/>
                <a:gd name="T12" fmla="*/ 577129 w 873"/>
                <a:gd name="T13" fmla="*/ 1056115136 h 674"/>
                <a:gd name="T14" fmla="*/ 494682 w 873"/>
                <a:gd name="T15" fmla="*/ 1816515384 h 674"/>
                <a:gd name="T16" fmla="*/ 384752 w 873"/>
                <a:gd name="T17" fmla="*/ 2147483647 h 674"/>
                <a:gd name="T18" fmla="*/ 338945 w 873"/>
                <a:gd name="T19" fmla="*/ 2147483647 h 674"/>
                <a:gd name="T20" fmla="*/ 283984 w 873"/>
                <a:gd name="T21" fmla="*/ 2147483647 h 674"/>
                <a:gd name="T22" fmla="*/ 238178 w 873"/>
                <a:gd name="T23" fmla="*/ 2147483647 h 674"/>
                <a:gd name="T24" fmla="*/ 219857 w 873"/>
                <a:gd name="T25" fmla="*/ 2147483647 h 674"/>
                <a:gd name="T26" fmla="*/ 164895 w 873"/>
                <a:gd name="T27" fmla="*/ 2147483647 h 674"/>
                <a:gd name="T28" fmla="*/ 128252 w 873"/>
                <a:gd name="T29" fmla="*/ 2147483647 h 674"/>
                <a:gd name="T30" fmla="*/ 91606 w 873"/>
                <a:gd name="T31" fmla="*/ 2147483647 h 674"/>
                <a:gd name="T32" fmla="*/ 54967 w 873"/>
                <a:gd name="T33" fmla="*/ 2147483647 h 674"/>
                <a:gd name="T34" fmla="*/ 18321 w 873"/>
                <a:gd name="T35" fmla="*/ 2147483647 h 674"/>
                <a:gd name="T36" fmla="*/ 0 w 873"/>
                <a:gd name="T37" fmla="*/ 2147483647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grpSp>
      <p:sp>
        <p:nvSpPr>
          <p:cNvPr id="13318" name="Text Box 11"/>
          <p:cNvSpPr txBox="1">
            <a:spLocks noChangeArrowheads="1"/>
          </p:cNvSpPr>
          <p:nvPr/>
        </p:nvSpPr>
        <p:spPr bwMode="auto">
          <a:xfrm>
            <a:off x="4114800" y="5257800"/>
            <a:ext cx="4772025" cy="1066800"/>
          </a:xfrm>
          <a:prstGeom prst="rect">
            <a:avLst/>
          </a:prstGeom>
          <a:noFill/>
          <a:ln w="50800" algn="in">
            <a:solidFill>
              <a:schemeClr val="bg1">
                <a:lumMod val="75000"/>
              </a:schemeClr>
            </a:solidFill>
            <a:miter lim="800000"/>
            <a:headEnd/>
            <a:tailEnd/>
          </a:ln>
        </p:spPr>
        <p:txBody>
          <a:bodyPr lIns="36576" tIns="36576" rIns="36576" bIns="36576" anchor="ctr"/>
          <a:lstStyle/>
          <a:p>
            <a:pPr algn="ctr">
              <a:defRPr/>
            </a:pPr>
            <a:r>
              <a:rPr lang="en-US" b="1" dirty="0">
                <a:solidFill>
                  <a:schemeClr val="bg2">
                    <a:lumMod val="75000"/>
                  </a:schemeClr>
                </a:solidFill>
                <a:latin typeface="Verdana" pitchFamily="34" charset="0"/>
              </a:rPr>
              <a:t>Decision Maker + Action </a:t>
            </a:r>
          </a:p>
          <a:p>
            <a:pPr algn="ctr">
              <a:defRPr/>
            </a:pPr>
            <a:r>
              <a:rPr lang="en-US" b="1" dirty="0">
                <a:solidFill>
                  <a:schemeClr val="bg2">
                    <a:lumMod val="75000"/>
                  </a:schemeClr>
                </a:solidFill>
                <a:latin typeface="Verdana" pitchFamily="34" charset="0"/>
              </a:rPr>
              <a:t>+ Outcome + Time</a:t>
            </a:r>
            <a:endParaRPr lang="en-US" dirty="0">
              <a:solidFill>
                <a:schemeClr val="bg2">
                  <a:lumMod val="75000"/>
                </a:schemeClr>
              </a:solidFill>
              <a:latin typeface="Verdana" pitchFamily="34" charset="0"/>
            </a:endParaRPr>
          </a:p>
        </p:txBody>
      </p:sp>
      <p:sp>
        <p:nvSpPr>
          <p:cNvPr id="13319" name="Text Box 31"/>
          <p:cNvSpPr txBox="1">
            <a:spLocks noChangeArrowheads="1"/>
          </p:cNvSpPr>
          <p:nvPr/>
        </p:nvSpPr>
        <p:spPr bwMode="auto">
          <a:xfrm>
            <a:off x="4572000" y="2743200"/>
            <a:ext cx="4267200" cy="2133600"/>
          </a:xfrm>
          <a:prstGeom prst="rect">
            <a:avLst/>
          </a:prstGeom>
          <a:solidFill>
            <a:srgbClr val="FFFFFF"/>
          </a:solidFill>
          <a:ln w="28575" algn="in">
            <a:solidFill>
              <a:schemeClr val="bg1">
                <a:lumMod val="75000"/>
              </a:schemeClr>
            </a:solidFill>
            <a:miter lim="800000"/>
            <a:headEnd/>
            <a:tailEnd/>
          </a:ln>
        </p:spPr>
        <p:txBody>
          <a:bodyPr tIns="36576" bIns="36576" anchor="ctr"/>
          <a:lstStyle/>
          <a:p>
            <a:pPr>
              <a:spcAft>
                <a:spcPts val="600"/>
              </a:spcAft>
              <a:defRPr/>
            </a:pPr>
            <a:r>
              <a:rPr lang="en-US" sz="2000" b="1" dirty="0">
                <a:solidFill>
                  <a:schemeClr val="bg2">
                    <a:lumMod val="75000"/>
                  </a:schemeClr>
                </a:solidFill>
                <a:latin typeface="Verdana" pitchFamily="34" charset="0"/>
                <a:ea typeface="Verdana" pitchFamily="34" charset="0"/>
                <a:cs typeface="Verdana" pitchFamily="34" charset="0"/>
              </a:rPr>
              <a:t>Sample Objective: </a:t>
            </a:r>
          </a:p>
          <a:p>
            <a:pPr>
              <a:spcAft>
                <a:spcPts val="1200"/>
              </a:spcAft>
              <a:defRPr/>
            </a:pPr>
            <a:r>
              <a:rPr lang="en-US" sz="2000" dirty="0">
                <a:solidFill>
                  <a:srgbClr val="000000"/>
                </a:solidFill>
                <a:latin typeface="Verdana" pitchFamily="34" charset="0"/>
              </a:rPr>
              <a:t>Lobby the Missouri State Legislature </a:t>
            </a:r>
            <a:r>
              <a:rPr lang="en-US" sz="2000" dirty="0" smtClean="0">
                <a:solidFill>
                  <a:srgbClr val="000000"/>
                </a:solidFill>
                <a:latin typeface="Verdana" pitchFamily="34" charset="0"/>
              </a:rPr>
              <a:t>during 2014 session </a:t>
            </a:r>
            <a:r>
              <a:rPr lang="en-US" sz="2000" dirty="0" smtClean="0">
                <a:solidFill>
                  <a:srgbClr val="000000"/>
                </a:solidFill>
                <a:latin typeface="Verdana" pitchFamily="34" charset="0"/>
              </a:rPr>
              <a:t>to increase education funding to provide for pre-K programs.</a:t>
            </a:r>
            <a:endParaRPr lang="en-US" sz="2000" dirty="0">
              <a:solidFill>
                <a:schemeClr val="bg2">
                  <a:lumMod val="75000"/>
                </a:schemeClr>
              </a:solidFill>
              <a:latin typeface="Verdana" pitchFamily="34" charset="0"/>
              <a:ea typeface="Verdana" pitchFamily="34" charset="0"/>
              <a:cs typeface="Verdana" pitchFamily="34" charset="0"/>
            </a:endParaRPr>
          </a:p>
        </p:txBody>
      </p:sp>
    </p:spTree>
  </p:cSld>
  <p:clrMapOvr>
    <a:masterClrMapping/>
  </p:clrMapOvr>
  <p:transition spd="med">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ChangeArrowheads="1"/>
          </p:cNvSpPr>
          <p:nvPr/>
        </p:nvSpPr>
        <p:spPr bwMode="auto">
          <a:xfrm rot="5400000">
            <a:off x="3884613" y="-3884613"/>
            <a:ext cx="1371600" cy="9140825"/>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p>
            <a:endParaRPr lang="en-US"/>
          </a:p>
        </p:txBody>
      </p:sp>
      <p:sp>
        <p:nvSpPr>
          <p:cNvPr id="9219" name="Text Box 3"/>
          <p:cNvSpPr txBox="1">
            <a:spLocks noChangeArrowheads="1"/>
          </p:cNvSpPr>
          <p:nvPr/>
        </p:nvSpPr>
        <p:spPr bwMode="auto">
          <a:xfrm>
            <a:off x="3276600" y="244475"/>
            <a:ext cx="5638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dirty="0" smtClean="0">
                <a:solidFill>
                  <a:schemeClr val="bg1"/>
                </a:solidFill>
                <a:latin typeface="Verdana" pitchFamily="34" charset="0"/>
              </a:rPr>
              <a:t>Form a Chorus of Voices</a:t>
            </a:r>
            <a:endParaRPr lang="en-US" b="1" dirty="0">
              <a:solidFill>
                <a:schemeClr val="bg1"/>
              </a:solidFill>
              <a:latin typeface="Verdana" pitchFamily="34" charset="0"/>
            </a:endParaRPr>
          </a:p>
        </p:txBody>
      </p:sp>
      <p:sp>
        <p:nvSpPr>
          <p:cNvPr id="8196" name="Text Box 4"/>
          <p:cNvSpPr txBox="1">
            <a:spLocks noChangeArrowheads="1"/>
          </p:cNvSpPr>
          <p:nvPr/>
        </p:nvSpPr>
        <p:spPr bwMode="auto">
          <a:xfrm>
            <a:off x="2590800" y="152400"/>
            <a:ext cx="533400" cy="523875"/>
          </a:xfrm>
          <a:prstGeom prst="rect">
            <a:avLst/>
          </a:prstGeom>
          <a:solidFill>
            <a:srgbClr val="DDDDDD"/>
          </a:solidFill>
          <a:ln w="50800">
            <a:solidFill>
              <a:schemeClr val="bg1">
                <a:lumMod val="75000"/>
              </a:schemeClr>
            </a:solidFill>
            <a:miter lim="800000"/>
            <a:headEnd/>
            <a:tailEnd/>
          </a:ln>
        </p:spPr>
        <p:txBody>
          <a:bodyPr>
            <a:spAutoFit/>
          </a:bodyPr>
          <a:lstStyle/>
          <a:p>
            <a:pPr algn="ctr">
              <a:spcBef>
                <a:spcPct val="50000"/>
              </a:spcBef>
              <a:defRPr/>
            </a:pPr>
            <a:r>
              <a:rPr lang="en-US" sz="2800" b="1" dirty="0" smtClean="0"/>
              <a:t>3</a:t>
            </a:r>
            <a:endParaRPr lang="en-US" sz="2800" b="1" dirty="0"/>
          </a:p>
        </p:txBody>
      </p:sp>
      <p:grpSp>
        <p:nvGrpSpPr>
          <p:cNvPr id="9221" name="Group 5"/>
          <p:cNvGrpSpPr>
            <a:grpSpLocks/>
          </p:cNvGrpSpPr>
          <p:nvPr/>
        </p:nvGrpSpPr>
        <p:grpSpPr bwMode="auto">
          <a:xfrm>
            <a:off x="373063" y="0"/>
            <a:ext cx="2446337" cy="2324100"/>
            <a:chOff x="570" y="442"/>
            <a:chExt cx="1541" cy="1464"/>
          </a:xfrm>
        </p:grpSpPr>
        <p:sp>
          <p:nvSpPr>
            <p:cNvPr id="9223" name="Freeform 8"/>
            <p:cNvSpPr>
              <a:spLocks/>
            </p:cNvSpPr>
            <p:nvPr/>
          </p:nvSpPr>
          <p:spPr bwMode="auto">
            <a:xfrm rot="6354732">
              <a:off x="1502" y="960"/>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9224" name="Freeform 6"/>
            <p:cNvSpPr>
              <a:spLocks/>
            </p:cNvSpPr>
            <p:nvPr/>
          </p:nvSpPr>
          <p:spPr bwMode="auto">
            <a:xfrm rot="6354732">
              <a:off x="816" y="1296"/>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9225" name="Freeform 7"/>
            <p:cNvSpPr>
              <a:spLocks/>
            </p:cNvSpPr>
            <p:nvPr/>
          </p:nvSpPr>
          <p:spPr bwMode="auto">
            <a:xfrm rot="5400000">
              <a:off x="650" y="866"/>
              <a:ext cx="561" cy="433"/>
            </a:xfrm>
            <a:custGeom>
              <a:avLst/>
              <a:gdLst>
                <a:gd name="T0" fmla="*/ 0 w 873"/>
                <a:gd name="T1" fmla="*/ 239 h 674"/>
                <a:gd name="T2" fmla="*/ 34 w 873"/>
                <a:gd name="T3" fmla="*/ 150 h 674"/>
                <a:gd name="T4" fmla="*/ 64 w 873"/>
                <a:gd name="T5" fmla="*/ 98 h 674"/>
                <a:gd name="T6" fmla="*/ 116 w 873"/>
                <a:gd name="T7" fmla="*/ 64 h 674"/>
                <a:gd name="T8" fmla="*/ 290 w 873"/>
                <a:gd name="T9" fmla="*/ 1 h 674"/>
                <a:gd name="T10" fmla="*/ 308 w 873"/>
                <a:gd name="T11" fmla="*/ 5 h 674"/>
                <a:gd name="T12" fmla="*/ 269 w 873"/>
                <a:gd name="T13" fmla="*/ 18 h 674"/>
                <a:gd name="T14" fmla="*/ 231 w 873"/>
                <a:gd name="T15" fmla="*/ 31 h 674"/>
                <a:gd name="T16" fmla="*/ 180 w 873"/>
                <a:gd name="T17" fmla="*/ 60 h 674"/>
                <a:gd name="T18" fmla="*/ 158 w 873"/>
                <a:gd name="T19" fmla="*/ 78 h 674"/>
                <a:gd name="T20" fmla="*/ 132 w 873"/>
                <a:gd name="T21" fmla="*/ 98 h 674"/>
                <a:gd name="T22" fmla="*/ 111 w 873"/>
                <a:gd name="T23" fmla="*/ 119 h 674"/>
                <a:gd name="T24" fmla="*/ 102 w 873"/>
                <a:gd name="T25" fmla="*/ 132 h 674"/>
                <a:gd name="T26" fmla="*/ 77 w 873"/>
                <a:gd name="T27" fmla="*/ 150 h 674"/>
                <a:gd name="T28" fmla="*/ 60 w 873"/>
                <a:gd name="T29" fmla="*/ 166 h 674"/>
                <a:gd name="T30" fmla="*/ 42 w 873"/>
                <a:gd name="T31" fmla="*/ 184 h 674"/>
                <a:gd name="T32" fmla="*/ 26 w 873"/>
                <a:gd name="T33" fmla="*/ 205 h 674"/>
                <a:gd name="T34" fmla="*/ 8 w 873"/>
                <a:gd name="T35" fmla="*/ 226 h 674"/>
                <a:gd name="T36" fmla="*/ 0 w 873"/>
                <a:gd name="T37" fmla="*/ 239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sp>
          <p:nvSpPr>
            <p:cNvPr id="9226" name="Freeform 9"/>
            <p:cNvSpPr>
              <a:spLocks/>
            </p:cNvSpPr>
            <p:nvPr/>
          </p:nvSpPr>
          <p:spPr bwMode="auto">
            <a:xfrm rot="4083525">
              <a:off x="706" y="306"/>
              <a:ext cx="840" cy="1111"/>
            </a:xfrm>
            <a:custGeom>
              <a:avLst/>
              <a:gdLst>
                <a:gd name="T0" fmla="*/ 0 w 873"/>
                <a:gd name="T1" fmla="*/ 2147483647 h 674"/>
                <a:gd name="T2" fmla="*/ 73284 w 873"/>
                <a:gd name="T3" fmla="*/ 2147483647 h 674"/>
                <a:gd name="T4" fmla="*/ 137412 w 873"/>
                <a:gd name="T5" fmla="*/ 2147483647 h 674"/>
                <a:gd name="T6" fmla="*/ 247341 w 873"/>
                <a:gd name="T7" fmla="*/ 2147483647 h 674"/>
                <a:gd name="T8" fmla="*/ 622932 w 873"/>
                <a:gd name="T9" fmla="*/ 42250253 h 674"/>
                <a:gd name="T10" fmla="*/ 659574 w 873"/>
                <a:gd name="T11" fmla="*/ 295714572 h 674"/>
                <a:gd name="T12" fmla="*/ 577129 w 873"/>
                <a:gd name="T13" fmla="*/ 1056115136 h 674"/>
                <a:gd name="T14" fmla="*/ 494682 w 873"/>
                <a:gd name="T15" fmla="*/ 1816515384 h 674"/>
                <a:gd name="T16" fmla="*/ 384752 w 873"/>
                <a:gd name="T17" fmla="*/ 2147483647 h 674"/>
                <a:gd name="T18" fmla="*/ 338945 w 873"/>
                <a:gd name="T19" fmla="*/ 2147483647 h 674"/>
                <a:gd name="T20" fmla="*/ 283984 w 873"/>
                <a:gd name="T21" fmla="*/ 2147483647 h 674"/>
                <a:gd name="T22" fmla="*/ 238178 w 873"/>
                <a:gd name="T23" fmla="*/ 2147483647 h 674"/>
                <a:gd name="T24" fmla="*/ 219857 w 873"/>
                <a:gd name="T25" fmla="*/ 2147483647 h 674"/>
                <a:gd name="T26" fmla="*/ 164895 w 873"/>
                <a:gd name="T27" fmla="*/ 2147483647 h 674"/>
                <a:gd name="T28" fmla="*/ 128252 w 873"/>
                <a:gd name="T29" fmla="*/ 2147483647 h 674"/>
                <a:gd name="T30" fmla="*/ 91606 w 873"/>
                <a:gd name="T31" fmla="*/ 2147483647 h 674"/>
                <a:gd name="T32" fmla="*/ 54967 w 873"/>
                <a:gd name="T33" fmla="*/ 2147483647 h 674"/>
                <a:gd name="T34" fmla="*/ 18321 w 873"/>
                <a:gd name="T35" fmla="*/ 2147483647 h 674"/>
                <a:gd name="T36" fmla="*/ 0 w 873"/>
                <a:gd name="T37" fmla="*/ 2147483647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grpSp>
      <p:sp>
        <p:nvSpPr>
          <p:cNvPr id="9222" name="Text Box 17"/>
          <p:cNvSpPr txBox="1">
            <a:spLocks noChangeArrowheads="1"/>
          </p:cNvSpPr>
          <p:nvPr/>
        </p:nvSpPr>
        <p:spPr bwMode="auto">
          <a:xfrm>
            <a:off x="381000" y="2438400"/>
            <a:ext cx="8305800" cy="4662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Aft>
                <a:spcPts val="1200"/>
              </a:spcAft>
              <a:buSzPct val="140000"/>
            </a:pPr>
            <a:r>
              <a:rPr lang="en-US" sz="2000" b="1" dirty="0" smtClean="0">
                <a:solidFill>
                  <a:srgbClr val="606060"/>
                </a:solidFill>
                <a:latin typeface="Verdana" pitchFamily="34" charset="0"/>
              </a:rPr>
              <a:t>Find other agencies that have a common purpose (local, state, national)</a:t>
            </a:r>
          </a:p>
          <a:p>
            <a:pPr>
              <a:spcAft>
                <a:spcPts val="1200"/>
              </a:spcAft>
              <a:buSzPct val="140000"/>
            </a:pPr>
            <a:endParaRPr lang="en-US" sz="2000" b="1" dirty="0" smtClean="0">
              <a:solidFill>
                <a:srgbClr val="606060"/>
              </a:solidFill>
              <a:latin typeface="Verdana" pitchFamily="34" charset="0"/>
            </a:endParaRPr>
          </a:p>
          <a:p>
            <a:pPr>
              <a:spcAft>
                <a:spcPts val="1200"/>
              </a:spcAft>
              <a:buSzPct val="140000"/>
            </a:pPr>
            <a:r>
              <a:rPr lang="en-US" sz="2000" b="1" dirty="0" smtClean="0">
                <a:solidFill>
                  <a:srgbClr val="606060"/>
                </a:solidFill>
                <a:latin typeface="Verdana" pitchFamily="34" charset="0"/>
              </a:rPr>
              <a:t>Join </a:t>
            </a:r>
            <a:r>
              <a:rPr lang="en-US" sz="2000" b="1" dirty="0">
                <a:solidFill>
                  <a:srgbClr val="606060"/>
                </a:solidFill>
                <a:latin typeface="Verdana" pitchFamily="34" charset="0"/>
              </a:rPr>
              <a:t>advocacy list serves, such as</a:t>
            </a:r>
            <a:r>
              <a:rPr lang="en-US" sz="2000" b="1" dirty="0" smtClean="0">
                <a:solidFill>
                  <a:srgbClr val="606060"/>
                </a:solidFill>
                <a:latin typeface="Verdana" pitchFamily="34" charset="0"/>
              </a:rPr>
              <a:t>:</a:t>
            </a:r>
          </a:p>
          <a:p>
            <a:pPr>
              <a:spcAft>
                <a:spcPts val="1200"/>
              </a:spcAft>
              <a:buSzPct val="140000"/>
            </a:pPr>
            <a:r>
              <a:rPr lang="en-US" sz="2000" b="1" dirty="0" smtClean="0">
                <a:solidFill>
                  <a:srgbClr val="606060"/>
                </a:solidFill>
                <a:latin typeface="Verdana" pitchFamily="34" charset="0"/>
              </a:rPr>
              <a:t>Missouri PTA</a:t>
            </a:r>
          </a:p>
          <a:p>
            <a:pPr>
              <a:spcAft>
                <a:spcPts val="1200"/>
              </a:spcAft>
              <a:buSzPct val="140000"/>
            </a:pPr>
            <a:r>
              <a:rPr lang="en-US" sz="2000" b="1" dirty="0" smtClean="0">
                <a:solidFill>
                  <a:srgbClr val="606060"/>
                </a:solidFill>
                <a:latin typeface="Verdana" pitchFamily="34" charset="0"/>
              </a:rPr>
              <a:t>National PTA</a:t>
            </a:r>
          </a:p>
          <a:p>
            <a:pPr>
              <a:spcAft>
                <a:spcPts val="1200"/>
              </a:spcAft>
              <a:buSzPct val="140000"/>
            </a:pPr>
            <a:r>
              <a:rPr lang="en-US" sz="2000" b="1" dirty="0" smtClean="0">
                <a:solidFill>
                  <a:srgbClr val="606060"/>
                </a:solidFill>
                <a:latin typeface="Verdana" pitchFamily="34" charset="0"/>
              </a:rPr>
              <a:t>Education Associations</a:t>
            </a:r>
            <a:endParaRPr lang="en-US" sz="1800" dirty="0">
              <a:solidFill>
                <a:srgbClr val="C00000"/>
              </a:solidFill>
              <a:latin typeface="Verdana" pitchFamily="34" charset="0"/>
            </a:endParaRPr>
          </a:p>
          <a:p>
            <a:pPr>
              <a:spcAft>
                <a:spcPct val="50000"/>
              </a:spcAft>
              <a:buSzPct val="140000"/>
            </a:pPr>
            <a:r>
              <a:rPr lang="en-US" sz="1800" b="1" i="1" u="sng" dirty="0" smtClean="0">
                <a:solidFill>
                  <a:srgbClr val="C00000"/>
                </a:solidFill>
                <a:latin typeface="Verdana" pitchFamily="34" charset="0"/>
              </a:rPr>
              <a:t>National </a:t>
            </a:r>
            <a:r>
              <a:rPr lang="en-US" sz="1800" b="1" i="1" u="sng" dirty="0">
                <a:solidFill>
                  <a:srgbClr val="C00000"/>
                </a:solidFill>
                <a:latin typeface="Verdana" pitchFamily="34" charset="0"/>
              </a:rPr>
              <a:t>List Serves:</a:t>
            </a:r>
          </a:p>
          <a:p>
            <a:pPr>
              <a:spcAft>
                <a:spcPct val="50000"/>
              </a:spcAft>
              <a:buSzPct val="140000"/>
              <a:buFontTx/>
              <a:buChar char="-"/>
            </a:pPr>
            <a:r>
              <a:rPr lang="en-US" sz="1800" dirty="0">
                <a:latin typeface="Verdana" pitchFamily="34" charset="0"/>
              </a:rPr>
              <a:t> Association for the Education of Young Children at</a:t>
            </a:r>
            <a:r>
              <a:rPr lang="en-US" sz="1800" b="1" dirty="0">
                <a:solidFill>
                  <a:srgbClr val="C00000"/>
                </a:solidFill>
                <a:latin typeface="Verdana" pitchFamily="34" charset="0"/>
              </a:rPr>
              <a:t> www.naeyc.org</a:t>
            </a:r>
            <a:r>
              <a:rPr lang="en-US" sz="1800" dirty="0">
                <a:latin typeface="Verdana" pitchFamily="34" charset="0"/>
              </a:rPr>
              <a:t> </a:t>
            </a:r>
          </a:p>
          <a:p>
            <a:pPr>
              <a:spcAft>
                <a:spcPct val="50000"/>
              </a:spcAft>
              <a:buSzPct val="140000"/>
              <a:buFontTx/>
              <a:buChar char="-"/>
            </a:pPr>
            <a:r>
              <a:rPr lang="en-US" sz="1800" dirty="0">
                <a:latin typeface="Verdana" pitchFamily="34" charset="0"/>
              </a:rPr>
              <a:t> Voices for America’s Children at </a:t>
            </a:r>
            <a:r>
              <a:rPr lang="en-US" sz="1800" b="1" dirty="0">
                <a:solidFill>
                  <a:srgbClr val="C00000"/>
                </a:solidFill>
                <a:latin typeface="Verdana" pitchFamily="34" charset="0"/>
              </a:rPr>
              <a:t>www.voices.org</a:t>
            </a:r>
            <a:r>
              <a:rPr lang="en-US" sz="1800" dirty="0">
                <a:solidFill>
                  <a:srgbClr val="C00000"/>
                </a:solidFill>
                <a:latin typeface="Verdana" pitchFamily="34" charset="0"/>
              </a:rPr>
              <a:t> </a:t>
            </a:r>
            <a:endParaRPr lang="en-US" sz="1800" dirty="0" smtClean="0">
              <a:solidFill>
                <a:srgbClr val="C00000"/>
              </a:solidFill>
              <a:latin typeface="Verdana" pitchFamily="34" charset="0"/>
            </a:endParaRPr>
          </a:p>
          <a:p>
            <a:pPr>
              <a:spcAft>
                <a:spcPct val="50000"/>
              </a:spcAft>
              <a:buSzPct val="140000"/>
            </a:pPr>
            <a:endParaRPr lang="en-US" sz="1800" dirty="0">
              <a:solidFill>
                <a:srgbClr val="C00000"/>
              </a:solidFill>
              <a:latin typeface="Verdana" pitchFamily="34" charset="0"/>
            </a:endParaRPr>
          </a:p>
        </p:txBody>
      </p:sp>
    </p:spTree>
    <p:extLst>
      <p:ext uri="{BB962C8B-B14F-4D97-AF65-F5344CB8AC3E}">
        <p14:creationId xmlns:p14="http://schemas.microsoft.com/office/powerpoint/2010/main" val="1103840353"/>
      </p:ext>
    </p:extLst>
  </p:cSld>
  <p:clrMapOvr>
    <a:masterClrMapping/>
  </p:clrMapOvr>
  <p:transition spd="med">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ChangeArrowheads="1"/>
          </p:cNvSpPr>
          <p:nvPr/>
        </p:nvSpPr>
        <p:spPr bwMode="auto">
          <a:xfrm rot="5400000">
            <a:off x="3884613" y="-3884613"/>
            <a:ext cx="1371600" cy="9140825"/>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p>
            <a:endParaRPr lang="en-US"/>
          </a:p>
        </p:txBody>
      </p:sp>
      <p:sp>
        <p:nvSpPr>
          <p:cNvPr id="9219" name="Text Box 3"/>
          <p:cNvSpPr txBox="1">
            <a:spLocks noChangeArrowheads="1"/>
          </p:cNvSpPr>
          <p:nvPr/>
        </p:nvSpPr>
        <p:spPr bwMode="auto">
          <a:xfrm>
            <a:off x="3276600" y="244475"/>
            <a:ext cx="56388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dirty="0" smtClean="0">
                <a:solidFill>
                  <a:schemeClr val="bg1"/>
                </a:solidFill>
                <a:latin typeface="Verdana" pitchFamily="34" charset="0"/>
              </a:rPr>
              <a:t>Check Your Facts</a:t>
            </a:r>
          </a:p>
          <a:p>
            <a:pPr eaLnBrk="1" hangingPunct="1">
              <a:spcBef>
                <a:spcPct val="50000"/>
              </a:spcBef>
            </a:pPr>
            <a:endParaRPr lang="en-US" b="1" dirty="0">
              <a:solidFill>
                <a:schemeClr val="bg1"/>
              </a:solidFill>
              <a:latin typeface="Verdana" pitchFamily="34" charset="0"/>
            </a:endParaRPr>
          </a:p>
        </p:txBody>
      </p:sp>
      <p:sp>
        <p:nvSpPr>
          <p:cNvPr id="8196" name="Text Box 4"/>
          <p:cNvSpPr txBox="1">
            <a:spLocks noChangeArrowheads="1"/>
          </p:cNvSpPr>
          <p:nvPr/>
        </p:nvSpPr>
        <p:spPr bwMode="auto">
          <a:xfrm>
            <a:off x="2590800" y="152400"/>
            <a:ext cx="533400" cy="523875"/>
          </a:xfrm>
          <a:prstGeom prst="rect">
            <a:avLst/>
          </a:prstGeom>
          <a:solidFill>
            <a:srgbClr val="DDDDDD"/>
          </a:solidFill>
          <a:ln w="50800">
            <a:solidFill>
              <a:schemeClr val="bg1">
                <a:lumMod val="75000"/>
              </a:schemeClr>
            </a:solidFill>
            <a:miter lim="800000"/>
            <a:headEnd/>
            <a:tailEnd/>
          </a:ln>
        </p:spPr>
        <p:txBody>
          <a:bodyPr>
            <a:spAutoFit/>
          </a:bodyPr>
          <a:lstStyle/>
          <a:p>
            <a:pPr algn="ctr">
              <a:spcBef>
                <a:spcPct val="50000"/>
              </a:spcBef>
              <a:defRPr/>
            </a:pPr>
            <a:r>
              <a:rPr lang="en-US" sz="2800" b="1" dirty="0" smtClean="0"/>
              <a:t>4</a:t>
            </a:r>
            <a:endParaRPr lang="en-US" sz="2800" b="1" dirty="0"/>
          </a:p>
        </p:txBody>
      </p:sp>
      <p:grpSp>
        <p:nvGrpSpPr>
          <p:cNvPr id="9221" name="Group 5"/>
          <p:cNvGrpSpPr>
            <a:grpSpLocks/>
          </p:cNvGrpSpPr>
          <p:nvPr/>
        </p:nvGrpSpPr>
        <p:grpSpPr bwMode="auto">
          <a:xfrm>
            <a:off x="373063" y="0"/>
            <a:ext cx="2446337" cy="2324100"/>
            <a:chOff x="570" y="442"/>
            <a:chExt cx="1541" cy="1464"/>
          </a:xfrm>
        </p:grpSpPr>
        <p:sp>
          <p:nvSpPr>
            <p:cNvPr id="9223" name="Freeform 8"/>
            <p:cNvSpPr>
              <a:spLocks/>
            </p:cNvSpPr>
            <p:nvPr/>
          </p:nvSpPr>
          <p:spPr bwMode="auto">
            <a:xfrm rot="6354732">
              <a:off x="1502" y="960"/>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9224" name="Freeform 6"/>
            <p:cNvSpPr>
              <a:spLocks/>
            </p:cNvSpPr>
            <p:nvPr/>
          </p:nvSpPr>
          <p:spPr bwMode="auto">
            <a:xfrm rot="6354732">
              <a:off x="816" y="1296"/>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9225" name="Freeform 7"/>
            <p:cNvSpPr>
              <a:spLocks/>
            </p:cNvSpPr>
            <p:nvPr/>
          </p:nvSpPr>
          <p:spPr bwMode="auto">
            <a:xfrm rot="5400000">
              <a:off x="650" y="866"/>
              <a:ext cx="561" cy="433"/>
            </a:xfrm>
            <a:custGeom>
              <a:avLst/>
              <a:gdLst>
                <a:gd name="T0" fmla="*/ 0 w 873"/>
                <a:gd name="T1" fmla="*/ 239 h 674"/>
                <a:gd name="T2" fmla="*/ 34 w 873"/>
                <a:gd name="T3" fmla="*/ 150 h 674"/>
                <a:gd name="T4" fmla="*/ 64 w 873"/>
                <a:gd name="T5" fmla="*/ 98 h 674"/>
                <a:gd name="T6" fmla="*/ 116 w 873"/>
                <a:gd name="T7" fmla="*/ 64 h 674"/>
                <a:gd name="T8" fmla="*/ 290 w 873"/>
                <a:gd name="T9" fmla="*/ 1 h 674"/>
                <a:gd name="T10" fmla="*/ 308 w 873"/>
                <a:gd name="T11" fmla="*/ 5 h 674"/>
                <a:gd name="T12" fmla="*/ 269 w 873"/>
                <a:gd name="T13" fmla="*/ 18 h 674"/>
                <a:gd name="T14" fmla="*/ 231 w 873"/>
                <a:gd name="T15" fmla="*/ 31 h 674"/>
                <a:gd name="T16" fmla="*/ 180 w 873"/>
                <a:gd name="T17" fmla="*/ 60 h 674"/>
                <a:gd name="T18" fmla="*/ 158 w 873"/>
                <a:gd name="T19" fmla="*/ 78 h 674"/>
                <a:gd name="T20" fmla="*/ 132 w 873"/>
                <a:gd name="T21" fmla="*/ 98 h 674"/>
                <a:gd name="T22" fmla="*/ 111 w 873"/>
                <a:gd name="T23" fmla="*/ 119 h 674"/>
                <a:gd name="T24" fmla="*/ 102 w 873"/>
                <a:gd name="T25" fmla="*/ 132 h 674"/>
                <a:gd name="T26" fmla="*/ 77 w 873"/>
                <a:gd name="T27" fmla="*/ 150 h 674"/>
                <a:gd name="T28" fmla="*/ 60 w 873"/>
                <a:gd name="T29" fmla="*/ 166 h 674"/>
                <a:gd name="T30" fmla="*/ 42 w 873"/>
                <a:gd name="T31" fmla="*/ 184 h 674"/>
                <a:gd name="T32" fmla="*/ 26 w 873"/>
                <a:gd name="T33" fmla="*/ 205 h 674"/>
                <a:gd name="T34" fmla="*/ 8 w 873"/>
                <a:gd name="T35" fmla="*/ 226 h 674"/>
                <a:gd name="T36" fmla="*/ 0 w 873"/>
                <a:gd name="T37" fmla="*/ 239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sp>
          <p:nvSpPr>
            <p:cNvPr id="9226" name="Freeform 9"/>
            <p:cNvSpPr>
              <a:spLocks/>
            </p:cNvSpPr>
            <p:nvPr/>
          </p:nvSpPr>
          <p:spPr bwMode="auto">
            <a:xfrm rot="4083525">
              <a:off x="706" y="306"/>
              <a:ext cx="840" cy="1111"/>
            </a:xfrm>
            <a:custGeom>
              <a:avLst/>
              <a:gdLst>
                <a:gd name="T0" fmla="*/ 0 w 873"/>
                <a:gd name="T1" fmla="*/ 2147483647 h 674"/>
                <a:gd name="T2" fmla="*/ 73284 w 873"/>
                <a:gd name="T3" fmla="*/ 2147483647 h 674"/>
                <a:gd name="T4" fmla="*/ 137412 w 873"/>
                <a:gd name="T5" fmla="*/ 2147483647 h 674"/>
                <a:gd name="T6" fmla="*/ 247341 w 873"/>
                <a:gd name="T7" fmla="*/ 2147483647 h 674"/>
                <a:gd name="T8" fmla="*/ 622932 w 873"/>
                <a:gd name="T9" fmla="*/ 42250253 h 674"/>
                <a:gd name="T10" fmla="*/ 659574 w 873"/>
                <a:gd name="T11" fmla="*/ 295714572 h 674"/>
                <a:gd name="T12" fmla="*/ 577129 w 873"/>
                <a:gd name="T13" fmla="*/ 1056115136 h 674"/>
                <a:gd name="T14" fmla="*/ 494682 w 873"/>
                <a:gd name="T15" fmla="*/ 1816515384 h 674"/>
                <a:gd name="T16" fmla="*/ 384752 w 873"/>
                <a:gd name="T17" fmla="*/ 2147483647 h 674"/>
                <a:gd name="T18" fmla="*/ 338945 w 873"/>
                <a:gd name="T19" fmla="*/ 2147483647 h 674"/>
                <a:gd name="T20" fmla="*/ 283984 w 873"/>
                <a:gd name="T21" fmla="*/ 2147483647 h 674"/>
                <a:gd name="T22" fmla="*/ 238178 w 873"/>
                <a:gd name="T23" fmla="*/ 2147483647 h 674"/>
                <a:gd name="T24" fmla="*/ 219857 w 873"/>
                <a:gd name="T25" fmla="*/ 2147483647 h 674"/>
                <a:gd name="T26" fmla="*/ 164895 w 873"/>
                <a:gd name="T27" fmla="*/ 2147483647 h 674"/>
                <a:gd name="T28" fmla="*/ 128252 w 873"/>
                <a:gd name="T29" fmla="*/ 2147483647 h 674"/>
                <a:gd name="T30" fmla="*/ 91606 w 873"/>
                <a:gd name="T31" fmla="*/ 2147483647 h 674"/>
                <a:gd name="T32" fmla="*/ 54967 w 873"/>
                <a:gd name="T33" fmla="*/ 2147483647 h 674"/>
                <a:gd name="T34" fmla="*/ 18321 w 873"/>
                <a:gd name="T35" fmla="*/ 2147483647 h 674"/>
                <a:gd name="T36" fmla="*/ 0 w 873"/>
                <a:gd name="T37" fmla="*/ 2147483647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grpSp>
      <p:sp>
        <p:nvSpPr>
          <p:cNvPr id="9222" name="Text Box 17"/>
          <p:cNvSpPr txBox="1">
            <a:spLocks noChangeArrowheads="1"/>
          </p:cNvSpPr>
          <p:nvPr/>
        </p:nvSpPr>
        <p:spPr bwMode="auto">
          <a:xfrm>
            <a:off x="381000" y="2438400"/>
            <a:ext cx="8305800" cy="361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342900" indent="-342900">
              <a:spcAft>
                <a:spcPct val="50000"/>
              </a:spcAft>
              <a:buSzPct val="140000"/>
              <a:buFont typeface="Arial" panose="020B0604020202020204" pitchFamily="34" charset="0"/>
              <a:buChar char="•"/>
            </a:pPr>
            <a:r>
              <a:rPr lang="en-US" dirty="0" smtClean="0">
                <a:solidFill>
                  <a:schemeClr val="bg2"/>
                </a:solidFill>
                <a:latin typeface="Verdana" pitchFamily="34" charset="0"/>
              </a:rPr>
              <a:t>Concise, credible facts get noticed and gain support.</a:t>
            </a:r>
          </a:p>
          <a:p>
            <a:pPr marL="342900" indent="-342900">
              <a:spcAft>
                <a:spcPct val="50000"/>
              </a:spcAft>
              <a:buSzPct val="140000"/>
              <a:buFont typeface="Arial" panose="020B0604020202020204" pitchFamily="34" charset="0"/>
              <a:buChar char="•"/>
            </a:pPr>
            <a:r>
              <a:rPr lang="en-US" dirty="0" smtClean="0">
                <a:solidFill>
                  <a:schemeClr val="bg2"/>
                </a:solidFill>
                <a:latin typeface="Verdana" pitchFamily="34" charset="0"/>
              </a:rPr>
              <a:t>Make sure your statements align with PTA position statements. You are a PTA representative. </a:t>
            </a:r>
          </a:p>
          <a:p>
            <a:pPr marL="342900" indent="-342900">
              <a:spcAft>
                <a:spcPct val="50000"/>
              </a:spcAft>
              <a:buSzPct val="140000"/>
              <a:buFont typeface="Arial" panose="020B0604020202020204" pitchFamily="34" charset="0"/>
              <a:buChar char="•"/>
            </a:pPr>
            <a:r>
              <a:rPr lang="en-US" dirty="0" smtClean="0">
                <a:solidFill>
                  <a:schemeClr val="bg2"/>
                </a:solidFill>
                <a:latin typeface="Verdana" pitchFamily="34" charset="0"/>
              </a:rPr>
              <a:t>Keep a fact sheet about your issue</a:t>
            </a:r>
          </a:p>
          <a:p>
            <a:pPr marL="342900" indent="-342900">
              <a:spcAft>
                <a:spcPts val="600"/>
              </a:spcAft>
              <a:buSzPct val="140000"/>
              <a:buFont typeface="Arial" panose="020B0604020202020204" pitchFamily="34" charset="0"/>
              <a:buChar char="•"/>
            </a:pPr>
            <a:r>
              <a:rPr lang="en-US" dirty="0" smtClean="0">
                <a:solidFill>
                  <a:schemeClr val="bg2"/>
                </a:solidFill>
                <a:latin typeface="Verdana" pitchFamily="34" charset="0"/>
              </a:rPr>
              <a:t>Make it personal by collecting personal stories or ask </a:t>
            </a:r>
            <a:r>
              <a:rPr lang="en-US" dirty="0">
                <a:solidFill>
                  <a:schemeClr val="bg2"/>
                </a:solidFill>
                <a:latin typeface="Verdana" pitchFamily="34" charset="0"/>
              </a:rPr>
              <a:t>people to tell their stories at meetings.</a:t>
            </a:r>
            <a:endParaRPr lang="en-US" dirty="0" smtClean="0">
              <a:solidFill>
                <a:schemeClr val="bg2"/>
              </a:solidFill>
              <a:latin typeface="Verdana" pitchFamily="34" charset="0"/>
            </a:endParaRPr>
          </a:p>
          <a:p>
            <a:pPr marL="342900" indent="-342900">
              <a:spcAft>
                <a:spcPct val="50000"/>
              </a:spcAft>
              <a:buSzPct val="140000"/>
              <a:buFont typeface="Arial" panose="020B0604020202020204" pitchFamily="34" charset="0"/>
              <a:buChar char="•"/>
            </a:pPr>
            <a:endParaRPr lang="en-US" sz="2000" dirty="0">
              <a:solidFill>
                <a:schemeClr val="bg2"/>
              </a:solidFill>
              <a:latin typeface="Verdana" pitchFamily="34" charset="0"/>
            </a:endParaRPr>
          </a:p>
        </p:txBody>
      </p:sp>
    </p:spTree>
    <p:extLst>
      <p:ext uri="{BB962C8B-B14F-4D97-AF65-F5344CB8AC3E}">
        <p14:creationId xmlns:p14="http://schemas.microsoft.com/office/powerpoint/2010/main" val="304615773"/>
      </p:ext>
    </p:extLst>
  </p:cSld>
  <p:clrMapOvr>
    <a:masterClrMapping/>
  </p:clrMapOvr>
  <p:transition spd="med">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ChangeArrowheads="1"/>
          </p:cNvSpPr>
          <p:nvPr/>
        </p:nvSpPr>
        <p:spPr bwMode="auto">
          <a:xfrm rot="5400000">
            <a:off x="3884613" y="-3884613"/>
            <a:ext cx="1371600" cy="9140825"/>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p>
            <a:endParaRPr lang="en-US"/>
          </a:p>
        </p:txBody>
      </p:sp>
      <p:sp>
        <p:nvSpPr>
          <p:cNvPr id="9219" name="Text Box 3"/>
          <p:cNvSpPr txBox="1">
            <a:spLocks noChangeArrowheads="1"/>
          </p:cNvSpPr>
          <p:nvPr/>
        </p:nvSpPr>
        <p:spPr bwMode="auto">
          <a:xfrm>
            <a:off x="3276600" y="244475"/>
            <a:ext cx="56388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dirty="0" smtClean="0">
                <a:solidFill>
                  <a:schemeClr val="bg1"/>
                </a:solidFill>
                <a:latin typeface="Verdana" pitchFamily="34" charset="0"/>
              </a:rPr>
              <a:t>Identify Your Audience</a:t>
            </a:r>
          </a:p>
          <a:p>
            <a:pPr eaLnBrk="1" hangingPunct="1">
              <a:spcBef>
                <a:spcPct val="50000"/>
              </a:spcBef>
            </a:pPr>
            <a:endParaRPr lang="en-US" b="1" dirty="0">
              <a:solidFill>
                <a:schemeClr val="bg1"/>
              </a:solidFill>
              <a:latin typeface="Verdana" pitchFamily="34" charset="0"/>
            </a:endParaRPr>
          </a:p>
        </p:txBody>
      </p:sp>
      <p:sp>
        <p:nvSpPr>
          <p:cNvPr id="8196" name="Text Box 4"/>
          <p:cNvSpPr txBox="1">
            <a:spLocks noChangeArrowheads="1"/>
          </p:cNvSpPr>
          <p:nvPr/>
        </p:nvSpPr>
        <p:spPr bwMode="auto">
          <a:xfrm>
            <a:off x="2590800" y="152400"/>
            <a:ext cx="533400" cy="523875"/>
          </a:xfrm>
          <a:prstGeom prst="rect">
            <a:avLst/>
          </a:prstGeom>
          <a:solidFill>
            <a:srgbClr val="DDDDDD"/>
          </a:solidFill>
          <a:ln w="50800">
            <a:solidFill>
              <a:schemeClr val="bg1">
                <a:lumMod val="75000"/>
              </a:schemeClr>
            </a:solidFill>
            <a:miter lim="800000"/>
            <a:headEnd/>
            <a:tailEnd/>
          </a:ln>
        </p:spPr>
        <p:txBody>
          <a:bodyPr>
            <a:spAutoFit/>
          </a:bodyPr>
          <a:lstStyle/>
          <a:p>
            <a:pPr algn="ctr">
              <a:spcBef>
                <a:spcPct val="50000"/>
              </a:spcBef>
              <a:defRPr/>
            </a:pPr>
            <a:r>
              <a:rPr lang="en-US" sz="2800" b="1" dirty="0" smtClean="0"/>
              <a:t>5</a:t>
            </a:r>
            <a:endParaRPr lang="en-US" sz="2800" b="1" dirty="0"/>
          </a:p>
        </p:txBody>
      </p:sp>
      <p:grpSp>
        <p:nvGrpSpPr>
          <p:cNvPr id="9221" name="Group 5"/>
          <p:cNvGrpSpPr>
            <a:grpSpLocks/>
          </p:cNvGrpSpPr>
          <p:nvPr/>
        </p:nvGrpSpPr>
        <p:grpSpPr bwMode="auto">
          <a:xfrm>
            <a:off x="373063" y="0"/>
            <a:ext cx="2446337" cy="2324100"/>
            <a:chOff x="570" y="442"/>
            <a:chExt cx="1541" cy="1464"/>
          </a:xfrm>
        </p:grpSpPr>
        <p:sp>
          <p:nvSpPr>
            <p:cNvPr id="9223" name="Freeform 8"/>
            <p:cNvSpPr>
              <a:spLocks/>
            </p:cNvSpPr>
            <p:nvPr/>
          </p:nvSpPr>
          <p:spPr bwMode="auto">
            <a:xfrm rot="6354732">
              <a:off x="1502" y="960"/>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9224" name="Freeform 6"/>
            <p:cNvSpPr>
              <a:spLocks/>
            </p:cNvSpPr>
            <p:nvPr/>
          </p:nvSpPr>
          <p:spPr bwMode="auto">
            <a:xfrm rot="6354732">
              <a:off x="816" y="1296"/>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9225" name="Freeform 7"/>
            <p:cNvSpPr>
              <a:spLocks/>
            </p:cNvSpPr>
            <p:nvPr/>
          </p:nvSpPr>
          <p:spPr bwMode="auto">
            <a:xfrm rot="5400000">
              <a:off x="650" y="866"/>
              <a:ext cx="561" cy="433"/>
            </a:xfrm>
            <a:custGeom>
              <a:avLst/>
              <a:gdLst>
                <a:gd name="T0" fmla="*/ 0 w 873"/>
                <a:gd name="T1" fmla="*/ 239 h 674"/>
                <a:gd name="T2" fmla="*/ 34 w 873"/>
                <a:gd name="T3" fmla="*/ 150 h 674"/>
                <a:gd name="T4" fmla="*/ 64 w 873"/>
                <a:gd name="T5" fmla="*/ 98 h 674"/>
                <a:gd name="T6" fmla="*/ 116 w 873"/>
                <a:gd name="T7" fmla="*/ 64 h 674"/>
                <a:gd name="T8" fmla="*/ 290 w 873"/>
                <a:gd name="T9" fmla="*/ 1 h 674"/>
                <a:gd name="T10" fmla="*/ 308 w 873"/>
                <a:gd name="T11" fmla="*/ 5 h 674"/>
                <a:gd name="T12" fmla="*/ 269 w 873"/>
                <a:gd name="T13" fmla="*/ 18 h 674"/>
                <a:gd name="T14" fmla="*/ 231 w 873"/>
                <a:gd name="T15" fmla="*/ 31 h 674"/>
                <a:gd name="T16" fmla="*/ 180 w 873"/>
                <a:gd name="T17" fmla="*/ 60 h 674"/>
                <a:gd name="T18" fmla="*/ 158 w 873"/>
                <a:gd name="T19" fmla="*/ 78 h 674"/>
                <a:gd name="T20" fmla="*/ 132 w 873"/>
                <a:gd name="T21" fmla="*/ 98 h 674"/>
                <a:gd name="T22" fmla="*/ 111 w 873"/>
                <a:gd name="T23" fmla="*/ 119 h 674"/>
                <a:gd name="T24" fmla="*/ 102 w 873"/>
                <a:gd name="T25" fmla="*/ 132 h 674"/>
                <a:gd name="T26" fmla="*/ 77 w 873"/>
                <a:gd name="T27" fmla="*/ 150 h 674"/>
                <a:gd name="T28" fmla="*/ 60 w 873"/>
                <a:gd name="T29" fmla="*/ 166 h 674"/>
                <a:gd name="T30" fmla="*/ 42 w 873"/>
                <a:gd name="T31" fmla="*/ 184 h 674"/>
                <a:gd name="T32" fmla="*/ 26 w 873"/>
                <a:gd name="T33" fmla="*/ 205 h 674"/>
                <a:gd name="T34" fmla="*/ 8 w 873"/>
                <a:gd name="T35" fmla="*/ 226 h 674"/>
                <a:gd name="T36" fmla="*/ 0 w 873"/>
                <a:gd name="T37" fmla="*/ 239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sp>
          <p:nvSpPr>
            <p:cNvPr id="9226" name="Freeform 9"/>
            <p:cNvSpPr>
              <a:spLocks/>
            </p:cNvSpPr>
            <p:nvPr/>
          </p:nvSpPr>
          <p:spPr bwMode="auto">
            <a:xfrm rot="4083525">
              <a:off x="706" y="306"/>
              <a:ext cx="840" cy="1111"/>
            </a:xfrm>
            <a:custGeom>
              <a:avLst/>
              <a:gdLst>
                <a:gd name="T0" fmla="*/ 0 w 873"/>
                <a:gd name="T1" fmla="*/ 2147483647 h 674"/>
                <a:gd name="T2" fmla="*/ 73284 w 873"/>
                <a:gd name="T3" fmla="*/ 2147483647 h 674"/>
                <a:gd name="T4" fmla="*/ 137412 w 873"/>
                <a:gd name="T5" fmla="*/ 2147483647 h 674"/>
                <a:gd name="T6" fmla="*/ 247341 w 873"/>
                <a:gd name="T7" fmla="*/ 2147483647 h 674"/>
                <a:gd name="T8" fmla="*/ 622932 w 873"/>
                <a:gd name="T9" fmla="*/ 42250253 h 674"/>
                <a:gd name="T10" fmla="*/ 659574 w 873"/>
                <a:gd name="T11" fmla="*/ 295714572 h 674"/>
                <a:gd name="T12" fmla="*/ 577129 w 873"/>
                <a:gd name="T13" fmla="*/ 1056115136 h 674"/>
                <a:gd name="T14" fmla="*/ 494682 w 873"/>
                <a:gd name="T15" fmla="*/ 1816515384 h 674"/>
                <a:gd name="T16" fmla="*/ 384752 w 873"/>
                <a:gd name="T17" fmla="*/ 2147483647 h 674"/>
                <a:gd name="T18" fmla="*/ 338945 w 873"/>
                <a:gd name="T19" fmla="*/ 2147483647 h 674"/>
                <a:gd name="T20" fmla="*/ 283984 w 873"/>
                <a:gd name="T21" fmla="*/ 2147483647 h 674"/>
                <a:gd name="T22" fmla="*/ 238178 w 873"/>
                <a:gd name="T23" fmla="*/ 2147483647 h 674"/>
                <a:gd name="T24" fmla="*/ 219857 w 873"/>
                <a:gd name="T25" fmla="*/ 2147483647 h 674"/>
                <a:gd name="T26" fmla="*/ 164895 w 873"/>
                <a:gd name="T27" fmla="*/ 2147483647 h 674"/>
                <a:gd name="T28" fmla="*/ 128252 w 873"/>
                <a:gd name="T29" fmla="*/ 2147483647 h 674"/>
                <a:gd name="T30" fmla="*/ 91606 w 873"/>
                <a:gd name="T31" fmla="*/ 2147483647 h 674"/>
                <a:gd name="T32" fmla="*/ 54967 w 873"/>
                <a:gd name="T33" fmla="*/ 2147483647 h 674"/>
                <a:gd name="T34" fmla="*/ 18321 w 873"/>
                <a:gd name="T35" fmla="*/ 2147483647 h 674"/>
                <a:gd name="T36" fmla="*/ 0 w 873"/>
                <a:gd name="T37" fmla="*/ 2147483647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grpSp>
      <p:sp>
        <p:nvSpPr>
          <p:cNvPr id="9222" name="Text Box 17"/>
          <p:cNvSpPr txBox="1">
            <a:spLocks noChangeArrowheads="1"/>
          </p:cNvSpPr>
          <p:nvPr/>
        </p:nvSpPr>
        <p:spPr bwMode="auto">
          <a:xfrm>
            <a:off x="381000" y="2438400"/>
            <a:ext cx="83058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Aft>
                <a:spcPct val="50000"/>
              </a:spcAft>
              <a:buSzPct val="140000"/>
            </a:pPr>
            <a:endParaRPr lang="en-US" dirty="0">
              <a:solidFill>
                <a:schemeClr val="bg2"/>
              </a:solidFill>
              <a:latin typeface="Verdana" pitchFamily="34" charset="0"/>
            </a:endParaRPr>
          </a:p>
          <a:p>
            <a:pPr>
              <a:spcAft>
                <a:spcPct val="50000"/>
              </a:spcAft>
              <a:buSzPct val="140000"/>
            </a:pPr>
            <a:r>
              <a:rPr lang="en-US" dirty="0" smtClean="0">
                <a:solidFill>
                  <a:schemeClr val="bg2"/>
                </a:solidFill>
                <a:latin typeface="Verdana" pitchFamily="34" charset="0"/>
              </a:rPr>
              <a:t>1.Those you </a:t>
            </a:r>
            <a:r>
              <a:rPr lang="en-US" dirty="0">
                <a:solidFill>
                  <a:schemeClr val="bg2"/>
                </a:solidFill>
                <a:latin typeface="Verdana" pitchFamily="34" charset="0"/>
              </a:rPr>
              <a:t>are trying to get support from to help keep your campaign moving and </a:t>
            </a:r>
          </a:p>
          <a:p>
            <a:pPr>
              <a:spcAft>
                <a:spcPct val="50000"/>
              </a:spcAft>
              <a:buSzPct val="140000"/>
            </a:pPr>
            <a:r>
              <a:rPr lang="en-US" dirty="0">
                <a:solidFill>
                  <a:schemeClr val="bg2"/>
                </a:solidFill>
                <a:latin typeface="Verdana" pitchFamily="34" charset="0"/>
              </a:rPr>
              <a:t>  </a:t>
            </a:r>
          </a:p>
          <a:p>
            <a:pPr>
              <a:spcAft>
                <a:spcPct val="50000"/>
              </a:spcAft>
              <a:buSzPct val="140000"/>
            </a:pPr>
            <a:r>
              <a:rPr lang="en-US" dirty="0">
                <a:solidFill>
                  <a:schemeClr val="bg2"/>
                </a:solidFill>
                <a:latin typeface="Verdana" pitchFamily="34" charset="0"/>
              </a:rPr>
              <a:t>2. </a:t>
            </a:r>
            <a:r>
              <a:rPr lang="en-US" dirty="0" smtClean="0">
                <a:solidFill>
                  <a:schemeClr val="bg2"/>
                </a:solidFill>
                <a:latin typeface="Verdana" pitchFamily="34" charset="0"/>
              </a:rPr>
              <a:t>Those </a:t>
            </a:r>
            <a:r>
              <a:rPr lang="en-US" dirty="0">
                <a:solidFill>
                  <a:schemeClr val="bg2"/>
                </a:solidFill>
                <a:latin typeface="Verdana" pitchFamily="34" charset="0"/>
              </a:rPr>
              <a:t>who have control over the decisions that impact your issue </a:t>
            </a:r>
          </a:p>
          <a:p>
            <a:pPr>
              <a:spcAft>
                <a:spcPct val="50000"/>
              </a:spcAft>
              <a:buSzPct val="140000"/>
            </a:pPr>
            <a:r>
              <a:rPr lang="en-US" dirty="0">
                <a:solidFill>
                  <a:schemeClr val="bg2"/>
                </a:solidFill>
                <a:latin typeface="Verdana" pitchFamily="34" charset="0"/>
              </a:rPr>
              <a:t> </a:t>
            </a:r>
          </a:p>
        </p:txBody>
      </p:sp>
    </p:spTree>
    <p:extLst>
      <p:ext uri="{BB962C8B-B14F-4D97-AF65-F5344CB8AC3E}">
        <p14:creationId xmlns:p14="http://schemas.microsoft.com/office/powerpoint/2010/main" val="366220890"/>
      </p:ext>
    </p:extLst>
  </p:cSld>
  <p:clrMapOvr>
    <a:masterClrMapping/>
  </p:clrMapOvr>
  <p:transition spd="med">
    <p:split orient="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Group 2"/>
          <p:cNvGrpSpPr>
            <a:grpSpLocks/>
          </p:cNvGrpSpPr>
          <p:nvPr/>
        </p:nvGrpSpPr>
        <p:grpSpPr bwMode="auto">
          <a:xfrm rot="-1635195">
            <a:off x="6019800" y="3810000"/>
            <a:ext cx="3124200" cy="2362200"/>
            <a:chOff x="1776" y="-96"/>
            <a:chExt cx="1968" cy="1488"/>
          </a:xfrm>
        </p:grpSpPr>
        <p:sp>
          <p:nvSpPr>
            <p:cNvPr id="25622" name="Freeform 3"/>
            <p:cNvSpPr>
              <a:spLocks/>
            </p:cNvSpPr>
            <p:nvPr/>
          </p:nvSpPr>
          <p:spPr bwMode="auto">
            <a:xfrm rot="-874291">
              <a:off x="1776" y="-96"/>
              <a:ext cx="1968" cy="1488"/>
            </a:xfrm>
            <a:custGeom>
              <a:avLst/>
              <a:gdLst>
                <a:gd name="T0" fmla="*/ 18863 w 1645"/>
                <a:gd name="T1" fmla="*/ 122 h 1608"/>
                <a:gd name="T2" fmla="*/ 20681 w 1645"/>
                <a:gd name="T3" fmla="*/ 83 h 1608"/>
                <a:gd name="T4" fmla="*/ 21369 w 1645"/>
                <a:gd name="T5" fmla="*/ 75 h 1608"/>
                <a:gd name="T6" fmla="*/ 22849 w 1645"/>
                <a:gd name="T7" fmla="*/ 50 h 1608"/>
                <a:gd name="T8" fmla="*/ 23523 w 1645"/>
                <a:gd name="T9" fmla="*/ 41 h 1608"/>
                <a:gd name="T10" fmla="*/ 24638 w 1645"/>
                <a:gd name="T11" fmla="*/ 17 h 1608"/>
                <a:gd name="T12" fmla="*/ 25011 w 1645"/>
                <a:gd name="T13" fmla="*/ 8 h 1608"/>
                <a:gd name="T14" fmla="*/ 25360 w 1645"/>
                <a:gd name="T15" fmla="*/ 0 h 1608"/>
                <a:gd name="T16" fmla="*/ 26823 w 1645"/>
                <a:gd name="T17" fmla="*/ 25 h 1608"/>
                <a:gd name="T18" fmla="*/ 31140 w 1645"/>
                <a:gd name="T19" fmla="*/ 83 h 1608"/>
                <a:gd name="T20" fmla="*/ 31498 w 1645"/>
                <a:gd name="T21" fmla="*/ 90 h 1608"/>
                <a:gd name="T22" fmla="*/ 33346 w 1645"/>
                <a:gd name="T23" fmla="*/ 114 h 1608"/>
                <a:gd name="T24" fmla="*/ 33668 w 1645"/>
                <a:gd name="T25" fmla="*/ 122 h 1608"/>
                <a:gd name="T26" fmla="*/ 34771 w 1645"/>
                <a:gd name="T27" fmla="*/ 126 h 1608"/>
                <a:gd name="T28" fmla="*/ 40187 w 1645"/>
                <a:gd name="T29" fmla="*/ 138 h 1608"/>
                <a:gd name="T30" fmla="*/ 49590 w 1645"/>
                <a:gd name="T31" fmla="*/ 152 h 1608"/>
                <a:gd name="T32" fmla="*/ 45609 w 1645"/>
                <a:gd name="T33" fmla="*/ 169 h 1608"/>
                <a:gd name="T34" fmla="*/ 41286 w 1645"/>
                <a:gd name="T35" fmla="*/ 190 h 1608"/>
                <a:gd name="T36" fmla="*/ 32580 w 1645"/>
                <a:gd name="T37" fmla="*/ 220 h 1608"/>
                <a:gd name="T38" fmla="*/ 32975 w 1645"/>
                <a:gd name="T39" fmla="*/ 346 h 1608"/>
                <a:gd name="T40" fmla="*/ 32580 w 1645"/>
                <a:gd name="T41" fmla="*/ 363 h 1608"/>
                <a:gd name="T42" fmla="*/ 31498 w 1645"/>
                <a:gd name="T43" fmla="*/ 357 h 1608"/>
                <a:gd name="T44" fmla="*/ 30433 w 1645"/>
                <a:gd name="T45" fmla="*/ 341 h 1608"/>
                <a:gd name="T46" fmla="*/ 27894 w 1645"/>
                <a:gd name="T47" fmla="*/ 305 h 1608"/>
                <a:gd name="T48" fmla="*/ 25011 w 1645"/>
                <a:gd name="T49" fmla="*/ 247 h 1608"/>
                <a:gd name="T50" fmla="*/ 23523 w 1645"/>
                <a:gd name="T51" fmla="*/ 250 h 1608"/>
                <a:gd name="T52" fmla="*/ 22849 w 1645"/>
                <a:gd name="T53" fmla="*/ 258 h 1608"/>
                <a:gd name="T54" fmla="*/ 19550 w 1645"/>
                <a:gd name="T55" fmla="*/ 278 h 1608"/>
                <a:gd name="T56" fmla="*/ 16692 w 1645"/>
                <a:gd name="T57" fmla="*/ 297 h 1608"/>
                <a:gd name="T58" fmla="*/ 12320 w 1645"/>
                <a:gd name="T59" fmla="*/ 328 h 1608"/>
                <a:gd name="T60" fmla="*/ 9419 w 1645"/>
                <a:gd name="T61" fmla="*/ 343 h 1608"/>
                <a:gd name="T62" fmla="*/ 10151 w 1645"/>
                <a:gd name="T63" fmla="*/ 319 h 1608"/>
                <a:gd name="T64" fmla="*/ 11990 w 1645"/>
                <a:gd name="T65" fmla="*/ 275 h 1608"/>
                <a:gd name="T66" fmla="*/ 12697 w 1645"/>
                <a:gd name="T67" fmla="*/ 258 h 1608"/>
                <a:gd name="T68" fmla="*/ 13397 w 1645"/>
                <a:gd name="T69" fmla="*/ 250 h 1608"/>
                <a:gd name="T70" fmla="*/ 14493 w 1645"/>
                <a:gd name="T71" fmla="*/ 225 h 1608"/>
                <a:gd name="T72" fmla="*/ 14890 w 1645"/>
                <a:gd name="T73" fmla="*/ 217 h 1608"/>
                <a:gd name="T74" fmla="*/ 12697 w 1645"/>
                <a:gd name="T75" fmla="*/ 183 h 1608"/>
                <a:gd name="T76" fmla="*/ 10517 w 1645"/>
                <a:gd name="T77" fmla="*/ 167 h 1608"/>
                <a:gd name="T78" fmla="*/ 7636 w 1645"/>
                <a:gd name="T79" fmla="*/ 143 h 1608"/>
                <a:gd name="T80" fmla="*/ 6909 w 1645"/>
                <a:gd name="T81" fmla="*/ 133 h 1608"/>
                <a:gd name="T82" fmla="*/ 5819 w 1645"/>
                <a:gd name="T83" fmla="*/ 132 h 1608"/>
                <a:gd name="T84" fmla="*/ 2931 w 1645"/>
                <a:gd name="T85" fmla="*/ 111 h 1608"/>
                <a:gd name="T86" fmla="*/ 1107 w 1645"/>
                <a:gd name="T87" fmla="*/ 94 h 1608"/>
                <a:gd name="T88" fmla="*/ 403 w 1645"/>
                <a:gd name="T89" fmla="*/ 85 h 1608"/>
                <a:gd name="T90" fmla="*/ 2571 w 1645"/>
                <a:gd name="T91" fmla="*/ 88 h 1608"/>
                <a:gd name="T92" fmla="*/ 11632 w 1645"/>
                <a:gd name="T93" fmla="*/ 111 h 1608"/>
                <a:gd name="T94" fmla="*/ 17773 w 1645"/>
                <a:gd name="T95" fmla="*/ 119 h 1608"/>
                <a:gd name="T96" fmla="*/ 18863 w 1645"/>
                <a:gd name="T97" fmla="*/ 122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23" name="Freeform 4"/>
            <p:cNvSpPr>
              <a:spLocks/>
            </p:cNvSpPr>
            <p:nvPr/>
          </p:nvSpPr>
          <p:spPr bwMode="auto">
            <a:xfrm rot="-874291">
              <a:off x="1886" y="-22"/>
              <a:ext cx="1734" cy="1332"/>
            </a:xfrm>
            <a:custGeom>
              <a:avLst/>
              <a:gdLst>
                <a:gd name="T0" fmla="*/ 1703 w 1645"/>
                <a:gd name="T1" fmla="*/ 15 h 1608"/>
                <a:gd name="T2" fmla="*/ 1866 w 1645"/>
                <a:gd name="T3" fmla="*/ 10 h 1608"/>
                <a:gd name="T4" fmla="*/ 1927 w 1645"/>
                <a:gd name="T5" fmla="*/ 9 h 1608"/>
                <a:gd name="T6" fmla="*/ 2059 w 1645"/>
                <a:gd name="T7" fmla="*/ 6 h 1608"/>
                <a:gd name="T8" fmla="*/ 2125 w 1645"/>
                <a:gd name="T9" fmla="*/ 5 h 1608"/>
                <a:gd name="T10" fmla="*/ 2226 w 1645"/>
                <a:gd name="T11" fmla="*/ 2 h 1608"/>
                <a:gd name="T12" fmla="*/ 2256 w 1645"/>
                <a:gd name="T13" fmla="*/ 2 h 1608"/>
                <a:gd name="T14" fmla="*/ 2287 w 1645"/>
                <a:gd name="T15" fmla="*/ 0 h 1608"/>
                <a:gd name="T16" fmla="*/ 2417 w 1645"/>
                <a:gd name="T17" fmla="*/ 3 h 1608"/>
                <a:gd name="T18" fmla="*/ 2812 w 1645"/>
                <a:gd name="T19" fmla="*/ 10 h 1608"/>
                <a:gd name="T20" fmla="*/ 2848 w 1645"/>
                <a:gd name="T21" fmla="*/ 11 h 1608"/>
                <a:gd name="T22" fmla="*/ 3006 w 1645"/>
                <a:gd name="T23" fmla="*/ 14 h 1608"/>
                <a:gd name="T24" fmla="*/ 3039 w 1645"/>
                <a:gd name="T25" fmla="*/ 15 h 1608"/>
                <a:gd name="T26" fmla="*/ 3136 w 1645"/>
                <a:gd name="T27" fmla="*/ 15 h 1608"/>
                <a:gd name="T28" fmla="*/ 3628 w 1645"/>
                <a:gd name="T29" fmla="*/ 17 h 1608"/>
                <a:gd name="T30" fmla="*/ 4479 w 1645"/>
                <a:gd name="T31" fmla="*/ 18 h 1608"/>
                <a:gd name="T32" fmla="*/ 4116 w 1645"/>
                <a:gd name="T33" fmla="*/ 22 h 1608"/>
                <a:gd name="T34" fmla="*/ 3723 w 1645"/>
                <a:gd name="T35" fmla="*/ 23 h 1608"/>
                <a:gd name="T36" fmla="*/ 2940 w 1645"/>
                <a:gd name="T37" fmla="*/ 27 h 1608"/>
                <a:gd name="T38" fmla="*/ 2973 w 1645"/>
                <a:gd name="T39" fmla="*/ 42 h 1608"/>
                <a:gd name="T40" fmla="*/ 2940 w 1645"/>
                <a:gd name="T41" fmla="*/ 45 h 1608"/>
                <a:gd name="T42" fmla="*/ 2848 w 1645"/>
                <a:gd name="T43" fmla="*/ 43 h 1608"/>
                <a:gd name="T44" fmla="*/ 2748 w 1645"/>
                <a:gd name="T45" fmla="*/ 41 h 1608"/>
                <a:gd name="T46" fmla="*/ 2517 w 1645"/>
                <a:gd name="T47" fmla="*/ 37 h 1608"/>
                <a:gd name="T48" fmla="*/ 2256 w 1645"/>
                <a:gd name="T49" fmla="*/ 31 h 1608"/>
                <a:gd name="T50" fmla="*/ 2125 w 1645"/>
                <a:gd name="T51" fmla="*/ 31 h 1608"/>
                <a:gd name="T52" fmla="*/ 2059 w 1645"/>
                <a:gd name="T53" fmla="*/ 31 h 1608"/>
                <a:gd name="T54" fmla="*/ 1766 w 1645"/>
                <a:gd name="T55" fmla="*/ 34 h 1608"/>
                <a:gd name="T56" fmla="*/ 1505 w 1645"/>
                <a:gd name="T57" fmla="*/ 36 h 1608"/>
                <a:gd name="T58" fmla="*/ 1112 w 1645"/>
                <a:gd name="T59" fmla="*/ 40 h 1608"/>
                <a:gd name="T60" fmla="*/ 852 w 1645"/>
                <a:gd name="T61" fmla="*/ 42 h 1608"/>
                <a:gd name="T62" fmla="*/ 913 w 1645"/>
                <a:gd name="T63" fmla="*/ 39 h 1608"/>
                <a:gd name="T64" fmla="*/ 1080 w 1645"/>
                <a:gd name="T65" fmla="*/ 34 h 1608"/>
                <a:gd name="T66" fmla="*/ 1148 w 1645"/>
                <a:gd name="T67" fmla="*/ 31 h 1608"/>
                <a:gd name="T68" fmla="*/ 1211 w 1645"/>
                <a:gd name="T69" fmla="*/ 31 h 1608"/>
                <a:gd name="T70" fmla="*/ 1308 w 1645"/>
                <a:gd name="T71" fmla="*/ 27 h 1608"/>
                <a:gd name="T72" fmla="*/ 1344 w 1645"/>
                <a:gd name="T73" fmla="*/ 26 h 1608"/>
                <a:gd name="T74" fmla="*/ 1148 w 1645"/>
                <a:gd name="T75" fmla="*/ 22 h 1608"/>
                <a:gd name="T76" fmla="*/ 950 w 1645"/>
                <a:gd name="T77" fmla="*/ 21 h 1608"/>
                <a:gd name="T78" fmla="*/ 689 w 1645"/>
                <a:gd name="T79" fmla="*/ 18 h 1608"/>
                <a:gd name="T80" fmla="*/ 622 w 1645"/>
                <a:gd name="T81" fmla="*/ 17 h 1608"/>
                <a:gd name="T82" fmla="*/ 527 w 1645"/>
                <a:gd name="T83" fmla="*/ 16 h 1608"/>
                <a:gd name="T84" fmla="*/ 264 w 1645"/>
                <a:gd name="T85" fmla="*/ 13 h 1608"/>
                <a:gd name="T86" fmla="*/ 100 w 1645"/>
                <a:gd name="T87" fmla="*/ 12 h 1608"/>
                <a:gd name="T88" fmla="*/ 36 w 1645"/>
                <a:gd name="T89" fmla="*/ 10 h 1608"/>
                <a:gd name="T90" fmla="*/ 232 w 1645"/>
                <a:gd name="T91" fmla="*/ 10 h 1608"/>
                <a:gd name="T92" fmla="*/ 1046 w 1645"/>
                <a:gd name="T93" fmla="*/ 13 h 1608"/>
                <a:gd name="T94" fmla="*/ 1602 w 1645"/>
                <a:gd name="T95" fmla="*/ 15 h 1608"/>
                <a:gd name="T96" fmla="*/ 1703 w 1645"/>
                <a:gd name="T97" fmla="*/ 15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5603" name="Text Box 7"/>
          <p:cNvSpPr txBox="1">
            <a:spLocks noChangeArrowheads="1"/>
          </p:cNvSpPr>
          <p:nvPr/>
        </p:nvSpPr>
        <p:spPr bwMode="auto">
          <a:xfrm>
            <a:off x="3276600" y="244475"/>
            <a:ext cx="5638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solidFill>
                  <a:schemeClr val="bg1"/>
                </a:solidFill>
                <a:latin typeface="Verdana" pitchFamily="34" charset="0"/>
              </a:rPr>
              <a:t>Identify Your Targets</a:t>
            </a:r>
          </a:p>
        </p:txBody>
      </p:sp>
      <p:sp>
        <p:nvSpPr>
          <p:cNvPr id="25604" name="Rectangle 7"/>
          <p:cNvSpPr>
            <a:spLocks noChangeArrowheads="1"/>
          </p:cNvSpPr>
          <p:nvPr/>
        </p:nvSpPr>
        <p:spPr bwMode="auto">
          <a:xfrm>
            <a:off x="2667000" y="1447800"/>
            <a:ext cx="6248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a:r>
              <a:rPr lang="en-US" sz="3200" b="1">
                <a:solidFill>
                  <a:srgbClr val="C00000"/>
                </a:solidFill>
                <a:latin typeface="Verdana" pitchFamily="34" charset="0"/>
              </a:rPr>
              <a:t>Understanding Your </a:t>
            </a:r>
          </a:p>
          <a:p>
            <a:pPr algn="r"/>
            <a:r>
              <a:rPr lang="en-US" sz="3200" b="1">
                <a:solidFill>
                  <a:srgbClr val="C00000"/>
                </a:solidFill>
                <a:latin typeface="Verdana" pitchFamily="34" charset="0"/>
              </a:rPr>
              <a:t>Target Audience</a:t>
            </a:r>
          </a:p>
        </p:txBody>
      </p:sp>
      <p:sp>
        <p:nvSpPr>
          <p:cNvPr id="74780" name="Text Box 28"/>
          <p:cNvSpPr txBox="1">
            <a:spLocks noChangeArrowheads="1"/>
          </p:cNvSpPr>
          <p:nvPr/>
        </p:nvSpPr>
        <p:spPr bwMode="auto">
          <a:xfrm>
            <a:off x="152400" y="2514600"/>
            <a:ext cx="4038600" cy="461963"/>
          </a:xfrm>
          <a:prstGeom prst="rect">
            <a:avLst/>
          </a:prstGeom>
          <a:noFill/>
          <a:ln w="9525">
            <a:noFill/>
            <a:miter lim="800000"/>
            <a:headEnd/>
            <a:tailEnd/>
          </a:ln>
        </p:spPr>
        <p:txBody>
          <a:bodyPr>
            <a:spAutoFit/>
          </a:bodyPr>
          <a:lstStyle/>
          <a:p>
            <a:pPr>
              <a:spcBef>
                <a:spcPct val="25000"/>
              </a:spcBef>
              <a:defRPr/>
            </a:pPr>
            <a:r>
              <a:rPr lang="en-US" b="1" u="sng" dirty="0">
                <a:solidFill>
                  <a:schemeClr val="bg2">
                    <a:lumMod val="75000"/>
                  </a:schemeClr>
                </a:solidFill>
                <a:latin typeface="Verdana" pitchFamily="34" charset="0"/>
              </a:rPr>
              <a:t>Do Some Research:</a:t>
            </a:r>
          </a:p>
        </p:txBody>
      </p:sp>
      <p:grpSp>
        <p:nvGrpSpPr>
          <p:cNvPr id="25606" name="Group 19"/>
          <p:cNvGrpSpPr>
            <a:grpSpLocks/>
          </p:cNvGrpSpPr>
          <p:nvPr/>
        </p:nvGrpSpPr>
        <p:grpSpPr bwMode="auto">
          <a:xfrm>
            <a:off x="200025" y="3124200"/>
            <a:ext cx="7267575" cy="1746250"/>
            <a:chOff x="1086" y="1344"/>
            <a:chExt cx="4578" cy="1100"/>
          </a:xfrm>
        </p:grpSpPr>
        <p:grpSp>
          <p:nvGrpSpPr>
            <p:cNvPr id="25616" name="Group 20"/>
            <p:cNvGrpSpPr>
              <a:grpSpLocks/>
            </p:cNvGrpSpPr>
            <p:nvPr/>
          </p:nvGrpSpPr>
          <p:grpSpPr bwMode="auto">
            <a:xfrm>
              <a:off x="1086" y="1344"/>
              <a:ext cx="546" cy="948"/>
              <a:chOff x="1086" y="1536"/>
              <a:chExt cx="546" cy="948"/>
            </a:xfrm>
          </p:grpSpPr>
          <p:sp>
            <p:nvSpPr>
              <p:cNvPr id="23564" name="Text Box 10"/>
              <p:cNvSpPr txBox="1">
                <a:spLocks noChangeArrowheads="1"/>
              </p:cNvSpPr>
              <p:nvPr/>
            </p:nvSpPr>
            <p:spPr bwMode="auto">
              <a:xfrm>
                <a:off x="1104" y="2016"/>
                <a:ext cx="528" cy="291"/>
              </a:xfrm>
              <a:prstGeom prst="rect">
                <a:avLst/>
              </a:prstGeom>
              <a:noFill/>
              <a:ln w="9525">
                <a:noFill/>
                <a:miter lim="800000"/>
                <a:headEnd/>
                <a:tailEnd/>
              </a:ln>
            </p:spPr>
            <p:txBody>
              <a:bodyPr>
                <a:spAutoFit/>
              </a:bodyPr>
              <a:lstStyle/>
              <a:p>
                <a:pPr algn="r">
                  <a:spcBef>
                    <a:spcPct val="50000"/>
                  </a:spcBef>
                  <a:defRPr/>
                </a:pPr>
                <a:endParaRPr lang="en-US" dirty="0">
                  <a:solidFill>
                    <a:schemeClr val="bg2">
                      <a:lumMod val="75000"/>
                    </a:schemeClr>
                  </a:solidFill>
                </a:endParaRPr>
              </a:p>
            </p:txBody>
          </p:sp>
          <p:sp>
            <p:nvSpPr>
              <p:cNvPr id="23565" name="Text Box 11"/>
              <p:cNvSpPr txBox="1">
                <a:spLocks noChangeArrowheads="1"/>
              </p:cNvSpPr>
              <p:nvPr/>
            </p:nvSpPr>
            <p:spPr bwMode="auto">
              <a:xfrm>
                <a:off x="1104" y="1536"/>
                <a:ext cx="528" cy="291"/>
              </a:xfrm>
              <a:prstGeom prst="rect">
                <a:avLst/>
              </a:prstGeom>
              <a:noFill/>
              <a:ln w="9525">
                <a:noFill/>
                <a:miter lim="800000"/>
                <a:headEnd/>
                <a:tailEnd/>
              </a:ln>
            </p:spPr>
            <p:txBody>
              <a:bodyPr>
                <a:spAutoFit/>
              </a:bodyPr>
              <a:lstStyle/>
              <a:p>
                <a:pPr algn="r">
                  <a:spcBef>
                    <a:spcPct val="50000"/>
                  </a:spcBef>
                  <a:defRPr/>
                </a:pPr>
                <a:r>
                  <a:rPr lang="en-US" dirty="0">
                    <a:solidFill>
                      <a:schemeClr val="bg2">
                        <a:lumMod val="75000"/>
                      </a:schemeClr>
                    </a:solidFill>
                    <a:sym typeface="Webdings" pitchFamily="18" charset="2"/>
                  </a:rPr>
                  <a:t></a:t>
                </a:r>
                <a:endParaRPr lang="en-US" dirty="0">
                  <a:solidFill>
                    <a:schemeClr val="bg2">
                      <a:lumMod val="75000"/>
                    </a:schemeClr>
                  </a:solidFill>
                </a:endParaRPr>
              </a:p>
            </p:txBody>
          </p:sp>
          <p:sp>
            <p:nvSpPr>
              <p:cNvPr id="23566" name="Text Box 12"/>
              <p:cNvSpPr txBox="1">
                <a:spLocks noChangeArrowheads="1"/>
              </p:cNvSpPr>
              <p:nvPr/>
            </p:nvSpPr>
            <p:spPr bwMode="auto">
              <a:xfrm>
                <a:off x="1086" y="2193"/>
                <a:ext cx="528" cy="291"/>
              </a:xfrm>
              <a:prstGeom prst="rect">
                <a:avLst/>
              </a:prstGeom>
              <a:noFill/>
              <a:ln w="9525">
                <a:noFill/>
                <a:miter lim="800000"/>
                <a:headEnd/>
                <a:tailEnd/>
              </a:ln>
            </p:spPr>
            <p:txBody>
              <a:bodyPr>
                <a:spAutoFit/>
              </a:bodyPr>
              <a:lstStyle/>
              <a:p>
                <a:pPr algn="r">
                  <a:spcBef>
                    <a:spcPct val="50000"/>
                  </a:spcBef>
                  <a:defRPr/>
                </a:pPr>
                <a:r>
                  <a:rPr lang="en-US" dirty="0">
                    <a:solidFill>
                      <a:schemeClr val="bg2">
                        <a:lumMod val="75000"/>
                      </a:schemeClr>
                    </a:solidFill>
                    <a:sym typeface="Webdings" pitchFamily="18" charset="2"/>
                  </a:rPr>
                  <a:t></a:t>
                </a:r>
                <a:endParaRPr lang="en-US" dirty="0">
                  <a:solidFill>
                    <a:schemeClr val="bg2">
                      <a:lumMod val="75000"/>
                    </a:schemeClr>
                  </a:solidFill>
                </a:endParaRPr>
              </a:p>
            </p:txBody>
          </p:sp>
        </p:grpSp>
        <p:sp>
          <p:nvSpPr>
            <p:cNvPr id="23563" name="Text Box 2"/>
            <p:cNvSpPr txBox="1">
              <a:spLocks noChangeArrowheads="1"/>
            </p:cNvSpPr>
            <p:nvPr/>
          </p:nvSpPr>
          <p:spPr bwMode="auto">
            <a:xfrm>
              <a:off x="1584" y="1344"/>
              <a:ext cx="4080" cy="1100"/>
            </a:xfrm>
            <a:prstGeom prst="rect">
              <a:avLst/>
            </a:prstGeom>
            <a:noFill/>
            <a:ln w="9525">
              <a:noFill/>
              <a:miter lim="800000"/>
              <a:headEnd/>
              <a:tailEnd/>
            </a:ln>
          </p:spPr>
          <p:txBody>
            <a:bodyPr>
              <a:spAutoFit/>
            </a:bodyPr>
            <a:lstStyle/>
            <a:p>
              <a:pPr>
                <a:spcBef>
                  <a:spcPct val="25000"/>
                </a:spcBef>
                <a:defRPr/>
              </a:pPr>
              <a:r>
                <a:rPr lang="en-US" sz="1800" b="1" dirty="0" smtClean="0">
                  <a:solidFill>
                    <a:schemeClr val="bg2">
                      <a:lumMod val="75000"/>
                    </a:schemeClr>
                  </a:solidFill>
                  <a:latin typeface="Verdana" pitchFamily="34" charset="0"/>
                </a:rPr>
                <a:t>Decision Makers-What </a:t>
              </a:r>
              <a:r>
                <a:rPr lang="en-US" sz="1800" b="1" dirty="0">
                  <a:solidFill>
                    <a:schemeClr val="bg2">
                      <a:lumMod val="75000"/>
                    </a:schemeClr>
                  </a:solidFill>
                  <a:latin typeface="Verdana" pitchFamily="34" charset="0"/>
                </a:rPr>
                <a:t>are the primary influential factors in his/her district?</a:t>
              </a:r>
            </a:p>
            <a:p>
              <a:pPr>
                <a:spcBef>
                  <a:spcPct val="25000"/>
                </a:spcBef>
                <a:buFontTx/>
                <a:buChar char="•"/>
                <a:defRPr/>
              </a:pPr>
              <a:r>
                <a:rPr lang="en-US" sz="1600" dirty="0">
                  <a:solidFill>
                    <a:schemeClr val="bg2">
                      <a:lumMod val="75000"/>
                    </a:schemeClr>
                  </a:solidFill>
                  <a:latin typeface="Verdana" pitchFamily="34" charset="0"/>
                </a:rPr>
                <a:t> Labor, business, faith groups, poverty</a:t>
              </a:r>
            </a:p>
            <a:p>
              <a:pPr>
                <a:spcBef>
                  <a:spcPct val="75000"/>
                </a:spcBef>
                <a:defRPr/>
              </a:pPr>
              <a:r>
                <a:rPr lang="en-US" sz="1800" b="1" dirty="0">
                  <a:solidFill>
                    <a:schemeClr val="bg2">
                      <a:lumMod val="75000"/>
                    </a:schemeClr>
                  </a:solidFill>
                  <a:latin typeface="Verdana" pitchFamily="34" charset="0"/>
                </a:rPr>
                <a:t>Why is your issue relevant to your target?</a:t>
              </a:r>
            </a:p>
            <a:p>
              <a:pPr>
                <a:spcBef>
                  <a:spcPct val="25000"/>
                </a:spcBef>
                <a:buFontTx/>
                <a:buChar char="•"/>
                <a:defRPr/>
              </a:pPr>
              <a:r>
                <a:rPr lang="en-US" sz="1600" b="1" dirty="0">
                  <a:solidFill>
                    <a:schemeClr val="bg2">
                      <a:lumMod val="75000"/>
                    </a:schemeClr>
                  </a:solidFill>
                  <a:latin typeface="Verdana" pitchFamily="34" charset="0"/>
                </a:rPr>
                <a:t> </a:t>
              </a:r>
              <a:r>
                <a:rPr lang="en-US" sz="1600" dirty="0">
                  <a:solidFill>
                    <a:schemeClr val="bg2">
                      <a:lumMod val="75000"/>
                    </a:schemeClr>
                  </a:solidFill>
                  <a:latin typeface="Verdana" pitchFamily="34" charset="0"/>
                </a:rPr>
                <a:t>Have children? Relevant career? What is their self-interest?</a:t>
              </a:r>
              <a:endParaRPr lang="en-US" sz="1600" b="1" dirty="0">
                <a:solidFill>
                  <a:schemeClr val="bg2">
                    <a:lumMod val="75000"/>
                  </a:schemeClr>
                </a:solidFill>
                <a:latin typeface="Verdana" pitchFamily="34" charset="0"/>
              </a:endParaRPr>
            </a:p>
          </p:txBody>
        </p:sp>
      </p:grpSp>
      <p:grpSp>
        <p:nvGrpSpPr>
          <p:cNvPr id="25607" name="Group 11"/>
          <p:cNvGrpSpPr>
            <a:grpSpLocks/>
          </p:cNvGrpSpPr>
          <p:nvPr/>
        </p:nvGrpSpPr>
        <p:grpSpPr bwMode="auto">
          <a:xfrm>
            <a:off x="0" y="0"/>
            <a:ext cx="9140825" cy="2324100"/>
            <a:chOff x="0" y="0"/>
            <a:chExt cx="5758" cy="1464"/>
          </a:xfrm>
        </p:grpSpPr>
        <p:sp>
          <p:nvSpPr>
            <p:cNvPr id="25608" name="Rectangle 5"/>
            <p:cNvSpPr>
              <a:spLocks noChangeArrowheads="1"/>
            </p:cNvSpPr>
            <p:nvPr/>
          </p:nvSpPr>
          <p:spPr bwMode="auto">
            <a:xfrm rot="5400000">
              <a:off x="2447" y="-2447"/>
              <a:ext cx="864" cy="5758"/>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p>
              <a:endParaRPr lang="en-US"/>
            </a:p>
          </p:txBody>
        </p:sp>
        <p:sp>
          <p:nvSpPr>
            <p:cNvPr id="25609" name="Text Box 13"/>
            <p:cNvSpPr txBox="1">
              <a:spLocks noChangeArrowheads="1"/>
            </p:cNvSpPr>
            <p:nvPr/>
          </p:nvSpPr>
          <p:spPr bwMode="auto">
            <a:xfrm>
              <a:off x="2064" y="154"/>
              <a:ext cx="3552"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dirty="0" smtClean="0">
                  <a:solidFill>
                    <a:schemeClr val="bg1"/>
                  </a:solidFill>
                  <a:latin typeface="Verdana" pitchFamily="34" charset="0"/>
                </a:rPr>
                <a:t>Identify Your Audience</a:t>
              </a:r>
              <a:endParaRPr lang="en-US" b="1" dirty="0">
                <a:solidFill>
                  <a:schemeClr val="bg1"/>
                </a:solidFill>
                <a:latin typeface="Verdana" pitchFamily="34" charset="0"/>
              </a:endParaRPr>
            </a:p>
          </p:txBody>
        </p:sp>
        <p:sp>
          <p:nvSpPr>
            <p:cNvPr id="25" name="Text Box 14"/>
            <p:cNvSpPr txBox="1">
              <a:spLocks noChangeArrowheads="1"/>
            </p:cNvSpPr>
            <p:nvPr/>
          </p:nvSpPr>
          <p:spPr bwMode="auto">
            <a:xfrm>
              <a:off x="1632" y="96"/>
              <a:ext cx="336" cy="330"/>
            </a:xfrm>
            <a:prstGeom prst="rect">
              <a:avLst/>
            </a:prstGeom>
            <a:solidFill>
              <a:srgbClr val="DDDDDD"/>
            </a:solidFill>
            <a:ln w="50800">
              <a:solidFill>
                <a:schemeClr val="bg1">
                  <a:lumMod val="75000"/>
                </a:schemeClr>
              </a:solidFill>
              <a:miter lim="800000"/>
              <a:headEnd/>
              <a:tailEnd/>
            </a:ln>
          </p:spPr>
          <p:txBody>
            <a:bodyPr>
              <a:spAutoFit/>
            </a:bodyPr>
            <a:lstStyle/>
            <a:p>
              <a:pPr algn="ctr">
                <a:spcBef>
                  <a:spcPct val="50000"/>
                </a:spcBef>
                <a:defRPr/>
              </a:pPr>
              <a:r>
                <a:rPr lang="en-US" sz="2800" b="1" dirty="0" smtClean="0"/>
                <a:t>5</a:t>
              </a:r>
              <a:endParaRPr lang="en-US" sz="2800" b="1" dirty="0"/>
            </a:p>
          </p:txBody>
        </p:sp>
        <p:grpSp>
          <p:nvGrpSpPr>
            <p:cNvPr id="25611" name="Group 15"/>
            <p:cNvGrpSpPr>
              <a:grpSpLocks/>
            </p:cNvGrpSpPr>
            <p:nvPr/>
          </p:nvGrpSpPr>
          <p:grpSpPr bwMode="auto">
            <a:xfrm>
              <a:off x="235" y="0"/>
              <a:ext cx="1541" cy="1464"/>
              <a:chOff x="570" y="442"/>
              <a:chExt cx="1541" cy="1464"/>
            </a:xfrm>
          </p:grpSpPr>
          <p:sp>
            <p:nvSpPr>
              <p:cNvPr id="25612" name="Freeform 8"/>
              <p:cNvSpPr>
                <a:spLocks/>
              </p:cNvSpPr>
              <p:nvPr/>
            </p:nvSpPr>
            <p:spPr bwMode="auto">
              <a:xfrm rot="6354732">
                <a:off x="1502" y="960"/>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25613" name="Freeform 6"/>
              <p:cNvSpPr>
                <a:spLocks/>
              </p:cNvSpPr>
              <p:nvPr/>
            </p:nvSpPr>
            <p:spPr bwMode="auto">
              <a:xfrm rot="6354732">
                <a:off x="816" y="1296"/>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25614" name="Freeform 7"/>
              <p:cNvSpPr>
                <a:spLocks/>
              </p:cNvSpPr>
              <p:nvPr/>
            </p:nvSpPr>
            <p:spPr bwMode="auto">
              <a:xfrm rot="5400000">
                <a:off x="650" y="866"/>
                <a:ext cx="561" cy="433"/>
              </a:xfrm>
              <a:custGeom>
                <a:avLst/>
                <a:gdLst>
                  <a:gd name="T0" fmla="*/ 0 w 873"/>
                  <a:gd name="T1" fmla="*/ 239 h 674"/>
                  <a:gd name="T2" fmla="*/ 34 w 873"/>
                  <a:gd name="T3" fmla="*/ 150 h 674"/>
                  <a:gd name="T4" fmla="*/ 64 w 873"/>
                  <a:gd name="T5" fmla="*/ 98 h 674"/>
                  <a:gd name="T6" fmla="*/ 116 w 873"/>
                  <a:gd name="T7" fmla="*/ 64 h 674"/>
                  <a:gd name="T8" fmla="*/ 290 w 873"/>
                  <a:gd name="T9" fmla="*/ 1 h 674"/>
                  <a:gd name="T10" fmla="*/ 308 w 873"/>
                  <a:gd name="T11" fmla="*/ 5 h 674"/>
                  <a:gd name="T12" fmla="*/ 269 w 873"/>
                  <a:gd name="T13" fmla="*/ 18 h 674"/>
                  <a:gd name="T14" fmla="*/ 231 w 873"/>
                  <a:gd name="T15" fmla="*/ 31 h 674"/>
                  <a:gd name="T16" fmla="*/ 180 w 873"/>
                  <a:gd name="T17" fmla="*/ 60 h 674"/>
                  <a:gd name="T18" fmla="*/ 158 w 873"/>
                  <a:gd name="T19" fmla="*/ 78 h 674"/>
                  <a:gd name="T20" fmla="*/ 132 w 873"/>
                  <a:gd name="T21" fmla="*/ 98 h 674"/>
                  <a:gd name="T22" fmla="*/ 111 w 873"/>
                  <a:gd name="T23" fmla="*/ 119 h 674"/>
                  <a:gd name="T24" fmla="*/ 102 w 873"/>
                  <a:gd name="T25" fmla="*/ 132 h 674"/>
                  <a:gd name="T26" fmla="*/ 77 w 873"/>
                  <a:gd name="T27" fmla="*/ 150 h 674"/>
                  <a:gd name="T28" fmla="*/ 60 w 873"/>
                  <a:gd name="T29" fmla="*/ 166 h 674"/>
                  <a:gd name="T30" fmla="*/ 42 w 873"/>
                  <a:gd name="T31" fmla="*/ 184 h 674"/>
                  <a:gd name="T32" fmla="*/ 26 w 873"/>
                  <a:gd name="T33" fmla="*/ 205 h 674"/>
                  <a:gd name="T34" fmla="*/ 8 w 873"/>
                  <a:gd name="T35" fmla="*/ 226 h 674"/>
                  <a:gd name="T36" fmla="*/ 0 w 873"/>
                  <a:gd name="T37" fmla="*/ 239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sp>
            <p:nvSpPr>
              <p:cNvPr id="25615" name="Freeform 9"/>
              <p:cNvSpPr>
                <a:spLocks/>
              </p:cNvSpPr>
              <p:nvPr/>
            </p:nvSpPr>
            <p:spPr bwMode="auto">
              <a:xfrm rot="4083525">
                <a:off x="706" y="306"/>
                <a:ext cx="840" cy="1111"/>
              </a:xfrm>
              <a:custGeom>
                <a:avLst/>
                <a:gdLst>
                  <a:gd name="T0" fmla="*/ 0 w 873"/>
                  <a:gd name="T1" fmla="*/ 2147483647 h 674"/>
                  <a:gd name="T2" fmla="*/ 73284 w 873"/>
                  <a:gd name="T3" fmla="*/ 2147483647 h 674"/>
                  <a:gd name="T4" fmla="*/ 137412 w 873"/>
                  <a:gd name="T5" fmla="*/ 2147483647 h 674"/>
                  <a:gd name="T6" fmla="*/ 247341 w 873"/>
                  <a:gd name="T7" fmla="*/ 2147483647 h 674"/>
                  <a:gd name="T8" fmla="*/ 622932 w 873"/>
                  <a:gd name="T9" fmla="*/ 42250253 h 674"/>
                  <a:gd name="T10" fmla="*/ 659574 w 873"/>
                  <a:gd name="T11" fmla="*/ 295714572 h 674"/>
                  <a:gd name="T12" fmla="*/ 577129 w 873"/>
                  <a:gd name="T13" fmla="*/ 1056115136 h 674"/>
                  <a:gd name="T14" fmla="*/ 494682 w 873"/>
                  <a:gd name="T15" fmla="*/ 1816515384 h 674"/>
                  <a:gd name="T16" fmla="*/ 384752 w 873"/>
                  <a:gd name="T17" fmla="*/ 2147483647 h 674"/>
                  <a:gd name="T18" fmla="*/ 338945 w 873"/>
                  <a:gd name="T19" fmla="*/ 2147483647 h 674"/>
                  <a:gd name="T20" fmla="*/ 283984 w 873"/>
                  <a:gd name="T21" fmla="*/ 2147483647 h 674"/>
                  <a:gd name="T22" fmla="*/ 238178 w 873"/>
                  <a:gd name="T23" fmla="*/ 2147483647 h 674"/>
                  <a:gd name="T24" fmla="*/ 219857 w 873"/>
                  <a:gd name="T25" fmla="*/ 2147483647 h 674"/>
                  <a:gd name="T26" fmla="*/ 164895 w 873"/>
                  <a:gd name="T27" fmla="*/ 2147483647 h 674"/>
                  <a:gd name="T28" fmla="*/ 128252 w 873"/>
                  <a:gd name="T29" fmla="*/ 2147483647 h 674"/>
                  <a:gd name="T30" fmla="*/ 91606 w 873"/>
                  <a:gd name="T31" fmla="*/ 2147483647 h 674"/>
                  <a:gd name="T32" fmla="*/ 54967 w 873"/>
                  <a:gd name="T33" fmla="*/ 2147483647 h 674"/>
                  <a:gd name="T34" fmla="*/ 18321 w 873"/>
                  <a:gd name="T35" fmla="*/ 2147483647 h 674"/>
                  <a:gd name="T36" fmla="*/ 0 w 873"/>
                  <a:gd name="T37" fmla="*/ 2147483647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grpSp>
      </p:grpSp>
    </p:spTree>
    <p:extLst>
      <p:ext uri="{BB962C8B-B14F-4D97-AF65-F5344CB8AC3E}">
        <p14:creationId xmlns:p14="http://schemas.microsoft.com/office/powerpoint/2010/main" val="3671532332"/>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withEffect">
                                  <p:stCondLst>
                                    <p:cond delay="0"/>
                                  </p:stCondLst>
                                  <p:childTnLst>
                                    <p:set>
                                      <p:cBhvr>
                                        <p:cTn id="6" dur="1" fill="hold">
                                          <p:stCondLst>
                                            <p:cond delay="0"/>
                                          </p:stCondLst>
                                        </p:cTn>
                                        <p:tgtEl>
                                          <p:spTgt spid="74780"/>
                                        </p:tgtEl>
                                        <p:attrNameLst>
                                          <p:attrName>style.visibility</p:attrName>
                                        </p:attrNameLst>
                                      </p:cBhvr>
                                      <p:to>
                                        <p:strVal val="visible"/>
                                      </p:to>
                                    </p:set>
                                    <p:anim calcmode="lin" valueType="num">
                                      <p:cBhvr additive="base">
                                        <p:cTn id="7" dur="500" fill="hold"/>
                                        <p:tgtEl>
                                          <p:spTgt spid="74780"/>
                                        </p:tgtEl>
                                        <p:attrNameLst>
                                          <p:attrName>ppt_x</p:attrName>
                                        </p:attrNameLst>
                                      </p:cBhvr>
                                      <p:tavLst>
                                        <p:tav tm="0">
                                          <p:val>
                                            <p:strVal val="1+#ppt_w/2"/>
                                          </p:val>
                                        </p:tav>
                                        <p:tav tm="100000">
                                          <p:val>
                                            <p:strVal val="#ppt_x"/>
                                          </p:val>
                                        </p:tav>
                                      </p:tavLst>
                                    </p:anim>
                                    <p:anim calcmode="lin" valueType="num">
                                      <p:cBhvr additive="base">
                                        <p:cTn id="8" dur="500" fill="hold"/>
                                        <p:tgtEl>
                                          <p:spTgt spid="7478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8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Group 3"/>
          <p:cNvGrpSpPr>
            <a:grpSpLocks/>
          </p:cNvGrpSpPr>
          <p:nvPr/>
        </p:nvGrpSpPr>
        <p:grpSpPr bwMode="auto">
          <a:xfrm>
            <a:off x="6019800" y="2743200"/>
            <a:ext cx="3124200" cy="2362200"/>
            <a:chOff x="1776" y="-96"/>
            <a:chExt cx="1968" cy="1488"/>
          </a:xfrm>
        </p:grpSpPr>
        <p:sp>
          <p:nvSpPr>
            <p:cNvPr id="26644" name="Freeform 4"/>
            <p:cNvSpPr>
              <a:spLocks/>
            </p:cNvSpPr>
            <p:nvPr/>
          </p:nvSpPr>
          <p:spPr bwMode="auto">
            <a:xfrm rot="-874291">
              <a:off x="1776" y="-96"/>
              <a:ext cx="1968" cy="1488"/>
            </a:xfrm>
            <a:custGeom>
              <a:avLst/>
              <a:gdLst>
                <a:gd name="T0" fmla="*/ 18863 w 1645"/>
                <a:gd name="T1" fmla="*/ 122 h 1608"/>
                <a:gd name="T2" fmla="*/ 20681 w 1645"/>
                <a:gd name="T3" fmla="*/ 83 h 1608"/>
                <a:gd name="T4" fmla="*/ 21369 w 1645"/>
                <a:gd name="T5" fmla="*/ 75 h 1608"/>
                <a:gd name="T6" fmla="*/ 22849 w 1645"/>
                <a:gd name="T7" fmla="*/ 50 h 1608"/>
                <a:gd name="T8" fmla="*/ 23523 w 1645"/>
                <a:gd name="T9" fmla="*/ 41 h 1608"/>
                <a:gd name="T10" fmla="*/ 24638 w 1645"/>
                <a:gd name="T11" fmla="*/ 17 h 1608"/>
                <a:gd name="T12" fmla="*/ 25011 w 1645"/>
                <a:gd name="T13" fmla="*/ 8 h 1608"/>
                <a:gd name="T14" fmla="*/ 25360 w 1645"/>
                <a:gd name="T15" fmla="*/ 0 h 1608"/>
                <a:gd name="T16" fmla="*/ 26823 w 1645"/>
                <a:gd name="T17" fmla="*/ 25 h 1608"/>
                <a:gd name="T18" fmla="*/ 31140 w 1645"/>
                <a:gd name="T19" fmla="*/ 83 h 1608"/>
                <a:gd name="T20" fmla="*/ 31498 w 1645"/>
                <a:gd name="T21" fmla="*/ 90 h 1608"/>
                <a:gd name="T22" fmla="*/ 33346 w 1645"/>
                <a:gd name="T23" fmla="*/ 114 h 1608"/>
                <a:gd name="T24" fmla="*/ 33668 w 1645"/>
                <a:gd name="T25" fmla="*/ 122 h 1608"/>
                <a:gd name="T26" fmla="*/ 34771 w 1645"/>
                <a:gd name="T27" fmla="*/ 126 h 1608"/>
                <a:gd name="T28" fmla="*/ 40187 w 1645"/>
                <a:gd name="T29" fmla="*/ 138 h 1608"/>
                <a:gd name="T30" fmla="*/ 49590 w 1645"/>
                <a:gd name="T31" fmla="*/ 152 h 1608"/>
                <a:gd name="T32" fmla="*/ 45609 w 1645"/>
                <a:gd name="T33" fmla="*/ 169 h 1608"/>
                <a:gd name="T34" fmla="*/ 41286 w 1645"/>
                <a:gd name="T35" fmla="*/ 190 h 1608"/>
                <a:gd name="T36" fmla="*/ 32580 w 1645"/>
                <a:gd name="T37" fmla="*/ 220 h 1608"/>
                <a:gd name="T38" fmla="*/ 32975 w 1645"/>
                <a:gd name="T39" fmla="*/ 346 h 1608"/>
                <a:gd name="T40" fmla="*/ 32580 w 1645"/>
                <a:gd name="T41" fmla="*/ 363 h 1608"/>
                <a:gd name="T42" fmla="*/ 31498 w 1645"/>
                <a:gd name="T43" fmla="*/ 357 h 1608"/>
                <a:gd name="T44" fmla="*/ 30433 w 1645"/>
                <a:gd name="T45" fmla="*/ 341 h 1608"/>
                <a:gd name="T46" fmla="*/ 27894 w 1645"/>
                <a:gd name="T47" fmla="*/ 305 h 1608"/>
                <a:gd name="T48" fmla="*/ 25011 w 1645"/>
                <a:gd name="T49" fmla="*/ 247 h 1608"/>
                <a:gd name="T50" fmla="*/ 23523 w 1645"/>
                <a:gd name="T51" fmla="*/ 250 h 1608"/>
                <a:gd name="T52" fmla="*/ 22849 w 1645"/>
                <a:gd name="T53" fmla="*/ 258 h 1608"/>
                <a:gd name="T54" fmla="*/ 19550 w 1645"/>
                <a:gd name="T55" fmla="*/ 278 h 1608"/>
                <a:gd name="T56" fmla="*/ 16692 w 1645"/>
                <a:gd name="T57" fmla="*/ 297 h 1608"/>
                <a:gd name="T58" fmla="*/ 12320 w 1645"/>
                <a:gd name="T59" fmla="*/ 328 h 1608"/>
                <a:gd name="T60" fmla="*/ 9419 w 1645"/>
                <a:gd name="T61" fmla="*/ 343 h 1608"/>
                <a:gd name="T62" fmla="*/ 10151 w 1645"/>
                <a:gd name="T63" fmla="*/ 319 h 1608"/>
                <a:gd name="T64" fmla="*/ 11990 w 1645"/>
                <a:gd name="T65" fmla="*/ 275 h 1608"/>
                <a:gd name="T66" fmla="*/ 12697 w 1645"/>
                <a:gd name="T67" fmla="*/ 258 h 1608"/>
                <a:gd name="T68" fmla="*/ 13397 w 1645"/>
                <a:gd name="T69" fmla="*/ 250 h 1608"/>
                <a:gd name="T70" fmla="*/ 14493 w 1645"/>
                <a:gd name="T71" fmla="*/ 225 h 1608"/>
                <a:gd name="T72" fmla="*/ 14890 w 1645"/>
                <a:gd name="T73" fmla="*/ 217 h 1608"/>
                <a:gd name="T74" fmla="*/ 12697 w 1645"/>
                <a:gd name="T75" fmla="*/ 183 h 1608"/>
                <a:gd name="T76" fmla="*/ 10517 w 1645"/>
                <a:gd name="T77" fmla="*/ 167 h 1608"/>
                <a:gd name="T78" fmla="*/ 7636 w 1645"/>
                <a:gd name="T79" fmla="*/ 143 h 1608"/>
                <a:gd name="T80" fmla="*/ 6909 w 1645"/>
                <a:gd name="T81" fmla="*/ 133 h 1608"/>
                <a:gd name="T82" fmla="*/ 5819 w 1645"/>
                <a:gd name="T83" fmla="*/ 132 h 1608"/>
                <a:gd name="T84" fmla="*/ 2931 w 1645"/>
                <a:gd name="T85" fmla="*/ 111 h 1608"/>
                <a:gd name="T86" fmla="*/ 1107 w 1645"/>
                <a:gd name="T87" fmla="*/ 94 h 1608"/>
                <a:gd name="T88" fmla="*/ 403 w 1645"/>
                <a:gd name="T89" fmla="*/ 85 h 1608"/>
                <a:gd name="T90" fmla="*/ 2571 w 1645"/>
                <a:gd name="T91" fmla="*/ 88 h 1608"/>
                <a:gd name="T92" fmla="*/ 11632 w 1645"/>
                <a:gd name="T93" fmla="*/ 111 h 1608"/>
                <a:gd name="T94" fmla="*/ 17773 w 1645"/>
                <a:gd name="T95" fmla="*/ 119 h 1608"/>
                <a:gd name="T96" fmla="*/ 18863 w 1645"/>
                <a:gd name="T97" fmla="*/ 122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45" name="Freeform 5"/>
            <p:cNvSpPr>
              <a:spLocks/>
            </p:cNvSpPr>
            <p:nvPr/>
          </p:nvSpPr>
          <p:spPr bwMode="auto">
            <a:xfrm rot="-874291">
              <a:off x="1886" y="-22"/>
              <a:ext cx="1734" cy="1332"/>
            </a:xfrm>
            <a:custGeom>
              <a:avLst/>
              <a:gdLst>
                <a:gd name="T0" fmla="*/ 1703 w 1645"/>
                <a:gd name="T1" fmla="*/ 15 h 1608"/>
                <a:gd name="T2" fmla="*/ 1866 w 1645"/>
                <a:gd name="T3" fmla="*/ 10 h 1608"/>
                <a:gd name="T4" fmla="*/ 1927 w 1645"/>
                <a:gd name="T5" fmla="*/ 9 h 1608"/>
                <a:gd name="T6" fmla="*/ 2059 w 1645"/>
                <a:gd name="T7" fmla="*/ 6 h 1608"/>
                <a:gd name="T8" fmla="*/ 2125 w 1645"/>
                <a:gd name="T9" fmla="*/ 5 h 1608"/>
                <a:gd name="T10" fmla="*/ 2226 w 1645"/>
                <a:gd name="T11" fmla="*/ 2 h 1608"/>
                <a:gd name="T12" fmla="*/ 2256 w 1645"/>
                <a:gd name="T13" fmla="*/ 2 h 1608"/>
                <a:gd name="T14" fmla="*/ 2287 w 1645"/>
                <a:gd name="T15" fmla="*/ 0 h 1608"/>
                <a:gd name="T16" fmla="*/ 2417 w 1645"/>
                <a:gd name="T17" fmla="*/ 3 h 1608"/>
                <a:gd name="T18" fmla="*/ 2812 w 1645"/>
                <a:gd name="T19" fmla="*/ 10 h 1608"/>
                <a:gd name="T20" fmla="*/ 2848 w 1645"/>
                <a:gd name="T21" fmla="*/ 11 h 1608"/>
                <a:gd name="T22" fmla="*/ 3006 w 1645"/>
                <a:gd name="T23" fmla="*/ 14 h 1608"/>
                <a:gd name="T24" fmla="*/ 3039 w 1645"/>
                <a:gd name="T25" fmla="*/ 15 h 1608"/>
                <a:gd name="T26" fmla="*/ 3136 w 1645"/>
                <a:gd name="T27" fmla="*/ 15 h 1608"/>
                <a:gd name="T28" fmla="*/ 3628 w 1645"/>
                <a:gd name="T29" fmla="*/ 17 h 1608"/>
                <a:gd name="T30" fmla="*/ 4479 w 1645"/>
                <a:gd name="T31" fmla="*/ 18 h 1608"/>
                <a:gd name="T32" fmla="*/ 4116 w 1645"/>
                <a:gd name="T33" fmla="*/ 22 h 1608"/>
                <a:gd name="T34" fmla="*/ 3723 w 1645"/>
                <a:gd name="T35" fmla="*/ 23 h 1608"/>
                <a:gd name="T36" fmla="*/ 2940 w 1645"/>
                <a:gd name="T37" fmla="*/ 27 h 1608"/>
                <a:gd name="T38" fmla="*/ 2973 w 1645"/>
                <a:gd name="T39" fmla="*/ 42 h 1608"/>
                <a:gd name="T40" fmla="*/ 2940 w 1645"/>
                <a:gd name="T41" fmla="*/ 45 h 1608"/>
                <a:gd name="T42" fmla="*/ 2848 w 1645"/>
                <a:gd name="T43" fmla="*/ 43 h 1608"/>
                <a:gd name="T44" fmla="*/ 2748 w 1645"/>
                <a:gd name="T45" fmla="*/ 41 h 1608"/>
                <a:gd name="T46" fmla="*/ 2517 w 1645"/>
                <a:gd name="T47" fmla="*/ 37 h 1608"/>
                <a:gd name="T48" fmla="*/ 2256 w 1645"/>
                <a:gd name="T49" fmla="*/ 31 h 1608"/>
                <a:gd name="T50" fmla="*/ 2125 w 1645"/>
                <a:gd name="T51" fmla="*/ 31 h 1608"/>
                <a:gd name="T52" fmla="*/ 2059 w 1645"/>
                <a:gd name="T53" fmla="*/ 31 h 1608"/>
                <a:gd name="T54" fmla="*/ 1766 w 1645"/>
                <a:gd name="T55" fmla="*/ 34 h 1608"/>
                <a:gd name="T56" fmla="*/ 1505 w 1645"/>
                <a:gd name="T57" fmla="*/ 36 h 1608"/>
                <a:gd name="T58" fmla="*/ 1112 w 1645"/>
                <a:gd name="T59" fmla="*/ 40 h 1608"/>
                <a:gd name="T60" fmla="*/ 852 w 1645"/>
                <a:gd name="T61" fmla="*/ 42 h 1608"/>
                <a:gd name="T62" fmla="*/ 913 w 1645"/>
                <a:gd name="T63" fmla="*/ 39 h 1608"/>
                <a:gd name="T64" fmla="*/ 1080 w 1645"/>
                <a:gd name="T65" fmla="*/ 34 h 1608"/>
                <a:gd name="T66" fmla="*/ 1148 w 1645"/>
                <a:gd name="T67" fmla="*/ 31 h 1608"/>
                <a:gd name="T68" fmla="*/ 1211 w 1645"/>
                <a:gd name="T69" fmla="*/ 31 h 1608"/>
                <a:gd name="T70" fmla="*/ 1308 w 1645"/>
                <a:gd name="T71" fmla="*/ 27 h 1608"/>
                <a:gd name="T72" fmla="*/ 1344 w 1645"/>
                <a:gd name="T73" fmla="*/ 26 h 1608"/>
                <a:gd name="T74" fmla="*/ 1148 w 1645"/>
                <a:gd name="T75" fmla="*/ 22 h 1608"/>
                <a:gd name="T76" fmla="*/ 950 w 1645"/>
                <a:gd name="T77" fmla="*/ 21 h 1608"/>
                <a:gd name="T78" fmla="*/ 689 w 1645"/>
                <a:gd name="T79" fmla="*/ 18 h 1608"/>
                <a:gd name="T80" fmla="*/ 622 w 1645"/>
                <a:gd name="T81" fmla="*/ 17 h 1608"/>
                <a:gd name="T82" fmla="*/ 527 w 1645"/>
                <a:gd name="T83" fmla="*/ 16 h 1608"/>
                <a:gd name="T84" fmla="*/ 264 w 1645"/>
                <a:gd name="T85" fmla="*/ 13 h 1608"/>
                <a:gd name="T86" fmla="*/ 100 w 1645"/>
                <a:gd name="T87" fmla="*/ 12 h 1608"/>
                <a:gd name="T88" fmla="*/ 36 w 1645"/>
                <a:gd name="T89" fmla="*/ 10 h 1608"/>
                <a:gd name="T90" fmla="*/ 232 w 1645"/>
                <a:gd name="T91" fmla="*/ 10 h 1608"/>
                <a:gd name="T92" fmla="*/ 1046 w 1645"/>
                <a:gd name="T93" fmla="*/ 13 h 1608"/>
                <a:gd name="T94" fmla="*/ 1602 w 1645"/>
                <a:gd name="T95" fmla="*/ 15 h 1608"/>
                <a:gd name="T96" fmla="*/ 1703 w 1645"/>
                <a:gd name="T97" fmla="*/ 15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4579" name="Text Box 39"/>
          <p:cNvSpPr txBox="1">
            <a:spLocks noChangeArrowheads="1"/>
          </p:cNvSpPr>
          <p:nvPr/>
        </p:nvSpPr>
        <p:spPr bwMode="auto">
          <a:xfrm>
            <a:off x="2286000" y="3048000"/>
            <a:ext cx="6629400" cy="3278188"/>
          </a:xfrm>
          <a:prstGeom prst="rect">
            <a:avLst/>
          </a:prstGeom>
          <a:noFill/>
          <a:ln w="9525">
            <a:noFill/>
            <a:miter lim="800000"/>
            <a:headEnd/>
            <a:tailEnd/>
          </a:ln>
        </p:spPr>
        <p:txBody>
          <a:bodyPr>
            <a:spAutoFit/>
          </a:bodyPr>
          <a:lstStyle/>
          <a:p>
            <a:pPr>
              <a:spcAft>
                <a:spcPct val="50000"/>
              </a:spcAft>
              <a:buSzPct val="120000"/>
              <a:buFontTx/>
              <a:buChar char="•"/>
              <a:defRPr/>
            </a:pPr>
            <a:r>
              <a:rPr lang="en-US" sz="1800" dirty="0">
                <a:solidFill>
                  <a:schemeClr val="bg2">
                    <a:lumMod val="75000"/>
                  </a:schemeClr>
                </a:solidFill>
                <a:latin typeface="Verdana" pitchFamily="34" charset="0"/>
              </a:rPr>
              <a:t> Uses facts and figures</a:t>
            </a:r>
          </a:p>
          <a:p>
            <a:pPr>
              <a:spcAft>
                <a:spcPct val="50000"/>
              </a:spcAft>
              <a:buSzPct val="120000"/>
              <a:buFontTx/>
              <a:buChar char="•"/>
              <a:defRPr/>
            </a:pPr>
            <a:r>
              <a:rPr lang="en-US" sz="1800" dirty="0">
                <a:solidFill>
                  <a:schemeClr val="bg2">
                    <a:lumMod val="75000"/>
                  </a:schemeClr>
                </a:solidFill>
                <a:latin typeface="Verdana" pitchFamily="34" charset="0"/>
              </a:rPr>
              <a:t> Uses real-life, human examples</a:t>
            </a:r>
          </a:p>
          <a:p>
            <a:pPr>
              <a:spcAft>
                <a:spcPct val="50000"/>
              </a:spcAft>
              <a:buSzPct val="120000"/>
              <a:buFontTx/>
              <a:buChar char="•"/>
              <a:defRPr/>
            </a:pPr>
            <a:r>
              <a:rPr lang="en-US" sz="1800" dirty="0">
                <a:solidFill>
                  <a:schemeClr val="bg2">
                    <a:lumMod val="75000"/>
                  </a:schemeClr>
                </a:solidFill>
                <a:latin typeface="Verdana" pitchFamily="34" charset="0"/>
              </a:rPr>
              <a:t> Appeals to the values of your target audience</a:t>
            </a:r>
          </a:p>
          <a:p>
            <a:pPr>
              <a:spcAft>
                <a:spcPct val="50000"/>
              </a:spcAft>
              <a:buSzPct val="120000"/>
              <a:buFontTx/>
              <a:buChar char="•"/>
              <a:defRPr/>
            </a:pPr>
            <a:r>
              <a:rPr lang="en-US" sz="1800" dirty="0">
                <a:solidFill>
                  <a:schemeClr val="bg2">
                    <a:lumMod val="75000"/>
                  </a:schemeClr>
                </a:solidFill>
                <a:latin typeface="Verdana" pitchFamily="34" charset="0"/>
              </a:rPr>
              <a:t> Overcomes the perceived barriers of your audience</a:t>
            </a:r>
          </a:p>
          <a:p>
            <a:pPr>
              <a:spcAft>
                <a:spcPct val="50000"/>
              </a:spcAft>
              <a:buSzPct val="120000"/>
              <a:buFontTx/>
              <a:buChar char="•"/>
              <a:defRPr/>
            </a:pPr>
            <a:r>
              <a:rPr lang="en-US" sz="1800" dirty="0">
                <a:solidFill>
                  <a:schemeClr val="bg2">
                    <a:lumMod val="75000"/>
                  </a:schemeClr>
                </a:solidFill>
                <a:latin typeface="Verdana" pitchFamily="34" charset="0"/>
              </a:rPr>
              <a:t> Is simple, concise</a:t>
            </a:r>
          </a:p>
          <a:p>
            <a:pPr>
              <a:spcAft>
                <a:spcPct val="50000"/>
              </a:spcAft>
              <a:buSzPct val="120000"/>
              <a:buFontTx/>
              <a:buChar char="•"/>
              <a:defRPr/>
            </a:pPr>
            <a:r>
              <a:rPr lang="en-US" sz="1800" dirty="0">
                <a:solidFill>
                  <a:schemeClr val="bg2">
                    <a:lumMod val="75000"/>
                  </a:schemeClr>
                </a:solidFill>
                <a:latin typeface="Verdana" pitchFamily="34" charset="0"/>
              </a:rPr>
              <a:t> Uses a credible messenger</a:t>
            </a:r>
          </a:p>
          <a:p>
            <a:pPr>
              <a:spcAft>
                <a:spcPct val="50000"/>
              </a:spcAft>
              <a:buSzPct val="120000"/>
              <a:buFontTx/>
              <a:buChar char="•"/>
              <a:defRPr/>
            </a:pPr>
            <a:r>
              <a:rPr lang="en-US" sz="1800" dirty="0">
                <a:solidFill>
                  <a:schemeClr val="bg2">
                    <a:lumMod val="75000"/>
                  </a:schemeClr>
                </a:solidFill>
                <a:latin typeface="Verdana" pitchFamily="34" charset="0"/>
              </a:rPr>
              <a:t> Provides a clear call to action</a:t>
            </a:r>
          </a:p>
          <a:p>
            <a:pPr>
              <a:spcAft>
                <a:spcPct val="50000"/>
              </a:spcAft>
              <a:buSzPct val="120000"/>
              <a:buFontTx/>
              <a:buChar char="•"/>
              <a:defRPr/>
            </a:pPr>
            <a:r>
              <a:rPr lang="en-US" sz="1800" dirty="0">
                <a:solidFill>
                  <a:schemeClr val="bg2">
                    <a:lumMod val="75000"/>
                  </a:schemeClr>
                </a:solidFill>
                <a:latin typeface="Verdana" pitchFamily="34" charset="0"/>
              </a:rPr>
              <a:t> Is tailored for your target! </a:t>
            </a:r>
          </a:p>
        </p:txBody>
      </p:sp>
      <p:sp>
        <p:nvSpPr>
          <p:cNvPr id="26628" name="Text Box 31"/>
          <p:cNvSpPr txBox="1">
            <a:spLocks noChangeArrowheads="1"/>
          </p:cNvSpPr>
          <p:nvPr/>
        </p:nvSpPr>
        <p:spPr bwMode="auto">
          <a:xfrm>
            <a:off x="2286000" y="304800"/>
            <a:ext cx="6096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solidFill>
                  <a:srgbClr val="C00000"/>
                </a:solidFill>
                <a:latin typeface="Verdana" pitchFamily="34" charset="0"/>
              </a:rPr>
              <a:t>An Effective Advocacy Message:</a:t>
            </a:r>
          </a:p>
        </p:txBody>
      </p:sp>
      <p:grpSp>
        <p:nvGrpSpPr>
          <p:cNvPr id="26629" name="Group 37"/>
          <p:cNvGrpSpPr>
            <a:grpSpLocks/>
          </p:cNvGrpSpPr>
          <p:nvPr/>
        </p:nvGrpSpPr>
        <p:grpSpPr bwMode="auto">
          <a:xfrm>
            <a:off x="2057400" y="1066800"/>
            <a:ext cx="5867400" cy="1681163"/>
            <a:chOff x="1488" y="1248"/>
            <a:chExt cx="3696" cy="1059"/>
          </a:xfrm>
        </p:grpSpPr>
        <p:sp>
          <p:nvSpPr>
            <p:cNvPr id="24587" name="Text Box 29"/>
            <p:cNvSpPr txBox="1">
              <a:spLocks noChangeArrowheads="1"/>
            </p:cNvSpPr>
            <p:nvPr/>
          </p:nvSpPr>
          <p:spPr bwMode="auto">
            <a:xfrm>
              <a:off x="2064" y="1272"/>
              <a:ext cx="3120" cy="1028"/>
            </a:xfrm>
            <a:prstGeom prst="rect">
              <a:avLst/>
            </a:prstGeom>
            <a:noFill/>
            <a:ln w="9525">
              <a:noFill/>
              <a:miter lim="800000"/>
              <a:headEnd/>
              <a:tailEnd/>
            </a:ln>
          </p:spPr>
          <p:txBody>
            <a:bodyPr>
              <a:spAutoFit/>
            </a:bodyPr>
            <a:lstStyle/>
            <a:p>
              <a:pPr>
                <a:defRPr/>
              </a:pPr>
              <a:r>
                <a:rPr lang="en-US" sz="2000" b="1" dirty="0">
                  <a:solidFill>
                    <a:schemeClr val="bg2">
                      <a:lumMod val="75000"/>
                    </a:schemeClr>
                  </a:solidFill>
                  <a:latin typeface="Verdana" pitchFamily="34" charset="0"/>
                </a:rPr>
                <a:t>Informs</a:t>
              </a:r>
            </a:p>
            <a:p>
              <a:pPr>
                <a:defRPr/>
              </a:pPr>
              <a:endParaRPr lang="en-US" sz="2000" b="1" dirty="0">
                <a:solidFill>
                  <a:schemeClr val="bg2">
                    <a:lumMod val="75000"/>
                  </a:schemeClr>
                </a:solidFill>
                <a:latin typeface="Verdana" pitchFamily="34" charset="0"/>
              </a:endParaRPr>
            </a:p>
            <a:p>
              <a:pPr>
                <a:defRPr/>
              </a:pPr>
              <a:r>
                <a:rPr lang="en-US" sz="2000" b="1" dirty="0">
                  <a:solidFill>
                    <a:schemeClr val="bg2">
                      <a:lumMod val="75000"/>
                    </a:schemeClr>
                  </a:solidFill>
                  <a:latin typeface="Verdana" pitchFamily="34" charset="0"/>
                </a:rPr>
                <a:t>Persuades</a:t>
              </a:r>
            </a:p>
            <a:p>
              <a:pPr>
                <a:defRPr/>
              </a:pPr>
              <a:endParaRPr lang="en-US" sz="2000" b="1" dirty="0">
                <a:solidFill>
                  <a:schemeClr val="bg2">
                    <a:lumMod val="75000"/>
                  </a:schemeClr>
                </a:solidFill>
                <a:latin typeface="Verdana" pitchFamily="34" charset="0"/>
              </a:endParaRPr>
            </a:p>
            <a:p>
              <a:pPr>
                <a:defRPr/>
              </a:pPr>
              <a:r>
                <a:rPr lang="en-US" sz="2000" b="1" dirty="0">
                  <a:solidFill>
                    <a:schemeClr val="bg2">
                      <a:lumMod val="75000"/>
                    </a:schemeClr>
                  </a:solidFill>
                  <a:latin typeface="Verdana" pitchFamily="34" charset="0"/>
                </a:rPr>
                <a:t>Moves the audience to action</a:t>
              </a:r>
              <a:r>
                <a:rPr lang="en-US" sz="2000" dirty="0">
                  <a:solidFill>
                    <a:schemeClr val="bg2">
                      <a:lumMod val="75000"/>
                    </a:schemeClr>
                  </a:solidFill>
                  <a:latin typeface="Verdana" pitchFamily="34" charset="0"/>
                </a:rPr>
                <a:t> </a:t>
              </a:r>
            </a:p>
          </p:txBody>
        </p:sp>
        <p:sp>
          <p:nvSpPr>
            <p:cNvPr id="24588" name="Text Box 30"/>
            <p:cNvSpPr txBox="1">
              <a:spLocks noChangeArrowheads="1"/>
            </p:cNvSpPr>
            <p:nvPr/>
          </p:nvSpPr>
          <p:spPr bwMode="auto">
            <a:xfrm>
              <a:off x="1488" y="1248"/>
              <a:ext cx="528" cy="291"/>
            </a:xfrm>
            <a:prstGeom prst="rect">
              <a:avLst/>
            </a:prstGeom>
            <a:noFill/>
            <a:ln w="9525">
              <a:noFill/>
              <a:miter lim="800000"/>
              <a:headEnd/>
              <a:tailEnd/>
            </a:ln>
          </p:spPr>
          <p:txBody>
            <a:bodyPr>
              <a:spAutoFit/>
            </a:bodyPr>
            <a:lstStyle/>
            <a:p>
              <a:pPr algn="r">
                <a:spcBef>
                  <a:spcPct val="50000"/>
                </a:spcBef>
                <a:defRPr/>
              </a:pPr>
              <a:r>
                <a:rPr lang="en-US" dirty="0">
                  <a:solidFill>
                    <a:schemeClr val="bg2">
                      <a:lumMod val="75000"/>
                    </a:schemeClr>
                  </a:solidFill>
                  <a:sym typeface="Webdings" pitchFamily="18" charset="2"/>
                </a:rPr>
                <a:t></a:t>
              </a:r>
              <a:endParaRPr lang="en-US" dirty="0">
                <a:solidFill>
                  <a:schemeClr val="bg2">
                    <a:lumMod val="75000"/>
                  </a:schemeClr>
                </a:solidFill>
              </a:endParaRPr>
            </a:p>
          </p:txBody>
        </p:sp>
        <p:sp>
          <p:nvSpPr>
            <p:cNvPr id="24589" name="Text Box 35"/>
            <p:cNvSpPr txBox="1">
              <a:spLocks noChangeArrowheads="1"/>
            </p:cNvSpPr>
            <p:nvPr/>
          </p:nvSpPr>
          <p:spPr bwMode="auto">
            <a:xfrm>
              <a:off x="1488" y="1632"/>
              <a:ext cx="528" cy="291"/>
            </a:xfrm>
            <a:prstGeom prst="rect">
              <a:avLst/>
            </a:prstGeom>
            <a:noFill/>
            <a:ln w="9525">
              <a:noFill/>
              <a:miter lim="800000"/>
              <a:headEnd/>
              <a:tailEnd/>
            </a:ln>
          </p:spPr>
          <p:txBody>
            <a:bodyPr>
              <a:spAutoFit/>
            </a:bodyPr>
            <a:lstStyle/>
            <a:p>
              <a:pPr algn="r">
                <a:spcBef>
                  <a:spcPct val="50000"/>
                </a:spcBef>
                <a:defRPr/>
              </a:pPr>
              <a:r>
                <a:rPr lang="en-US" dirty="0">
                  <a:solidFill>
                    <a:schemeClr val="bg2">
                      <a:lumMod val="75000"/>
                    </a:schemeClr>
                  </a:solidFill>
                  <a:sym typeface="Webdings" pitchFamily="18" charset="2"/>
                </a:rPr>
                <a:t></a:t>
              </a:r>
              <a:endParaRPr lang="en-US" dirty="0">
                <a:solidFill>
                  <a:schemeClr val="bg2">
                    <a:lumMod val="75000"/>
                  </a:schemeClr>
                </a:solidFill>
              </a:endParaRPr>
            </a:p>
          </p:txBody>
        </p:sp>
        <p:sp>
          <p:nvSpPr>
            <p:cNvPr id="24590" name="Text Box 36"/>
            <p:cNvSpPr txBox="1">
              <a:spLocks noChangeArrowheads="1"/>
            </p:cNvSpPr>
            <p:nvPr/>
          </p:nvSpPr>
          <p:spPr bwMode="auto">
            <a:xfrm>
              <a:off x="1488" y="2016"/>
              <a:ext cx="528" cy="291"/>
            </a:xfrm>
            <a:prstGeom prst="rect">
              <a:avLst/>
            </a:prstGeom>
            <a:noFill/>
            <a:ln w="9525">
              <a:noFill/>
              <a:miter lim="800000"/>
              <a:headEnd/>
              <a:tailEnd/>
            </a:ln>
          </p:spPr>
          <p:txBody>
            <a:bodyPr>
              <a:spAutoFit/>
            </a:bodyPr>
            <a:lstStyle/>
            <a:p>
              <a:pPr algn="r">
                <a:spcBef>
                  <a:spcPct val="50000"/>
                </a:spcBef>
                <a:defRPr/>
              </a:pPr>
              <a:r>
                <a:rPr lang="en-US" dirty="0">
                  <a:solidFill>
                    <a:schemeClr val="bg2">
                      <a:lumMod val="75000"/>
                    </a:schemeClr>
                  </a:solidFill>
                  <a:sym typeface="Webdings" pitchFamily="18" charset="2"/>
                </a:rPr>
                <a:t></a:t>
              </a:r>
              <a:endParaRPr lang="en-US" dirty="0">
                <a:solidFill>
                  <a:schemeClr val="bg2">
                    <a:lumMod val="75000"/>
                  </a:schemeClr>
                </a:solidFill>
              </a:endParaRPr>
            </a:p>
          </p:txBody>
        </p:sp>
      </p:grpSp>
      <p:sp>
        <p:nvSpPr>
          <p:cNvPr id="24584" name="Rectangle 49"/>
          <p:cNvSpPr>
            <a:spLocks noChangeArrowheads="1"/>
          </p:cNvSpPr>
          <p:nvPr/>
        </p:nvSpPr>
        <p:spPr bwMode="auto">
          <a:xfrm>
            <a:off x="2286000" y="990600"/>
            <a:ext cx="5486400" cy="1905000"/>
          </a:xfrm>
          <a:prstGeom prst="rect">
            <a:avLst/>
          </a:prstGeom>
          <a:noFill/>
          <a:ln w="28575">
            <a:solidFill>
              <a:schemeClr val="bg1">
                <a:lumMod val="75000"/>
              </a:schemeClr>
            </a:solidFill>
            <a:miter lim="800000"/>
            <a:headEnd/>
            <a:tailEnd/>
          </a:ln>
        </p:spPr>
        <p:txBody>
          <a:bodyPr wrap="none" anchor="ctr"/>
          <a:lstStyle/>
          <a:p>
            <a:pPr>
              <a:defRPr/>
            </a:pPr>
            <a:endParaRPr lang="en-US" dirty="0"/>
          </a:p>
        </p:txBody>
      </p:sp>
      <p:grpSp>
        <p:nvGrpSpPr>
          <p:cNvPr id="26631" name="Group 20"/>
          <p:cNvGrpSpPr>
            <a:grpSpLocks/>
          </p:cNvGrpSpPr>
          <p:nvPr/>
        </p:nvGrpSpPr>
        <p:grpSpPr bwMode="auto">
          <a:xfrm>
            <a:off x="-38100" y="0"/>
            <a:ext cx="2324100" cy="6858000"/>
            <a:chOff x="-38100" y="0"/>
            <a:chExt cx="2324100" cy="6858000"/>
          </a:xfrm>
        </p:grpSpPr>
        <p:sp>
          <p:nvSpPr>
            <p:cNvPr id="26632" name="Rectangle 6"/>
            <p:cNvSpPr>
              <a:spLocks noChangeArrowheads="1"/>
            </p:cNvSpPr>
            <p:nvPr/>
          </p:nvSpPr>
          <p:spPr bwMode="auto">
            <a:xfrm>
              <a:off x="0" y="0"/>
              <a:ext cx="1981200" cy="6858000"/>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nvGrpSpPr>
            <p:cNvPr id="26633" name="Group 15"/>
            <p:cNvGrpSpPr>
              <a:grpSpLocks/>
            </p:cNvGrpSpPr>
            <p:nvPr/>
          </p:nvGrpSpPr>
          <p:grpSpPr bwMode="auto">
            <a:xfrm>
              <a:off x="-38100" y="4038600"/>
              <a:ext cx="2324100" cy="2449513"/>
              <a:chOff x="312" y="2586"/>
              <a:chExt cx="1464" cy="1543"/>
            </a:xfrm>
          </p:grpSpPr>
          <p:sp>
            <p:nvSpPr>
              <p:cNvPr id="26636" name="Freeform 16"/>
              <p:cNvSpPr>
                <a:spLocks/>
              </p:cNvSpPr>
              <p:nvPr/>
            </p:nvSpPr>
            <p:spPr bwMode="auto">
              <a:xfrm rot="954732">
                <a:off x="1166" y="3274"/>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37" name="Freeform 17"/>
              <p:cNvSpPr>
                <a:spLocks/>
              </p:cNvSpPr>
              <p:nvPr/>
            </p:nvSpPr>
            <p:spPr bwMode="auto">
              <a:xfrm>
                <a:off x="672" y="3552"/>
                <a:ext cx="561" cy="433"/>
              </a:xfrm>
              <a:custGeom>
                <a:avLst/>
                <a:gdLst>
                  <a:gd name="T0" fmla="*/ 0 w 873"/>
                  <a:gd name="T1" fmla="*/ 1 h 674"/>
                  <a:gd name="T2" fmla="*/ 1 w 873"/>
                  <a:gd name="T3" fmla="*/ 1 h 674"/>
                  <a:gd name="T4" fmla="*/ 1 w 873"/>
                  <a:gd name="T5" fmla="*/ 1 h 674"/>
                  <a:gd name="T6" fmla="*/ 1 w 873"/>
                  <a:gd name="T7" fmla="*/ 1 h 674"/>
                  <a:gd name="T8" fmla="*/ 1 w 873"/>
                  <a:gd name="T9" fmla="*/ 1 h 674"/>
                  <a:gd name="T10" fmla="*/ 1 w 873"/>
                  <a:gd name="T11" fmla="*/ 1 h 674"/>
                  <a:gd name="T12" fmla="*/ 1 w 873"/>
                  <a:gd name="T13" fmla="*/ 1 h 674"/>
                  <a:gd name="T14" fmla="*/ 1 w 873"/>
                  <a:gd name="T15" fmla="*/ 1 h 674"/>
                  <a:gd name="T16" fmla="*/ 1 w 873"/>
                  <a:gd name="T17" fmla="*/ 1 h 674"/>
                  <a:gd name="T18" fmla="*/ 1 w 873"/>
                  <a:gd name="T19" fmla="*/ 1 h 674"/>
                  <a:gd name="T20" fmla="*/ 1 w 873"/>
                  <a:gd name="T21" fmla="*/ 1 h 674"/>
                  <a:gd name="T22" fmla="*/ 1 w 873"/>
                  <a:gd name="T23" fmla="*/ 1 h 674"/>
                  <a:gd name="T24" fmla="*/ 1 w 873"/>
                  <a:gd name="T25" fmla="*/ 1 h 674"/>
                  <a:gd name="T26" fmla="*/ 1 w 873"/>
                  <a:gd name="T27" fmla="*/ 1 h 674"/>
                  <a:gd name="T28" fmla="*/ 1 w 873"/>
                  <a:gd name="T29" fmla="*/ 1 h 674"/>
                  <a:gd name="T30" fmla="*/ 1 w 873"/>
                  <a:gd name="T31" fmla="*/ 1 h 674"/>
                  <a:gd name="T32" fmla="*/ 1 w 873"/>
                  <a:gd name="T33" fmla="*/ 1 h 674"/>
                  <a:gd name="T34" fmla="*/ 1 w 873"/>
                  <a:gd name="T35" fmla="*/ 1 h 674"/>
                  <a:gd name="T36" fmla="*/ 0 w 873"/>
                  <a:gd name="T37" fmla="*/ 1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a:lstStyle/>
              <a:p>
                <a:endParaRPr lang="en-US"/>
              </a:p>
            </p:txBody>
          </p:sp>
          <p:sp>
            <p:nvSpPr>
              <p:cNvPr id="26638" name="Freeform 18"/>
              <p:cNvSpPr>
                <a:spLocks/>
              </p:cNvSpPr>
              <p:nvPr/>
            </p:nvSpPr>
            <p:spPr bwMode="auto">
              <a:xfrm rot="954732">
                <a:off x="840" y="2586"/>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39" name="Freeform 19"/>
              <p:cNvSpPr>
                <a:spLocks/>
              </p:cNvSpPr>
              <p:nvPr/>
            </p:nvSpPr>
            <p:spPr bwMode="auto">
              <a:xfrm rot="-1316475">
                <a:off x="312" y="3018"/>
                <a:ext cx="840" cy="1111"/>
              </a:xfrm>
              <a:custGeom>
                <a:avLst/>
                <a:gdLst>
                  <a:gd name="T0" fmla="*/ 0 w 873"/>
                  <a:gd name="T1" fmla="*/ 8966555 h 674"/>
                  <a:gd name="T2" fmla="*/ 47 w 873"/>
                  <a:gd name="T3" fmla="*/ 5617423 h 674"/>
                  <a:gd name="T4" fmla="*/ 86 w 873"/>
                  <a:gd name="T5" fmla="*/ 3698012 h 674"/>
                  <a:gd name="T6" fmla="*/ 156 w 873"/>
                  <a:gd name="T7" fmla="*/ 2423595 h 674"/>
                  <a:gd name="T8" fmla="*/ 393 w 873"/>
                  <a:gd name="T9" fmla="*/ 23367 h 674"/>
                  <a:gd name="T10" fmla="*/ 416 w 873"/>
                  <a:gd name="T11" fmla="*/ 187057 h 674"/>
                  <a:gd name="T12" fmla="*/ 364 w 873"/>
                  <a:gd name="T13" fmla="*/ 664037 h 674"/>
                  <a:gd name="T14" fmla="*/ 312 w 873"/>
                  <a:gd name="T15" fmla="*/ 1145696 h 674"/>
                  <a:gd name="T16" fmla="*/ 242 w 873"/>
                  <a:gd name="T17" fmla="*/ 2262855 h 674"/>
                  <a:gd name="T18" fmla="*/ 214 w 873"/>
                  <a:gd name="T19" fmla="*/ 2899115 h 674"/>
                  <a:gd name="T20" fmla="*/ 178 w 873"/>
                  <a:gd name="T21" fmla="*/ 3698012 h 674"/>
                  <a:gd name="T22" fmla="*/ 150 w 873"/>
                  <a:gd name="T23" fmla="*/ 4494447 h 674"/>
                  <a:gd name="T24" fmla="*/ 139 w 873"/>
                  <a:gd name="T25" fmla="*/ 4969955 h 674"/>
                  <a:gd name="T26" fmla="*/ 104 w 873"/>
                  <a:gd name="T27" fmla="*/ 5617423 h 674"/>
                  <a:gd name="T28" fmla="*/ 82 w 873"/>
                  <a:gd name="T29" fmla="*/ 6254138 h 674"/>
                  <a:gd name="T30" fmla="*/ 58 w 873"/>
                  <a:gd name="T31" fmla="*/ 6895307 h 674"/>
                  <a:gd name="T32" fmla="*/ 35 w 873"/>
                  <a:gd name="T33" fmla="*/ 7694041 h 674"/>
                  <a:gd name="T34" fmla="*/ 13 w 873"/>
                  <a:gd name="T35" fmla="*/ 8490130 h 674"/>
                  <a:gd name="T36" fmla="*/ 0 w 873"/>
                  <a:gd name="T37" fmla="*/ 8966555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a:lstStyle/>
              <a:p>
                <a:endParaRPr lang="en-US"/>
              </a:p>
            </p:txBody>
          </p:sp>
        </p:grpSp>
        <p:sp>
          <p:nvSpPr>
            <p:cNvPr id="24585" name="Text Box 24"/>
            <p:cNvSpPr txBox="1">
              <a:spLocks noChangeArrowheads="1"/>
            </p:cNvSpPr>
            <p:nvPr/>
          </p:nvSpPr>
          <p:spPr bwMode="auto">
            <a:xfrm rot="16200000">
              <a:off x="756443" y="2939256"/>
              <a:ext cx="533400" cy="522288"/>
            </a:xfrm>
            <a:prstGeom prst="rect">
              <a:avLst/>
            </a:prstGeom>
            <a:solidFill>
              <a:srgbClr val="DDDDDD"/>
            </a:solidFill>
            <a:ln w="50800">
              <a:solidFill>
                <a:schemeClr val="bg1">
                  <a:lumMod val="75000"/>
                </a:schemeClr>
              </a:solidFill>
              <a:miter lim="800000"/>
              <a:headEnd/>
              <a:tailEnd/>
            </a:ln>
          </p:spPr>
          <p:txBody>
            <a:bodyPr>
              <a:spAutoFit/>
            </a:bodyPr>
            <a:lstStyle/>
            <a:p>
              <a:pPr algn="ctr">
                <a:spcBef>
                  <a:spcPct val="50000"/>
                </a:spcBef>
                <a:defRPr/>
              </a:pPr>
              <a:r>
                <a:rPr lang="en-US" sz="2800" b="1" dirty="0" smtClean="0"/>
                <a:t>5</a:t>
              </a:r>
              <a:endParaRPr lang="en-US" sz="2800" b="1" dirty="0"/>
            </a:p>
          </p:txBody>
        </p:sp>
        <p:sp>
          <p:nvSpPr>
            <p:cNvPr id="26635" name="Text Box 30"/>
            <p:cNvSpPr txBox="1">
              <a:spLocks noChangeArrowheads="1"/>
            </p:cNvSpPr>
            <p:nvPr/>
          </p:nvSpPr>
          <p:spPr bwMode="auto">
            <a:xfrm rot="16200000">
              <a:off x="-560233" y="1716514"/>
              <a:ext cx="35083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spcBef>
                  <a:spcPct val="50000"/>
                </a:spcBef>
              </a:pPr>
              <a:r>
                <a:rPr lang="en-US" b="1" dirty="0" smtClean="0">
                  <a:solidFill>
                    <a:schemeClr val="bg1"/>
                  </a:solidFill>
                  <a:latin typeface="Verdana" pitchFamily="34" charset="0"/>
                </a:rPr>
                <a:t>Identify Your Audience</a:t>
              </a:r>
              <a:endParaRPr lang="en-US" b="1" dirty="0">
                <a:solidFill>
                  <a:schemeClr val="bg1"/>
                </a:solidFill>
                <a:latin typeface="Verdana" pitchFamily="34" charset="0"/>
              </a:endParaRPr>
            </a:p>
          </p:txBody>
        </p:sp>
      </p:grpSp>
    </p:spTree>
    <p:extLst>
      <p:ext uri="{BB962C8B-B14F-4D97-AF65-F5344CB8AC3E}">
        <p14:creationId xmlns:p14="http://schemas.microsoft.com/office/powerpoint/2010/main" val="2438757170"/>
      </p:ext>
    </p:extLst>
  </p:cSld>
  <p:clrMapOvr>
    <a:masterClrMapping/>
  </p:clrMapOvr>
  <p:transition spd="med">
    <p:split orient="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2"/>
          <p:cNvGrpSpPr>
            <a:grpSpLocks/>
          </p:cNvGrpSpPr>
          <p:nvPr/>
        </p:nvGrpSpPr>
        <p:grpSpPr bwMode="auto">
          <a:xfrm>
            <a:off x="3657600" y="0"/>
            <a:ext cx="3124200" cy="2362200"/>
            <a:chOff x="1776" y="-96"/>
            <a:chExt cx="1968" cy="1488"/>
          </a:xfrm>
        </p:grpSpPr>
        <p:sp>
          <p:nvSpPr>
            <p:cNvPr id="27662" name="Freeform 3"/>
            <p:cNvSpPr>
              <a:spLocks/>
            </p:cNvSpPr>
            <p:nvPr/>
          </p:nvSpPr>
          <p:spPr bwMode="auto">
            <a:xfrm rot="-874291">
              <a:off x="1776" y="-96"/>
              <a:ext cx="1968" cy="1488"/>
            </a:xfrm>
            <a:custGeom>
              <a:avLst/>
              <a:gdLst>
                <a:gd name="T0" fmla="*/ 18863 w 1645"/>
                <a:gd name="T1" fmla="*/ 122 h 1608"/>
                <a:gd name="T2" fmla="*/ 20681 w 1645"/>
                <a:gd name="T3" fmla="*/ 83 h 1608"/>
                <a:gd name="T4" fmla="*/ 21369 w 1645"/>
                <a:gd name="T5" fmla="*/ 75 h 1608"/>
                <a:gd name="T6" fmla="*/ 22849 w 1645"/>
                <a:gd name="T7" fmla="*/ 50 h 1608"/>
                <a:gd name="T8" fmla="*/ 23523 w 1645"/>
                <a:gd name="T9" fmla="*/ 41 h 1608"/>
                <a:gd name="T10" fmla="*/ 24638 w 1645"/>
                <a:gd name="T11" fmla="*/ 17 h 1608"/>
                <a:gd name="T12" fmla="*/ 25011 w 1645"/>
                <a:gd name="T13" fmla="*/ 8 h 1608"/>
                <a:gd name="T14" fmla="*/ 25360 w 1645"/>
                <a:gd name="T15" fmla="*/ 0 h 1608"/>
                <a:gd name="T16" fmla="*/ 26823 w 1645"/>
                <a:gd name="T17" fmla="*/ 25 h 1608"/>
                <a:gd name="T18" fmla="*/ 31140 w 1645"/>
                <a:gd name="T19" fmla="*/ 83 h 1608"/>
                <a:gd name="T20" fmla="*/ 31498 w 1645"/>
                <a:gd name="T21" fmla="*/ 90 h 1608"/>
                <a:gd name="T22" fmla="*/ 33346 w 1645"/>
                <a:gd name="T23" fmla="*/ 114 h 1608"/>
                <a:gd name="T24" fmla="*/ 33668 w 1645"/>
                <a:gd name="T25" fmla="*/ 122 h 1608"/>
                <a:gd name="T26" fmla="*/ 34771 w 1645"/>
                <a:gd name="T27" fmla="*/ 126 h 1608"/>
                <a:gd name="T28" fmla="*/ 40187 w 1645"/>
                <a:gd name="T29" fmla="*/ 138 h 1608"/>
                <a:gd name="T30" fmla="*/ 49590 w 1645"/>
                <a:gd name="T31" fmla="*/ 152 h 1608"/>
                <a:gd name="T32" fmla="*/ 45609 w 1645"/>
                <a:gd name="T33" fmla="*/ 169 h 1608"/>
                <a:gd name="T34" fmla="*/ 41286 w 1645"/>
                <a:gd name="T35" fmla="*/ 190 h 1608"/>
                <a:gd name="T36" fmla="*/ 32580 w 1645"/>
                <a:gd name="T37" fmla="*/ 220 h 1608"/>
                <a:gd name="T38" fmla="*/ 32975 w 1645"/>
                <a:gd name="T39" fmla="*/ 346 h 1608"/>
                <a:gd name="T40" fmla="*/ 32580 w 1645"/>
                <a:gd name="T41" fmla="*/ 363 h 1608"/>
                <a:gd name="T42" fmla="*/ 31498 w 1645"/>
                <a:gd name="T43" fmla="*/ 357 h 1608"/>
                <a:gd name="T44" fmla="*/ 30433 w 1645"/>
                <a:gd name="T45" fmla="*/ 341 h 1608"/>
                <a:gd name="T46" fmla="*/ 27894 w 1645"/>
                <a:gd name="T47" fmla="*/ 305 h 1608"/>
                <a:gd name="T48" fmla="*/ 25011 w 1645"/>
                <a:gd name="T49" fmla="*/ 247 h 1608"/>
                <a:gd name="T50" fmla="*/ 23523 w 1645"/>
                <a:gd name="T51" fmla="*/ 250 h 1608"/>
                <a:gd name="T52" fmla="*/ 22849 w 1645"/>
                <a:gd name="T53" fmla="*/ 258 h 1608"/>
                <a:gd name="T54" fmla="*/ 19550 w 1645"/>
                <a:gd name="T55" fmla="*/ 278 h 1608"/>
                <a:gd name="T56" fmla="*/ 16692 w 1645"/>
                <a:gd name="T57" fmla="*/ 297 h 1608"/>
                <a:gd name="T58" fmla="*/ 12320 w 1645"/>
                <a:gd name="T59" fmla="*/ 328 h 1608"/>
                <a:gd name="T60" fmla="*/ 9419 w 1645"/>
                <a:gd name="T61" fmla="*/ 343 h 1608"/>
                <a:gd name="T62" fmla="*/ 10151 w 1645"/>
                <a:gd name="T63" fmla="*/ 319 h 1608"/>
                <a:gd name="T64" fmla="*/ 11990 w 1645"/>
                <a:gd name="T65" fmla="*/ 275 h 1608"/>
                <a:gd name="T66" fmla="*/ 12697 w 1645"/>
                <a:gd name="T67" fmla="*/ 258 h 1608"/>
                <a:gd name="T68" fmla="*/ 13397 w 1645"/>
                <a:gd name="T69" fmla="*/ 250 h 1608"/>
                <a:gd name="T70" fmla="*/ 14493 w 1645"/>
                <a:gd name="T71" fmla="*/ 225 h 1608"/>
                <a:gd name="T72" fmla="*/ 14890 w 1645"/>
                <a:gd name="T73" fmla="*/ 217 h 1608"/>
                <a:gd name="T74" fmla="*/ 12697 w 1645"/>
                <a:gd name="T75" fmla="*/ 183 h 1608"/>
                <a:gd name="T76" fmla="*/ 10517 w 1645"/>
                <a:gd name="T77" fmla="*/ 167 h 1608"/>
                <a:gd name="T78" fmla="*/ 7636 w 1645"/>
                <a:gd name="T79" fmla="*/ 143 h 1608"/>
                <a:gd name="T80" fmla="*/ 6909 w 1645"/>
                <a:gd name="T81" fmla="*/ 133 h 1608"/>
                <a:gd name="T82" fmla="*/ 5819 w 1645"/>
                <a:gd name="T83" fmla="*/ 132 h 1608"/>
                <a:gd name="T84" fmla="*/ 2931 w 1645"/>
                <a:gd name="T85" fmla="*/ 111 h 1608"/>
                <a:gd name="T86" fmla="*/ 1107 w 1645"/>
                <a:gd name="T87" fmla="*/ 94 h 1608"/>
                <a:gd name="T88" fmla="*/ 403 w 1645"/>
                <a:gd name="T89" fmla="*/ 85 h 1608"/>
                <a:gd name="T90" fmla="*/ 2571 w 1645"/>
                <a:gd name="T91" fmla="*/ 88 h 1608"/>
                <a:gd name="T92" fmla="*/ 11632 w 1645"/>
                <a:gd name="T93" fmla="*/ 111 h 1608"/>
                <a:gd name="T94" fmla="*/ 17773 w 1645"/>
                <a:gd name="T95" fmla="*/ 119 h 1608"/>
                <a:gd name="T96" fmla="*/ 18863 w 1645"/>
                <a:gd name="T97" fmla="*/ 122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63" name="Freeform 4"/>
            <p:cNvSpPr>
              <a:spLocks/>
            </p:cNvSpPr>
            <p:nvPr/>
          </p:nvSpPr>
          <p:spPr bwMode="auto">
            <a:xfrm rot="-874291">
              <a:off x="1886" y="-22"/>
              <a:ext cx="1734" cy="1332"/>
            </a:xfrm>
            <a:custGeom>
              <a:avLst/>
              <a:gdLst>
                <a:gd name="T0" fmla="*/ 1703 w 1645"/>
                <a:gd name="T1" fmla="*/ 15 h 1608"/>
                <a:gd name="T2" fmla="*/ 1866 w 1645"/>
                <a:gd name="T3" fmla="*/ 10 h 1608"/>
                <a:gd name="T4" fmla="*/ 1927 w 1645"/>
                <a:gd name="T5" fmla="*/ 9 h 1608"/>
                <a:gd name="T6" fmla="*/ 2059 w 1645"/>
                <a:gd name="T7" fmla="*/ 6 h 1608"/>
                <a:gd name="T8" fmla="*/ 2125 w 1645"/>
                <a:gd name="T9" fmla="*/ 5 h 1608"/>
                <a:gd name="T10" fmla="*/ 2226 w 1645"/>
                <a:gd name="T11" fmla="*/ 2 h 1608"/>
                <a:gd name="T12" fmla="*/ 2256 w 1645"/>
                <a:gd name="T13" fmla="*/ 2 h 1608"/>
                <a:gd name="T14" fmla="*/ 2287 w 1645"/>
                <a:gd name="T15" fmla="*/ 0 h 1608"/>
                <a:gd name="T16" fmla="*/ 2417 w 1645"/>
                <a:gd name="T17" fmla="*/ 3 h 1608"/>
                <a:gd name="T18" fmla="*/ 2812 w 1645"/>
                <a:gd name="T19" fmla="*/ 10 h 1608"/>
                <a:gd name="T20" fmla="*/ 2848 w 1645"/>
                <a:gd name="T21" fmla="*/ 11 h 1608"/>
                <a:gd name="T22" fmla="*/ 3006 w 1645"/>
                <a:gd name="T23" fmla="*/ 14 h 1608"/>
                <a:gd name="T24" fmla="*/ 3039 w 1645"/>
                <a:gd name="T25" fmla="*/ 15 h 1608"/>
                <a:gd name="T26" fmla="*/ 3136 w 1645"/>
                <a:gd name="T27" fmla="*/ 15 h 1608"/>
                <a:gd name="T28" fmla="*/ 3628 w 1645"/>
                <a:gd name="T29" fmla="*/ 17 h 1608"/>
                <a:gd name="T30" fmla="*/ 4479 w 1645"/>
                <a:gd name="T31" fmla="*/ 18 h 1608"/>
                <a:gd name="T32" fmla="*/ 4116 w 1645"/>
                <a:gd name="T33" fmla="*/ 22 h 1608"/>
                <a:gd name="T34" fmla="*/ 3723 w 1645"/>
                <a:gd name="T35" fmla="*/ 23 h 1608"/>
                <a:gd name="T36" fmla="*/ 2940 w 1645"/>
                <a:gd name="T37" fmla="*/ 27 h 1608"/>
                <a:gd name="T38" fmla="*/ 2973 w 1645"/>
                <a:gd name="T39" fmla="*/ 42 h 1608"/>
                <a:gd name="T40" fmla="*/ 2940 w 1645"/>
                <a:gd name="T41" fmla="*/ 45 h 1608"/>
                <a:gd name="T42" fmla="*/ 2848 w 1645"/>
                <a:gd name="T43" fmla="*/ 43 h 1608"/>
                <a:gd name="T44" fmla="*/ 2748 w 1645"/>
                <a:gd name="T45" fmla="*/ 41 h 1608"/>
                <a:gd name="T46" fmla="*/ 2517 w 1645"/>
                <a:gd name="T47" fmla="*/ 37 h 1608"/>
                <a:gd name="T48" fmla="*/ 2256 w 1645"/>
                <a:gd name="T49" fmla="*/ 31 h 1608"/>
                <a:gd name="T50" fmla="*/ 2125 w 1645"/>
                <a:gd name="T51" fmla="*/ 31 h 1608"/>
                <a:gd name="T52" fmla="*/ 2059 w 1645"/>
                <a:gd name="T53" fmla="*/ 31 h 1608"/>
                <a:gd name="T54" fmla="*/ 1766 w 1645"/>
                <a:gd name="T55" fmla="*/ 34 h 1608"/>
                <a:gd name="T56" fmla="*/ 1505 w 1645"/>
                <a:gd name="T57" fmla="*/ 36 h 1608"/>
                <a:gd name="T58" fmla="*/ 1112 w 1645"/>
                <a:gd name="T59" fmla="*/ 40 h 1608"/>
                <a:gd name="T60" fmla="*/ 852 w 1645"/>
                <a:gd name="T61" fmla="*/ 42 h 1608"/>
                <a:gd name="T62" fmla="*/ 913 w 1645"/>
                <a:gd name="T63" fmla="*/ 39 h 1608"/>
                <a:gd name="T64" fmla="*/ 1080 w 1645"/>
                <a:gd name="T65" fmla="*/ 34 h 1608"/>
                <a:gd name="T66" fmla="*/ 1148 w 1645"/>
                <a:gd name="T67" fmla="*/ 31 h 1608"/>
                <a:gd name="T68" fmla="*/ 1211 w 1645"/>
                <a:gd name="T69" fmla="*/ 31 h 1608"/>
                <a:gd name="T70" fmla="*/ 1308 w 1645"/>
                <a:gd name="T71" fmla="*/ 27 h 1608"/>
                <a:gd name="T72" fmla="*/ 1344 w 1645"/>
                <a:gd name="T73" fmla="*/ 26 h 1608"/>
                <a:gd name="T74" fmla="*/ 1148 w 1645"/>
                <a:gd name="T75" fmla="*/ 22 h 1608"/>
                <a:gd name="T76" fmla="*/ 950 w 1645"/>
                <a:gd name="T77" fmla="*/ 21 h 1608"/>
                <a:gd name="T78" fmla="*/ 689 w 1645"/>
                <a:gd name="T79" fmla="*/ 18 h 1608"/>
                <a:gd name="T80" fmla="*/ 622 w 1645"/>
                <a:gd name="T81" fmla="*/ 17 h 1608"/>
                <a:gd name="T82" fmla="*/ 527 w 1645"/>
                <a:gd name="T83" fmla="*/ 16 h 1608"/>
                <a:gd name="T84" fmla="*/ 264 w 1645"/>
                <a:gd name="T85" fmla="*/ 13 h 1608"/>
                <a:gd name="T86" fmla="*/ 100 w 1645"/>
                <a:gd name="T87" fmla="*/ 12 h 1608"/>
                <a:gd name="T88" fmla="*/ 36 w 1645"/>
                <a:gd name="T89" fmla="*/ 10 h 1608"/>
                <a:gd name="T90" fmla="*/ 232 w 1645"/>
                <a:gd name="T91" fmla="*/ 10 h 1608"/>
                <a:gd name="T92" fmla="*/ 1046 w 1645"/>
                <a:gd name="T93" fmla="*/ 13 h 1608"/>
                <a:gd name="T94" fmla="*/ 1602 w 1645"/>
                <a:gd name="T95" fmla="*/ 15 h 1608"/>
                <a:gd name="T96" fmla="*/ 1703 w 1645"/>
                <a:gd name="T97" fmla="*/ 15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7651" name="Rectangle 6"/>
          <p:cNvSpPr>
            <a:spLocks noChangeArrowheads="1"/>
          </p:cNvSpPr>
          <p:nvPr/>
        </p:nvSpPr>
        <p:spPr bwMode="auto">
          <a:xfrm>
            <a:off x="2667000" y="152400"/>
            <a:ext cx="6248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a:r>
              <a:rPr lang="en-US" sz="3200" b="1">
                <a:solidFill>
                  <a:srgbClr val="C00000"/>
                </a:solidFill>
                <a:latin typeface="Verdana" pitchFamily="34" charset="0"/>
              </a:rPr>
              <a:t>Staying on Message</a:t>
            </a:r>
          </a:p>
        </p:txBody>
      </p:sp>
      <p:sp>
        <p:nvSpPr>
          <p:cNvPr id="27652" name="Rectangle 13"/>
          <p:cNvSpPr>
            <a:spLocks noChangeArrowheads="1"/>
          </p:cNvSpPr>
          <p:nvPr/>
        </p:nvSpPr>
        <p:spPr bwMode="auto">
          <a:xfrm>
            <a:off x="2362200" y="1066800"/>
            <a:ext cx="6553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Aft>
                <a:spcPts val="1800"/>
              </a:spcAft>
              <a:buFontTx/>
              <a:buChar char="•"/>
            </a:pPr>
            <a:r>
              <a:rPr lang="en-US" sz="2000">
                <a:latin typeface="Verdana" pitchFamily="34" charset="0"/>
              </a:rPr>
              <a:t>Anticipate opposition viewpoints and have counterpoints ready</a:t>
            </a:r>
          </a:p>
          <a:p>
            <a:pPr marL="342900" indent="-342900">
              <a:spcAft>
                <a:spcPts val="1800"/>
              </a:spcAft>
              <a:buFontTx/>
              <a:buChar char="•"/>
            </a:pPr>
            <a:r>
              <a:rPr lang="en-US" sz="2000">
                <a:latin typeface="Verdana" pitchFamily="34" charset="0"/>
              </a:rPr>
              <a:t>Don’t lie – if you don’t know an answer to a question, say you’ll follow up</a:t>
            </a:r>
          </a:p>
          <a:p>
            <a:pPr marL="342900" indent="-342900">
              <a:spcAft>
                <a:spcPts val="1800"/>
              </a:spcAft>
              <a:buFontTx/>
              <a:buChar char="•"/>
            </a:pPr>
            <a:r>
              <a:rPr lang="en-US" sz="2000">
                <a:latin typeface="Verdana" pitchFamily="34" charset="0"/>
              </a:rPr>
              <a:t>Don’t use jargon or acronyms.</a:t>
            </a:r>
          </a:p>
          <a:p>
            <a:pPr marL="342900" indent="-342900">
              <a:spcAft>
                <a:spcPts val="1800"/>
              </a:spcAft>
              <a:buFontTx/>
              <a:buChar char="•"/>
            </a:pPr>
            <a:r>
              <a:rPr lang="en-US" sz="2000" b="1">
                <a:latin typeface="Verdana" pitchFamily="34" charset="0"/>
              </a:rPr>
              <a:t>Use “off-message” questions to bridge to your point.</a:t>
            </a:r>
          </a:p>
          <a:p>
            <a:pPr marL="742950" lvl="1" indent="-285750">
              <a:spcAft>
                <a:spcPts val="1800"/>
              </a:spcAft>
              <a:buFontTx/>
              <a:buChar char="–"/>
            </a:pPr>
            <a:r>
              <a:rPr lang="en-US" sz="2000">
                <a:latin typeface="Verdana" pitchFamily="34" charset="0"/>
              </a:rPr>
              <a:t>The best way to answer that is to look at the broader issue…</a:t>
            </a:r>
          </a:p>
          <a:p>
            <a:pPr marL="742950" lvl="1" indent="-285750">
              <a:spcAft>
                <a:spcPts val="1800"/>
              </a:spcAft>
              <a:buFontTx/>
              <a:buChar char="–"/>
            </a:pPr>
            <a:r>
              <a:rPr lang="en-US" sz="2000">
                <a:latin typeface="Verdana" pitchFamily="34" charset="0"/>
              </a:rPr>
              <a:t>What’s really at issue here…</a:t>
            </a:r>
          </a:p>
          <a:p>
            <a:pPr marL="342900" indent="-342900">
              <a:spcAft>
                <a:spcPts val="1800"/>
              </a:spcAft>
              <a:buFontTx/>
              <a:buChar char="•"/>
            </a:pPr>
            <a:r>
              <a:rPr lang="en-US" sz="2000">
                <a:latin typeface="Verdana" pitchFamily="34" charset="0"/>
              </a:rPr>
              <a:t>Don’t repeat negative questions or accept the frame.</a:t>
            </a:r>
          </a:p>
        </p:txBody>
      </p:sp>
      <p:grpSp>
        <p:nvGrpSpPr>
          <p:cNvPr id="27653" name="Group 10"/>
          <p:cNvGrpSpPr>
            <a:grpSpLocks/>
          </p:cNvGrpSpPr>
          <p:nvPr/>
        </p:nvGrpSpPr>
        <p:grpSpPr bwMode="auto">
          <a:xfrm>
            <a:off x="-76200" y="0"/>
            <a:ext cx="2324100" cy="6858000"/>
            <a:chOff x="-38100" y="0"/>
            <a:chExt cx="2324100" cy="6858000"/>
          </a:xfrm>
        </p:grpSpPr>
        <p:sp>
          <p:nvSpPr>
            <p:cNvPr id="27654" name="Rectangle 6"/>
            <p:cNvSpPr>
              <a:spLocks noChangeArrowheads="1"/>
            </p:cNvSpPr>
            <p:nvPr/>
          </p:nvSpPr>
          <p:spPr bwMode="auto">
            <a:xfrm>
              <a:off x="0" y="0"/>
              <a:ext cx="1981200" cy="6858000"/>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nvGrpSpPr>
            <p:cNvPr id="27655" name="Group 15"/>
            <p:cNvGrpSpPr>
              <a:grpSpLocks/>
            </p:cNvGrpSpPr>
            <p:nvPr/>
          </p:nvGrpSpPr>
          <p:grpSpPr bwMode="auto">
            <a:xfrm>
              <a:off x="-38100" y="4038606"/>
              <a:ext cx="2324100" cy="2449513"/>
              <a:chOff x="312" y="2586"/>
              <a:chExt cx="1464" cy="1543"/>
            </a:xfrm>
          </p:grpSpPr>
          <p:sp>
            <p:nvSpPr>
              <p:cNvPr id="27658" name="Freeform 16"/>
              <p:cNvSpPr>
                <a:spLocks/>
              </p:cNvSpPr>
              <p:nvPr/>
            </p:nvSpPr>
            <p:spPr bwMode="auto">
              <a:xfrm rot="954732">
                <a:off x="1166" y="3274"/>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59" name="Freeform 17"/>
              <p:cNvSpPr>
                <a:spLocks/>
              </p:cNvSpPr>
              <p:nvPr/>
            </p:nvSpPr>
            <p:spPr bwMode="auto">
              <a:xfrm>
                <a:off x="672" y="3552"/>
                <a:ext cx="561" cy="433"/>
              </a:xfrm>
              <a:custGeom>
                <a:avLst/>
                <a:gdLst>
                  <a:gd name="T0" fmla="*/ 0 w 873"/>
                  <a:gd name="T1" fmla="*/ 1 h 674"/>
                  <a:gd name="T2" fmla="*/ 1 w 873"/>
                  <a:gd name="T3" fmla="*/ 1 h 674"/>
                  <a:gd name="T4" fmla="*/ 1 w 873"/>
                  <a:gd name="T5" fmla="*/ 1 h 674"/>
                  <a:gd name="T6" fmla="*/ 1 w 873"/>
                  <a:gd name="T7" fmla="*/ 1 h 674"/>
                  <a:gd name="T8" fmla="*/ 1 w 873"/>
                  <a:gd name="T9" fmla="*/ 1 h 674"/>
                  <a:gd name="T10" fmla="*/ 1 w 873"/>
                  <a:gd name="T11" fmla="*/ 1 h 674"/>
                  <a:gd name="T12" fmla="*/ 1 w 873"/>
                  <a:gd name="T13" fmla="*/ 1 h 674"/>
                  <a:gd name="T14" fmla="*/ 1 w 873"/>
                  <a:gd name="T15" fmla="*/ 1 h 674"/>
                  <a:gd name="T16" fmla="*/ 1 w 873"/>
                  <a:gd name="T17" fmla="*/ 1 h 674"/>
                  <a:gd name="T18" fmla="*/ 1 w 873"/>
                  <a:gd name="T19" fmla="*/ 1 h 674"/>
                  <a:gd name="T20" fmla="*/ 1 w 873"/>
                  <a:gd name="T21" fmla="*/ 1 h 674"/>
                  <a:gd name="T22" fmla="*/ 1 w 873"/>
                  <a:gd name="T23" fmla="*/ 1 h 674"/>
                  <a:gd name="T24" fmla="*/ 1 w 873"/>
                  <a:gd name="T25" fmla="*/ 1 h 674"/>
                  <a:gd name="T26" fmla="*/ 1 w 873"/>
                  <a:gd name="T27" fmla="*/ 1 h 674"/>
                  <a:gd name="T28" fmla="*/ 1 w 873"/>
                  <a:gd name="T29" fmla="*/ 1 h 674"/>
                  <a:gd name="T30" fmla="*/ 1 w 873"/>
                  <a:gd name="T31" fmla="*/ 1 h 674"/>
                  <a:gd name="T32" fmla="*/ 1 w 873"/>
                  <a:gd name="T33" fmla="*/ 1 h 674"/>
                  <a:gd name="T34" fmla="*/ 1 w 873"/>
                  <a:gd name="T35" fmla="*/ 1 h 674"/>
                  <a:gd name="T36" fmla="*/ 0 w 873"/>
                  <a:gd name="T37" fmla="*/ 1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a:lstStyle/>
              <a:p>
                <a:endParaRPr lang="en-US"/>
              </a:p>
            </p:txBody>
          </p:sp>
          <p:sp>
            <p:nvSpPr>
              <p:cNvPr id="27660" name="Freeform 18"/>
              <p:cNvSpPr>
                <a:spLocks/>
              </p:cNvSpPr>
              <p:nvPr/>
            </p:nvSpPr>
            <p:spPr bwMode="auto">
              <a:xfrm rot="954732">
                <a:off x="840" y="2586"/>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61" name="Freeform 19"/>
              <p:cNvSpPr>
                <a:spLocks/>
              </p:cNvSpPr>
              <p:nvPr/>
            </p:nvSpPr>
            <p:spPr bwMode="auto">
              <a:xfrm rot="-1316475">
                <a:off x="312" y="3018"/>
                <a:ext cx="840" cy="1111"/>
              </a:xfrm>
              <a:custGeom>
                <a:avLst/>
                <a:gdLst>
                  <a:gd name="T0" fmla="*/ 0 w 873"/>
                  <a:gd name="T1" fmla="*/ 8966555 h 674"/>
                  <a:gd name="T2" fmla="*/ 47 w 873"/>
                  <a:gd name="T3" fmla="*/ 5617423 h 674"/>
                  <a:gd name="T4" fmla="*/ 86 w 873"/>
                  <a:gd name="T5" fmla="*/ 3698012 h 674"/>
                  <a:gd name="T6" fmla="*/ 156 w 873"/>
                  <a:gd name="T7" fmla="*/ 2423595 h 674"/>
                  <a:gd name="T8" fmla="*/ 393 w 873"/>
                  <a:gd name="T9" fmla="*/ 23367 h 674"/>
                  <a:gd name="T10" fmla="*/ 416 w 873"/>
                  <a:gd name="T11" fmla="*/ 187057 h 674"/>
                  <a:gd name="T12" fmla="*/ 364 w 873"/>
                  <a:gd name="T13" fmla="*/ 664037 h 674"/>
                  <a:gd name="T14" fmla="*/ 312 w 873"/>
                  <a:gd name="T15" fmla="*/ 1145696 h 674"/>
                  <a:gd name="T16" fmla="*/ 242 w 873"/>
                  <a:gd name="T17" fmla="*/ 2262855 h 674"/>
                  <a:gd name="T18" fmla="*/ 214 w 873"/>
                  <a:gd name="T19" fmla="*/ 2899115 h 674"/>
                  <a:gd name="T20" fmla="*/ 178 w 873"/>
                  <a:gd name="T21" fmla="*/ 3698012 h 674"/>
                  <a:gd name="T22" fmla="*/ 150 w 873"/>
                  <a:gd name="T23" fmla="*/ 4494447 h 674"/>
                  <a:gd name="T24" fmla="*/ 139 w 873"/>
                  <a:gd name="T25" fmla="*/ 4969955 h 674"/>
                  <a:gd name="T26" fmla="*/ 104 w 873"/>
                  <a:gd name="T27" fmla="*/ 5617423 h 674"/>
                  <a:gd name="T28" fmla="*/ 82 w 873"/>
                  <a:gd name="T29" fmla="*/ 6254138 h 674"/>
                  <a:gd name="T30" fmla="*/ 58 w 873"/>
                  <a:gd name="T31" fmla="*/ 6895307 h 674"/>
                  <a:gd name="T32" fmla="*/ 35 w 873"/>
                  <a:gd name="T33" fmla="*/ 7694041 h 674"/>
                  <a:gd name="T34" fmla="*/ 13 w 873"/>
                  <a:gd name="T35" fmla="*/ 8490130 h 674"/>
                  <a:gd name="T36" fmla="*/ 0 w 873"/>
                  <a:gd name="T37" fmla="*/ 8966555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a:lstStyle/>
              <a:p>
                <a:endParaRPr lang="en-US"/>
              </a:p>
            </p:txBody>
          </p:sp>
        </p:grpSp>
        <p:sp>
          <p:nvSpPr>
            <p:cNvPr id="18" name="Text Box 24"/>
            <p:cNvSpPr txBox="1">
              <a:spLocks noChangeArrowheads="1"/>
            </p:cNvSpPr>
            <p:nvPr/>
          </p:nvSpPr>
          <p:spPr bwMode="auto">
            <a:xfrm rot="16200000">
              <a:off x="648489" y="2901156"/>
              <a:ext cx="533400" cy="522288"/>
            </a:xfrm>
            <a:prstGeom prst="rect">
              <a:avLst/>
            </a:prstGeom>
            <a:solidFill>
              <a:srgbClr val="DDDDDD"/>
            </a:solidFill>
            <a:ln w="50800">
              <a:solidFill>
                <a:schemeClr val="bg1">
                  <a:lumMod val="75000"/>
                </a:schemeClr>
              </a:solidFill>
              <a:miter lim="800000"/>
              <a:headEnd/>
              <a:tailEnd/>
            </a:ln>
          </p:spPr>
          <p:txBody>
            <a:bodyPr>
              <a:spAutoFit/>
            </a:bodyPr>
            <a:lstStyle/>
            <a:p>
              <a:pPr algn="ctr">
                <a:spcBef>
                  <a:spcPct val="50000"/>
                </a:spcBef>
                <a:defRPr/>
              </a:pPr>
              <a:r>
                <a:rPr lang="en-US" sz="2800" b="1" dirty="0" smtClean="0"/>
                <a:t>5</a:t>
              </a:r>
              <a:endParaRPr lang="en-US" sz="2800" b="1" dirty="0"/>
            </a:p>
          </p:txBody>
        </p:sp>
        <p:sp>
          <p:nvSpPr>
            <p:cNvPr id="27657" name="Text Box 30"/>
            <p:cNvSpPr txBox="1">
              <a:spLocks noChangeArrowheads="1"/>
            </p:cNvSpPr>
            <p:nvPr/>
          </p:nvSpPr>
          <p:spPr bwMode="auto">
            <a:xfrm rot="16200000">
              <a:off x="-684643" y="1752881"/>
              <a:ext cx="35083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spcBef>
                  <a:spcPct val="50000"/>
                </a:spcBef>
              </a:pPr>
              <a:r>
                <a:rPr lang="en-US" b="1" dirty="0" smtClean="0">
                  <a:solidFill>
                    <a:schemeClr val="bg1"/>
                  </a:solidFill>
                  <a:latin typeface="Verdana" pitchFamily="34" charset="0"/>
                </a:rPr>
                <a:t>Identify Your Audience</a:t>
              </a:r>
              <a:endParaRPr lang="en-US" b="1" dirty="0">
                <a:solidFill>
                  <a:schemeClr val="bg1"/>
                </a:solidFill>
                <a:latin typeface="Verdana" pitchFamily="34" charset="0"/>
              </a:endParaRPr>
            </a:p>
          </p:txBody>
        </p:sp>
      </p:grpSp>
    </p:spTree>
    <p:extLst>
      <p:ext uri="{BB962C8B-B14F-4D97-AF65-F5344CB8AC3E}">
        <p14:creationId xmlns:p14="http://schemas.microsoft.com/office/powerpoint/2010/main" val="1049208097"/>
      </p:ext>
    </p:extLst>
  </p:cSld>
  <p:clrMapOvr>
    <a:masterClrMapping/>
  </p:clrMapOvr>
  <p:transition spd="med">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11"/>
          <p:cNvSpPr>
            <a:spLocks/>
          </p:cNvSpPr>
          <p:nvPr/>
        </p:nvSpPr>
        <p:spPr bwMode="auto">
          <a:xfrm rot="1313254">
            <a:off x="4159250" y="3036888"/>
            <a:ext cx="2857500" cy="2562225"/>
          </a:xfrm>
          <a:custGeom>
            <a:avLst/>
            <a:gdLst>
              <a:gd name="T0" fmla="*/ 2147483647 w 1645"/>
              <a:gd name="T1" fmla="*/ 2147483647 h 1608"/>
              <a:gd name="T2" fmla="*/ 2147483647 w 1645"/>
              <a:gd name="T3" fmla="*/ 2147483647 h 1608"/>
              <a:gd name="T4" fmla="*/ 2147483647 w 1645"/>
              <a:gd name="T5" fmla="*/ 2147483647 h 1608"/>
              <a:gd name="T6" fmla="*/ 2147483647 w 1645"/>
              <a:gd name="T7" fmla="*/ 2147483647 h 1608"/>
              <a:gd name="T8" fmla="*/ 2147483647 w 1645"/>
              <a:gd name="T9" fmla="*/ 2147483647 h 1608"/>
              <a:gd name="T10" fmla="*/ 2147483647 w 1645"/>
              <a:gd name="T11" fmla="*/ 2147483647 h 1608"/>
              <a:gd name="T12" fmla="*/ 2147483647 w 1645"/>
              <a:gd name="T13" fmla="*/ 2147483647 h 1608"/>
              <a:gd name="T14" fmla="*/ 2147483647 w 1645"/>
              <a:gd name="T15" fmla="*/ 0 h 1608"/>
              <a:gd name="T16" fmla="*/ 2147483647 w 1645"/>
              <a:gd name="T17" fmla="*/ 2147483647 h 1608"/>
              <a:gd name="T18" fmla="*/ 2147483647 w 1645"/>
              <a:gd name="T19" fmla="*/ 2147483647 h 1608"/>
              <a:gd name="T20" fmla="*/ 2147483647 w 1645"/>
              <a:gd name="T21" fmla="*/ 2147483647 h 1608"/>
              <a:gd name="T22" fmla="*/ 2147483647 w 1645"/>
              <a:gd name="T23" fmla="*/ 2147483647 h 1608"/>
              <a:gd name="T24" fmla="*/ 2147483647 w 1645"/>
              <a:gd name="T25" fmla="*/ 2147483647 h 1608"/>
              <a:gd name="T26" fmla="*/ 2147483647 w 1645"/>
              <a:gd name="T27" fmla="*/ 2147483647 h 1608"/>
              <a:gd name="T28" fmla="*/ 2147483647 w 1645"/>
              <a:gd name="T29" fmla="*/ 2147483647 h 1608"/>
              <a:gd name="T30" fmla="*/ 2147483647 w 1645"/>
              <a:gd name="T31" fmla="*/ 2147483647 h 1608"/>
              <a:gd name="T32" fmla="*/ 2147483647 w 1645"/>
              <a:gd name="T33" fmla="*/ 2147483647 h 1608"/>
              <a:gd name="T34" fmla="*/ 2147483647 w 1645"/>
              <a:gd name="T35" fmla="*/ 2147483647 h 1608"/>
              <a:gd name="T36" fmla="*/ 2147483647 w 1645"/>
              <a:gd name="T37" fmla="*/ 2147483647 h 1608"/>
              <a:gd name="T38" fmla="*/ 2147483647 w 1645"/>
              <a:gd name="T39" fmla="*/ 2147483647 h 1608"/>
              <a:gd name="T40" fmla="*/ 2147483647 w 1645"/>
              <a:gd name="T41" fmla="*/ 2147483647 h 1608"/>
              <a:gd name="T42" fmla="*/ 2147483647 w 1645"/>
              <a:gd name="T43" fmla="*/ 2147483647 h 1608"/>
              <a:gd name="T44" fmla="*/ 2147483647 w 1645"/>
              <a:gd name="T45" fmla="*/ 2147483647 h 1608"/>
              <a:gd name="T46" fmla="*/ 2147483647 w 1645"/>
              <a:gd name="T47" fmla="*/ 2147483647 h 1608"/>
              <a:gd name="T48" fmla="*/ 2147483647 w 1645"/>
              <a:gd name="T49" fmla="*/ 2147483647 h 1608"/>
              <a:gd name="T50" fmla="*/ 2147483647 w 1645"/>
              <a:gd name="T51" fmla="*/ 2147483647 h 1608"/>
              <a:gd name="T52" fmla="*/ 2147483647 w 1645"/>
              <a:gd name="T53" fmla="*/ 2147483647 h 1608"/>
              <a:gd name="T54" fmla="*/ 2147483647 w 1645"/>
              <a:gd name="T55" fmla="*/ 2147483647 h 1608"/>
              <a:gd name="T56" fmla="*/ 2147483647 w 1645"/>
              <a:gd name="T57" fmla="*/ 2147483647 h 1608"/>
              <a:gd name="T58" fmla="*/ 2147483647 w 1645"/>
              <a:gd name="T59" fmla="*/ 2147483647 h 1608"/>
              <a:gd name="T60" fmla="*/ 2147483647 w 1645"/>
              <a:gd name="T61" fmla="*/ 2147483647 h 1608"/>
              <a:gd name="T62" fmla="*/ 2147483647 w 1645"/>
              <a:gd name="T63" fmla="*/ 2147483647 h 1608"/>
              <a:gd name="T64" fmla="*/ 2147483647 w 1645"/>
              <a:gd name="T65" fmla="*/ 2147483647 h 1608"/>
              <a:gd name="T66" fmla="*/ 2147483647 w 1645"/>
              <a:gd name="T67" fmla="*/ 2147483647 h 1608"/>
              <a:gd name="T68" fmla="*/ 2147483647 w 1645"/>
              <a:gd name="T69" fmla="*/ 2147483647 h 1608"/>
              <a:gd name="T70" fmla="*/ 2147483647 w 1645"/>
              <a:gd name="T71" fmla="*/ 2147483647 h 1608"/>
              <a:gd name="T72" fmla="*/ 2147483647 w 1645"/>
              <a:gd name="T73" fmla="*/ 2147483647 h 1608"/>
              <a:gd name="T74" fmla="*/ 2147483647 w 1645"/>
              <a:gd name="T75" fmla="*/ 2147483647 h 1608"/>
              <a:gd name="T76" fmla="*/ 2147483647 w 1645"/>
              <a:gd name="T77" fmla="*/ 2147483647 h 1608"/>
              <a:gd name="T78" fmla="*/ 2147483647 w 1645"/>
              <a:gd name="T79" fmla="*/ 2147483647 h 1608"/>
              <a:gd name="T80" fmla="*/ 2147483647 w 1645"/>
              <a:gd name="T81" fmla="*/ 2147483647 h 1608"/>
              <a:gd name="T82" fmla="*/ 2147483647 w 1645"/>
              <a:gd name="T83" fmla="*/ 2147483647 h 1608"/>
              <a:gd name="T84" fmla="*/ 2147483647 w 1645"/>
              <a:gd name="T85" fmla="*/ 2147483647 h 1608"/>
              <a:gd name="T86" fmla="*/ 2147483647 w 1645"/>
              <a:gd name="T87" fmla="*/ 2147483647 h 1608"/>
              <a:gd name="T88" fmla="*/ 2147483647 w 1645"/>
              <a:gd name="T89" fmla="*/ 2147483647 h 1608"/>
              <a:gd name="T90" fmla="*/ 2147483647 w 1645"/>
              <a:gd name="T91" fmla="*/ 2147483647 h 1608"/>
              <a:gd name="T92" fmla="*/ 2147483647 w 1645"/>
              <a:gd name="T93" fmla="*/ 2147483647 h 1608"/>
              <a:gd name="T94" fmla="*/ 2147483647 w 1645"/>
              <a:gd name="T95" fmla="*/ 2147483647 h 1608"/>
              <a:gd name="T96" fmla="*/ 2147483647 w 1645"/>
              <a:gd name="T97" fmla="*/ 2147483647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F4F4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 name="Freeform 13"/>
          <p:cNvSpPr>
            <a:spLocks/>
          </p:cNvSpPr>
          <p:nvPr/>
        </p:nvSpPr>
        <p:spPr bwMode="auto">
          <a:xfrm rot="1313254">
            <a:off x="2940050" y="1588"/>
            <a:ext cx="2857500" cy="2560637"/>
          </a:xfrm>
          <a:custGeom>
            <a:avLst/>
            <a:gdLst>
              <a:gd name="T0" fmla="*/ 2147483647 w 1645"/>
              <a:gd name="T1" fmla="*/ 2147483647 h 1608"/>
              <a:gd name="T2" fmla="*/ 2147483647 w 1645"/>
              <a:gd name="T3" fmla="*/ 2147483647 h 1608"/>
              <a:gd name="T4" fmla="*/ 2147483647 w 1645"/>
              <a:gd name="T5" fmla="*/ 2147483647 h 1608"/>
              <a:gd name="T6" fmla="*/ 2147483647 w 1645"/>
              <a:gd name="T7" fmla="*/ 2147483647 h 1608"/>
              <a:gd name="T8" fmla="*/ 2147483647 w 1645"/>
              <a:gd name="T9" fmla="*/ 2147483647 h 1608"/>
              <a:gd name="T10" fmla="*/ 2147483647 w 1645"/>
              <a:gd name="T11" fmla="*/ 2147483647 h 1608"/>
              <a:gd name="T12" fmla="*/ 2147483647 w 1645"/>
              <a:gd name="T13" fmla="*/ 2147483647 h 1608"/>
              <a:gd name="T14" fmla="*/ 2147483647 w 1645"/>
              <a:gd name="T15" fmla="*/ 0 h 1608"/>
              <a:gd name="T16" fmla="*/ 2147483647 w 1645"/>
              <a:gd name="T17" fmla="*/ 2147483647 h 1608"/>
              <a:gd name="T18" fmla="*/ 2147483647 w 1645"/>
              <a:gd name="T19" fmla="*/ 2147483647 h 1608"/>
              <a:gd name="T20" fmla="*/ 2147483647 w 1645"/>
              <a:gd name="T21" fmla="*/ 2147483647 h 1608"/>
              <a:gd name="T22" fmla="*/ 2147483647 w 1645"/>
              <a:gd name="T23" fmla="*/ 2147483647 h 1608"/>
              <a:gd name="T24" fmla="*/ 2147483647 w 1645"/>
              <a:gd name="T25" fmla="*/ 2147483647 h 1608"/>
              <a:gd name="T26" fmla="*/ 2147483647 w 1645"/>
              <a:gd name="T27" fmla="*/ 2147483647 h 1608"/>
              <a:gd name="T28" fmla="*/ 2147483647 w 1645"/>
              <a:gd name="T29" fmla="*/ 2147483647 h 1608"/>
              <a:gd name="T30" fmla="*/ 2147483647 w 1645"/>
              <a:gd name="T31" fmla="*/ 2147483647 h 1608"/>
              <a:gd name="T32" fmla="*/ 2147483647 w 1645"/>
              <a:gd name="T33" fmla="*/ 2147483647 h 1608"/>
              <a:gd name="T34" fmla="*/ 2147483647 w 1645"/>
              <a:gd name="T35" fmla="*/ 2147483647 h 1608"/>
              <a:gd name="T36" fmla="*/ 2147483647 w 1645"/>
              <a:gd name="T37" fmla="*/ 2147483647 h 1608"/>
              <a:gd name="T38" fmla="*/ 2147483647 w 1645"/>
              <a:gd name="T39" fmla="*/ 2147483647 h 1608"/>
              <a:gd name="T40" fmla="*/ 2147483647 w 1645"/>
              <a:gd name="T41" fmla="*/ 2147483647 h 1608"/>
              <a:gd name="T42" fmla="*/ 2147483647 w 1645"/>
              <a:gd name="T43" fmla="*/ 2147483647 h 1608"/>
              <a:gd name="T44" fmla="*/ 2147483647 w 1645"/>
              <a:gd name="T45" fmla="*/ 2147483647 h 1608"/>
              <a:gd name="T46" fmla="*/ 2147483647 w 1645"/>
              <a:gd name="T47" fmla="*/ 2147483647 h 1608"/>
              <a:gd name="T48" fmla="*/ 2147483647 w 1645"/>
              <a:gd name="T49" fmla="*/ 2147483647 h 1608"/>
              <a:gd name="T50" fmla="*/ 2147483647 w 1645"/>
              <a:gd name="T51" fmla="*/ 2147483647 h 1608"/>
              <a:gd name="T52" fmla="*/ 2147483647 w 1645"/>
              <a:gd name="T53" fmla="*/ 2147483647 h 1608"/>
              <a:gd name="T54" fmla="*/ 2147483647 w 1645"/>
              <a:gd name="T55" fmla="*/ 2147483647 h 1608"/>
              <a:gd name="T56" fmla="*/ 2147483647 w 1645"/>
              <a:gd name="T57" fmla="*/ 2147483647 h 1608"/>
              <a:gd name="T58" fmla="*/ 2147483647 w 1645"/>
              <a:gd name="T59" fmla="*/ 2147483647 h 1608"/>
              <a:gd name="T60" fmla="*/ 2147483647 w 1645"/>
              <a:gd name="T61" fmla="*/ 2147483647 h 1608"/>
              <a:gd name="T62" fmla="*/ 2147483647 w 1645"/>
              <a:gd name="T63" fmla="*/ 2147483647 h 1608"/>
              <a:gd name="T64" fmla="*/ 2147483647 w 1645"/>
              <a:gd name="T65" fmla="*/ 2147483647 h 1608"/>
              <a:gd name="T66" fmla="*/ 2147483647 w 1645"/>
              <a:gd name="T67" fmla="*/ 2147483647 h 1608"/>
              <a:gd name="T68" fmla="*/ 2147483647 w 1645"/>
              <a:gd name="T69" fmla="*/ 2147483647 h 1608"/>
              <a:gd name="T70" fmla="*/ 2147483647 w 1645"/>
              <a:gd name="T71" fmla="*/ 2147483647 h 1608"/>
              <a:gd name="T72" fmla="*/ 2147483647 w 1645"/>
              <a:gd name="T73" fmla="*/ 2147483647 h 1608"/>
              <a:gd name="T74" fmla="*/ 2147483647 w 1645"/>
              <a:gd name="T75" fmla="*/ 2147483647 h 1608"/>
              <a:gd name="T76" fmla="*/ 2147483647 w 1645"/>
              <a:gd name="T77" fmla="*/ 2147483647 h 1608"/>
              <a:gd name="T78" fmla="*/ 2147483647 w 1645"/>
              <a:gd name="T79" fmla="*/ 2147483647 h 1608"/>
              <a:gd name="T80" fmla="*/ 2147483647 w 1645"/>
              <a:gd name="T81" fmla="*/ 2147483647 h 1608"/>
              <a:gd name="T82" fmla="*/ 2147483647 w 1645"/>
              <a:gd name="T83" fmla="*/ 2147483647 h 1608"/>
              <a:gd name="T84" fmla="*/ 2147483647 w 1645"/>
              <a:gd name="T85" fmla="*/ 2147483647 h 1608"/>
              <a:gd name="T86" fmla="*/ 2147483647 w 1645"/>
              <a:gd name="T87" fmla="*/ 2147483647 h 1608"/>
              <a:gd name="T88" fmla="*/ 2147483647 w 1645"/>
              <a:gd name="T89" fmla="*/ 2147483647 h 1608"/>
              <a:gd name="T90" fmla="*/ 2147483647 w 1645"/>
              <a:gd name="T91" fmla="*/ 2147483647 h 1608"/>
              <a:gd name="T92" fmla="*/ 2147483647 w 1645"/>
              <a:gd name="T93" fmla="*/ 2147483647 h 1608"/>
              <a:gd name="T94" fmla="*/ 2147483647 w 1645"/>
              <a:gd name="T95" fmla="*/ 2147483647 h 1608"/>
              <a:gd name="T96" fmla="*/ 2147483647 w 1645"/>
              <a:gd name="T97" fmla="*/ 2147483647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F4F4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6" name="Freeform 14"/>
          <p:cNvSpPr>
            <a:spLocks/>
          </p:cNvSpPr>
          <p:nvPr/>
        </p:nvSpPr>
        <p:spPr bwMode="auto">
          <a:xfrm rot="-957953">
            <a:off x="179388" y="1603375"/>
            <a:ext cx="3935412" cy="4670425"/>
          </a:xfrm>
          <a:custGeom>
            <a:avLst/>
            <a:gdLst>
              <a:gd name="T0" fmla="*/ 0 w 873"/>
              <a:gd name="T1" fmla="*/ 2147483647 h 674"/>
              <a:gd name="T2" fmla="*/ 2147483647 w 873"/>
              <a:gd name="T3" fmla="*/ 2147483647 h 674"/>
              <a:gd name="T4" fmla="*/ 2147483647 w 873"/>
              <a:gd name="T5" fmla="*/ 2147483647 h 674"/>
              <a:gd name="T6" fmla="*/ 2147483647 w 873"/>
              <a:gd name="T7" fmla="*/ 2147483647 h 674"/>
              <a:gd name="T8" fmla="*/ 2147483647 w 873"/>
              <a:gd name="T9" fmla="*/ 2147483647 h 674"/>
              <a:gd name="T10" fmla="*/ 2147483647 w 873"/>
              <a:gd name="T11" fmla="*/ 2147483647 h 674"/>
              <a:gd name="T12" fmla="*/ 2147483647 w 873"/>
              <a:gd name="T13" fmla="*/ 2147483647 h 674"/>
              <a:gd name="T14" fmla="*/ 2147483647 w 873"/>
              <a:gd name="T15" fmla="*/ 2147483647 h 674"/>
              <a:gd name="T16" fmla="*/ 2147483647 w 873"/>
              <a:gd name="T17" fmla="*/ 2147483647 h 674"/>
              <a:gd name="T18" fmla="*/ 2147483647 w 873"/>
              <a:gd name="T19" fmla="*/ 2147483647 h 674"/>
              <a:gd name="T20" fmla="*/ 2147483647 w 873"/>
              <a:gd name="T21" fmla="*/ 2147483647 h 674"/>
              <a:gd name="T22" fmla="*/ 2147483647 w 873"/>
              <a:gd name="T23" fmla="*/ 2147483647 h 674"/>
              <a:gd name="T24" fmla="*/ 2147483647 w 873"/>
              <a:gd name="T25" fmla="*/ 2147483647 h 674"/>
              <a:gd name="T26" fmla="*/ 2147483647 w 873"/>
              <a:gd name="T27" fmla="*/ 2147483647 h 674"/>
              <a:gd name="T28" fmla="*/ 2147483647 w 873"/>
              <a:gd name="T29" fmla="*/ 2147483647 h 674"/>
              <a:gd name="T30" fmla="*/ 2147483647 w 873"/>
              <a:gd name="T31" fmla="*/ 2147483647 h 674"/>
              <a:gd name="T32" fmla="*/ 2147483647 w 873"/>
              <a:gd name="T33" fmla="*/ 2147483647 h 674"/>
              <a:gd name="T34" fmla="*/ 2147483647 w 873"/>
              <a:gd name="T35" fmla="*/ 2147483647 h 674"/>
              <a:gd name="T36" fmla="*/ 0 w 873"/>
              <a:gd name="T37" fmla="*/ 2147483647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F4F4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7" name="Text Box 15"/>
          <p:cNvSpPr txBox="1">
            <a:spLocks noChangeArrowheads="1"/>
          </p:cNvSpPr>
          <p:nvPr/>
        </p:nvSpPr>
        <p:spPr bwMode="auto">
          <a:xfrm>
            <a:off x="304800" y="1706563"/>
            <a:ext cx="7772400" cy="3662541"/>
          </a:xfrm>
          <a:prstGeom prst="rect">
            <a:avLst/>
          </a:prstGeom>
          <a:noFill/>
          <a:ln w="9525">
            <a:noFill/>
            <a:miter lim="800000"/>
            <a:headEnd/>
            <a:tailEnd/>
          </a:ln>
        </p:spPr>
        <p:txBody>
          <a:bodyPr>
            <a:spAutoFit/>
          </a:bodyPr>
          <a:lstStyle/>
          <a:p>
            <a:pPr>
              <a:defRPr/>
            </a:pPr>
            <a:r>
              <a:rPr lang="en-US" sz="3200" b="1" i="1" dirty="0" smtClean="0">
                <a:solidFill>
                  <a:srgbClr val="FF0000"/>
                </a:solidFill>
                <a:latin typeface="Verdana" pitchFamily="34" charset="0"/>
              </a:rPr>
              <a:t>Objectives of this workshop:</a:t>
            </a:r>
          </a:p>
          <a:p>
            <a:pPr>
              <a:defRPr/>
            </a:pPr>
            <a:endParaRPr lang="en-US" sz="3200" b="1" i="1" dirty="0">
              <a:solidFill>
                <a:schemeClr val="bg2">
                  <a:lumMod val="75000"/>
                </a:schemeClr>
              </a:solidFill>
              <a:latin typeface="Verdana" pitchFamily="34" charset="0"/>
            </a:endParaRPr>
          </a:p>
          <a:p>
            <a:pPr>
              <a:defRPr/>
            </a:pPr>
            <a:r>
              <a:rPr lang="en-US" sz="2800" b="1" i="1" dirty="0" smtClean="0">
                <a:solidFill>
                  <a:schemeClr val="bg2">
                    <a:lumMod val="75000"/>
                  </a:schemeClr>
                </a:solidFill>
                <a:latin typeface="Verdana" pitchFamily="34" charset="0"/>
              </a:rPr>
              <a:t>Identify needs of Missouri’s Children</a:t>
            </a:r>
          </a:p>
          <a:p>
            <a:pPr>
              <a:defRPr/>
            </a:pPr>
            <a:r>
              <a:rPr lang="en-US" sz="2800" b="1" i="1" dirty="0">
                <a:solidFill>
                  <a:schemeClr val="bg2">
                    <a:lumMod val="75000"/>
                  </a:schemeClr>
                </a:solidFill>
                <a:latin typeface="Verdana" pitchFamily="34" charset="0"/>
              </a:rPr>
              <a:t>	</a:t>
            </a:r>
            <a:r>
              <a:rPr lang="en-US" sz="2800" b="1" i="1" dirty="0" smtClean="0">
                <a:solidFill>
                  <a:schemeClr val="bg2">
                    <a:lumMod val="75000"/>
                  </a:schemeClr>
                </a:solidFill>
                <a:latin typeface="Verdana" pitchFamily="34" charset="0"/>
              </a:rPr>
              <a:t>(Motivation To Take Action)</a:t>
            </a:r>
            <a:endParaRPr lang="en-US" sz="2800" b="1" i="1" dirty="0" smtClean="0">
              <a:solidFill>
                <a:schemeClr val="bg2">
                  <a:lumMod val="75000"/>
                </a:schemeClr>
              </a:solidFill>
              <a:latin typeface="Verdana" pitchFamily="34" charset="0"/>
            </a:endParaRPr>
          </a:p>
          <a:p>
            <a:pPr>
              <a:defRPr/>
            </a:pPr>
            <a:endParaRPr lang="en-US" sz="2800" b="1" i="1" dirty="0">
              <a:solidFill>
                <a:schemeClr val="bg2">
                  <a:lumMod val="75000"/>
                </a:schemeClr>
              </a:solidFill>
              <a:latin typeface="Verdana" pitchFamily="34" charset="0"/>
            </a:endParaRPr>
          </a:p>
          <a:p>
            <a:pPr>
              <a:defRPr/>
            </a:pPr>
            <a:r>
              <a:rPr lang="en-US" sz="2800" b="1" i="1" dirty="0" smtClean="0">
                <a:solidFill>
                  <a:schemeClr val="bg2">
                    <a:lumMod val="75000"/>
                  </a:schemeClr>
                </a:solidFill>
                <a:latin typeface="Verdana" pitchFamily="34" charset="0"/>
              </a:rPr>
              <a:t>Provide resources to help make you a better advocate</a:t>
            </a:r>
          </a:p>
          <a:p>
            <a:pPr>
              <a:defRPr/>
            </a:pPr>
            <a:r>
              <a:rPr lang="en-US" sz="2800" b="1" i="1" dirty="0">
                <a:solidFill>
                  <a:schemeClr val="bg2">
                    <a:lumMod val="75000"/>
                  </a:schemeClr>
                </a:solidFill>
                <a:latin typeface="Verdana" pitchFamily="34" charset="0"/>
              </a:rPr>
              <a:t>	</a:t>
            </a:r>
            <a:r>
              <a:rPr lang="en-US" sz="2800" b="1" i="1" dirty="0" smtClean="0">
                <a:solidFill>
                  <a:schemeClr val="bg2">
                    <a:lumMod val="75000"/>
                  </a:schemeClr>
                </a:solidFill>
                <a:latin typeface="Verdana" pitchFamily="34" charset="0"/>
              </a:rPr>
              <a:t>(Knowledge and Tools)</a:t>
            </a:r>
            <a:endParaRPr lang="en-US" sz="2800" b="1" i="1" dirty="0">
              <a:solidFill>
                <a:schemeClr val="bg2">
                  <a:lumMod val="75000"/>
                </a:schemeClr>
              </a:solidFill>
              <a:latin typeface="Verdana" pitchFamily="34" charset="0"/>
            </a:endParaRPr>
          </a:p>
        </p:txBody>
      </p:sp>
    </p:spTree>
    <p:extLst>
      <p:ext uri="{BB962C8B-B14F-4D97-AF65-F5344CB8AC3E}">
        <p14:creationId xmlns:p14="http://schemas.microsoft.com/office/powerpoint/2010/main" val="2584008065"/>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ChangeArrowheads="1"/>
          </p:cNvSpPr>
          <p:nvPr/>
        </p:nvSpPr>
        <p:spPr bwMode="auto">
          <a:xfrm rot="5400000">
            <a:off x="3884613" y="-3884613"/>
            <a:ext cx="1371600" cy="9140825"/>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p>
            <a:endParaRPr lang="en-US"/>
          </a:p>
        </p:txBody>
      </p:sp>
      <p:sp>
        <p:nvSpPr>
          <p:cNvPr id="16387" name="Text Box 7"/>
          <p:cNvSpPr txBox="1">
            <a:spLocks noChangeArrowheads="1"/>
          </p:cNvSpPr>
          <p:nvPr/>
        </p:nvSpPr>
        <p:spPr bwMode="auto">
          <a:xfrm>
            <a:off x="3276600" y="244475"/>
            <a:ext cx="56388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000" b="1" dirty="0" smtClean="0">
                <a:solidFill>
                  <a:schemeClr val="bg1"/>
                </a:solidFill>
                <a:latin typeface="Verdana" pitchFamily="34" charset="0"/>
              </a:rPr>
              <a:t>Know How Decisions Are Made</a:t>
            </a:r>
            <a:endParaRPr lang="en-US" sz="2000" b="1" dirty="0">
              <a:solidFill>
                <a:schemeClr val="bg1"/>
              </a:solidFill>
              <a:latin typeface="Verdana" pitchFamily="34" charset="0"/>
            </a:endParaRPr>
          </a:p>
        </p:txBody>
      </p:sp>
      <p:sp>
        <p:nvSpPr>
          <p:cNvPr id="14346" name="Text Box 8"/>
          <p:cNvSpPr txBox="1">
            <a:spLocks noChangeArrowheads="1"/>
          </p:cNvSpPr>
          <p:nvPr/>
        </p:nvSpPr>
        <p:spPr bwMode="auto">
          <a:xfrm>
            <a:off x="2590800" y="152400"/>
            <a:ext cx="533400" cy="523875"/>
          </a:xfrm>
          <a:prstGeom prst="rect">
            <a:avLst/>
          </a:prstGeom>
          <a:solidFill>
            <a:srgbClr val="DDDDDD"/>
          </a:solidFill>
          <a:ln w="50800">
            <a:solidFill>
              <a:schemeClr val="bg1">
                <a:lumMod val="75000"/>
              </a:schemeClr>
            </a:solidFill>
            <a:miter lim="800000"/>
            <a:headEnd/>
            <a:tailEnd/>
          </a:ln>
        </p:spPr>
        <p:txBody>
          <a:bodyPr>
            <a:spAutoFit/>
          </a:bodyPr>
          <a:lstStyle/>
          <a:p>
            <a:pPr algn="ctr">
              <a:spcBef>
                <a:spcPct val="50000"/>
              </a:spcBef>
              <a:defRPr/>
            </a:pPr>
            <a:r>
              <a:rPr lang="en-US" sz="2800" b="1" dirty="0" smtClean="0"/>
              <a:t>6</a:t>
            </a:r>
            <a:endParaRPr lang="en-US" sz="2800" b="1" dirty="0"/>
          </a:p>
        </p:txBody>
      </p:sp>
      <p:grpSp>
        <p:nvGrpSpPr>
          <p:cNvPr id="16389" name="Group 9"/>
          <p:cNvGrpSpPr>
            <a:grpSpLocks/>
          </p:cNvGrpSpPr>
          <p:nvPr/>
        </p:nvGrpSpPr>
        <p:grpSpPr bwMode="auto">
          <a:xfrm>
            <a:off x="373063" y="0"/>
            <a:ext cx="2446337" cy="2324100"/>
            <a:chOff x="570" y="442"/>
            <a:chExt cx="1541" cy="1464"/>
          </a:xfrm>
        </p:grpSpPr>
        <p:sp>
          <p:nvSpPr>
            <p:cNvPr id="16395" name="Freeform 8"/>
            <p:cNvSpPr>
              <a:spLocks/>
            </p:cNvSpPr>
            <p:nvPr/>
          </p:nvSpPr>
          <p:spPr bwMode="auto">
            <a:xfrm rot="6354732">
              <a:off x="1502" y="960"/>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16396" name="Freeform 6"/>
            <p:cNvSpPr>
              <a:spLocks/>
            </p:cNvSpPr>
            <p:nvPr/>
          </p:nvSpPr>
          <p:spPr bwMode="auto">
            <a:xfrm rot="6354732">
              <a:off x="816" y="1296"/>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16397" name="Freeform 7"/>
            <p:cNvSpPr>
              <a:spLocks/>
            </p:cNvSpPr>
            <p:nvPr/>
          </p:nvSpPr>
          <p:spPr bwMode="auto">
            <a:xfrm rot="5400000">
              <a:off x="650" y="866"/>
              <a:ext cx="561" cy="433"/>
            </a:xfrm>
            <a:custGeom>
              <a:avLst/>
              <a:gdLst>
                <a:gd name="T0" fmla="*/ 0 w 873"/>
                <a:gd name="T1" fmla="*/ 239 h 674"/>
                <a:gd name="T2" fmla="*/ 34 w 873"/>
                <a:gd name="T3" fmla="*/ 150 h 674"/>
                <a:gd name="T4" fmla="*/ 64 w 873"/>
                <a:gd name="T5" fmla="*/ 98 h 674"/>
                <a:gd name="T6" fmla="*/ 116 w 873"/>
                <a:gd name="T7" fmla="*/ 64 h 674"/>
                <a:gd name="T8" fmla="*/ 290 w 873"/>
                <a:gd name="T9" fmla="*/ 1 h 674"/>
                <a:gd name="T10" fmla="*/ 308 w 873"/>
                <a:gd name="T11" fmla="*/ 5 h 674"/>
                <a:gd name="T12" fmla="*/ 269 w 873"/>
                <a:gd name="T13" fmla="*/ 18 h 674"/>
                <a:gd name="T14" fmla="*/ 231 w 873"/>
                <a:gd name="T15" fmla="*/ 31 h 674"/>
                <a:gd name="T16" fmla="*/ 180 w 873"/>
                <a:gd name="T17" fmla="*/ 60 h 674"/>
                <a:gd name="T18" fmla="*/ 158 w 873"/>
                <a:gd name="T19" fmla="*/ 78 h 674"/>
                <a:gd name="T20" fmla="*/ 132 w 873"/>
                <a:gd name="T21" fmla="*/ 98 h 674"/>
                <a:gd name="T22" fmla="*/ 111 w 873"/>
                <a:gd name="T23" fmla="*/ 119 h 674"/>
                <a:gd name="T24" fmla="*/ 102 w 873"/>
                <a:gd name="T25" fmla="*/ 132 h 674"/>
                <a:gd name="T26" fmla="*/ 77 w 873"/>
                <a:gd name="T27" fmla="*/ 150 h 674"/>
                <a:gd name="T28" fmla="*/ 60 w 873"/>
                <a:gd name="T29" fmla="*/ 166 h 674"/>
                <a:gd name="T30" fmla="*/ 42 w 873"/>
                <a:gd name="T31" fmla="*/ 184 h 674"/>
                <a:gd name="T32" fmla="*/ 26 w 873"/>
                <a:gd name="T33" fmla="*/ 205 h 674"/>
                <a:gd name="T34" fmla="*/ 8 w 873"/>
                <a:gd name="T35" fmla="*/ 226 h 674"/>
                <a:gd name="T36" fmla="*/ 0 w 873"/>
                <a:gd name="T37" fmla="*/ 239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sp>
          <p:nvSpPr>
            <p:cNvPr id="16398" name="Freeform 9"/>
            <p:cNvSpPr>
              <a:spLocks/>
            </p:cNvSpPr>
            <p:nvPr/>
          </p:nvSpPr>
          <p:spPr bwMode="auto">
            <a:xfrm rot="4083525">
              <a:off x="706" y="306"/>
              <a:ext cx="840" cy="1111"/>
            </a:xfrm>
            <a:custGeom>
              <a:avLst/>
              <a:gdLst>
                <a:gd name="T0" fmla="*/ 0 w 873"/>
                <a:gd name="T1" fmla="*/ 2147483647 h 674"/>
                <a:gd name="T2" fmla="*/ 73284 w 873"/>
                <a:gd name="T3" fmla="*/ 2147483647 h 674"/>
                <a:gd name="T4" fmla="*/ 137412 w 873"/>
                <a:gd name="T5" fmla="*/ 2147483647 h 674"/>
                <a:gd name="T6" fmla="*/ 247341 w 873"/>
                <a:gd name="T7" fmla="*/ 2147483647 h 674"/>
                <a:gd name="T8" fmla="*/ 622932 w 873"/>
                <a:gd name="T9" fmla="*/ 42250253 h 674"/>
                <a:gd name="T10" fmla="*/ 659574 w 873"/>
                <a:gd name="T11" fmla="*/ 295714572 h 674"/>
                <a:gd name="T12" fmla="*/ 577129 w 873"/>
                <a:gd name="T13" fmla="*/ 1056115136 h 674"/>
                <a:gd name="T14" fmla="*/ 494682 w 873"/>
                <a:gd name="T15" fmla="*/ 1816515384 h 674"/>
                <a:gd name="T16" fmla="*/ 384752 w 873"/>
                <a:gd name="T17" fmla="*/ 2147483647 h 674"/>
                <a:gd name="T18" fmla="*/ 338945 w 873"/>
                <a:gd name="T19" fmla="*/ 2147483647 h 674"/>
                <a:gd name="T20" fmla="*/ 283984 w 873"/>
                <a:gd name="T21" fmla="*/ 2147483647 h 674"/>
                <a:gd name="T22" fmla="*/ 238178 w 873"/>
                <a:gd name="T23" fmla="*/ 2147483647 h 674"/>
                <a:gd name="T24" fmla="*/ 219857 w 873"/>
                <a:gd name="T25" fmla="*/ 2147483647 h 674"/>
                <a:gd name="T26" fmla="*/ 164895 w 873"/>
                <a:gd name="T27" fmla="*/ 2147483647 h 674"/>
                <a:gd name="T28" fmla="*/ 128252 w 873"/>
                <a:gd name="T29" fmla="*/ 2147483647 h 674"/>
                <a:gd name="T30" fmla="*/ 91606 w 873"/>
                <a:gd name="T31" fmla="*/ 2147483647 h 674"/>
                <a:gd name="T32" fmla="*/ 54967 w 873"/>
                <a:gd name="T33" fmla="*/ 2147483647 h 674"/>
                <a:gd name="T34" fmla="*/ 18321 w 873"/>
                <a:gd name="T35" fmla="*/ 2147483647 h 674"/>
                <a:gd name="T36" fmla="*/ 0 w 873"/>
                <a:gd name="T37" fmla="*/ 2147483647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grpSp>
      <p:grpSp>
        <p:nvGrpSpPr>
          <p:cNvPr id="16390" name="Group 5"/>
          <p:cNvGrpSpPr>
            <a:grpSpLocks/>
          </p:cNvGrpSpPr>
          <p:nvPr/>
        </p:nvGrpSpPr>
        <p:grpSpPr bwMode="auto">
          <a:xfrm>
            <a:off x="5562600" y="2819400"/>
            <a:ext cx="3124200" cy="2362200"/>
            <a:chOff x="1776" y="-96"/>
            <a:chExt cx="1968" cy="1488"/>
          </a:xfrm>
        </p:grpSpPr>
        <p:sp>
          <p:nvSpPr>
            <p:cNvPr id="16393" name="Freeform 6"/>
            <p:cNvSpPr>
              <a:spLocks/>
            </p:cNvSpPr>
            <p:nvPr/>
          </p:nvSpPr>
          <p:spPr bwMode="auto">
            <a:xfrm rot="-874291">
              <a:off x="1776" y="-96"/>
              <a:ext cx="1968" cy="1488"/>
            </a:xfrm>
            <a:custGeom>
              <a:avLst/>
              <a:gdLst>
                <a:gd name="T0" fmla="*/ 18863 w 1645"/>
                <a:gd name="T1" fmla="*/ 122 h 1608"/>
                <a:gd name="T2" fmla="*/ 20681 w 1645"/>
                <a:gd name="T3" fmla="*/ 83 h 1608"/>
                <a:gd name="T4" fmla="*/ 21369 w 1645"/>
                <a:gd name="T5" fmla="*/ 75 h 1608"/>
                <a:gd name="T6" fmla="*/ 22849 w 1645"/>
                <a:gd name="T7" fmla="*/ 50 h 1608"/>
                <a:gd name="T8" fmla="*/ 23523 w 1645"/>
                <a:gd name="T9" fmla="*/ 41 h 1608"/>
                <a:gd name="T10" fmla="*/ 24638 w 1645"/>
                <a:gd name="T11" fmla="*/ 17 h 1608"/>
                <a:gd name="T12" fmla="*/ 25011 w 1645"/>
                <a:gd name="T13" fmla="*/ 8 h 1608"/>
                <a:gd name="T14" fmla="*/ 25360 w 1645"/>
                <a:gd name="T15" fmla="*/ 0 h 1608"/>
                <a:gd name="T16" fmla="*/ 26823 w 1645"/>
                <a:gd name="T17" fmla="*/ 25 h 1608"/>
                <a:gd name="T18" fmla="*/ 31140 w 1645"/>
                <a:gd name="T19" fmla="*/ 83 h 1608"/>
                <a:gd name="T20" fmla="*/ 31498 w 1645"/>
                <a:gd name="T21" fmla="*/ 90 h 1608"/>
                <a:gd name="T22" fmla="*/ 33346 w 1645"/>
                <a:gd name="T23" fmla="*/ 114 h 1608"/>
                <a:gd name="T24" fmla="*/ 33668 w 1645"/>
                <a:gd name="T25" fmla="*/ 122 h 1608"/>
                <a:gd name="T26" fmla="*/ 34771 w 1645"/>
                <a:gd name="T27" fmla="*/ 126 h 1608"/>
                <a:gd name="T28" fmla="*/ 40187 w 1645"/>
                <a:gd name="T29" fmla="*/ 138 h 1608"/>
                <a:gd name="T30" fmla="*/ 49590 w 1645"/>
                <a:gd name="T31" fmla="*/ 152 h 1608"/>
                <a:gd name="T32" fmla="*/ 45609 w 1645"/>
                <a:gd name="T33" fmla="*/ 169 h 1608"/>
                <a:gd name="T34" fmla="*/ 41286 w 1645"/>
                <a:gd name="T35" fmla="*/ 190 h 1608"/>
                <a:gd name="T36" fmla="*/ 32580 w 1645"/>
                <a:gd name="T37" fmla="*/ 220 h 1608"/>
                <a:gd name="T38" fmla="*/ 32975 w 1645"/>
                <a:gd name="T39" fmla="*/ 346 h 1608"/>
                <a:gd name="T40" fmla="*/ 32580 w 1645"/>
                <a:gd name="T41" fmla="*/ 363 h 1608"/>
                <a:gd name="T42" fmla="*/ 31498 w 1645"/>
                <a:gd name="T43" fmla="*/ 357 h 1608"/>
                <a:gd name="T44" fmla="*/ 30433 w 1645"/>
                <a:gd name="T45" fmla="*/ 341 h 1608"/>
                <a:gd name="T46" fmla="*/ 27894 w 1645"/>
                <a:gd name="T47" fmla="*/ 305 h 1608"/>
                <a:gd name="T48" fmla="*/ 25011 w 1645"/>
                <a:gd name="T49" fmla="*/ 247 h 1608"/>
                <a:gd name="T50" fmla="*/ 23523 w 1645"/>
                <a:gd name="T51" fmla="*/ 250 h 1608"/>
                <a:gd name="T52" fmla="*/ 22849 w 1645"/>
                <a:gd name="T53" fmla="*/ 258 h 1608"/>
                <a:gd name="T54" fmla="*/ 19550 w 1645"/>
                <a:gd name="T55" fmla="*/ 278 h 1608"/>
                <a:gd name="T56" fmla="*/ 16692 w 1645"/>
                <a:gd name="T57" fmla="*/ 297 h 1608"/>
                <a:gd name="T58" fmla="*/ 12320 w 1645"/>
                <a:gd name="T59" fmla="*/ 328 h 1608"/>
                <a:gd name="T60" fmla="*/ 9419 w 1645"/>
                <a:gd name="T61" fmla="*/ 343 h 1608"/>
                <a:gd name="T62" fmla="*/ 10151 w 1645"/>
                <a:gd name="T63" fmla="*/ 319 h 1608"/>
                <a:gd name="T64" fmla="*/ 11990 w 1645"/>
                <a:gd name="T65" fmla="*/ 275 h 1608"/>
                <a:gd name="T66" fmla="*/ 12697 w 1645"/>
                <a:gd name="T67" fmla="*/ 258 h 1608"/>
                <a:gd name="T68" fmla="*/ 13397 w 1645"/>
                <a:gd name="T69" fmla="*/ 250 h 1608"/>
                <a:gd name="T70" fmla="*/ 14493 w 1645"/>
                <a:gd name="T71" fmla="*/ 225 h 1608"/>
                <a:gd name="T72" fmla="*/ 14890 w 1645"/>
                <a:gd name="T73" fmla="*/ 217 h 1608"/>
                <a:gd name="T74" fmla="*/ 12697 w 1645"/>
                <a:gd name="T75" fmla="*/ 183 h 1608"/>
                <a:gd name="T76" fmla="*/ 10517 w 1645"/>
                <a:gd name="T77" fmla="*/ 167 h 1608"/>
                <a:gd name="T78" fmla="*/ 7636 w 1645"/>
                <a:gd name="T79" fmla="*/ 143 h 1608"/>
                <a:gd name="T80" fmla="*/ 6909 w 1645"/>
                <a:gd name="T81" fmla="*/ 133 h 1608"/>
                <a:gd name="T82" fmla="*/ 5819 w 1645"/>
                <a:gd name="T83" fmla="*/ 132 h 1608"/>
                <a:gd name="T84" fmla="*/ 2931 w 1645"/>
                <a:gd name="T85" fmla="*/ 111 h 1608"/>
                <a:gd name="T86" fmla="*/ 1107 w 1645"/>
                <a:gd name="T87" fmla="*/ 94 h 1608"/>
                <a:gd name="T88" fmla="*/ 403 w 1645"/>
                <a:gd name="T89" fmla="*/ 85 h 1608"/>
                <a:gd name="T90" fmla="*/ 2571 w 1645"/>
                <a:gd name="T91" fmla="*/ 88 h 1608"/>
                <a:gd name="T92" fmla="*/ 11632 w 1645"/>
                <a:gd name="T93" fmla="*/ 111 h 1608"/>
                <a:gd name="T94" fmla="*/ 17773 w 1645"/>
                <a:gd name="T95" fmla="*/ 119 h 1608"/>
                <a:gd name="T96" fmla="*/ 18863 w 1645"/>
                <a:gd name="T97" fmla="*/ 122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394" name="Freeform 7"/>
            <p:cNvSpPr>
              <a:spLocks/>
            </p:cNvSpPr>
            <p:nvPr/>
          </p:nvSpPr>
          <p:spPr bwMode="auto">
            <a:xfrm rot="-874291">
              <a:off x="1886" y="-22"/>
              <a:ext cx="1734" cy="1332"/>
            </a:xfrm>
            <a:custGeom>
              <a:avLst/>
              <a:gdLst>
                <a:gd name="T0" fmla="*/ 1703 w 1645"/>
                <a:gd name="T1" fmla="*/ 15 h 1608"/>
                <a:gd name="T2" fmla="*/ 1866 w 1645"/>
                <a:gd name="T3" fmla="*/ 10 h 1608"/>
                <a:gd name="T4" fmla="*/ 1927 w 1645"/>
                <a:gd name="T5" fmla="*/ 9 h 1608"/>
                <a:gd name="T6" fmla="*/ 2059 w 1645"/>
                <a:gd name="T7" fmla="*/ 6 h 1608"/>
                <a:gd name="T8" fmla="*/ 2125 w 1645"/>
                <a:gd name="T9" fmla="*/ 5 h 1608"/>
                <a:gd name="T10" fmla="*/ 2226 w 1645"/>
                <a:gd name="T11" fmla="*/ 2 h 1608"/>
                <a:gd name="T12" fmla="*/ 2256 w 1645"/>
                <a:gd name="T13" fmla="*/ 2 h 1608"/>
                <a:gd name="T14" fmla="*/ 2287 w 1645"/>
                <a:gd name="T15" fmla="*/ 0 h 1608"/>
                <a:gd name="T16" fmla="*/ 2417 w 1645"/>
                <a:gd name="T17" fmla="*/ 3 h 1608"/>
                <a:gd name="T18" fmla="*/ 2812 w 1645"/>
                <a:gd name="T19" fmla="*/ 10 h 1608"/>
                <a:gd name="T20" fmla="*/ 2848 w 1645"/>
                <a:gd name="T21" fmla="*/ 11 h 1608"/>
                <a:gd name="T22" fmla="*/ 3006 w 1645"/>
                <a:gd name="T23" fmla="*/ 14 h 1608"/>
                <a:gd name="T24" fmla="*/ 3039 w 1645"/>
                <a:gd name="T25" fmla="*/ 15 h 1608"/>
                <a:gd name="T26" fmla="*/ 3136 w 1645"/>
                <a:gd name="T27" fmla="*/ 15 h 1608"/>
                <a:gd name="T28" fmla="*/ 3628 w 1645"/>
                <a:gd name="T29" fmla="*/ 17 h 1608"/>
                <a:gd name="T30" fmla="*/ 4479 w 1645"/>
                <a:gd name="T31" fmla="*/ 18 h 1608"/>
                <a:gd name="T32" fmla="*/ 4116 w 1645"/>
                <a:gd name="T33" fmla="*/ 22 h 1608"/>
                <a:gd name="T34" fmla="*/ 3723 w 1645"/>
                <a:gd name="T35" fmla="*/ 23 h 1608"/>
                <a:gd name="T36" fmla="*/ 2940 w 1645"/>
                <a:gd name="T37" fmla="*/ 27 h 1608"/>
                <a:gd name="T38" fmla="*/ 2973 w 1645"/>
                <a:gd name="T39" fmla="*/ 42 h 1608"/>
                <a:gd name="T40" fmla="*/ 2940 w 1645"/>
                <a:gd name="T41" fmla="*/ 45 h 1608"/>
                <a:gd name="T42" fmla="*/ 2848 w 1645"/>
                <a:gd name="T43" fmla="*/ 43 h 1608"/>
                <a:gd name="T44" fmla="*/ 2748 w 1645"/>
                <a:gd name="T45" fmla="*/ 41 h 1608"/>
                <a:gd name="T46" fmla="*/ 2517 w 1645"/>
                <a:gd name="T47" fmla="*/ 37 h 1608"/>
                <a:gd name="T48" fmla="*/ 2256 w 1645"/>
                <a:gd name="T49" fmla="*/ 31 h 1608"/>
                <a:gd name="T50" fmla="*/ 2125 w 1645"/>
                <a:gd name="T51" fmla="*/ 31 h 1608"/>
                <a:gd name="T52" fmla="*/ 2059 w 1645"/>
                <a:gd name="T53" fmla="*/ 31 h 1608"/>
                <a:gd name="T54" fmla="*/ 1766 w 1645"/>
                <a:gd name="T55" fmla="*/ 34 h 1608"/>
                <a:gd name="T56" fmla="*/ 1505 w 1645"/>
                <a:gd name="T57" fmla="*/ 36 h 1608"/>
                <a:gd name="T58" fmla="*/ 1112 w 1645"/>
                <a:gd name="T59" fmla="*/ 40 h 1608"/>
                <a:gd name="T60" fmla="*/ 852 w 1645"/>
                <a:gd name="T61" fmla="*/ 42 h 1608"/>
                <a:gd name="T62" fmla="*/ 913 w 1645"/>
                <a:gd name="T63" fmla="*/ 39 h 1608"/>
                <a:gd name="T64" fmla="*/ 1080 w 1645"/>
                <a:gd name="T65" fmla="*/ 34 h 1608"/>
                <a:gd name="T66" fmla="*/ 1148 w 1645"/>
                <a:gd name="T67" fmla="*/ 31 h 1608"/>
                <a:gd name="T68" fmla="*/ 1211 w 1645"/>
                <a:gd name="T69" fmla="*/ 31 h 1608"/>
                <a:gd name="T70" fmla="*/ 1308 w 1645"/>
                <a:gd name="T71" fmla="*/ 27 h 1608"/>
                <a:gd name="T72" fmla="*/ 1344 w 1645"/>
                <a:gd name="T73" fmla="*/ 26 h 1608"/>
                <a:gd name="T74" fmla="*/ 1148 w 1645"/>
                <a:gd name="T75" fmla="*/ 22 h 1608"/>
                <a:gd name="T76" fmla="*/ 950 w 1645"/>
                <a:gd name="T77" fmla="*/ 21 h 1608"/>
                <a:gd name="T78" fmla="*/ 689 w 1645"/>
                <a:gd name="T79" fmla="*/ 18 h 1608"/>
                <a:gd name="T80" fmla="*/ 622 w 1645"/>
                <a:gd name="T81" fmla="*/ 17 h 1608"/>
                <a:gd name="T82" fmla="*/ 527 w 1645"/>
                <a:gd name="T83" fmla="*/ 16 h 1608"/>
                <a:gd name="T84" fmla="*/ 264 w 1645"/>
                <a:gd name="T85" fmla="*/ 13 h 1608"/>
                <a:gd name="T86" fmla="*/ 100 w 1645"/>
                <a:gd name="T87" fmla="*/ 12 h 1608"/>
                <a:gd name="T88" fmla="*/ 36 w 1645"/>
                <a:gd name="T89" fmla="*/ 10 h 1608"/>
                <a:gd name="T90" fmla="*/ 232 w 1645"/>
                <a:gd name="T91" fmla="*/ 10 h 1608"/>
                <a:gd name="T92" fmla="*/ 1046 w 1645"/>
                <a:gd name="T93" fmla="*/ 13 h 1608"/>
                <a:gd name="T94" fmla="*/ 1602 w 1645"/>
                <a:gd name="T95" fmla="*/ 15 h 1608"/>
                <a:gd name="T96" fmla="*/ 1703 w 1645"/>
                <a:gd name="T97" fmla="*/ 15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6391" name="Rectangle 14"/>
          <p:cNvSpPr>
            <a:spLocks noChangeArrowheads="1"/>
          </p:cNvSpPr>
          <p:nvPr/>
        </p:nvSpPr>
        <p:spPr bwMode="auto">
          <a:xfrm>
            <a:off x="2590800" y="1676400"/>
            <a:ext cx="56388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a:r>
              <a:rPr lang="en-US" sz="3200" b="1">
                <a:solidFill>
                  <a:srgbClr val="C00000"/>
                </a:solidFill>
                <a:latin typeface="Verdana" pitchFamily="34" charset="0"/>
              </a:rPr>
              <a:t>Quiz: How much do you </a:t>
            </a:r>
          </a:p>
          <a:p>
            <a:pPr algn="r"/>
            <a:r>
              <a:rPr lang="en-US" sz="3200" b="1">
                <a:solidFill>
                  <a:srgbClr val="C00000"/>
                </a:solidFill>
                <a:latin typeface="Verdana" pitchFamily="34" charset="0"/>
              </a:rPr>
              <a:t>know about Missouri </a:t>
            </a:r>
          </a:p>
          <a:p>
            <a:pPr algn="r"/>
            <a:r>
              <a:rPr lang="en-US" sz="3200" b="1">
                <a:solidFill>
                  <a:srgbClr val="C00000"/>
                </a:solidFill>
                <a:latin typeface="Verdana" pitchFamily="34" charset="0"/>
              </a:rPr>
              <a:t>Government?</a:t>
            </a:r>
          </a:p>
        </p:txBody>
      </p:sp>
      <p:sp>
        <p:nvSpPr>
          <p:cNvPr id="14341" name="Rectangle 12"/>
          <p:cNvSpPr>
            <a:spLocks noChangeArrowheads="1"/>
          </p:cNvSpPr>
          <p:nvPr/>
        </p:nvSpPr>
        <p:spPr bwMode="auto">
          <a:xfrm>
            <a:off x="1371600" y="5029200"/>
            <a:ext cx="7315200" cy="990600"/>
          </a:xfrm>
          <a:prstGeom prst="rect">
            <a:avLst/>
          </a:prstGeom>
          <a:noFill/>
          <a:ln w="28575">
            <a:solidFill>
              <a:schemeClr val="bg1">
                <a:lumMod val="75000"/>
              </a:schemeClr>
            </a:solidFill>
            <a:miter lim="800000"/>
            <a:headEnd/>
            <a:tailEnd/>
          </a:ln>
        </p:spPr>
        <p:txBody>
          <a:bodyPr wrap="none" anchor="ctr"/>
          <a:lstStyle/>
          <a:p>
            <a:pPr>
              <a:spcAft>
                <a:spcPts val="600"/>
              </a:spcAft>
              <a:defRPr/>
            </a:pPr>
            <a:r>
              <a:rPr lang="en-US" sz="1800" b="1" dirty="0">
                <a:solidFill>
                  <a:schemeClr val="bg2">
                    <a:lumMod val="75000"/>
                  </a:schemeClr>
                </a:solidFill>
                <a:latin typeface="Verdana" pitchFamily="34" charset="0"/>
              </a:rPr>
              <a:t>Find your Legislators:</a:t>
            </a:r>
          </a:p>
          <a:p>
            <a:pPr>
              <a:defRPr/>
            </a:pPr>
            <a:r>
              <a:rPr lang="en-US" sz="1800" b="1" u="sng" dirty="0">
                <a:solidFill>
                  <a:schemeClr val="bg2">
                    <a:lumMod val="75000"/>
                  </a:schemeClr>
                </a:solidFill>
                <a:latin typeface="Verdana" pitchFamily="34" charset="0"/>
              </a:rPr>
              <a:t>http://www.senate.mo.gov/llookup/leg_lookup.aspx</a:t>
            </a:r>
          </a:p>
        </p:txBody>
      </p:sp>
    </p:spTree>
  </p:cSld>
  <p:clrMapOvr>
    <a:masterClrMapping/>
  </p:clrMapOvr>
  <p:transition spd="med">
    <p:split orient="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7" name="Group 21"/>
          <p:cNvGrpSpPr>
            <a:grpSpLocks/>
          </p:cNvGrpSpPr>
          <p:nvPr/>
        </p:nvGrpSpPr>
        <p:grpSpPr bwMode="auto">
          <a:xfrm>
            <a:off x="3657600" y="0"/>
            <a:ext cx="3124200" cy="2362200"/>
            <a:chOff x="1776" y="-96"/>
            <a:chExt cx="1968" cy="1488"/>
          </a:xfrm>
        </p:grpSpPr>
        <p:sp>
          <p:nvSpPr>
            <p:cNvPr id="1052" name="Freeform 22"/>
            <p:cNvSpPr>
              <a:spLocks/>
            </p:cNvSpPr>
            <p:nvPr/>
          </p:nvSpPr>
          <p:spPr bwMode="auto">
            <a:xfrm rot="-874291">
              <a:off x="1776" y="-96"/>
              <a:ext cx="1968" cy="1488"/>
            </a:xfrm>
            <a:custGeom>
              <a:avLst/>
              <a:gdLst>
                <a:gd name="T0" fmla="*/ 13179 w 1645"/>
                <a:gd name="T1" fmla="*/ 143 h 1608"/>
                <a:gd name="T2" fmla="*/ 14450 w 1645"/>
                <a:gd name="T3" fmla="*/ 97 h 1608"/>
                <a:gd name="T4" fmla="*/ 14930 w 1645"/>
                <a:gd name="T5" fmla="*/ 87 h 1608"/>
                <a:gd name="T6" fmla="*/ 15964 w 1645"/>
                <a:gd name="T7" fmla="*/ 58 h 1608"/>
                <a:gd name="T8" fmla="*/ 16435 w 1645"/>
                <a:gd name="T9" fmla="*/ 48 h 1608"/>
                <a:gd name="T10" fmla="*/ 17214 w 1645"/>
                <a:gd name="T11" fmla="*/ 19 h 1608"/>
                <a:gd name="T12" fmla="*/ 17475 w 1645"/>
                <a:gd name="T13" fmla="*/ 10 h 1608"/>
                <a:gd name="T14" fmla="*/ 17719 w 1645"/>
                <a:gd name="T15" fmla="*/ 0 h 1608"/>
                <a:gd name="T16" fmla="*/ 18741 w 1645"/>
                <a:gd name="T17" fmla="*/ 29 h 1608"/>
                <a:gd name="T18" fmla="*/ 21757 w 1645"/>
                <a:gd name="T19" fmla="*/ 97 h 1608"/>
                <a:gd name="T20" fmla="*/ 22007 w 1645"/>
                <a:gd name="T21" fmla="*/ 105 h 1608"/>
                <a:gd name="T22" fmla="*/ 23298 w 1645"/>
                <a:gd name="T23" fmla="*/ 133 h 1608"/>
                <a:gd name="T24" fmla="*/ 23523 w 1645"/>
                <a:gd name="T25" fmla="*/ 143 h 1608"/>
                <a:gd name="T26" fmla="*/ 24294 w 1645"/>
                <a:gd name="T27" fmla="*/ 147 h 1608"/>
                <a:gd name="T28" fmla="*/ 28078 w 1645"/>
                <a:gd name="T29" fmla="*/ 161 h 1608"/>
                <a:gd name="T30" fmla="*/ 34648 w 1645"/>
                <a:gd name="T31" fmla="*/ 177 h 1608"/>
                <a:gd name="T32" fmla="*/ 31866 w 1645"/>
                <a:gd name="T33" fmla="*/ 198 h 1608"/>
                <a:gd name="T34" fmla="*/ 28846 w 1645"/>
                <a:gd name="T35" fmla="*/ 222 h 1608"/>
                <a:gd name="T36" fmla="*/ 22763 w 1645"/>
                <a:gd name="T37" fmla="*/ 257 h 1608"/>
                <a:gd name="T38" fmla="*/ 23039 w 1645"/>
                <a:gd name="T39" fmla="*/ 404 h 1608"/>
                <a:gd name="T40" fmla="*/ 22763 w 1645"/>
                <a:gd name="T41" fmla="*/ 424 h 1608"/>
                <a:gd name="T42" fmla="*/ 22007 w 1645"/>
                <a:gd name="T43" fmla="*/ 417 h 1608"/>
                <a:gd name="T44" fmla="*/ 21263 w 1645"/>
                <a:gd name="T45" fmla="*/ 398 h 1608"/>
                <a:gd name="T46" fmla="*/ 19489 w 1645"/>
                <a:gd name="T47" fmla="*/ 357 h 1608"/>
                <a:gd name="T48" fmla="*/ 17475 w 1645"/>
                <a:gd name="T49" fmla="*/ 289 h 1608"/>
                <a:gd name="T50" fmla="*/ 16435 w 1645"/>
                <a:gd name="T51" fmla="*/ 292 h 1608"/>
                <a:gd name="T52" fmla="*/ 15964 w 1645"/>
                <a:gd name="T53" fmla="*/ 302 h 1608"/>
                <a:gd name="T54" fmla="*/ 13659 w 1645"/>
                <a:gd name="T55" fmla="*/ 324 h 1608"/>
                <a:gd name="T56" fmla="*/ 11662 w 1645"/>
                <a:gd name="T57" fmla="*/ 347 h 1608"/>
                <a:gd name="T58" fmla="*/ 8608 w 1645"/>
                <a:gd name="T59" fmla="*/ 383 h 1608"/>
                <a:gd name="T60" fmla="*/ 6581 w 1645"/>
                <a:gd name="T61" fmla="*/ 401 h 1608"/>
                <a:gd name="T62" fmla="*/ 7092 w 1645"/>
                <a:gd name="T63" fmla="*/ 373 h 1608"/>
                <a:gd name="T64" fmla="*/ 8377 w 1645"/>
                <a:gd name="T65" fmla="*/ 321 h 1608"/>
                <a:gd name="T66" fmla="*/ 8871 w 1645"/>
                <a:gd name="T67" fmla="*/ 302 h 1608"/>
                <a:gd name="T68" fmla="*/ 9360 w 1645"/>
                <a:gd name="T69" fmla="*/ 292 h 1608"/>
                <a:gd name="T70" fmla="*/ 10126 w 1645"/>
                <a:gd name="T71" fmla="*/ 263 h 1608"/>
                <a:gd name="T72" fmla="*/ 10403 w 1645"/>
                <a:gd name="T73" fmla="*/ 254 h 1608"/>
                <a:gd name="T74" fmla="*/ 8871 w 1645"/>
                <a:gd name="T75" fmla="*/ 214 h 1608"/>
                <a:gd name="T76" fmla="*/ 7348 w 1645"/>
                <a:gd name="T77" fmla="*/ 196 h 1608"/>
                <a:gd name="T78" fmla="*/ 5335 w 1645"/>
                <a:gd name="T79" fmla="*/ 167 h 1608"/>
                <a:gd name="T80" fmla="*/ 4827 w 1645"/>
                <a:gd name="T81" fmla="*/ 156 h 1608"/>
                <a:gd name="T82" fmla="*/ 4066 w 1645"/>
                <a:gd name="T83" fmla="*/ 155 h 1608"/>
                <a:gd name="T84" fmla="*/ 2048 w 1645"/>
                <a:gd name="T85" fmla="*/ 130 h 1608"/>
                <a:gd name="T86" fmla="*/ 773 w 1645"/>
                <a:gd name="T87" fmla="*/ 110 h 1608"/>
                <a:gd name="T88" fmla="*/ 282 w 1645"/>
                <a:gd name="T89" fmla="*/ 99 h 1608"/>
                <a:gd name="T90" fmla="*/ 1796 w 1645"/>
                <a:gd name="T91" fmla="*/ 103 h 1608"/>
                <a:gd name="T92" fmla="*/ 8127 w 1645"/>
                <a:gd name="T93" fmla="*/ 130 h 1608"/>
                <a:gd name="T94" fmla="*/ 12418 w 1645"/>
                <a:gd name="T95" fmla="*/ 139 h 1608"/>
                <a:gd name="T96" fmla="*/ 13179 w 1645"/>
                <a:gd name="T97" fmla="*/ 143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3" name="Freeform 23"/>
            <p:cNvSpPr>
              <a:spLocks/>
            </p:cNvSpPr>
            <p:nvPr/>
          </p:nvSpPr>
          <p:spPr bwMode="auto">
            <a:xfrm rot="-874291">
              <a:off x="1886" y="-22"/>
              <a:ext cx="1734" cy="1332"/>
            </a:xfrm>
            <a:custGeom>
              <a:avLst/>
              <a:gdLst>
                <a:gd name="T0" fmla="*/ 1533 w 1645"/>
                <a:gd name="T1" fmla="*/ 22 h 1608"/>
                <a:gd name="T2" fmla="*/ 1679 w 1645"/>
                <a:gd name="T3" fmla="*/ 15 h 1608"/>
                <a:gd name="T4" fmla="*/ 1734 w 1645"/>
                <a:gd name="T5" fmla="*/ 13 h 1608"/>
                <a:gd name="T6" fmla="*/ 1853 w 1645"/>
                <a:gd name="T7" fmla="*/ 8 h 1608"/>
                <a:gd name="T8" fmla="*/ 1913 w 1645"/>
                <a:gd name="T9" fmla="*/ 7 h 1608"/>
                <a:gd name="T10" fmla="*/ 2004 w 1645"/>
                <a:gd name="T11" fmla="*/ 2 h 1608"/>
                <a:gd name="T12" fmla="*/ 2030 w 1645"/>
                <a:gd name="T13" fmla="*/ 2 h 1608"/>
                <a:gd name="T14" fmla="*/ 2059 w 1645"/>
                <a:gd name="T15" fmla="*/ 0 h 1608"/>
                <a:gd name="T16" fmla="*/ 2175 w 1645"/>
                <a:gd name="T17" fmla="*/ 5 h 1608"/>
                <a:gd name="T18" fmla="*/ 2531 w 1645"/>
                <a:gd name="T19" fmla="*/ 15 h 1608"/>
                <a:gd name="T20" fmla="*/ 2563 w 1645"/>
                <a:gd name="T21" fmla="*/ 16 h 1608"/>
                <a:gd name="T22" fmla="*/ 2706 w 1645"/>
                <a:gd name="T23" fmla="*/ 21 h 1608"/>
                <a:gd name="T24" fmla="*/ 2735 w 1645"/>
                <a:gd name="T25" fmla="*/ 22 h 1608"/>
                <a:gd name="T26" fmla="*/ 2822 w 1645"/>
                <a:gd name="T27" fmla="*/ 22 h 1608"/>
                <a:gd name="T28" fmla="*/ 3265 w 1645"/>
                <a:gd name="T29" fmla="*/ 24 h 1608"/>
                <a:gd name="T30" fmla="*/ 4031 w 1645"/>
                <a:gd name="T31" fmla="*/ 27 h 1608"/>
                <a:gd name="T32" fmla="*/ 3705 w 1645"/>
                <a:gd name="T33" fmla="*/ 31 h 1608"/>
                <a:gd name="T34" fmla="*/ 3351 w 1645"/>
                <a:gd name="T35" fmla="*/ 34 h 1608"/>
                <a:gd name="T36" fmla="*/ 2646 w 1645"/>
                <a:gd name="T37" fmla="*/ 39 h 1608"/>
                <a:gd name="T38" fmla="*/ 2675 w 1645"/>
                <a:gd name="T39" fmla="*/ 62 h 1608"/>
                <a:gd name="T40" fmla="*/ 2646 w 1645"/>
                <a:gd name="T41" fmla="*/ 65 h 1608"/>
                <a:gd name="T42" fmla="*/ 2563 w 1645"/>
                <a:gd name="T43" fmla="*/ 63 h 1608"/>
                <a:gd name="T44" fmla="*/ 2473 w 1645"/>
                <a:gd name="T45" fmla="*/ 60 h 1608"/>
                <a:gd name="T46" fmla="*/ 2265 w 1645"/>
                <a:gd name="T47" fmla="*/ 54 h 1608"/>
                <a:gd name="T48" fmla="*/ 2030 w 1645"/>
                <a:gd name="T49" fmla="*/ 45 h 1608"/>
                <a:gd name="T50" fmla="*/ 1913 w 1645"/>
                <a:gd name="T51" fmla="*/ 45 h 1608"/>
                <a:gd name="T52" fmla="*/ 1853 w 1645"/>
                <a:gd name="T53" fmla="*/ 46 h 1608"/>
                <a:gd name="T54" fmla="*/ 1589 w 1645"/>
                <a:gd name="T55" fmla="*/ 50 h 1608"/>
                <a:gd name="T56" fmla="*/ 1355 w 1645"/>
                <a:gd name="T57" fmla="*/ 53 h 1608"/>
                <a:gd name="T58" fmla="*/ 1001 w 1645"/>
                <a:gd name="T59" fmla="*/ 58 h 1608"/>
                <a:gd name="T60" fmla="*/ 767 w 1645"/>
                <a:gd name="T61" fmla="*/ 61 h 1608"/>
                <a:gd name="T62" fmla="*/ 822 w 1645"/>
                <a:gd name="T63" fmla="*/ 57 h 1608"/>
                <a:gd name="T64" fmla="*/ 972 w 1645"/>
                <a:gd name="T65" fmla="*/ 49 h 1608"/>
                <a:gd name="T66" fmla="*/ 1033 w 1645"/>
                <a:gd name="T67" fmla="*/ 46 h 1608"/>
                <a:gd name="T68" fmla="*/ 1090 w 1645"/>
                <a:gd name="T69" fmla="*/ 45 h 1608"/>
                <a:gd name="T70" fmla="*/ 1177 w 1645"/>
                <a:gd name="T71" fmla="*/ 40 h 1608"/>
                <a:gd name="T72" fmla="*/ 1210 w 1645"/>
                <a:gd name="T73" fmla="*/ 38 h 1608"/>
                <a:gd name="T74" fmla="*/ 1033 w 1645"/>
                <a:gd name="T75" fmla="*/ 33 h 1608"/>
                <a:gd name="T76" fmla="*/ 855 w 1645"/>
                <a:gd name="T77" fmla="*/ 30 h 1608"/>
                <a:gd name="T78" fmla="*/ 620 w 1645"/>
                <a:gd name="T79" fmla="*/ 26 h 1608"/>
                <a:gd name="T80" fmla="*/ 560 w 1645"/>
                <a:gd name="T81" fmla="*/ 24 h 1608"/>
                <a:gd name="T82" fmla="*/ 474 w 1645"/>
                <a:gd name="T83" fmla="*/ 23 h 1608"/>
                <a:gd name="T84" fmla="*/ 237 w 1645"/>
                <a:gd name="T85" fmla="*/ 19 h 1608"/>
                <a:gd name="T86" fmla="*/ 90 w 1645"/>
                <a:gd name="T87" fmla="*/ 17 h 1608"/>
                <a:gd name="T88" fmla="*/ 32 w 1645"/>
                <a:gd name="T89" fmla="*/ 15 h 1608"/>
                <a:gd name="T90" fmla="*/ 209 w 1645"/>
                <a:gd name="T91" fmla="*/ 15 h 1608"/>
                <a:gd name="T92" fmla="*/ 941 w 1645"/>
                <a:gd name="T93" fmla="*/ 19 h 1608"/>
                <a:gd name="T94" fmla="*/ 1442 w 1645"/>
                <a:gd name="T95" fmla="*/ 22 h 1608"/>
                <a:gd name="T96" fmla="*/ 1533 w 1645"/>
                <a:gd name="T97" fmla="*/ 22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028" name="Rectangle 29"/>
          <p:cNvSpPr>
            <a:spLocks noChangeArrowheads="1"/>
          </p:cNvSpPr>
          <p:nvPr/>
        </p:nvSpPr>
        <p:spPr bwMode="auto">
          <a:xfrm>
            <a:off x="3048000" y="304800"/>
            <a:ext cx="5867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a:r>
              <a:rPr lang="en-US" sz="3200" b="1">
                <a:solidFill>
                  <a:srgbClr val="C00000"/>
                </a:solidFill>
                <a:latin typeface="Verdana" pitchFamily="34" charset="0"/>
              </a:rPr>
              <a:t>Two of the Three </a:t>
            </a:r>
          </a:p>
          <a:p>
            <a:pPr algn="r"/>
            <a:r>
              <a:rPr lang="en-US" sz="3200" b="1">
                <a:solidFill>
                  <a:srgbClr val="C00000"/>
                </a:solidFill>
                <a:latin typeface="Verdana" pitchFamily="34" charset="0"/>
              </a:rPr>
              <a:t>Branches of Government</a:t>
            </a:r>
          </a:p>
        </p:txBody>
      </p:sp>
      <p:sp>
        <p:nvSpPr>
          <p:cNvPr id="1029" name="Text Box 30"/>
          <p:cNvSpPr txBox="1">
            <a:spLocks noChangeArrowheads="1"/>
          </p:cNvSpPr>
          <p:nvPr/>
        </p:nvSpPr>
        <p:spPr bwMode="auto">
          <a:xfrm>
            <a:off x="3400425" y="1812925"/>
            <a:ext cx="4953000" cy="461963"/>
          </a:xfrm>
          <a:prstGeom prst="rect">
            <a:avLst/>
          </a:prstGeom>
          <a:noFill/>
          <a:ln w="9525">
            <a:noFill/>
            <a:miter lim="800000"/>
            <a:headEnd/>
            <a:tailEnd/>
          </a:ln>
        </p:spPr>
        <p:txBody>
          <a:bodyPr>
            <a:spAutoFit/>
          </a:bodyPr>
          <a:lstStyle/>
          <a:p>
            <a:pPr algn="ctr">
              <a:spcBef>
                <a:spcPct val="50000"/>
              </a:spcBef>
              <a:defRPr/>
            </a:pPr>
            <a:r>
              <a:rPr lang="en-US" b="1" dirty="0">
                <a:solidFill>
                  <a:schemeClr val="bg2">
                    <a:lumMod val="75000"/>
                  </a:schemeClr>
                </a:solidFill>
                <a:latin typeface="Verdana" pitchFamily="34" charset="0"/>
              </a:rPr>
              <a:t>Executive Branch</a:t>
            </a:r>
          </a:p>
        </p:txBody>
      </p:sp>
      <p:sp>
        <p:nvSpPr>
          <p:cNvPr id="1030" name="Text Box 31"/>
          <p:cNvSpPr txBox="1">
            <a:spLocks noChangeArrowheads="1"/>
          </p:cNvSpPr>
          <p:nvPr/>
        </p:nvSpPr>
        <p:spPr bwMode="auto">
          <a:xfrm>
            <a:off x="3409950" y="2514600"/>
            <a:ext cx="4953000" cy="923925"/>
          </a:xfrm>
          <a:prstGeom prst="rect">
            <a:avLst/>
          </a:prstGeom>
          <a:noFill/>
          <a:ln w="9525">
            <a:noFill/>
            <a:miter lim="800000"/>
            <a:headEnd/>
            <a:tailEnd/>
          </a:ln>
        </p:spPr>
        <p:txBody>
          <a:bodyPr>
            <a:spAutoFit/>
          </a:bodyPr>
          <a:lstStyle/>
          <a:p>
            <a:pPr algn="ctr">
              <a:spcBef>
                <a:spcPct val="50000"/>
              </a:spcBef>
              <a:defRPr/>
            </a:pPr>
            <a:r>
              <a:rPr lang="en-US" b="1" dirty="0">
                <a:solidFill>
                  <a:schemeClr val="bg2">
                    <a:lumMod val="75000"/>
                  </a:schemeClr>
                </a:solidFill>
                <a:latin typeface="Verdana" pitchFamily="34" charset="0"/>
              </a:rPr>
              <a:t>Legislative Branch</a:t>
            </a:r>
          </a:p>
          <a:p>
            <a:pPr algn="ctr">
              <a:spcBef>
                <a:spcPct val="50000"/>
              </a:spcBef>
              <a:defRPr/>
            </a:pPr>
            <a:r>
              <a:rPr lang="en-US" sz="2000" b="1" dirty="0">
                <a:solidFill>
                  <a:schemeClr val="bg2">
                    <a:lumMod val="75000"/>
                  </a:schemeClr>
                </a:solidFill>
                <a:latin typeface="Verdana" pitchFamily="34" charset="0"/>
              </a:rPr>
              <a:t>(General Assembly)</a:t>
            </a:r>
          </a:p>
        </p:txBody>
      </p:sp>
      <p:grpSp>
        <p:nvGrpSpPr>
          <p:cNvPr id="1031" name="Group 32"/>
          <p:cNvGrpSpPr>
            <a:grpSpLocks/>
          </p:cNvGrpSpPr>
          <p:nvPr/>
        </p:nvGrpSpPr>
        <p:grpSpPr bwMode="auto">
          <a:xfrm>
            <a:off x="2819400" y="3622675"/>
            <a:ext cx="5734050" cy="2400300"/>
            <a:chOff x="1788" y="1884"/>
            <a:chExt cx="3612" cy="1512"/>
          </a:xfrm>
        </p:grpSpPr>
        <p:sp>
          <p:nvSpPr>
            <p:cNvPr id="1040" name="Rectangle 33"/>
            <p:cNvSpPr>
              <a:spLocks noChangeArrowheads="1"/>
            </p:cNvSpPr>
            <p:nvPr/>
          </p:nvSpPr>
          <p:spPr bwMode="auto">
            <a:xfrm>
              <a:off x="4158" y="2376"/>
              <a:ext cx="888" cy="666"/>
            </a:xfrm>
            <a:prstGeom prst="rect">
              <a:avLst/>
            </a:prstGeom>
            <a:solidFill>
              <a:srgbClr val="900000"/>
            </a:solidFill>
            <a:ln w="9525">
              <a:solidFill>
                <a:schemeClr val="tx1"/>
              </a:solidFill>
              <a:miter lim="800000"/>
              <a:headEnd/>
              <a:tailEnd/>
            </a:ln>
          </p:spPr>
          <p:txBody>
            <a:bodyPr wrap="none" anchor="ctr"/>
            <a:lstStyle/>
            <a:p>
              <a:endParaRPr lang="en-US"/>
            </a:p>
          </p:txBody>
        </p:sp>
        <p:grpSp>
          <p:nvGrpSpPr>
            <p:cNvPr id="1041" name="Group 34"/>
            <p:cNvGrpSpPr>
              <a:grpSpLocks/>
            </p:cNvGrpSpPr>
            <p:nvPr/>
          </p:nvGrpSpPr>
          <p:grpSpPr bwMode="auto">
            <a:xfrm>
              <a:off x="1788" y="1884"/>
              <a:ext cx="3612" cy="1512"/>
              <a:chOff x="1788" y="1884"/>
              <a:chExt cx="3612" cy="1512"/>
            </a:xfrm>
          </p:grpSpPr>
          <p:sp>
            <p:nvSpPr>
              <p:cNvPr id="1042" name="Rectangle 35"/>
              <p:cNvSpPr>
                <a:spLocks noChangeArrowheads="1"/>
              </p:cNvSpPr>
              <p:nvPr/>
            </p:nvSpPr>
            <p:spPr bwMode="auto">
              <a:xfrm>
                <a:off x="2280" y="2370"/>
                <a:ext cx="888" cy="666"/>
              </a:xfrm>
              <a:prstGeom prst="rect">
                <a:avLst/>
              </a:prstGeom>
              <a:solidFill>
                <a:srgbClr val="900000"/>
              </a:solidFill>
              <a:ln w="9525">
                <a:solidFill>
                  <a:schemeClr val="tx1"/>
                </a:solidFill>
                <a:miter lim="800000"/>
                <a:headEnd/>
                <a:tailEnd/>
              </a:ln>
            </p:spPr>
            <p:txBody>
              <a:bodyPr wrap="none" anchor="ctr"/>
              <a:lstStyle/>
              <a:p>
                <a:endParaRPr lang="en-US"/>
              </a:p>
            </p:txBody>
          </p:sp>
          <p:grpSp>
            <p:nvGrpSpPr>
              <p:cNvPr id="1043" name="Group 36"/>
              <p:cNvGrpSpPr>
                <a:grpSpLocks/>
              </p:cNvGrpSpPr>
              <p:nvPr/>
            </p:nvGrpSpPr>
            <p:grpSpPr bwMode="auto">
              <a:xfrm>
                <a:off x="1788" y="1884"/>
                <a:ext cx="3612" cy="1512"/>
                <a:chOff x="1788" y="1884"/>
                <a:chExt cx="3612" cy="1512"/>
              </a:xfrm>
            </p:grpSpPr>
            <p:sp>
              <p:nvSpPr>
                <p:cNvPr id="1044" name="Line 37"/>
                <p:cNvSpPr>
                  <a:spLocks noChangeShapeType="1"/>
                </p:cNvSpPr>
                <p:nvPr/>
              </p:nvSpPr>
              <p:spPr bwMode="auto">
                <a:xfrm>
                  <a:off x="3714" y="1884"/>
                  <a:ext cx="0" cy="192"/>
                </a:xfrm>
                <a:prstGeom prst="line">
                  <a:avLst/>
                </a:prstGeom>
                <a:noFill/>
                <a:ln w="9525">
                  <a:solidFill>
                    <a:srgbClr val="90000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026" name="Object 38" descr="photo of the Capitol inside"/>
                <p:cNvGraphicFramePr>
                  <a:graphicFrameLocks noChangeAspect="1"/>
                </p:cNvGraphicFramePr>
                <p:nvPr/>
              </p:nvGraphicFramePr>
              <p:xfrm>
                <a:off x="2301" y="2352"/>
                <a:ext cx="894" cy="672"/>
              </p:xfrm>
              <a:graphic>
                <a:graphicData uri="http://schemas.openxmlformats.org/presentationml/2006/ole">
                  <mc:AlternateContent xmlns:mc="http://schemas.openxmlformats.org/markup-compatibility/2006">
                    <mc:Choice xmlns:v="urn:schemas-microsoft-com:vml" Requires="v">
                      <p:oleObj spid="_x0000_s1066" r:id="rId4" imgW="1420368" imgH="1066800" progId="Word.Picture.8">
                        <p:embed/>
                      </p:oleObj>
                    </mc:Choice>
                    <mc:Fallback>
                      <p:oleObj r:id="rId4" imgW="1420368" imgH="1066800" progId="Word.Picture.8">
                        <p:embed/>
                        <p:pic>
                          <p:nvPicPr>
                            <p:cNvPr id="0" name="Object 38" descr="photo of the Capitol inside"/>
                            <p:cNvPicPr>
                              <a:picLocks noChangeAspect="1" noChangeArrowheads="1"/>
                            </p:cNvPicPr>
                            <p:nvPr/>
                          </p:nvPicPr>
                          <p:blipFill>
                            <a:blip r:embed="rId5">
                              <a:grayscl/>
                              <a:extLst>
                                <a:ext uri="{28A0092B-C50C-407E-A947-70E740481C1C}">
                                  <a14:useLocalDpi xmlns:a14="http://schemas.microsoft.com/office/drawing/2010/main" val="0"/>
                                </a:ext>
                              </a:extLst>
                            </a:blip>
                            <a:srcRect/>
                            <a:stretch>
                              <a:fillRect/>
                            </a:stretch>
                          </p:blipFill>
                          <p:spPr bwMode="auto">
                            <a:xfrm>
                              <a:off x="2301" y="2352"/>
                              <a:ext cx="894" cy="6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45" name="Text Box 39"/>
                <p:cNvSpPr txBox="1">
                  <a:spLocks noChangeArrowheads="1"/>
                </p:cNvSpPr>
                <p:nvPr/>
              </p:nvSpPr>
              <p:spPr bwMode="auto">
                <a:xfrm>
                  <a:off x="1788" y="3192"/>
                  <a:ext cx="1920" cy="204"/>
                </a:xfrm>
                <a:prstGeom prst="rect">
                  <a:avLst/>
                </a:prstGeom>
                <a:noFill/>
                <a:ln w="9525">
                  <a:noFill/>
                  <a:miter lim="800000"/>
                  <a:headEnd/>
                  <a:tailEnd/>
                </a:ln>
              </p:spPr>
              <p:txBody>
                <a:bodyPr>
                  <a:spAutoFit/>
                </a:bodyPr>
                <a:lstStyle/>
                <a:p>
                  <a:pPr>
                    <a:spcBef>
                      <a:spcPct val="50000"/>
                    </a:spcBef>
                    <a:defRPr/>
                  </a:pPr>
                  <a:r>
                    <a:rPr lang="en-US" sz="1500" b="1" dirty="0">
                      <a:solidFill>
                        <a:schemeClr val="bg2">
                          <a:lumMod val="75000"/>
                        </a:schemeClr>
                      </a:solidFill>
                      <a:latin typeface="Verdana" pitchFamily="34" charset="0"/>
                    </a:rPr>
                    <a:t>House of Representatives</a:t>
                  </a:r>
                </a:p>
              </p:txBody>
            </p:sp>
            <p:pic>
              <p:nvPicPr>
                <p:cNvPr id="1046" name="Picture 40" descr="photo of the Capitol inside"/>
                <p:cNvPicPr>
                  <a:picLocks noChangeAspect="1" noChangeArrowheads="1"/>
                </p:cNvPicPr>
                <p:nvPr/>
              </p:nvPicPr>
              <p:blipFill>
                <a:blip r:embed="rId6" r:link="rId7">
                  <a:grayscl/>
                  <a:extLst>
                    <a:ext uri="{28A0092B-C50C-407E-A947-70E740481C1C}">
                      <a14:useLocalDpi xmlns:a14="http://schemas.microsoft.com/office/drawing/2010/main" val="0"/>
                    </a:ext>
                  </a:extLst>
                </a:blip>
                <a:srcRect/>
                <a:stretch>
                  <a:fillRect/>
                </a:stretch>
              </p:blipFill>
              <p:spPr bwMode="auto">
                <a:xfrm>
                  <a:off x="4182" y="2352"/>
                  <a:ext cx="900" cy="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7" name="Text Box 41"/>
                <p:cNvSpPr txBox="1">
                  <a:spLocks noChangeArrowheads="1"/>
                </p:cNvSpPr>
                <p:nvPr/>
              </p:nvSpPr>
              <p:spPr bwMode="auto">
                <a:xfrm>
                  <a:off x="3864" y="3192"/>
                  <a:ext cx="1536" cy="204"/>
                </a:xfrm>
                <a:prstGeom prst="rect">
                  <a:avLst/>
                </a:prstGeom>
                <a:noFill/>
                <a:ln w="9525">
                  <a:noFill/>
                  <a:miter lim="800000"/>
                  <a:headEnd/>
                  <a:tailEnd/>
                </a:ln>
              </p:spPr>
              <p:txBody>
                <a:bodyPr>
                  <a:spAutoFit/>
                </a:bodyPr>
                <a:lstStyle/>
                <a:p>
                  <a:pPr algn="ctr">
                    <a:spcBef>
                      <a:spcPct val="50000"/>
                    </a:spcBef>
                    <a:defRPr/>
                  </a:pPr>
                  <a:r>
                    <a:rPr lang="en-US" sz="1500" b="1" dirty="0">
                      <a:solidFill>
                        <a:schemeClr val="bg2">
                          <a:lumMod val="75000"/>
                        </a:schemeClr>
                      </a:solidFill>
                      <a:latin typeface="Verdana" pitchFamily="34" charset="0"/>
                    </a:rPr>
                    <a:t>Senate</a:t>
                  </a:r>
                </a:p>
              </p:txBody>
            </p:sp>
            <p:grpSp>
              <p:nvGrpSpPr>
                <p:cNvPr id="1048" name="Group 42"/>
                <p:cNvGrpSpPr>
                  <a:grpSpLocks/>
                </p:cNvGrpSpPr>
                <p:nvPr/>
              </p:nvGrpSpPr>
              <p:grpSpPr bwMode="auto">
                <a:xfrm>
                  <a:off x="2772" y="2076"/>
                  <a:ext cx="1872" cy="150"/>
                  <a:chOff x="2772" y="2076"/>
                  <a:chExt cx="1872" cy="150"/>
                </a:xfrm>
              </p:grpSpPr>
              <p:sp>
                <p:nvSpPr>
                  <p:cNvPr id="1049" name="Line 43"/>
                  <p:cNvSpPr>
                    <a:spLocks noChangeShapeType="1"/>
                  </p:cNvSpPr>
                  <p:nvPr/>
                </p:nvSpPr>
                <p:spPr bwMode="auto">
                  <a:xfrm>
                    <a:off x="4638" y="2082"/>
                    <a:ext cx="0" cy="144"/>
                  </a:xfrm>
                  <a:prstGeom prst="line">
                    <a:avLst/>
                  </a:prstGeom>
                  <a:noFill/>
                  <a:ln w="9525">
                    <a:solidFill>
                      <a:srgbClr val="9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0" name="Line 44"/>
                  <p:cNvSpPr>
                    <a:spLocks noChangeShapeType="1"/>
                  </p:cNvSpPr>
                  <p:nvPr/>
                </p:nvSpPr>
                <p:spPr bwMode="auto">
                  <a:xfrm>
                    <a:off x="2772" y="2082"/>
                    <a:ext cx="0" cy="144"/>
                  </a:xfrm>
                  <a:prstGeom prst="line">
                    <a:avLst/>
                  </a:prstGeom>
                  <a:noFill/>
                  <a:ln w="9525">
                    <a:solidFill>
                      <a:srgbClr val="9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1" name="Line 45"/>
                  <p:cNvSpPr>
                    <a:spLocks noChangeShapeType="1"/>
                  </p:cNvSpPr>
                  <p:nvPr/>
                </p:nvSpPr>
                <p:spPr bwMode="auto">
                  <a:xfrm>
                    <a:off x="2772" y="2076"/>
                    <a:ext cx="1872" cy="0"/>
                  </a:xfrm>
                  <a:prstGeom prst="line">
                    <a:avLst/>
                  </a:prstGeom>
                  <a:noFill/>
                  <a:ln w="9525">
                    <a:solidFill>
                      <a:srgbClr val="9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grpSp>
      <p:grpSp>
        <p:nvGrpSpPr>
          <p:cNvPr id="1032" name="Group 29"/>
          <p:cNvGrpSpPr>
            <a:grpSpLocks/>
          </p:cNvGrpSpPr>
          <p:nvPr/>
        </p:nvGrpSpPr>
        <p:grpSpPr bwMode="auto">
          <a:xfrm>
            <a:off x="0" y="0"/>
            <a:ext cx="2781300" cy="6858000"/>
            <a:chOff x="0" y="0"/>
            <a:chExt cx="2781300" cy="6858000"/>
          </a:xfrm>
        </p:grpSpPr>
        <p:sp>
          <p:nvSpPr>
            <p:cNvPr id="1033" name="Rectangle 24"/>
            <p:cNvSpPr>
              <a:spLocks noChangeArrowheads="1"/>
            </p:cNvSpPr>
            <p:nvPr/>
          </p:nvSpPr>
          <p:spPr bwMode="auto">
            <a:xfrm>
              <a:off x="0" y="0"/>
              <a:ext cx="2438400" cy="6858000"/>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34" name="Freeform 25"/>
            <p:cNvSpPr>
              <a:spLocks/>
            </p:cNvSpPr>
            <p:nvPr/>
          </p:nvSpPr>
          <p:spPr bwMode="auto">
            <a:xfrm rot="954732">
              <a:off x="1812925" y="5207000"/>
              <a:ext cx="968375" cy="966788"/>
            </a:xfrm>
            <a:custGeom>
              <a:avLst/>
              <a:gdLst>
                <a:gd name="T0" fmla="*/ 2147483647 w 1645"/>
                <a:gd name="T1" fmla="*/ 2147483647 h 1608"/>
                <a:gd name="T2" fmla="*/ 2147483647 w 1645"/>
                <a:gd name="T3" fmla="*/ 2147483647 h 1608"/>
                <a:gd name="T4" fmla="*/ 2147483647 w 1645"/>
                <a:gd name="T5" fmla="*/ 2147483647 h 1608"/>
                <a:gd name="T6" fmla="*/ 2147483647 w 1645"/>
                <a:gd name="T7" fmla="*/ 2147483647 h 1608"/>
                <a:gd name="T8" fmla="*/ 2147483647 w 1645"/>
                <a:gd name="T9" fmla="*/ 2147483647 h 1608"/>
                <a:gd name="T10" fmla="*/ 2147483647 w 1645"/>
                <a:gd name="T11" fmla="*/ 2147483647 h 1608"/>
                <a:gd name="T12" fmla="*/ 2147483647 w 1645"/>
                <a:gd name="T13" fmla="*/ 2147483647 h 1608"/>
                <a:gd name="T14" fmla="*/ 2147483647 w 1645"/>
                <a:gd name="T15" fmla="*/ 0 h 1608"/>
                <a:gd name="T16" fmla="*/ 2147483647 w 1645"/>
                <a:gd name="T17" fmla="*/ 2147483647 h 1608"/>
                <a:gd name="T18" fmla="*/ 2147483647 w 1645"/>
                <a:gd name="T19" fmla="*/ 2147483647 h 1608"/>
                <a:gd name="T20" fmla="*/ 2147483647 w 1645"/>
                <a:gd name="T21" fmla="*/ 2147483647 h 1608"/>
                <a:gd name="T22" fmla="*/ 2147483647 w 1645"/>
                <a:gd name="T23" fmla="*/ 2147483647 h 1608"/>
                <a:gd name="T24" fmla="*/ 2147483647 w 1645"/>
                <a:gd name="T25" fmla="*/ 2147483647 h 1608"/>
                <a:gd name="T26" fmla="*/ 2147483647 w 1645"/>
                <a:gd name="T27" fmla="*/ 2147483647 h 1608"/>
                <a:gd name="T28" fmla="*/ 2147483647 w 1645"/>
                <a:gd name="T29" fmla="*/ 2147483647 h 1608"/>
                <a:gd name="T30" fmla="*/ 2147483647 w 1645"/>
                <a:gd name="T31" fmla="*/ 2147483647 h 1608"/>
                <a:gd name="T32" fmla="*/ 2147483647 w 1645"/>
                <a:gd name="T33" fmla="*/ 2147483647 h 1608"/>
                <a:gd name="T34" fmla="*/ 2147483647 w 1645"/>
                <a:gd name="T35" fmla="*/ 2147483647 h 1608"/>
                <a:gd name="T36" fmla="*/ 2147483647 w 1645"/>
                <a:gd name="T37" fmla="*/ 2147483647 h 1608"/>
                <a:gd name="T38" fmla="*/ 2147483647 w 1645"/>
                <a:gd name="T39" fmla="*/ 2147483647 h 1608"/>
                <a:gd name="T40" fmla="*/ 2147483647 w 1645"/>
                <a:gd name="T41" fmla="*/ 2147483647 h 1608"/>
                <a:gd name="T42" fmla="*/ 2147483647 w 1645"/>
                <a:gd name="T43" fmla="*/ 2147483647 h 1608"/>
                <a:gd name="T44" fmla="*/ 2147483647 w 1645"/>
                <a:gd name="T45" fmla="*/ 2147483647 h 1608"/>
                <a:gd name="T46" fmla="*/ 2147483647 w 1645"/>
                <a:gd name="T47" fmla="*/ 2147483647 h 1608"/>
                <a:gd name="T48" fmla="*/ 2147483647 w 1645"/>
                <a:gd name="T49" fmla="*/ 2147483647 h 1608"/>
                <a:gd name="T50" fmla="*/ 2147483647 w 1645"/>
                <a:gd name="T51" fmla="*/ 2147483647 h 1608"/>
                <a:gd name="T52" fmla="*/ 2147483647 w 1645"/>
                <a:gd name="T53" fmla="*/ 2147483647 h 1608"/>
                <a:gd name="T54" fmla="*/ 2147483647 w 1645"/>
                <a:gd name="T55" fmla="*/ 2147483647 h 1608"/>
                <a:gd name="T56" fmla="*/ 2147483647 w 1645"/>
                <a:gd name="T57" fmla="*/ 2147483647 h 1608"/>
                <a:gd name="T58" fmla="*/ 2147483647 w 1645"/>
                <a:gd name="T59" fmla="*/ 2147483647 h 1608"/>
                <a:gd name="T60" fmla="*/ 2147483647 w 1645"/>
                <a:gd name="T61" fmla="*/ 2147483647 h 1608"/>
                <a:gd name="T62" fmla="*/ 2147483647 w 1645"/>
                <a:gd name="T63" fmla="*/ 2147483647 h 1608"/>
                <a:gd name="T64" fmla="*/ 2147483647 w 1645"/>
                <a:gd name="T65" fmla="*/ 2147483647 h 1608"/>
                <a:gd name="T66" fmla="*/ 2147483647 w 1645"/>
                <a:gd name="T67" fmla="*/ 2147483647 h 1608"/>
                <a:gd name="T68" fmla="*/ 2147483647 w 1645"/>
                <a:gd name="T69" fmla="*/ 2147483647 h 1608"/>
                <a:gd name="T70" fmla="*/ 2147483647 w 1645"/>
                <a:gd name="T71" fmla="*/ 2147483647 h 1608"/>
                <a:gd name="T72" fmla="*/ 2147483647 w 1645"/>
                <a:gd name="T73" fmla="*/ 2147483647 h 1608"/>
                <a:gd name="T74" fmla="*/ 2147483647 w 1645"/>
                <a:gd name="T75" fmla="*/ 2147483647 h 1608"/>
                <a:gd name="T76" fmla="*/ 2147483647 w 1645"/>
                <a:gd name="T77" fmla="*/ 2147483647 h 1608"/>
                <a:gd name="T78" fmla="*/ 2147483647 w 1645"/>
                <a:gd name="T79" fmla="*/ 2147483647 h 1608"/>
                <a:gd name="T80" fmla="*/ 2147483647 w 1645"/>
                <a:gd name="T81" fmla="*/ 2147483647 h 1608"/>
                <a:gd name="T82" fmla="*/ 2147483647 w 1645"/>
                <a:gd name="T83" fmla="*/ 2147483647 h 1608"/>
                <a:gd name="T84" fmla="*/ 2147483647 w 1645"/>
                <a:gd name="T85" fmla="*/ 2147483647 h 1608"/>
                <a:gd name="T86" fmla="*/ 2147483647 w 1645"/>
                <a:gd name="T87" fmla="*/ 2147483647 h 1608"/>
                <a:gd name="T88" fmla="*/ 2147483647 w 1645"/>
                <a:gd name="T89" fmla="*/ 2147483647 h 1608"/>
                <a:gd name="T90" fmla="*/ 2147483647 w 1645"/>
                <a:gd name="T91" fmla="*/ 2147483647 h 1608"/>
                <a:gd name="T92" fmla="*/ 2147483647 w 1645"/>
                <a:gd name="T93" fmla="*/ 2147483647 h 1608"/>
                <a:gd name="T94" fmla="*/ 2147483647 w 1645"/>
                <a:gd name="T95" fmla="*/ 2147483647 h 1608"/>
                <a:gd name="T96" fmla="*/ 2147483647 w 1645"/>
                <a:gd name="T97" fmla="*/ 2147483647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5" name="Freeform 26"/>
            <p:cNvSpPr>
              <a:spLocks/>
            </p:cNvSpPr>
            <p:nvPr/>
          </p:nvSpPr>
          <p:spPr bwMode="auto">
            <a:xfrm>
              <a:off x="1028700" y="5648325"/>
              <a:ext cx="890588" cy="687388"/>
            </a:xfrm>
            <a:custGeom>
              <a:avLst/>
              <a:gdLst>
                <a:gd name="T0" fmla="*/ 0 w 873"/>
                <a:gd name="T1" fmla="*/ 2147483647 h 674"/>
                <a:gd name="T2" fmla="*/ 2147483647 w 873"/>
                <a:gd name="T3" fmla="*/ 2147483647 h 674"/>
                <a:gd name="T4" fmla="*/ 2147483647 w 873"/>
                <a:gd name="T5" fmla="*/ 2147483647 h 674"/>
                <a:gd name="T6" fmla="*/ 2147483647 w 873"/>
                <a:gd name="T7" fmla="*/ 2147483647 h 674"/>
                <a:gd name="T8" fmla="*/ 2147483647 w 873"/>
                <a:gd name="T9" fmla="*/ 2147483647 h 674"/>
                <a:gd name="T10" fmla="*/ 2147483647 w 873"/>
                <a:gd name="T11" fmla="*/ 2147483647 h 674"/>
                <a:gd name="T12" fmla="*/ 2147483647 w 873"/>
                <a:gd name="T13" fmla="*/ 2147483647 h 674"/>
                <a:gd name="T14" fmla="*/ 2147483647 w 873"/>
                <a:gd name="T15" fmla="*/ 2147483647 h 674"/>
                <a:gd name="T16" fmla="*/ 2147483647 w 873"/>
                <a:gd name="T17" fmla="*/ 2147483647 h 674"/>
                <a:gd name="T18" fmla="*/ 2147483647 w 873"/>
                <a:gd name="T19" fmla="*/ 2147483647 h 674"/>
                <a:gd name="T20" fmla="*/ 2147483647 w 873"/>
                <a:gd name="T21" fmla="*/ 2147483647 h 674"/>
                <a:gd name="T22" fmla="*/ 2147483647 w 873"/>
                <a:gd name="T23" fmla="*/ 2147483647 h 674"/>
                <a:gd name="T24" fmla="*/ 2147483647 w 873"/>
                <a:gd name="T25" fmla="*/ 2147483647 h 674"/>
                <a:gd name="T26" fmla="*/ 2147483647 w 873"/>
                <a:gd name="T27" fmla="*/ 2147483647 h 674"/>
                <a:gd name="T28" fmla="*/ 2147483647 w 873"/>
                <a:gd name="T29" fmla="*/ 2147483647 h 674"/>
                <a:gd name="T30" fmla="*/ 2147483647 w 873"/>
                <a:gd name="T31" fmla="*/ 2147483647 h 674"/>
                <a:gd name="T32" fmla="*/ 2147483647 w 873"/>
                <a:gd name="T33" fmla="*/ 2147483647 h 674"/>
                <a:gd name="T34" fmla="*/ 2147483647 w 873"/>
                <a:gd name="T35" fmla="*/ 2147483647 h 674"/>
                <a:gd name="T36" fmla="*/ 0 w 873"/>
                <a:gd name="T37" fmla="*/ 2147483647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a:lstStyle/>
            <a:p>
              <a:endParaRPr lang="en-US"/>
            </a:p>
          </p:txBody>
        </p:sp>
        <p:sp>
          <p:nvSpPr>
            <p:cNvPr id="1036" name="Freeform 27"/>
            <p:cNvSpPr>
              <a:spLocks/>
            </p:cNvSpPr>
            <p:nvPr/>
          </p:nvSpPr>
          <p:spPr bwMode="auto">
            <a:xfrm rot="954732">
              <a:off x="1295400" y="4114800"/>
              <a:ext cx="968375" cy="966788"/>
            </a:xfrm>
            <a:custGeom>
              <a:avLst/>
              <a:gdLst>
                <a:gd name="T0" fmla="*/ 2147483647 w 1645"/>
                <a:gd name="T1" fmla="*/ 2147483647 h 1608"/>
                <a:gd name="T2" fmla="*/ 2147483647 w 1645"/>
                <a:gd name="T3" fmla="*/ 2147483647 h 1608"/>
                <a:gd name="T4" fmla="*/ 2147483647 w 1645"/>
                <a:gd name="T5" fmla="*/ 2147483647 h 1608"/>
                <a:gd name="T6" fmla="*/ 2147483647 w 1645"/>
                <a:gd name="T7" fmla="*/ 2147483647 h 1608"/>
                <a:gd name="T8" fmla="*/ 2147483647 w 1645"/>
                <a:gd name="T9" fmla="*/ 2147483647 h 1608"/>
                <a:gd name="T10" fmla="*/ 2147483647 w 1645"/>
                <a:gd name="T11" fmla="*/ 2147483647 h 1608"/>
                <a:gd name="T12" fmla="*/ 2147483647 w 1645"/>
                <a:gd name="T13" fmla="*/ 2147483647 h 1608"/>
                <a:gd name="T14" fmla="*/ 2147483647 w 1645"/>
                <a:gd name="T15" fmla="*/ 0 h 1608"/>
                <a:gd name="T16" fmla="*/ 2147483647 w 1645"/>
                <a:gd name="T17" fmla="*/ 2147483647 h 1608"/>
                <a:gd name="T18" fmla="*/ 2147483647 w 1645"/>
                <a:gd name="T19" fmla="*/ 2147483647 h 1608"/>
                <a:gd name="T20" fmla="*/ 2147483647 w 1645"/>
                <a:gd name="T21" fmla="*/ 2147483647 h 1608"/>
                <a:gd name="T22" fmla="*/ 2147483647 w 1645"/>
                <a:gd name="T23" fmla="*/ 2147483647 h 1608"/>
                <a:gd name="T24" fmla="*/ 2147483647 w 1645"/>
                <a:gd name="T25" fmla="*/ 2147483647 h 1608"/>
                <a:gd name="T26" fmla="*/ 2147483647 w 1645"/>
                <a:gd name="T27" fmla="*/ 2147483647 h 1608"/>
                <a:gd name="T28" fmla="*/ 2147483647 w 1645"/>
                <a:gd name="T29" fmla="*/ 2147483647 h 1608"/>
                <a:gd name="T30" fmla="*/ 2147483647 w 1645"/>
                <a:gd name="T31" fmla="*/ 2147483647 h 1608"/>
                <a:gd name="T32" fmla="*/ 2147483647 w 1645"/>
                <a:gd name="T33" fmla="*/ 2147483647 h 1608"/>
                <a:gd name="T34" fmla="*/ 2147483647 w 1645"/>
                <a:gd name="T35" fmla="*/ 2147483647 h 1608"/>
                <a:gd name="T36" fmla="*/ 2147483647 w 1645"/>
                <a:gd name="T37" fmla="*/ 2147483647 h 1608"/>
                <a:gd name="T38" fmla="*/ 2147483647 w 1645"/>
                <a:gd name="T39" fmla="*/ 2147483647 h 1608"/>
                <a:gd name="T40" fmla="*/ 2147483647 w 1645"/>
                <a:gd name="T41" fmla="*/ 2147483647 h 1608"/>
                <a:gd name="T42" fmla="*/ 2147483647 w 1645"/>
                <a:gd name="T43" fmla="*/ 2147483647 h 1608"/>
                <a:gd name="T44" fmla="*/ 2147483647 w 1645"/>
                <a:gd name="T45" fmla="*/ 2147483647 h 1608"/>
                <a:gd name="T46" fmla="*/ 2147483647 w 1645"/>
                <a:gd name="T47" fmla="*/ 2147483647 h 1608"/>
                <a:gd name="T48" fmla="*/ 2147483647 w 1645"/>
                <a:gd name="T49" fmla="*/ 2147483647 h 1608"/>
                <a:gd name="T50" fmla="*/ 2147483647 w 1645"/>
                <a:gd name="T51" fmla="*/ 2147483647 h 1608"/>
                <a:gd name="T52" fmla="*/ 2147483647 w 1645"/>
                <a:gd name="T53" fmla="*/ 2147483647 h 1608"/>
                <a:gd name="T54" fmla="*/ 2147483647 w 1645"/>
                <a:gd name="T55" fmla="*/ 2147483647 h 1608"/>
                <a:gd name="T56" fmla="*/ 2147483647 w 1645"/>
                <a:gd name="T57" fmla="*/ 2147483647 h 1608"/>
                <a:gd name="T58" fmla="*/ 2147483647 w 1645"/>
                <a:gd name="T59" fmla="*/ 2147483647 h 1608"/>
                <a:gd name="T60" fmla="*/ 2147483647 w 1645"/>
                <a:gd name="T61" fmla="*/ 2147483647 h 1608"/>
                <a:gd name="T62" fmla="*/ 2147483647 w 1645"/>
                <a:gd name="T63" fmla="*/ 2147483647 h 1608"/>
                <a:gd name="T64" fmla="*/ 2147483647 w 1645"/>
                <a:gd name="T65" fmla="*/ 2147483647 h 1608"/>
                <a:gd name="T66" fmla="*/ 2147483647 w 1645"/>
                <a:gd name="T67" fmla="*/ 2147483647 h 1608"/>
                <a:gd name="T68" fmla="*/ 2147483647 w 1645"/>
                <a:gd name="T69" fmla="*/ 2147483647 h 1608"/>
                <a:gd name="T70" fmla="*/ 2147483647 w 1645"/>
                <a:gd name="T71" fmla="*/ 2147483647 h 1608"/>
                <a:gd name="T72" fmla="*/ 2147483647 w 1645"/>
                <a:gd name="T73" fmla="*/ 2147483647 h 1608"/>
                <a:gd name="T74" fmla="*/ 2147483647 w 1645"/>
                <a:gd name="T75" fmla="*/ 2147483647 h 1608"/>
                <a:gd name="T76" fmla="*/ 2147483647 w 1645"/>
                <a:gd name="T77" fmla="*/ 2147483647 h 1608"/>
                <a:gd name="T78" fmla="*/ 2147483647 w 1645"/>
                <a:gd name="T79" fmla="*/ 2147483647 h 1608"/>
                <a:gd name="T80" fmla="*/ 2147483647 w 1645"/>
                <a:gd name="T81" fmla="*/ 2147483647 h 1608"/>
                <a:gd name="T82" fmla="*/ 2147483647 w 1645"/>
                <a:gd name="T83" fmla="*/ 2147483647 h 1608"/>
                <a:gd name="T84" fmla="*/ 2147483647 w 1645"/>
                <a:gd name="T85" fmla="*/ 2147483647 h 1608"/>
                <a:gd name="T86" fmla="*/ 2147483647 w 1645"/>
                <a:gd name="T87" fmla="*/ 2147483647 h 1608"/>
                <a:gd name="T88" fmla="*/ 2147483647 w 1645"/>
                <a:gd name="T89" fmla="*/ 2147483647 h 1608"/>
                <a:gd name="T90" fmla="*/ 2147483647 w 1645"/>
                <a:gd name="T91" fmla="*/ 2147483647 h 1608"/>
                <a:gd name="T92" fmla="*/ 2147483647 w 1645"/>
                <a:gd name="T93" fmla="*/ 2147483647 h 1608"/>
                <a:gd name="T94" fmla="*/ 2147483647 w 1645"/>
                <a:gd name="T95" fmla="*/ 2147483647 h 1608"/>
                <a:gd name="T96" fmla="*/ 2147483647 w 1645"/>
                <a:gd name="T97" fmla="*/ 2147483647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7" name="Freeform 28"/>
            <p:cNvSpPr>
              <a:spLocks/>
            </p:cNvSpPr>
            <p:nvPr/>
          </p:nvSpPr>
          <p:spPr bwMode="auto">
            <a:xfrm rot="-1316475">
              <a:off x="457200" y="4800600"/>
              <a:ext cx="1333500" cy="1763713"/>
            </a:xfrm>
            <a:custGeom>
              <a:avLst/>
              <a:gdLst>
                <a:gd name="T0" fmla="*/ 0 w 873"/>
                <a:gd name="T1" fmla="*/ 2147483647 h 674"/>
                <a:gd name="T2" fmla="*/ 2147483647 w 873"/>
                <a:gd name="T3" fmla="*/ 2147483647 h 674"/>
                <a:gd name="T4" fmla="*/ 2147483647 w 873"/>
                <a:gd name="T5" fmla="*/ 2147483647 h 674"/>
                <a:gd name="T6" fmla="*/ 2147483647 w 873"/>
                <a:gd name="T7" fmla="*/ 2147483647 h 674"/>
                <a:gd name="T8" fmla="*/ 2147483647 w 873"/>
                <a:gd name="T9" fmla="*/ 2147483647 h 674"/>
                <a:gd name="T10" fmla="*/ 2147483647 w 873"/>
                <a:gd name="T11" fmla="*/ 2147483647 h 674"/>
                <a:gd name="T12" fmla="*/ 2147483647 w 873"/>
                <a:gd name="T13" fmla="*/ 2147483647 h 674"/>
                <a:gd name="T14" fmla="*/ 2147483647 w 873"/>
                <a:gd name="T15" fmla="*/ 2147483647 h 674"/>
                <a:gd name="T16" fmla="*/ 2147483647 w 873"/>
                <a:gd name="T17" fmla="*/ 2147483647 h 674"/>
                <a:gd name="T18" fmla="*/ 2147483647 w 873"/>
                <a:gd name="T19" fmla="*/ 2147483647 h 674"/>
                <a:gd name="T20" fmla="*/ 2147483647 w 873"/>
                <a:gd name="T21" fmla="*/ 2147483647 h 674"/>
                <a:gd name="T22" fmla="*/ 2147483647 w 873"/>
                <a:gd name="T23" fmla="*/ 2147483647 h 674"/>
                <a:gd name="T24" fmla="*/ 2147483647 w 873"/>
                <a:gd name="T25" fmla="*/ 2147483647 h 674"/>
                <a:gd name="T26" fmla="*/ 2147483647 w 873"/>
                <a:gd name="T27" fmla="*/ 2147483647 h 674"/>
                <a:gd name="T28" fmla="*/ 2147483647 w 873"/>
                <a:gd name="T29" fmla="*/ 2147483647 h 674"/>
                <a:gd name="T30" fmla="*/ 2147483647 w 873"/>
                <a:gd name="T31" fmla="*/ 2147483647 h 674"/>
                <a:gd name="T32" fmla="*/ 2147483647 w 873"/>
                <a:gd name="T33" fmla="*/ 2147483647 h 674"/>
                <a:gd name="T34" fmla="*/ 2147483647 w 873"/>
                <a:gd name="T35" fmla="*/ 2147483647 h 674"/>
                <a:gd name="T36" fmla="*/ 0 w 873"/>
                <a:gd name="T37" fmla="*/ 2147483647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a:lstStyle/>
            <a:p>
              <a:endParaRPr lang="en-US"/>
            </a:p>
          </p:txBody>
        </p:sp>
        <p:sp>
          <p:nvSpPr>
            <p:cNvPr id="1038" name="Text Box 47"/>
            <p:cNvSpPr txBox="1">
              <a:spLocks noChangeArrowheads="1"/>
            </p:cNvSpPr>
            <p:nvPr/>
          </p:nvSpPr>
          <p:spPr bwMode="auto">
            <a:xfrm rot="16200000">
              <a:off x="-381000" y="1595507"/>
              <a:ext cx="314007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000" b="1" dirty="0" smtClean="0">
                  <a:solidFill>
                    <a:schemeClr val="bg1"/>
                  </a:solidFill>
                  <a:latin typeface="Verdana" pitchFamily="34" charset="0"/>
                </a:rPr>
                <a:t>Know How Decisions Are Made</a:t>
              </a:r>
              <a:endParaRPr lang="en-US" sz="2000" b="1" dirty="0">
                <a:solidFill>
                  <a:schemeClr val="bg1"/>
                </a:solidFill>
                <a:latin typeface="Verdana" pitchFamily="34" charset="0"/>
              </a:endParaRPr>
            </a:p>
          </p:txBody>
        </p:sp>
        <p:sp>
          <p:nvSpPr>
            <p:cNvPr id="1039" name="Text Box 48"/>
            <p:cNvSpPr txBox="1">
              <a:spLocks noChangeArrowheads="1"/>
            </p:cNvSpPr>
            <p:nvPr/>
          </p:nvSpPr>
          <p:spPr bwMode="auto">
            <a:xfrm rot="16200000">
              <a:off x="399257" y="3739356"/>
              <a:ext cx="533400" cy="522287"/>
            </a:xfrm>
            <a:prstGeom prst="rect">
              <a:avLst/>
            </a:prstGeom>
            <a:solidFill>
              <a:srgbClr val="DDDDDD"/>
            </a:solidFill>
            <a:ln w="50800">
              <a:solidFill>
                <a:schemeClr val="bg1">
                  <a:lumMod val="75000"/>
                </a:schemeClr>
              </a:solidFill>
              <a:miter lim="800000"/>
              <a:headEnd/>
              <a:tailEnd/>
            </a:ln>
          </p:spPr>
          <p:txBody>
            <a:bodyPr>
              <a:spAutoFit/>
            </a:bodyPr>
            <a:lstStyle/>
            <a:p>
              <a:pPr algn="ctr">
                <a:spcBef>
                  <a:spcPct val="50000"/>
                </a:spcBef>
                <a:defRPr/>
              </a:pPr>
              <a:r>
                <a:rPr lang="en-US" sz="2800" b="1" dirty="0"/>
                <a:t>6</a:t>
              </a:r>
              <a:endParaRPr lang="en-US" sz="2800" b="1" dirty="0"/>
            </a:p>
          </p:txBody>
        </p:sp>
      </p:grpSp>
    </p:spTree>
  </p:cSld>
  <p:clrMapOvr>
    <a:masterClrMapping/>
  </p:clrMapOvr>
  <p:transition spd="med">
    <p:split orient="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9"/>
          <p:cNvGrpSpPr>
            <a:grpSpLocks/>
          </p:cNvGrpSpPr>
          <p:nvPr/>
        </p:nvGrpSpPr>
        <p:grpSpPr bwMode="auto">
          <a:xfrm>
            <a:off x="3810000" y="152400"/>
            <a:ext cx="3124200" cy="2362200"/>
            <a:chOff x="1776" y="-96"/>
            <a:chExt cx="1968" cy="1488"/>
          </a:xfrm>
        </p:grpSpPr>
        <p:sp>
          <p:nvSpPr>
            <p:cNvPr id="17422" name="Freeform 30"/>
            <p:cNvSpPr>
              <a:spLocks/>
            </p:cNvSpPr>
            <p:nvPr/>
          </p:nvSpPr>
          <p:spPr bwMode="auto">
            <a:xfrm rot="-874291">
              <a:off x="1776" y="-96"/>
              <a:ext cx="1968" cy="1488"/>
            </a:xfrm>
            <a:custGeom>
              <a:avLst/>
              <a:gdLst>
                <a:gd name="T0" fmla="*/ 13179 w 1645"/>
                <a:gd name="T1" fmla="*/ 143 h 1608"/>
                <a:gd name="T2" fmla="*/ 14450 w 1645"/>
                <a:gd name="T3" fmla="*/ 97 h 1608"/>
                <a:gd name="T4" fmla="*/ 14930 w 1645"/>
                <a:gd name="T5" fmla="*/ 87 h 1608"/>
                <a:gd name="T6" fmla="*/ 15964 w 1645"/>
                <a:gd name="T7" fmla="*/ 58 h 1608"/>
                <a:gd name="T8" fmla="*/ 16435 w 1645"/>
                <a:gd name="T9" fmla="*/ 48 h 1608"/>
                <a:gd name="T10" fmla="*/ 17214 w 1645"/>
                <a:gd name="T11" fmla="*/ 19 h 1608"/>
                <a:gd name="T12" fmla="*/ 17475 w 1645"/>
                <a:gd name="T13" fmla="*/ 10 h 1608"/>
                <a:gd name="T14" fmla="*/ 17719 w 1645"/>
                <a:gd name="T15" fmla="*/ 0 h 1608"/>
                <a:gd name="T16" fmla="*/ 18741 w 1645"/>
                <a:gd name="T17" fmla="*/ 29 h 1608"/>
                <a:gd name="T18" fmla="*/ 21757 w 1645"/>
                <a:gd name="T19" fmla="*/ 97 h 1608"/>
                <a:gd name="T20" fmla="*/ 22007 w 1645"/>
                <a:gd name="T21" fmla="*/ 105 h 1608"/>
                <a:gd name="T22" fmla="*/ 23298 w 1645"/>
                <a:gd name="T23" fmla="*/ 133 h 1608"/>
                <a:gd name="T24" fmla="*/ 23523 w 1645"/>
                <a:gd name="T25" fmla="*/ 143 h 1608"/>
                <a:gd name="T26" fmla="*/ 24294 w 1645"/>
                <a:gd name="T27" fmla="*/ 147 h 1608"/>
                <a:gd name="T28" fmla="*/ 28078 w 1645"/>
                <a:gd name="T29" fmla="*/ 161 h 1608"/>
                <a:gd name="T30" fmla="*/ 34648 w 1645"/>
                <a:gd name="T31" fmla="*/ 177 h 1608"/>
                <a:gd name="T32" fmla="*/ 31866 w 1645"/>
                <a:gd name="T33" fmla="*/ 198 h 1608"/>
                <a:gd name="T34" fmla="*/ 28846 w 1645"/>
                <a:gd name="T35" fmla="*/ 222 h 1608"/>
                <a:gd name="T36" fmla="*/ 22763 w 1645"/>
                <a:gd name="T37" fmla="*/ 257 h 1608"/>
                <a:gd name="T38" fmla="*/ 23039 w 1645"/>
                <a:gd name="T39" fmla="*/ 404 h 1608"/>
                <a:gd name="T40" fmla="*/ 22763 w 1645"/>
                <a:gd name="T41" fmla="*/ 424 h 1608"/>
                <a:gd name="T42" fmla="*/ 22007 w 1645"/>
                <a:gd name="T43" fmla="*/ 417 h 1608"/>
                <a:gd name="T44" fmla="*/ 21263 w 1645"/>
                <a:gd name="T45" fmla="*/ 398 h 1608"/>
                <a:gd name="T46" fmla="*/ 19489 w 1645"/>
                <a:gd name="T47" fmla="*/ 357 h 1608"/>
                <a:gd name="T48" fmla="*/ 17475 w 1645"/>
                <a:gd name="T49" fmla="*/ 289 h 1608"/>
                <a:gd name="T50" fmla="*/ 16435 w 1645"/>
                <a:gd name="T51" fmla="*/ 292 h 1608"/>
                <a:gd name="T52" fmla="*/ 15964 w 1645"/>
                <a:gd name="T53" fmla="*/ 302 h 1608"/>
                <a:gd name="T54" fmla="*/ 13659 w 1645"/>
                <a:gd name="T55" fmla="*/ 324 h 1608"/>
                <a:gd name="T56" fmla="*/ 11662 w 1645"/>
                <a:gd name="T57" fmla="*/ 347 h 1608"/>
                <a:gd name="T58" fmla="*/ 8608 w 1645"/>
                <a:gd name="T59" fmla="*/ 383 h 1608"/>
                <a:gd name="T60" fmla="*/ 6581 w 1645"/>
                <a:gd name="T61" fmla="*/ 401 h 1608"/>
                <a:gd name="T62" fmla="*/ 7092 w 1645"/>
                <a:gd name="T63" fmla="*/ 373 h 1608"/>
                <a:gd name="T64" fmla="*/ 8377 w 1645"/>
                <a:gd name="T65" fmla="*/ 321 h 1608"/>
                <a:gd name="T66" fmla="*/ 8871 w 1645"/>
                <a:gd name="T67" fmla="*/ 302 h 1608"/>
                <a:gd name="T68" fmla="*/ 9360 w 1645"/>
                <a:gd name="T69" fmla="*/ 292 h 1608"/>
                <a:gd name="T70" fmla="*/ 10126 w 1645"/>
                <a:gd name="T71" fmla="*/ 263 h 1608"/>
                <a:gd name="T72" fmla="*/ 10403 w 1645"/>
                <a:gd name="T73" fmla="*/ 254 h 1608"/>
                <a:gd name="T74" fmla="*/ 8871 w 1645"/>
                <a:gd name="T75" fmla="*/ 214 h 1608"/>
                <a:gd name="T76" fmla="*/ 7348 w 1645"/>
                <a:gd name="T77" fmla="*/ 196 h 1608"/>
                <a:gd name="T78" fmla="*/ 5335 w 1645"/>
                <a:gd name="T79" fmla="*/ 167 h 1608"/>
                <a:gd name="T80" fmla="*/ 4827 w 1645"/>
                <a:gd name="T81" fmla="*/ 156 h 1608"/>
                <a:gd name="T82" fmla="*/ 4066 w 1645"/>
                <a:gd name="T83" fmla="*/ 155 h 1608"/>
                <a:gd name="T84" fmla="*/ 2048 w 1645"/>
                <a:gd name="T85" fmla="*/ 130 h 1608"/>
                <a:gd name="T86" fmla="*/ 773 w 1645"/>
                <a:gd name="T87" fmla="*/ 110 h 1608"/>
                <a:gd name="T88" fmla="*/ 282 w 1645"/>
                <a:gd name="T89" fmla="*/ 99 h 1608"/>
                <a:gd name="T90" fmla="*/ 1796 w 1645"/>
                <a:gd name="T91" fmla="*/ 103 h 1608"/>
                <a:gd name="T92" fmla="*/ 8127 w 1645"/>
                <a:gd name="T93" fmla="*/ 130 h 1608"/>
                <a:gd name="T94" fmla="*/ 12418 w 1645"/>
                <a:gd name="T95" fmla="*/ 139 h 1608"/>
                <a:gd name="T96" fmla="*/ 13179 w 1645"/>
                <a:gd name="T97" fmla="*/ 143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23" name="Freeform 31"/>
            <p:cNvSpPr>
              <a:spLocks/>
            </p:cNvSpPr>
            <p:nvPr/>
          </p:nvSpPr>
          <p:spPr bwMode="auto">
            <a:xfrm rot="-874291">
              <a:off x="1886" y="-22"/>
              <a:ext cx="1734" cy="1332"/>
            </a:xfrm>
            <a:custGeom>
              <a:avLst/>
              <a:gdLst>
                <a:gd name="T0" fmla="*/ 1533 w 1645"/>
                <a:gd name="T1" fmla="*/ 22 h 1608"/>
                <a:gd name="T2" fmla="*/ 1679 w 1645"/>
                <a:gd name="T3" fmla="*/ 15 h 1608"/>
                <a:gd name="T4" fmla="*/ 1734 w 1645"/>
                <a:gd name="T5" fmla="*/ 13 h 1608"/>
                <a:gd name="T6" fmla="*/ 1853 w 1645"/>
                <a:gd name="T7" fmla="*/ 8 h 1608"/>
                <a:gd name="T8" fmla="*/ 1913 w 1645"/>
                <a:gd name="T9" fmla="*/ 7 h 1608"/>
                <a:gd name="T10" fmla="*/ 2004 w 1645"/>
                <a:gd name="T11" fmla="*/ 2 h 1608"/>
                <a:gd name="T12" fmla="*/ 2030 w 1645"/>
                <a:gd name="T13" fmla="*/ 2 h 1608"/>
                <a:gd name="T14" fmla="*/ 2059 w 1645"/>
                <a:gd name="T15" fmla="*/ 0 h 1608"/>
                <a:gd name="T16" fmla="*/ 2175 w 1645"/>
                <a:gd name="T17" fmla="*/ 5 h 1608"/>
                <a:gd name="T18" fmla="*/ 2531 w 1645"/>
                <a:gd name="T19" fmla="*/ 15 h 1608"/>
                <a:gd name="T20" fmla="*/ 2563 w 1645"/>
                <a:gd name="T21" fmla="*/ 16 h 1608"/>
                <a:gd name="T22" fmla="*/ 2706 w 1645"/>
                <a:gd name="T23" fmla="*/ 21 h 1608"/>
                <a:gd name="T24" fmla="*/ 2735 w 1645"/>
                <a:gd name="T25" fmla="*/ 22 h 1608"/>
                <a:gd name="T26" fmla="*/ 2822 w 1645"/>
                <a:gd name="T27" fmla="*/ 22 h 1608"/>
                <a:gd name="T28" fmla="*/ 3265 w 1645"/>
                <a:gd name="T29" fmla="*/ 24 h 1608"/>
                <a:gd name="T30" fmla="*/ 4031 w 1645"/>
                <a:gd name="T31" fmla="*/ 27 h 1608"/>
                <a:gd name="T32" fmla="*/ 3705 w 1645"/>
                <a:gd name="T33" fmla="*/ 31 h 1608"/>
                <a:gd name="T34" fmla="*/ 3351 w 1645"/>
                <a:gd name="T35" fmla="*/ 34 h 1608"/>
                <a:gd name="T36" fmla="*/ 2646 w 1645"/>
                <a:gd name="T37" fmla="*/ 39 h 1608"/>
                <a:gd name="T38" fmla="*/ 2675 w 1645"/>
                <a:gd name="T39" fmla="*/ 62 h 1608"/>
                <a:gd name="T40" fmla="*/ 2646 w 1645"/>
                <a:gd name="T41" fmla="*/ 65 h 1608"/>
                <a:gd name="T42" fmla="*/ 2563 w 1645"/>
                <a:gd name="T43" fmla="*/ 63 h 1608"/>
                <a:gd name="T44" fmla="*/ 2473 w 1645"/>
                <a:gd name="T45" fmla="*/ 60 h 1608"/>
                <a:gd name="T46" fmla="*/ 2265 w 1645"/>
                <a:gd name="T47" fmla="*/ 54 h 1608"/>
                <a:gd name="T48" fmla="*/ 2030 w 1645"/>
                <a:gd name="T49" fmla="*/ 45 h 1608"/>
                <a:gd name="T50" fmla="*/ 1913 w 1645"/>
                <a:gd name="T51" fmla="*/ 45 h 1608"/>
                <a:gd name="T52" fmla="*/ 1853 w 1645"/>
                <a:gd name="T53" fmla="*/ 46 h 1608"/>
                <a:gd name="T54" fmla="*/ 1589 w 1645"/>
                <a:gd name="T55" fmla="*/ 50 h 1608"/>
                <a:gd name="T56" fmla="*/ 1355 w 1645"/>
                <a:gd name="T57" fmla="*/ 53 h 1608"/>
                <a:gd name="T58" fmla="*/ 1001 w 1645"/>
                <a:gd name="T59" fmla="*/ 58 h 1608"/>
                <a:gd name="T60" fmla="*/ 767 w 1645"/>
                <a:gd name="T61" fmla="*/ 61 h 1608"/>
                <a:gd name="T62" fmla="*/ 822 w 1645"/>
                <a:gd name="T63" fmla="*/ 57 h 1608"/>
                <a:gd name="T64" fmla="*/ 972 w 1645"/>
                <a:gd name="T65" fmla="*/ 49 h 1608"/>
                <a:gd name="T66" fmla="*/ 1033 w 1645"/>
                <a:gd name="T67" fmla="*/ 46 h 1608"/>
                <a:gd name="T68" fmla="*/ 1090 w 1645"/>
                <a:gd name="T69" fmla="*/ 45 h 1608"/>
                <a:gd name="T70" fmla="*/ 1177 w 1645"/>
                <a:gd name="T71" fmla="*/ 40 h 1608"/>
                <a:gd name="T72" fmla="*/ 1210 w 1645"/>
                <a:gd name="T73" fmla="*/ 38 h 1608"/>
                <a:gd name="T74" fmla="*/ 1033 w 1645"/>
                <a:gd name="T75" fmla="*/ 33 h 1608"/>
                <a:gd name="T76" fmla="*/ 855 w 1645"/>
                <a:gd name="T77" fmla="*/ 30 h 1608"/>
                <a:gd name="T78" fmla="*/ 620 w 1645"/>
                <a:gd name="T79" fmla="*/ 26 h 1608"/>
                <a:gd name="T80" fmla="*/ 560 w 1645"/>
                <a:gd name="T81" fmla="*/ 24 h 1608"/>
                <a:gd name="T82" fmla="*/ 474 w 1645"/>
                <a:gd name="T83" fmla="*/ 23 h 1608"/>
                <a:gd name="T84" fmla="*/ 237 w 1645"/>
                <a:gd name="T85" fmla="*/ 19 h 1608"/>
                <a:gd name="T86" fmla="*/ 90 w 1645"/>
                <a:gd name="T87" fmla="*/ 17 h 1608"/>
                <a:gd name="T88" fmla="*/ 32 w 1645"/>
                <a:gd name="T89" fmla="*/ 15 h 1608"/>
                <a:gd name="T90" fmla="*/ 209 w 1645"/>
                <a:gd name="T91" fmla="*/ 15 h 1608"/>
                <a:gd name="T92" fmla="*/ 941 w 1645"/>
                <a:gd name="T93" fmla="*/ 19 h 1608"/>
                <a:gd name="T94" fmla="*/ 1442 w 1645"/>
                <a:gd name="T95" fmla="*/ 22 h 1608"/>
                <a:gd name="T96" fmla="*/ 1533 w 1645"/>
                <a:gd name="T97" fmla="*/ 22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7411" name="Rectangle 37"/>
          <p:cNvSpPr>
            <a:spLocks noChangeArrowheads="1"/>
          </p:cNvSpPr>
          <p:nvPr/>
        </p:nvSpPr>
        <p:spPr bwMode="auto">
          <a:xfrm>
            <a:off x="4038600" y="457200"/>
            <a:ext cx="5029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a:r>
              <a:rPr lang="en-US" sz="3200" b="1">
                <a:solidFill>
                  <a:srgbClr val="C00000"/>
                </a:solidFill>
                <a:latin typeface="Verdana" pitchFamily="34" charset="0"/>
              </a:rPr>
              <a:t>Executive Branch</a:t>
            </a:r>
          </a:p>
        </p:txBody>
      </p:sp>
      <p:sp>
        <p:nvSpPr>
          <p:cNvPr id="15364" name="Text Box 39"/>
          <p:cNvSpPr txBox="1">
            <a:spLocks noChangeArrowheads="1"/>
          </p:cNvSpPr>
          <p:nvPr/>
        </p:nvSpPr>
        <p:spPr bwMode="auto">
          <a:xfrm>
            <a:off x="2819400" y="1414463"/>
            <a:ext cx="6172200" cy="5062537"/>
          </a:xfrm>
          <a:prstGeom prst="rect">
            <a:avLst/>
          </a:prstGeom>
          <a:noFill/>
          <a:ln w="9525">
            <a:noFill/>
            <a:miter lim="800000"/>
            <a:headEnd/>
            <a:tailEnd/>
          </a:ln>
        </p:spPr>
        <p:txBody>
          <a:bodyPr>
            <a:spAutoFit/>
          </a:bodyPr>
          <a:lstStyle/>
          <a:p>
            <a:pPr>
              <a:spcAft>
                <a:spcPts val="600"/>
              </a:spcAft>
              <a:defRPr/>
            </a:pPr>
            <a:r>
              <a:rPr lang="en-US" sz="1800" b="1" dirty="0">
                <a:solidFill>
                  <a:schemeClr val="bg2">
                    <a:lumMod val="75000"/>
                  </a:schemeClr>
                </a:solidFill>
                <a:latin typeface="Verdana" pitchFamily="34" charset="0"/>
              </a:rPr>
              <a:t>Governor</a:t>
            </a:r>
          </a:p>
          <a:p>
            <a:pPr>
              <a:spcAft>
                <a:spcPts val="600"/>
              </a:spcAft>
              <a:defRPr/>
            </a:pPr>
            <a:r>
              <a:rPr lang="en-US" sz="1800" b="1" dirty="0">
                <a:solidFill>
                  <a:schemeClr val="bg2">
                    <a:lumMod val="75000"/>
                  </a:schemeClr>
                </a:solidFill>
                <a:latin typeface="Verdana" pitchFamily="34" charset="0"/>
              </a:rPr>
              <a:t>Lieutenant Governor</a:t>
            </a:r>
          </a:p>
          <a:p>
            <a:pPr>
              <a:spcAft>
                <a:spcPts val="600"/>
              </a:spcAft>
              <a:defRPr/>
            </a:pPr>
            <a:r>
              <a:rPr lang="en-US" sz="1800" b="1" dirty="0">
                <a:solidFill>
                  <a:schemeClr val="bg2">
                    <a:lumMod val="75000"/>
                  </a:schemeClr>
                </a:solidFill>
                <a:latin typeface="Verdana" pitchFamily="34" charset="0"/>
              </a:rPr>
              <a:t>State Departments, Boards, and Commissions</a:t>
            </a:r>
          </a:p>
          <a:p>
            <a:pPr>
              <a:spcAft>
                <a:spcPts val="0"/>
              </a:spcAft>
              <a:buFontTx/>
              <a:buChar char="•"/>
              <a:defRPr/>
            </a:pPr>
            <a:r>
              <a:rPr lang="en-US" sz="1800" dirty="0">
                <a:solidFill>
                  <a:schemeClr val="bg2">
                    <a:lumMod val="75000"/>
                  </a:schemeClr>
                </a:solidFill>
                <a:latin typeface="Verdana" pitchFamily="34" charset="0"/>
              </a:rPr>
              <a:t> </a:t>
            </a:r>
            <a:r>
              <a:rPr lang="en-US" sz="1800" b="1" dirty="0">
                <a:solidFill>
                  <a:schemeClr val="bg2">
                    <a:lumMod val="75000"/>
                  </a:schemeClr>
                </a:solidFill>
                <a:latin typeface="Verdana" pitchFamily="34" charset="0"/>
              </a:rPr>
              <a:t>Dept. of Social Services:</a:t>
            </a:r>
            <a:r>
              <a:rPr lang="en-US" sz="1800" dirty="0">
                <a:solidFill>
                  <a:schemeClr val="bg2">
                    <a:lumMod val="75000"/>
                  </a:schemeClr>
                </a:solidFill>
                <a:latin typeface="Verdana" pitchFamily="34" charset="0"/>
              </a:rPr>
              <a:t> </a:t>
            </a:r>
          </a:p>
          <a:p>
            <a:pPr>
              <a:spcAft>
                <a:spcPts val="0"/>
              </a:spcAft>
              <a:defRPr/>
            </a:pPr>
            <a:r>
              <a:rPr lang="en-US" sz="1800" dirty="0">
                <a:solidFill>
                  <a:schemeClr val="bg2">
                    <a:lumMod val="75000"/>
                  </a:schemeClr>
                </a:solidFill>
                <a:latin typeface="Verdana" pitchFamily="34" charset="0"/>
              </a:rPr>
              <a:t>- Child care assistance</a:t>
            </a:r>
          </a:p>
          <a:p>
            <a:pPr>
              <a:spcAft>
                <a:spcPts val="0"/>
              </a:spcAft>
              <a:buFontTx/>
              <a:buChar char="-"/>
              <a:defRPr/>
            </a:pPr>
            <a:r>
              <a:rPr lang="en-US" sz="1800" dirty="0">
                <a:solidFill>
                  <a:schemeClr val="bg2">
                    <a:lumMod val="75000"/>
                  </a:schemeClr>
                </a:solidFill>
                <a:latin typeface="Verdana" pitchFamily="34" charset="0"/>
              </a:rPr>
              <a:t> Child welfare, foster care</a:t>
            </a:r>
          </a:p>
          <a:p>
            <a:pPr>
              <a:spcAft>
                <a:spcPts val="600"/>
              </a:spcAft>
              <a:buFontTx/>
              <a:buChar char="-"/>
              <a:defRPr/>
            </a:pPr>
            <a:r>
              <a:rPr lang="en-US" sz="1800" dirty="0">
                <a:solidFill>
                  <a:schemeClr val="bg2">
                    <a:lumMod val="75000"/>
                  </a:schemeClr>
                </a:solidFill>
                <a:latin typeface="Verdana" pitchFamily="34" charset="0"/>
              </a:rPr>
              <a:t> Medicaid, children’s health insurance</a:t>
            </a:r>
          </a:p>
          <a:p>
            <a:pPr>
              <a:spcAft>
                <a:spcPts val="0"/>
              </a:spcAft>
              <a:buFontTx/>
              <a:buChar char="•"/>
              <a:defRPr/>
            </a:pPr>
            <a:r>
              <a:rPr lang="en-US" sz="1800" b="1" dirty="0">
                <a:solidFill>
                  <a:schemeClr val="bg2">
                    <a:lumMod val="75000"/>
                  </a:schemeClr>
                </a:solidFill>
                <a:latin typeface="Verdana" pitchFamily="34" charset="0"/>
              </a:rPr>
              <a:t> Dept. of Health &amp; Senior Services:</a:t>
            </a:r>
            <a:r>
              <a:rPr lang="en-US" sz="1800" dirty="0">
                <a:solidFill>
                  <a:schemeClr val="bg2">
                    <a:lumMod val="75000"/>
                  </a:schemeClr>
                </a:solidFill>
                <a:latin typeface="Verdana" pitchFamily="34" charset="0"/>
              </a:rPr>
              <a:t> </a:t>
            </a:r>
          </a:p>
          <a:p>
            <a:pPr>
              <a:spcAft>
                <a:spcPts val="0"/>
              </a:spcAft>
              <a:buFontTx/>
              <a:buChar char="-"/>
              <a:defRPr/>
            </a:pPr>
            <a:r>
              <a:rPr lang="en-US" sz="1800" dirty="0">
                <a:solidFill>
                  <a:schemeClr val="bg2">
                    <a:lumMod val="75000"/>
                  </a:schemeClr>
                </a:solidFill>
                <a:latin typeface="Verdana" pitchFamily="34" charset="0"/>
              </a:rPr>
              <a:t> Child care licensing &amp; regulation</a:t>
            </a:r>
          </a:p>
          <a:p>
            <a:pPr>
              <a:spcAft>
                <a:spcPts val="0"/>
              </a:spcAft>
              <a:buFontTx/>
              <a:buChar char="-"/>
              <a:defRPr/>
            </a:pPr>
            <a:r>
              <a:rPr lang="en-US" sz="1800" dirty="0">
                <a:solidFill>
                  <a:schemeClr val="bg2">
                    <a:lumMod val="75000"/>
                  </a:schemeClr>
                </a:solidFill>
                <a:latin typeface="Verdana" pitchFamily="34" charset="0"/>
              </a:rPr>
              <a:t> Child &amp; adult care food program</a:t>
            </a:r>
          </a:p>
          <a:p>
            <a:pPr>
              <a:spcAft>
                <a:spcPts val="600"/>
              </a:spcAft>
              <a:buFontTx/>
              <a:buChar char="-"/>
              <a:defRPr/>
            </a:pPr>
            <a:r>
              <a:rPr lang="en-US" sz="1800" dirty="0">
                <a:solidFill>
                  <a:schemeClr val="bg2">
                    <a:lumMod val="75000"/>
                  </a:schemeClr>
                </a:solidFill>
                <a:latin typeface="Verdana" pitchFamily="34" charset="0"/>
              </a:rPr>
              <a:t> Background checks</a:t>
            </a:r>
          </a:p>
          <a:p>
            <a:pPr>
              <a:spcAft>
                <a:spcPts val="0"/>
              </a:spcAft>
              <a:buFontTx/>
              <a:buChar char="•"/>
              <a:defRPr/>
            </a:pPr>
            <a:r>
              <a:rPr lang="en-US" sz="1800" dirty="0">
                <a:solidFill>
                  <a:schemeClr val="bg2">
                    <a:lumMod val="75000"/>
                  </a:schemeClr>
                </a:solidFill>
                <a:latin typeface="Verdana" pitchFamily="34" charset="0"/>
              </a:rPr>
              <a:t> </a:t>
            </a:r>
            <a:r>
              <a:rPr lang="en-US" sz="1800" b="1" dirty="0">
                <a:solidFill>
                  <a:schemeClr val="bg2">
                    <a:lumMod val="75000"/>
                  </a:schemeClr>
                </a:solidFill>
                <a:latin typeface="Verdana" pitchFamily="34" charset="0"/>
              </a:rPr>
              <a:t>Dept. of Elementary &amp; Secondary Education:</a:t>
            </a:r>
          </a:p>
          <a:p>
            <a:pPr>
              <a:spcAft>
                <a:spcPts val="0"/>
              </a:spcAft>
              <a:buFontTx/>
              <a:buChar char="-"/>
              <a:defRPr/>
            </a:pPr>
            <a:r>
              <a:rPr lang="en-US" sz="1800" dirty="0">
                <a:solidFill>
                  <a:schemeClr val="bg2">
                    <a:lumMod val="75000"/>
                  </a:schemeClr>
                </a:solidFill>
                <a:latin typeface="Verdana" pitchFamily="34" charset="0"/>
              </a:rPr>
              <a:t> Missouri Preschool Project</a:t>
            </a:r>
          </a:p>
          <a:p>
            <a:pPr>
              <a:spcAft>
                <a:spcPts val="600"/>
              </a:spcAft>
              <a:buFontTx/>
              <a:buChar char="-"/>
              <a:defRPr/>
            </a:pPr>
            <a:r>
              <a:rPr lang="en-US" sz="1800" dirty="0">
                <a:solidFill>
                  <a:schemeClr val="bg2">
                    <a:lumMod val="75000"/>
                  </a:schemeClr>
                </a:solidFill>
                <a:latin typeface="Verdana" pitchFamily="34" charset="0"/>
              </a:rPr>
              <a:t> Parents as Teachers</a:t>
            </a:r>
          </a:p>
          <a:p>
            <a:pPr>
              <a:spcAft>
                <a:spcPts val="600"/>
              </a:spcAft>
              <a:buFontTx/>
              <a:buChar char="•"/>
              <a:defRPr/>
            </a:pPr>
            <a:r>
              <a:rPr lang="en-US" sz="1800" b="1" dirty="0">
                <a:solidFill>
                  <a:schemeClr val="bg2">
                    <a:lumMod val="75000"/>
                  </a:schemeClr>
                </a:solidFill>
                <a:latin typeface="Verdana" pitchFamily="34" charset="0"/>
              </a:rPr>
              <a:t> Coordinating Board for Early Childhood</a:t>
            </a:r>
          </a:p>
          <a:p>
            <a:pPr>
              <a:spcAft>
                <a:spcPts val="600"/>
              </a:spcAft>
              <a:buFontTx/>
              <a:buChar char="•"/>
              <a:defRPr/>
            </a:pPr>
            <a:r>
              <a:rPr lang="en-US" sz="1800" b="1" dirty="0">
                <a:solidFill>
                  <a:schemeClr val="bg2">
                    <a:lumMod val="75000"/>
                  </a:schemeClr>
                </a:solidFill>
                <a:latin typeface="Verdana" pitchFamily="34" charset="0"/>
              </a:rPr>
              <a:t> P-20 Council</a:t>
            </a:r>
          </a:p>
        </p:txBody>
      </p:sp>
      <p:sp>
        <p:nvSpPr>
          <p:cNvPr id="17413" name="Text Box 54"/>
          <p:cNvSpPr txBox="1">
            <a:spLocks noChangeArrowheads="1"/>
          </p:cNvSpPr>
          <p:nvPr/>
        </p:nvSpPr>
        <p:spPr bwMode="auto">
          <a:xfrm rot="-5400000">
            <a:off x="-381000" y="1287463"/>
            <a:ext cx="314007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000" b="1">
                <a:solidFill>
                  <a:schemeClr val="bg1"/>
                </a:solidFill>
                <a:latin typeface="Verdana" pitchFamily="34" charset="0"/>
              </a:rPr>
              <a:t>Understand the basic legislative and budget processes and the key players</a:t>
            </a:r>
          </a:p>
        </p:txBody>
      </p:sp>
      <p:grpSp>
        <p:nvGrpSpPr>
          <p:cNvPr id="17414" name="Group 14"/>
          <p:cNvGrpSpPr>
            <a:grpSpLocks/>
          </p:cNvGrpSpPr>
          <p:nvPr/>
        </p:nvGrpSpPr>
        <p:grpSpPr bwMode="auto">
          <a:xfrm>
            <a:off x="0" y="0"/>
            <a:ext cx="2781300" cy="6858000"/>
            <a:chOff x="0" y="0"/>
            <a:chExt cx="2781300" cy="6858000"/>
          </a:xfrm>
        </p:grpSpPr>
        <p:sp>
          <p:nvSpPr>
            <p:cNvPr id="17415" name="Rectangle 24"/>
            <p:cNvSpPr>
              <a:spLocks noChangeArrowheads="1"/>
            </p:cNvSpPr>
            <p:nvPr/>
          </p:nvSpPr>
          <p:spPr bwMode="auto">
            <a:xfrm>
              <a:off x="0" y="0"/>
              <a:ext cx="2438400" cy="6858000"/>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7416" name="Freeform 25"/>
            <p:cNvSpPr>
              <a:spLocks/>
            </p:cNvSpPr>
            <p:nvPr/>
          </p:nvSpPr>
          <p:spPr bwMode="auto">
            <a:xfrm rot="954732">
              <a:off x="1812925" y="5207000"/>
              <a:ext cx="968375" cy="966788"/>
            </a:xfrm>
            <a:custGeom>
              <a:avLst/>
              <a:gdLst>
                <a:gd name="T0" fmla="*/ 2147483647 w 1645"/>
                <a:gd name="T1" fmla="*/ 2147483647 h 1608"/>
                <a:gd name="T2" fmla="*/ 2147483647 w 1645"/>
                <a:gd name="T3" fmla="*/ 2147483647 h 1608"/>
                <a:gd name="T4" fmla="*/ 2147483647 w 1645"/>
                <a:gd name="T5" fmla="*/ 2147483647 h 1608"/>
                <a:gd name="T6" fmla="*/ 2147483647 w 1645"/>
                <a:gd name="T7" fmla="*/ 2147483647 h 1608"/>
                <a:gd name="T8" fmla="*/ 2147483647 w 1645"/>
                <a:gd name="T9" fmla="*/ 2147483647 h 1608"/>
                <a:gd name="T10" fmla="*/ 2147483647 w 1645"/>
                <a:gd name="T11" fmla="*/ 2147483647 h 1608"/>
                <a:gd name="T12" fmla="*/ 2147483647 w 1645"/>
                <a:gd name="T13" fmla="*/ 2147483647 h 1608"/>
                <a:gd name="T14" fmla="*/ 2147483647 w 1645"/>
                <a:gd name="T15" fmla="*/ 0 h 1608"/>
                <a:gd name="T16" fmla="*/ 2147483647 w 1645"/>
                <a:gd name="T17" fmla="*/ 2147483647 h 1608"/>
                <a:gd name="T18" fmla="*/ 2147483647 w 1645"/>
                <a:gd name="T19" fmla="*/ 2147483647 h 1608"/>
                <a:gd name="T20" fmla="*/ 2147483647 w 1645"/>
                <a:gd name="T21" fmla="*/ 2147483647 h 1608"/>
                <a:gd name="T22" fmla="*/ 2147483647 w 1645"/>
                <a:gd name="T23" fmla="*/ 2147483647 h 1608"/>
                <a:gd name="T24" fmla="*/ 2147483647 w 1645"/>
                <a:gd name="T25" fmla="*/ 2147483647 h 1608"/>
                <a:gd name="T26" fmla="*/ 2147483647 w 1645"/>
                <a:gd name="T27" fmla="*/ 2147483647 h 1608"/>
                <a:gd name="T28" fmla="*/ 2147483647 w 1645"/>
                <a:gd name="T29" fmla="*/ 2147483647 h 1608"/>
                <a:gd name="T30" fmla="*/ 2147483647 w 1645"/>
                <a:gd name="T31" fmla="*/ 2147483647 h 1608"/>
                <a:gd name="T32" fmla="*/ 2147483647 w 1645"/>
                <a:gd name="T33" fmla="*/ 2147483647 h 1608"/>
                <a:gd name="T34" fmla="*/ 2147483647 w 1645"/>
                <a:gd name="T35" fmla="*/ 2147483647 h 1608"/>
                <a:gd name="T36" fmla="*/ 2147483647 w 1645"/>
                <a:gd name="T37" fmla="*/ 2147483647 h 1608"/>
                <a:gd name="T38" fmla="*/ 2147483647 w 1645"/>
                <a:gd name="T39" fmla="*/ 2147483647 h 1608"/>
                <a:gd name="T40" fmla="*/ 2147483647 w 1645"/>
                <a:gd name="T41" fmla="*/ 2147483647 h 1608"/>
                <a:gd name="T42" fmla="*/ 2147483647 w 1645"/>
                <a:gd name="T43" fmla="*/ 2147483647 h 1608"/>
                <a:gd name="T44" fmla="*/ 2147483647 w 1645"/>
                <a:gd name="T45" fmla="*/ 2147483647 h 1608"/>
                <a:gd name="T46" fmla="*/ 2147483647 w 1645"/>
                <a:gd name="T47" fmla="*/ 2147483647 h 1608"/>
                <a:gd name="T48" fmla="*/ 2147483647 w 1645"/>
                <a:gd name="T49" fmla="*/ 2147483647 h 1608"/>
                <a:gd name="T50" fmla="*/ 2147483647 w 1645"/>
                <a:gd name="T51" fmla="*/ 2147483647 h 1608"/>
                <a:gd name="T52" fmla="*/ 2147483647 w 1645"/>
                <a:gd name="T53" fmla="*/ 2147483647 h 1608"/>
                <a:gd name="T54" fmla="*/ 2147483647 w 1645"/>
                <a:gd name="T55" fmla="*/ 2147483647 h 1608"/>
                <a:gd name="T56" fmla="*/ 2147483647 w 1645"/>
                <a:gd name="T57" fmla="*/ 2147483647 h 1608"/>
                <a:gd name="T58" fmla="*/ 2147483647 w 1645"/>
                <a:gd name="T59" fmla="*/ 2147483647 h 1608"/>
                <a:gd name="T60" fmla="*/ 2147483647 w 1645"/>
                <a:gd name="T61" fmla="*/ 2147483647 h 1608"/>
                <a:gd name="T62" fmla="*/ 2147483647 w 1645"/>
                <a:gd name="T63" fmla="*/ 2147483647 h 1608"/>
                <a:gd name="T64" fmla="*/ 2147483647 w 1645"/>
                <a:gd name="T65" fmla="*/ 2147483647 h 1608"/>
                <a:gd name="T66" fmla="*/ 2147483647 w 1645"/>
                <a:gd name="T67" fmla="*/ 2147483647 h 1608"/>
                <a:gd name="T68" fmla="*/ 2147483647 w 1645"/>
                <a:gd name="T69" fmla="*/ 2147483647 h 1608"/>
                <a:gd name="T70" fmla="*/ 2147483647 w 1645"/>
                <a:gd name="T71" fmla="*/ 2147483647 h 1608"/>
                <a:gd name="T72" fmla="*/ 2147483647 w 1645"/>
                <a:gd name="T73" fmla="*/ 2147483647 h 1608"/>
                <a:gd name="T74" fmla="*/ 2147483647 w 1645"/>
                <a:gd name="T75" fmla="*/ 2147483647 h 1608"/>
                <a:gd name="T76" fmla="*/ 2147483647 w 1645"/>
                <a:gd name="T77" fmla="*/ 2147483647 h 1608"/>
                <a:gd name="T78" fmla="*/ 2147483647 w 1645"/>
                <a:gd name="T79" fmla="*/ 2147483647 h 1608"/>
                <a:gd name="T80" fmla="*/ 2147483647 w 1645"/>
                <a:gd name="T81" fmla="*/ 2147483647 h 1608"/>
                <a:gd name="T82" fmla="*/ 2147483647 w 1645"/>
                <a:gd name="T83" fmla="*/ 2147483647 h 1608"/>
                <a:gd name="T84" fmla="*/ 2147483647 w 1645"/>
                <a:gd name="T85" fmla="*/ 2147483647 h 1608"/>
                <a:gd name="T86" fmla="*/ 2147483647 w 1645"/>
                <a:gd name="T87" fmla="*/ 2147483647 h 1608"/>
                <a:gd name="T88" fmla="*/ 2147483647 w 1645"/>
                <a:gd name="T89" fmla="*/ 2147483647 h 1608"/>
                <a:gd name="T90" fmla="*/ 2147483647 w 1645"/>
                <a:gd name="T91" fmla="*/ 2147483647 h 1608"/>
                <a:gd name="T92" fmla="*/ 2147483647 w 1645"/>
                <a:gd name="T93" fmla="*/ 2147483647 h 1608"/>
                <a:gd name="T94" fmla="*/ 2147483647 w 1645"/>
                <a:gd name="T95" fmla="*/ 2147483647 h 1608"/>
                <a:gd name="T96" fmla="*/ 2147483647 w 1645"/>
                <a:gd name="T97" fmla="*/ 2147483647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17" name="Freeform 26"/>
            <p:cNvSpPr>
              <a:spLocks/>
            </p:cNvSpPr>
            <p:nvPr/>
          </p:nvSpPr>
          <p:spPr bwMode="auto">
            <a:xfrm>
              <a:off x="1028700" y="5648325"/>
              <a:ext cx="890588" cy="687388"/>
            </a:xfrm>
            <a:custGeom>
              <a:avLst/>
              <a:gdLst>
                <a:gd name="T0" fmla="*/ 0 w 873"/>
                <a:gd name="T1" fmla="*/ 2147483647 h 674"/>
                <a:gd name="T2" fmla="*/ 2147483647 w 873"/>
                <a:gd name="T3" fmla="*/ 2147483647 h 674"/>
                <a:gd name="T4" fmla="*/ 2147483647 w 873"/>
                <a:gd name="T5" fmla="*/ 2147483647 h 674"/>
                <a:gd name="T6" fmla="*/ 2147483647 w 873"/>
                <a:gd name="T7" fmla="*/ 2147483647 h 674"/>
                <a:gd name="T8" fmla="*/ 2147483647 w 873"/>
                <a:gd name="T9" fmla="*/ 2147483647 h 674"/>
                <a:gd name="T10" fmla="*/ 2147483647 w 873"/>
                <a:gd name="T11" fmla="*/ 2147483647 h 674"/>
                <a:gd name="T12" fmla="*/ 2147483647 w 873"/>
                <a:gd name="T13" fmla="*/ 2147483647 h 674"/>
                <a:gd name="T14" fmla="*/ 2147483647 w 873"/>
                <a:gd name="T15" fmla="*/ 2147483647 h 674"/>
                <a:gd name="T16" fmla="*/ 2147483647 w 873"/>
                <a:gd name="T17" fmla="*/ 2147483647 h 674"/>
                <a:gd name="T18" fmla="*/ 2147483647 w 873"/>
                <a:gd name="T19" fmla="*/ 2147483647 h 674"/>
                <a:gd name="T20" fmla="*/ 2147483647 w 873"/>
                <a:gd name="T21" fmla="*/ 2147483647 h 674"/>
                <a:gd name="T22" fmla="*/ 2147483647 w 873"/>
                <a:gd name="T23" fmla="*/ 2147483647 h 674"/>
                <a:gd name="T24" fmla="*/ 2147483647 w 873"/>
                <a:gd name="T25" fmla="*/ 2147483647 h 674"/>
                <a:gd name="T26" fmla="*/ 2147483647 w 873"/>
                <a:gd name="T27" fmla="*/ 2147483647 h 674"/>
                <a:gd name="T28" fmla="*/ 2147483647 w 873"/>
                <a:gd name="T29" fmla="*/ 2147483647 h 674"/>
                <a:gd name="T30" fmla="*/ 2147483647 w 873"/>
                <a:gd name="T31" fmla="*/ 2147483647 h 674"/>
                <a:gd name="T32" fmla="*/ 2147483647 w 873"/>
                <a:gd name="T33" fmla="*/ 2147483647 h 674"/>
                <a:gd name="T34" fmla="*/ 2147483647 w 873"/>
                <a:gd name="T35" fmla="*/ 2147483647 h 674"/>
                <a:gd name="T36" fmla="*/ 0 w 873"/>
                <a:gd name="T37" fmla="*/ 2147483647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a:lstStyle/>
            <a:p>
              <a:endParaRPr lang="en-US"/>
            </a:p>
          </p:txBody>
        </p:sp>
        <p:sp>
          <p:nvSpPr>
            <p:cNvPr id="17418" name="Freeform 27"/>
            <p:cNvSpPr>
              <a:spLocks/>
            </p:cNvSpPr>
            <p:nvPr/>
          </p:nvSpPr>
          <p:spPr bwMode="auto">
            <a:xfrm rot="954732">
              <a:off x="1295400" y="4114800"/>
              <a:ext cx="968375" cy="966788"/>
            </a:xfrm>
            <a:custGeom>
              <a:avLst/>
              <a:gdLst>
                <a:gd name="T0" fmla="*/ 2147483647 w 1645"/>
                <a:gd name="T1" fmla="*/ 2147483647 h 1608"/>
                <a:gd name="T2" fmla="*/ 2147483647 w 1645"/>
                <a:gd name="T3" fmla="*/ 2147483647 h 1608"/>
                <a:gd name="T4" fmla="*/ 2147483647 w 1645"/>
                <a:gd name="T5" fmla="*/ 2147483647 h 1608"/>
                <a:gd name="T6" fmla="*/ 2147483647 w 1645"/>
                <a:gd name="T7" fmla="*/ 2147483647 h 1608"/>
                <a:gd name="T8" fmla="*/ 2147483647 w 1645"/>
                <a:gd name="T9" fmla="*/ 2147483647 h 1608"/>
                <a:gd name="T10" fmla="*/ 2147483647 w 1645"/>
                <a:gd name="T11" fmla="*/ 2147483647 h 1608"/>
                <a:gd name="T12" fmla="*/ 2147483647 w 1645"/>
                <a:gd name="T13" fmla="*/ 2147483647 h 1608"/>
                <a:gd name="T14" fmla="*/ 2147483647 w 1645"/>
                <a:gd name="T15" fmla="*/ 0 h 1608"/>
                <a:gd name="T16" fmla="*/ 2147483647 w 1645"/>
                <a:gd name="T17" fmla="*/ 2147483647 h 1608"/>
                <a:gd name="T18" fmla="*/ 2147483647 w 1645"/>
                <a:gd name="T19" fmla="*/ 2147483647 h 1608"/>
                <a:gd name="T20" fmla="*/ 2147483647 w 1645"/>
                <a:gd name="T21" fmla="*/ 2147483647 h 1608"/>
                <a:gd name="T22" fmla="*/ 2147483647 w 1645"/>
                <a:gd name="T23" fmla="*/ 2147483647 h 1608"/>
                <a:gd name="T24" fmla="*/ 2147483647 w 1645"/>
                <a:gd name="T25" fmla="*/ 2147483647 h 1608"/>
                <a:gd name="T26" fmla="*/ 2147483647 w 1645"/>
                <a:gd name="T27" fmla="*/ 2147483647 h 1608"/>
                <a:gd name="T28" fmla="*/ 2147483647 w 1645"/>
                <a:gd name="T29" fmla="*/ 2147483647 h 1608"/>
                <a:gd name="T30" fmla="*/ 2147483647 w 1645"/>
                <a:gd name="T31" fmla="*/ 2147483647 h 1608"/>
                <a:gd name="T32" fmla="*/ 2147483647 w 1645"/>
                <a:gd name="T33" fmla="*/ 2147483647 h 1608"/>
                <a:gd name="T34" fmla="*/ 2147483647 w 1645"/>
                <a:gd name="T35" fmla="*/ 2147483647 h 1608"/>
                <a:gd name="T36" fmla="*/ 2147483647 w 1645"/>
                <a:gd name="T37" fmla="*/ 2147483647 h 1608"/>
                <a:gd name="T38" fmla="*/ 2147483647 w 1645"/>
                <a:gd name="T39" fmla="*/ 2147483647 h 1608"/>
                <a:gd name="T40" fmla="*/ 2147483647 w 1645"/>
                <a:gd name="T41" fmla="*/ 2147483647 h 1608"/>
                <a:gd name="T42" fmla="*/ 2147483647 w 1645"/>
                <a:gd name="T43" fmla="*/ 2147483647 h 1608"/>
                <a:gd name="T44" fmla="*/ 2147483647 w 1645"/>
                <a:gd name="T45" fmla="*/ 2147483647 h 1608"/>
                <a:gd name="T46" fmla="*/ 2147483647 w 1645"/>
                <a:gd name="T47" fmla="*/ 2147483647 h 1608"/>
                <a:gd name="T48" fmla="*/ 2147483647 w 1645"/>
                <a:gd name="T49" fmla="*/ 2147483647 h 1608"/>
                <a:gd name="T50" fmla="*/ 2147483647 w 1645"/>
                <a:gd name="T51" fmla="*/ 2147483647 h 1608"/>
                <a:gd name="T52" fmla="*/ 2147483647 w 1645"/>
                <a:gd name="T53" fmla="*/ 2147483647 h 1608"/>
                <a:gd name="T54" fmla="*/ 2147483647 w 1645"/>
                <a:gd name="T55" fmla="*/ 2147483647 h 1608"/>
                <a:gd name="T56" fmla="*/ 2147483647 w 1645"/>
                <a:gd name="T57" fmla="*/ 2147483647 h 1608"/>
                <a:gd name="T58" fmla="*/ 2147483647 w 1645"/>
                <a:gd name="T59" fmla="*/ 2147483647 h 1608"/>
                <a:gd name="T60" fmla="*/ 2147483647 w 1645"/>
                <a:gd name="T61" fmla="*/ 2147483647 h 1608"/>
                <a:gd name="T62" fmla="*/ 2147483647 w 1645"/>
                <a:gd name="T63" fmla="*/ 2147483647 h 1608"/>
                <a:gd name="T64" fmla="*/ 2147483647 w 1645"/>
                <a:gd name="T65" fmla="*/ 2147483647 h 1608"/>
                <a:gd name="T66" fmla="*/ 2147483647 w 1645"/>
                <a:gd name="T67" fmla="*/ 2147483647 h 1608"/>
                <a:gd name="T68" fmla="*/ 2147483647 w 1645"/>
                <a:gd name="T69" fmla="*/ 2147483647 h 1608"/>
                <a:gd name="T70" fmla="*/ 2147483647 w 1645"/>
                <a:gd name="T71" fmla="*/ 2147483647 h 1608"/>
                <a:gd name="T72" fmla="*/ 2147483647 w 1645"/>
                <a:gd name="T73" fmla="*/ 2147483647 h 1608"/>
                <a:gd name="T74" fmla="*/ 2147483647 w 1645"/>
                <a:gd name="T75" fmla="*/ 2147483647 h 1608"/>
                <a:gd name="T76" fmla="*/ 2147483647 w 1645"/>
                <a:gd name="T77" fmla="*/ 2147483647 h 1608"/>
                <a:gd name="T78" fmla="*/ 2147483647 w 1645"/>
                <a:gd name="T79" fmla="*/ 2147483647 h 1608"/>
                <a:gd name="T80" fmla="*/ 2147483647 w 1645"/>
                <a:gd name="T81" fmla="*/ 2147483647 h 1608"/>
                <a:gd name="T82" fmla="*/ 2147483647 w 1645"/>
                <a:gd name="T83" fmla="*/ 2147483647 h 1608"/>
                <a:gd name="T84" fmla="*/ 2147483647 w 1645"/>
                <a:gd name="T85" fmla="*/ 2147483647 h 1608"/>
                <a:gd name="T86" fmla="*/ 2147483647 w 1645"/>
                <a:gd name="T87" fmla="*/ 2147483647 h 1608"/>
                <a:gd name="T88" fmla="*/ 2147483647 w 1645"/>
                <a:gd name="T89" fmla="*/ 2147483647 h 1608"/>
                <a:gd name="T90" fmla="*/ 2147483647 w 1645"/>
                <a:gd name="T91" fmla="*/ 2147483647 h 1608"/>
                <a:gd name="T92" fmla="*/ 2147483647 w 1645"/>
                <a:gd name="T93" fmla="*/ 2147483647 h 1608"/>
                <a:gd name="T94" fmla="*/ 2147483647 w 1645"/>
                <a:gd name="T95" fmla="*/ 2147483647 h 1608"/>
                <a:gd name="T96" fmla="*/ 2147483647 w 1645"/>
                <a:gd name="T97" fmla="*/ 2147483647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19" name="Freeform 28"/>
            <p:cNvSpPr>
              <a:spLocks/>
            </p:cNvSpPr>
            <p:nvPr/>
          </p:nvSpPr>
          <p:spPr bwMode="auto">
            <a:xfrm rot="-1316475">
              <a:off x="457200" y="4800600"/>
              <a:ext cx="1333500" cy="1763713"/>
            </a:xfrm>
            <a:custGeom>
              <a:avLst/>
              <a:gdLst>
                <a:gd name="T0" fmla="*/ 0 w 873"/>
                <a:gd name="T1" fmla="*/ 2147483647 h 674"/>
                <a:gd name="T2" fmla="*/ 2147483647 w 873"/>
                <a:gd name="T3" fmla="*/ 2147483647 h 674"/>
                <a:gd name="T4" fmla="*/ 2147483647 w 873"/>
                <a:gd name="T5" fmla="*/ 2147483647 h 674"/>
                <a:gd name="T6" fmla="*/ 2147483647 w 873"/>
                <a:gd name="T7" fmla="*/ 2147483647 h 674"/>
                <a:gd name="T8" fmla="*/ 2147483647 w 873"/>
                <a:gd name="T9" fmla="*/ 2147483647 h 674"/>
                <a:gd name="T10" fmla="*/ 2147483647 w 873"/>
                <a:gd name="T11" fmla="*/ 2147483647 h 674"/>
                <a:gd name="T12" fmla="*/ 2147483647 w 873"/>
                <a:gd name="T13" fmla="*/ 2147483647 h 674"/>
                <a:gd name="T14" fmla="*/ 2147483647 w 873"/>
                <a:gd name="T15" fmla="*/ 2147483647 h 674"/>
                <a:gd name="T16" fmla="*/ 2147483647 w 873"/>
                <a:gd name="T17" fmla="*/ 2147483647 h 674"/>
                <a:gd name="T18" fmla="*/ 2147483647 w 873"/>
                <a:gd name="T19" fmla="*/ 2147483647 h 674"/>
                <a:gd name="T20" fmla="*/ 2147483647 w 873"/>
                <a:gd name="T21" fmla="*/ 2147483647 h 674"/>
                <a:gd name="T22" fmla="*/ 2147483647 w 873"/>
                <a:gd name="T23" fmla="*/ 2147483647 h 674"/>
                <a:gd name="T24" fmla="*/ 2147483647 w 873"/>
                <a:gd name="T25" fmla="*/ 2147483647 h 674"/>
                <a:gd name="T26" fmla="*/ 2147483647 w 873"/>
                <a:gd name="T27" fmla="*/ 2147483647 h 674"/>
                <a:gd name="T28" fmla="*/ 2147483647 w 873"/>
                <a:gd name="T29" fmla="*/ 2147483647 h 674"/>
                <a:gd name="T30" fmla="*/ 2147483647 w 873"/>
                <a:gd name="T31" fmla="*/ 2147483647 h 674"/>
                <a:gd name="T32" fmla="*/ 2147483647 w 873"/>
                <a:gd name="T33" fmla="*/ 2147483647 h 674"/>
                <a:gd name="T34" fmla="*/ 2147483647 w 873"/>
                <a:gd name="T35" fmla="*/ 2147483647 h 674"/>
                <a:gd name="T36" fmla="*/ 0 w 873"/>
                <a:gd name="T37" fmla="*/ 2147483647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a:lstStyle/>
            <a:p>
              <a:endParaRPr lang="en-US"/>
            </a:p>
          </p:txBody>
        </p:sp>
        <p:sp>
          <p:nvSpPr>
            <p:cNvPr id="17420" name="Text Box 47"/>
            <p:cNvSpPr txBox="1">
              <a:spLocks noChangeArrowheads="1"/>
            </p:cNvSpPr>
            <p:nvPr/>
          </p:nvSpPr>
          <p:spPr bwMode="auto">
            <a:xfrm rot="16200000">
              <a:off x="-381000" y="1595507"/>
              <a:ext cx="314007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000" b="1" dirty="0" smtClean="0">
                  <a:solidFill>
                    <a:schemeClr val="bg1"/>
                  </a:solidFill>
                  <a:latin typeface="Verdana" pitchFamily="34" charset="0"/>
                </a:rPr>
                <a:t>Know How Decisions Are Made</a:t>
              </a:r>
              <a:endParaRPr lang="en-US" sz="2000" b="1" dirty="0">
                <a:solidFill>
                  <a:schemeClr val="bg1"/>
                </a:solidFill>
                <a:latin typeface="Verdana" pitchFamily="34" charset="0"/>
              </a:endParaRPr>
            </a:p>
          </p:txBody>
        </p:sp>
        <p:sp>
          <p:nvSpPr>
            <p:cNvPr id="22" name="Text Box 48"/>
            <p:cNvSpPr txBox="1">
              <a:spLocks noChangeArrowheads="1"/>
            </p:cNvSpPr>
            <p:nvPr/>
          </p:nvSpPr>
          <p:spPr bwMode="auto">
            <a:xfrm rot="16200000">
              <a:off x="399257" y="3739356"/>
              <a:ext cx="533400" cy="522287"/>
            </a:xfrm>
            <a:prstGeom prst="rect">
              <a:avLst/>
            </a:prstGeom>
            <a:solidFill>
              <a:srgbClr val="DDDDDD"/>
            </a:solidFill>
            <a:ln w="50800">
              <a:solidFill>
                <a:schemeClr val="bg1">
                  <a:lumMod val="75000"/>
                </a:schemeClr>
              </a:solidFill>
              <a:miter lim="800000"/>
              <a:headEnd/>
              <a:tailEnd/>
            </a:ln>
          </p:spPr>
          <p:txBody>
            <a:bodyPr>
              <a:spAutoFit/>
            </a:bodyPr>
            <a:lstStyle/>
            <a:p>
              <a:pPr algn="ctr">
                <a:spcBef>
                  <a:spcPct val="50000"/>
                </a:spcBef>
                <a:defRPr/>
              </a:pPr>
              <a:r>
                <a:rPr lang="en-US" sz="2800" b="1" dirty="0"/>
                <a:t>6</a:t>
              </a:r>
              <a:endParaRPr lang="en-US" sz="2800" b="1" dirty="0"/>
            </a:p>
          </p:txBody>
        </p:sp>
      </p:grpSp>
    </p:spTree>
  </p:cSld>
  <p:clrMapOvr>
    <a:masterClrMapping/>
  </p:clrMapOvr>
  <p:transition spd="med">
    <p:split orient="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Group 15"/>
          <p:cNvGrpSpPr>
            <a:grpSpLocks/>
          </p:cNvGrpSpPr>
          <p:nvPr/>
        </p:nvGrpSpPr>
        <p:grpSpPr bwMode="auto">
          <a:xfrm>
            <a:off x="3810000" y="152400"/>
            <a:ext cx="3124200" cy="2362200"/>
            <a:chOff x="1776" y="-96"/>
            <a:chExt cx="1968" cy="1488"/>
          </a:xfrm>
        </p:grpSpPr>
        <p:sp>
          <p:nvSpPr>
            <p:cNvPr id="18448" name="Freeform 16"/>
            <p:cNvSpPr>
              <a:spLocks/>
            </p:cNvSpPr>
            <p:nvPr/>
          </p:nvSpPr>
          <p:spPr bwMode="auto">
            <a:xfrm rot="-874291">
              <a:off x="1776" y="-96"/>
              <a:ext cx="1968" cy="1488"/>
            </a:xfrm>
            <a:custGeom>
              <a:avLst/>
              <a:gdLst>
                <a:gd name="T0" fmla="*/ 13179 w 1645"/>
                <a:gd name="T1" fmla="*/ 143 h 1608"/>
                <a:gd name="T2" fmla="*/ 14450 w 1645"/>
                <a:gd name="T3" fmla="*/ 97 h 1608"/>
                <a:gd name="T4" fmla="*/ 14930 w 1645"/>
                <a:gd name="T5" fmla="*/ 87 h 1608"/>
                <a:gd name="T6" fmla="*/ 15964 w 1645"/>
                <a:gd name="T7" fmla="*/ 58 h 1608"/>
                <a:gd name="T8" fmla="*/ 16435 w 1645"/>
                <a:gd name="T9" fmla="*/ 48 h 1608"/>
                <a:gd name="T10" fmla="*/ 17214 w 1645"/>
                <a:gd name="T11" fmla="*/ 19 h 1608"/>
                <a:gd name="T12" fmla="*/ 17475 w 1645"/>
                <a:gd name="T13" fmla="*/ 10 h 1608"/>
                <a:gd name="T14" fmla="*/ 17719 w 1645"/>
                <a:gd name="T15" fmla="*/ 0 h 1608"/>
                <a:gd name="T16" fmla="*/ 18741 w 1645"/>
                <a:gd name="T17" fmla="*/ 29 h 1608"/>
                <a:gd name="T18" fmla="*/ 21757 w 1645"/>
                <a:gd name="T19" fmla="*/ 97 h 1608"/>
                <a:gd name="T20" fmla="*/ 22007 w 1645"/>
                <a:gd name="T21" fmla="*/ 105 h 1608"/>
                <a:gd name="T22" fmla="*/ 23298 w 1645"/>
                <a:gd name="T23" fmla="*/ 133 h 1608"/>
                <a:gd name="T24" fmla="*/ 23523 w 1645"/>
                <a:gd name="T25" fmla="*/ 143 h 1608"/>
                <a:gd name="T26" fmla="*/ 24294 w 1645"/>
                <a:gd name="T27" fmla="*/ 147 h 1608"/>
                <a:gd name="T28" fmla="*/ 28078 w 1645"/>
                <a:gd name="T29" fmla="*/ 161 h 1608"/>
                <a:gd name="T30" fmla="*/ 34648 w 1645"/>
                <a:gd name="T31" fmla="*/ 177 h 1608"/>
                <a:gd name="T32" fmla="*/ 31866 w 1645"/>
                <a:gd name="T33" fmla="*/ 198 h 1608"/>
                <a:gd name="T34" fmla="*/ 28846 w 1645"/>
                <a:gd name="T35" fmla="*/ 222 h 1608"/>
                <a:gd name="T36" fmla="*/ 22763 w 1645"/>
                <a:gd name="T37" fmla="*/ 257 h 1608"/>
                <a:gd name="T38" fmla="*/ 23039 w 1645"/>
                <a:gd name="T39" fmla="*/ 404 h 1608"/>
                <a:gd name="T40" fmla="*/ 22763 w 1645"/>
                <a:gd name="T41" fmla="*/ 424 h 1608"/>
                <a:gd name="T42" fmla="*/ 22007 w 1645"/>
                <a:gd name="T43" fmla="*/ 417 h 1608"/>
                <a:gd name="T44" fmla="*/ 21263 w 1645"/>
                <a:gd name="T45" fmla="*/ 398 h 1608"/>
                <a:gd name="T46" fmla="*/ 19489 w 1645"/>
                <a:gd name="T47" fmla="*/ 357 h 1608"/>
                <a:gd name="T48" fmla="*/ 17475 w 1645"/>
                <a:gd name="T49" fmla="*/ 289 h 1608"/>
                <a:gd name="T50" fmla="*/ 16435 w 1645"/>
                <a:gd name="T51" fmla="*/ 292 h 1608"/>
                <a:gd name="T52" fmla="*/ 15964 w 1645"/>
                <a:gd name="T53" fmla="*/ 302 h 1608"/>
                <a:gd name="T54" fmla="*/ 13659 w 1645"/>
                <a:gd name="T55" fmla="*/ 324 h 1608"/>
                <a:gd name="T56" fmla="*/ 11662 w 1645"/>
                <a:gd name="T57" fmla="*/ 347 h 1608"/>
                <a:gd name="T58" fmla="*/ 8608 w 1645"/>
                <a:gd name="T59" fmla="*/ 383 h 1608"/>
                <a:gd name="T60" fmla="*/ 6581 w 1645"/>
                <a:gd name="T61" fmla="*/ 401 h 1608"/>
                <a:gd name="T62" fmla="*/ 7092 w 1645"/>
                <a:gd name="T63" fmla="*/ 373 h 1608"/>
                <a:gd name="T64" fmla="*/ 8377 w 1645"/>
                <a:gd name="T65" fmla="*/ 321 h 1608"/>
                <a:gd name="T66" fmla="*/ 8871 w 1645"/>
                <a:gd name="T67" fmla="*/ 302 h 1608"/>
                <a:gd name="T68" fmla="*/ 9360 w 1645"/>
                <a:gd name="T69" fmla="*/ 292 h 1608"/>
                <a:gd name="T70" fmla="*/ 10126 w 1645"/>
                <a:gd name="T71" fmla="*/ 263 h 1608"/>
                <a:gd name="T72" fmla="*/ 10403 w 1645"/>
                <a:gd name="T73" fmla="*/ 254 h 1608"/>
                <a:gd name="T74" fmla="*/ 8871 w 1645"/>
                <a:gd name="T75" fmla="*/ 214 h 1608"/>
                <a:gd name="T76" fmla="*/ 7348 w 1645"/>
                <a:gd name="T77" fmla="*/ 196 h 1608"/>
                <a:gd name="T78" fmla="*/ 5335 w 1645"/>
                <a:gd name="T79" fmla="*/ 167 h 1608"/>
                <a:gd name="T80" fmla="*/ 4827 w 1645"/>
                <a:gd name="T81" fmla="*/ 156 h 1608"/>
                <a:gd name="T82" fmla="*/ 4066 w 1645"/>
                <a:gd name="T83" fmla="*/ 155 h 1608"/>
                <a:gd name="T84" fmla="*/ 2048 w 1645"/>
                <a:gd name="T85" fmla="*/ 130 h 1608"/>
                <a:gd name="T86" fmla="*/ 773 w 1645"/>
                <a:gd name="T87" fmla="*/ 110 h 1608"/>
                <a:gd name="T88" fmla="*/ 282 w 1645"/>
                <a:gd name="T89" fmla="*/ 99 h 1608"/>
                <a:gd name="T90" fmla="*/ 1796 w 1645"/>
                <a:gd name="T91" fmla="*/ 103 h 1608"/>
                <a:gd name="T92" fmla="*/ 8127 w 1645"/>
                <a:gd name="T93" fmla="*/ 130 h 1608"/>
                <a:gd name="T94" fmla="*/ 12418 w 1645"/>
                <a:gd name="T95" fmla="*/ 139 h 1608"/>
                <a:gd name="T96" fmla="*/ 13179 w 1645"/>
                <a:gd name="T97" fmla="*/ 143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49" name="Freeform 17"/>
            <p:cNvSpPr>
              <a:spLocks/>
            </p:cNvSpPr>
            <p:nvPr/>
          </p:nvSpPr>
          <p:spPr bwMode="auto">
            <a:xfrm rot="-874291">
              <a:off x="1886" y="-22"/>
              <a:ext cx="1734" cy="1332"/>
            </a:xfrm>
            <a:custGeom>
              <a:avLst/>
              <a:gdLst>
                <a:gd name="T0" fmla="*/ 1533 w 1645"/>
                <a:gd name="T1" fmla="*/ 22 h 1608"/>
                <a:gd name="T2" fmla="*/ 1679 w 1645"/>
                <a:gd name="T3" fmla="*/ 15 h 1608"/>
                <a:gd name="T4" fmla="*/ 1734 w 1645"/>
                <a:gd name="T5" fmla="*/ 13 h 1608"/>
                <a:gd name="T6" fmla="*/ 1853 w 1645"/>
                <a:gd name="T7" fmla="*/ 8 h 1608"/>
                <a:gd name="T8" fmla="*/ 1913 w 1645"/>
                <a:gd name="T9" fmla="*/ 7 h 1608"/>
                <a:gd name="T10" fmla="*/ 2004 w 1645"/>
                <a:gd name="T11" fmla="*/ 2 h 1608"/>
                <a:gd name="T12" fmla="*/ 2030 w 1645"/>
                <a:gd name="T13" fmla="*/ 2 h 1608"/>
                <a:gd name="T14" fmla="*/ 2059 w 1645"/>
                <a:gd name="T15" fmla="*/ 0 h 1608"/>
                <a:gd name="T16" fmla="*/ 2175 w 1645"/>
                <a:gd name="T17" fmla="*/ 5 h 1608"/>
                <a:gd name="T18" fmla="*/ 2531 w 1645"/>
                <a:gd name="T19" fmla="*/ 15 h 1608"/>
                <a:gd name="T20" fmla="*/ 2563 w 1645"/>
                <a:gd name="T21" fmla="*/ 16 h 1608"/>
                <a:gd name="T22" fmla="*/ 2706 w 1645"/>
                <a:gd name="T23" fmla="*/ 21 h 1608"/>
                <a:gd name="T24" fmla="*/ 2735 w 1645"/>
                <a:gd name="T25" fmla="*/ 22 h 1608"/>
                <a:gd name="T26" fmla="*/ 2822 w 1645"/>
                <a:gd name="T27" fmla="*/ 22 h 1608"/>
                <a:gd name="T28" fmla="*/ 3265 w 1645"/>
                <a:gd name="T29" fmla="*/ 24 h 1608"/>
                <a:gd name="T30" fmla="*/ 4031 w 1645"/>
                <a:gd name="T31" fmla="*/ 27 h 1608"/>
                <a:gd name="T32" fmla="*/ 3705 w 1645"/>
                <a:gd name="T33" fmla="*/ 31 h 1608"/>
                <a:gd name="T34" fmla="*/ 3351 w 1645"/>
                <a:gd name="T35" fmla="*/ 34 h 1608"/>
                <a:gd name="T36" fmla="*/ 2646 w 1645"/>
                <a:gd name="T37" fmla="*/ 39 h 1608"/>
                <a:gd name="T38" fmla="*/ 2675 w 1645"/>
                <a:gd name="T39" fmla="*/ 62 h 1608"/>
                <a:gd name="T40" fmla="*/ 2646 w 1645"/>
                <a:gd name="T41" fmla="*/ 65 h 1608"/>
                <a:gd name="T42" fmla="*/ 2563 w 1645"/>
                <a:gd name="T43" fmla="*/ 63 h 1608"/>
                <a:gd name="T44" fmla="*/ 2473 w 1645"/>
                <a:gd name="T45" fmla="*/ 60 h 1608"/>
                <a:gd name="T46" fmla="*/ 2265 w 1645"/>
                <a:gd name="T47" fmla="*/ 54 h 1608"/>
                <a:gd name="T48" fmla="*/ 2030 w 1645"/>
                <a:gd name="T49" fmla="*/ 45 h 1608"/>
                <a:gd name="T50" fmla="*/ 1913 w 1645"/>
                <a:gd name="T51" fmla="*/ 45 h 1608"/>
                <a:gd name="T52" fmla="*/ 1853 w 1645"/>
                <a:gd name="T53" fmla="*/ 46 h 1608"/>
                <a:gd name="T54" fmla="*/ 1589 w 1645"/>
                <a:gd name="T55" fmla="*/ 50 h 1608"/>
                <a:gd name="T56" fmla="*/ 1355 w 1645"/>
                <a:gd name="T57" fmla="*/ 53 h 1608"/>
                <a:gd name="T58" fmla="*/ 1001 w 1645"/>
                <a:gd name="T59" fmla="*/ 58 h 1608"/>
                <a:gd name="T60" fmla="*/ 767 w 1645"/>
                <a:gd name="T61" fmla="*/ 61 h 1608"/>
                <a:gd name="T62" fmla="*/ 822 w 1645"/>
                <a:gd name="T63" fmla="*/ 57 h 1608"/>
                <a:gd name="T64" fmla="*/ 972 w 1645"/>
                <a:gd name="T65" fmla="*/ 49 h 1608"/>
                <a:gd name="T66" fmla="*/ 1033 w 1645"/>
                <a:gd name="T67" fmla="*/ 46 h 1608"/>
                <a:gd name="T68" fmla="*/ 1090 w 1645"/>
                <a:gd name="T69" fmla="*/ 45 h 1608"/>
                <a:gd name="T70" fmla="*/ 1177 w 1645"/>
                <a:gd name="T71" fmla="*/ 40 h 1608"/>
                <a:gd name="T72" fmla="*/ 1210 w 1645"/>
                <a:gd name="T73" fmla="*/ 38 h 1608"/>
                <a:gd name="T74" fmla="*/ 1033 w 1645"/>
                <a:gd name="T75" fmla="*/ 33 h 1608"/>
                <a:gd name="T76" fmla="*/ 855 w 1645"/>
                <a:gd name="T77" fmla="*/ 30 h 1608"/>
                <a:gd name="T78" fmla="*/ 620 w 1645"/>
                <a:gd name="T79" fmla="*/ 26 h 1608"/>
                <a:gd name="T80" fmla="*/ 560 w 1645"/>
                <a:gd name="T81" fmla="*/ 24 h 1608"/>
                <a:gd name="T82" fmla="*/ 474 w 1645"/>
                <a:gd name="T83" fmla="*/ 23 h 1608"/>
                <a:gd name="T84" fmla="*/ 237 w 1645"/>
                <a:gd name="T85" fmla="*/ 19 h 1608"/>
                <a:gd name="T86" fmla="*/ 90 w 1645"/>
                <a:gd name="T87" fmla="*/ 17 h 1608"/>
                <a:gd name="T88" fmla="*/ 32 w 1645"/>
                <a:gd name="T89" fmla="*/ 15 h 1608"/>
                <a:gd name="T90" fmla="*/ 209 w 1645"/>
                <a:gd name="T91" fmla="*/ 15 h 1608"/>
                <a:gd name="T92" fmla="*/ 941 w 1645"/>
                <a:gd name="T93" fmla="*/ 19 h 1608"/>
                <a:gd name="T94" fmla="*/ 1442 w 1645"/>
                <a:gd name="T95" fmla="*/ 22 h 1608"/>
                <a:gd name="T96" fmla="*/ 1533 w 1645"/>
                <a:gd name="T97" fmla="*/ 22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8435" name="Rectangle 18"/>
          <p:cNvSpPr>
            <a:spLocks noChangeArrowheads="1"/>
          </p:cNvSpPr>
          <p:nvPr/>
        </p:nvSpPr>
        <p:spPr bwMode="auto">
          <a:xfrm>
            <a:off x="4038600" y="457200"/>
            <a:ext cx="5029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a:r>
              <a:rPr lang="en-US" sz="3200" b="1">
                <a:solidFill>
                  <a:srgbClr val="C00000"/>
                </a:solidFill>
                <a:latin typeface="Verdana" pitchFamily="34" charset="0"/>
              </a:rPr>
              <a:t>Legislative Branch</a:t>
            </a:r>
          </a:p>
        </p:txBody>
      </p:sp>
      <p:sp>
        <p:nvSpPr>
          <p:cNvPr id="18436" name="Text Box 19"/>
          <p:cNvSpPr txBox="1">
            <a:spLocks noChangeArrowheads="1"/>
          </p:cNvSpPr>
          <p:nvPr/>
        </p:nvSpPr>
        <p:spPr bwMode="auto">
          <a:xfrm>
            <a:off x="3505200" y="1447800"/>
            <a:ext cx="4343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b="1">
                <a:solidFill>
                  <a:srgbClr val="C00000"/>
                </a:solidFill>
                <a:latin typeface="Verdana" pitchFamily="34" charset="0"/>
              </a:rPr>
              <a:t>General Assembly</a:t>
            </a:r>
            <a:endParaRPr lang="en-US">
              <a:solidFill>
                <a:srgbClr val="C00000"/>
              </a:solidFill>
              <a:latin typeface="Verdana" pitchFamily="34" charset="0"/>
            </a:endParaRPr>
          </a:p>
        </p:txBody>
      </p:sp>
      <p:sp>
        <p:nvSpPr>
          <p:cNvPr id="16390" name="Text Box 20"/>
          <p:cNvSpPr txBox="1">
            <a:spLocks noChangeArrowheads="1"/>
          </p:cNvSpPr>
          <p:nvPr/>
        </p:nvSpPr>
        <p:spPr bwMode="auto">
          <a:xfrm>
            <a:off x="6096000" y="2286000"/>
            <a:ext cx="2819400" cy="4114800"/>
          </a:xfrm>
          <a:prstGeom prst="rect">
            <a:avLst/>
          </a:prstGeom>
          <a:noFill/>
          <a:ln w="9525">
            <a:noFill/>
            <a:miter lim="800000"/>
            <a:headEnd/>
            <a:tailEnd/>
          </a:ln>
        </p:spPr>
        <p:txBody>
          <a:bodyPr/>
          <a:lstStyle/>
          <a:p>
            <a:pPr algn="ctr">
              <a:spcBef>
                <a:spcPct val="25000"/>
              </a:spcBef>
              <a:defRPr/>
            </a:pPr>
            <a:r>
              <a:rPr lang="en-US" sz="2000" b="1" dirty="0">
                <a:solidFill>
                  <a:srgbClr val="C00000"/>
                </a:solidFill>
                <a:latin typeface="Verdana" pitchFamily="34" charset="0"/>
              </a:rPr>
              <a:t>Senate</a:t>
            </a:r>
          </a:p>
          <a:p>
            <a:pPr>
              <a:defRPr/>
            </a:pPr>
            <a:endParaRPr lang="en-US" sz="2000" b="1" dirty="0">
              <a:solidFill>
                <a:schemeClr val="bg2">
                  <a:lumMod val="75000"/>
                </a:schemeClr>
              </a:solidFill>
              <a:latin typeface="Verdana" pitchFamily="34" charset="0"/>
            </a:endParaRPr>
          </a:p>
          <a:p>
            <a:pPr algn="ctr">
              <a:defRPr/>
            </a:pPr>
            <a:r>
              <a:rPr lang="en-US" sz="1800" b="1" dirty="0">
                <a:solidFill>
                  <a:schemeClr val="bg2">
                    <a:lumMod val="75000"/>
                  </a:schemeClr>
                </a:solidFill>
                <a:latin typeface="Verdana" pitchFamily="34" charset="0"/>
              </a:rPr>
              <a:t>Lieutenant Governor (President)</a:t>
            </a:r>
          </a:p>
          <a:p>
            <a:pPr>
              <a:defRPr/>
            </a:pPr>
            <a:endParaRPr lang="en-US" sz="1800" b="1" dirty="0">
              <a:solidFill>
                <a:schemeClr val="bg2">
                  <a:lumMod val="75000"/>
                </a:schemeClr>
              </a:solidFill>
              <a:latin typeface="Verdana" pitchFamily="34" charset="0"/>
            </a:endParaRPr>
          </a:p>
          <a:p>
            <a:pPr algn="ctr">
              <a:defRPr/>
            </a:pPr>
            <a:r>
              <a:rPr lang="en-US" sz="1800" b="1" dirty="0">
                <a:solidFill>
                  <a:schemeClr val="bg2">
                    <a:lumMod val="75000"/>
                  </a:schemeClr>
                </a:solidFill>
                <a:latin typeface="Verdana" pitchFamily="34" charset="0"/>
              </a:rPr>
              <a:t>President Pro-Tem</a:t>
            </a:r>
          </a:p>
          <a:p>
            <a:pPr algn="ctr">
              <a:defRPr/>
            </a:pPr>
            <a:endParaRPr lang="en-US" sz="1800" b="1" dirty="0">
              <a:solidFill>
                <a:schemeClr val="bg2">
                  <a:lumMod val="75000"/>
                </a:schemeClr>
              </a:solidFill>
              <a:latin typeface="Verdana" pitchFamily="34" charset="0"/>
            </a:endParaRPr>
          </a:p>
          <a:p>
            <a:pPr algn="ctr">
              <a:defRPr/>
            </a:pPr>
            <a:r>
              <a:rPr lang="en-US" sz="1800" b="1" dirty="0">
                <a:solidFill>
                  <a:schemeClr val="bg2">
                    <a:lumMod val="75000"/>
                  </a:schemeClr>
                </a:solidFill>
                <a:latin typeface="Verdana" pitchFamily="34" charset="0"/>
              </a:rPr>
              <a:t>Majority Leader</a:t>
            </a:r>
          </a:p>
          <a:p>
            <a:pPr algn="ctr">
              <a:defRPr/>
            </a:pPr>
            <a:endParaRPr lang="en-US" sz="1800" b="1" dirty="0">
              <a:solidFill>
                <a:schemeClr val="bg2">
                  <a:lumMod val="75000"/>
                </a:schemeClr>
              </a:solidFill>
              <a:latin typeface="Verdana" pitchFamily="34" charset="0"/>
            </a:endParaRPr>
          </a:p>
          <a:p>
            <a:pPr algn="ctr">
              <a:defRPr/>
            </a:pPr>
            <a:r>
              <a:rPr lang="en-US" sz="1800" b="1" dirty="0">
                <a:solidFill>
                  <a:schemeClr val="bg2">
                    <a:lumMod val="75000"/>
                  </a:schemeClr>
                </a:solidFill>
                <a:latin typeface="Verdana" pitchFamily="34" charset="0"/>
              </a:rPr>
              <a:t>Minority Leader</a:t>
            </a:r>
          </a:p>
          <a:p>
            <a:pPr algn="ctr">
              <a:defRPr/>
            </a:pPr>
            <a:endParaRPr lang="en-US" sz="1800" b="1" dirty="0">
              <a:solidFill>
                <a:schemeClr val="bg2">
                  <a:lumMod val="75000"/>
                </a:schemeClr>
              </a:solidFill>
              <a:latin typeface="Verdana" pitchFamily="34" charset="0"/>
            </a:endParaRPr>
          </a:p>
          <a:p>
            <a:pPr algn="ctr">
              <a:defRPr/>
            </a:pPr>
            <a:r>
              <a:rPr lang="en-US" sz="1800" b="1" dirty="0">
                <a:solidFill>
                  <a:schemeClr val="bg2">
                    <a:lumMod val="75000"/>
                  </a:schemeClr>
                </a:solidFill>
                <a:latin typeface="Verdana" pitchFamily="34" charset="0"/>
              </a:rPr>
              <a:t>Committee Chairs &amp; Members</a:t>
            </a:r>
          </a:p>
        </p:txBody>
      </p:sp>
      <p:sp>
        <p:nvSpPr>
          <p:cNvPr id="16391" name="Text Box 21"/>
          <p:cNvSpPr txBox="1">
            <a:spLocks noChangeArrowheads="1"/>
          </p:cNvSpPr>
          <p:nvPr/>
        </p:nvSpPr>
        <p:spPr bwMode="auto">
          <a:xfrm>
            <a:off x="2895600" y="2209800"/>
            <a:ext cx="2819400" cy="4114800"/>
          </a:xfrm>
          <a:prstGeom prst="rect">
            <a:avLst/>
          </a:prstGeom>
          <a:noFill/>
          <a:ln w="9525">
            <a:noFill/>
            <a:miter lim="800000"/>
            <a:headEnd/>
            <a:tailEnd/>
          </a:ln>
        </p:spPr>
        <p:txBody>
          <a:bodyPr/>
          <a:lstStyle/>
          <a:p>
            <a:pPr algn="ctr">
              <a:defRPr/>
            </a:pPr>
            <a:r>
              <a:rPr lang="en-US" sz="2000" b="1" dirty="0">
                <a:solidFill>
                  <a:srgbClr val="C00000"/>
                </a:solidFill>
                <a:latin typeface="Verdana" pitchFamily="34" charset="0"/>
              </a:rPr>
              <a:t>House of Representatives</a:t>
            </a:r>
          </a:p>
          <a:p>
            <a:pPr>
              <a:defRPr/>
            </a:pPr>
            <a:endParaRPr lang="en-US" sz="2000" b="1" dirty="0">
              <a:solidFill>
                <a:schemeClr val="bg2">
                  <a:lumMod val="75000"/>
                </a:schemeClr>
              </a:solidFill>
              <a:latin typeface="Verdana" pitchFamily="34" charset="0"/>
            </a:endParaRPr>
          </a:p>
          <a:p>
            <a:pPr algn="ctr">
              <a:defRPr/>
            </a:pPr>
            <a:r>
              <a:rPr lang="en-US" sz="1800" b="1" dirty="0">
                <a:solidFill>
                  <a:schemeClr val="bg2">
                    <a:lumMod val="75000"/>
                  </a:schemeClr>
                </a:solidFill>
                <a:latin typeface="Verdana" pitchFamily="34" charset="0"/>
              </a:rPr>
              <a:t>Speaker of the House</a:t>
            </a:r>
          </a:p>
          <a:p>
            <a:pPr algn="ctr">
              <a:defRPr/>
            </a:pPr>
            <a:endParaRPr lang="en-US" sz="1800" b="1" dirty="0">
              <a:solidFill>
                <a:schemeClr val="bg2">
                  <a:lumMod val="75000"/>
                </a:schemeClr>
              </a:solidFill>
              <a:latin typeface="Verdana" pitchFamily="34" charset="0"/>
            </a:endParaRPr>
          </a:p>
          <a:p>
            <a:pPr algn="ctr">
              <a:defRPr/>
            </a:pPr>
            <a:r>
              <a:rPr lang="en-US" sz="1800" b="1" dirty="0">
                <a:solidFill>
                  <a:schemeClr val="bg2">
                    <a:lumMod val="75000"/>
                  </a:schemeClr>
                </a:solidFill>
                <a:latin typeface="Verdana" pitchFamily="34" charset="0"/>
              </a:rPr>
              <a:t>Speaker Pro-Tem</a:t>
            </a:r>
          </a:p>
          <a:p>
            <a:pPr algn="ctr">
              <a:defRPr/>
            </a:pPr>
            <a:endParaRPr lang="en-US" sz="1800" b="1" dirty="0">
              <a:solidFill>
                <a:schemeClr val="bg2">
                  <a:lumMod val="75000"/>
                </a:schemeClr>
              </a:solidFill>
              <a:latin typeface="Verdana" pitchFamily="34" charset="0"/>
            </a:endParaRPr>
          </a:p>
          <a:p>
            <a:pPr algn="ctr">
              <a:defRPr/>
            </a:pPr>
            <a:r>
              <a:rPr lang="en-US" sz="1800" b="1" dirty="0">
                <a:solidFill>
                  <a:schemeClr val="bg2">
                    <a:lumMod val="75000"/>
                  </a:schemeClr>
                </a:solidFill>
                <a:latin typeface="Verdana" pitchFamily="34" charset="0"/>
              </a:rPr>
              <a:t>Majority Leader</a:t>
            </a:r>
          </a:p>
          <a:p>
            <a:pPr algn="ctr">
              <a:defRPr/>
            </a:pPr>
            <a:endParaRPr lang="en-US" sz="1800" b="1" dirty="0">
              <a:solidFill>
                <a:schemeClr val="bg2">
                  <a:lumMod val="75000"/>
                </a:schemeClr>
              </a:solidFill>
              <a:latin typeface="Verdana" pitchFamily="34" charset="0"/>
            </a:endParaRPr>
          </a:p>
          <a:p>
            <a:pPr algn="ctr">
              <a:defRPr/>
            </a:pPr>
            <a:r>
              <a:rPr lang="en-US" sz="1800" b="1" dirty="0">
                <a:solidFill>
                  <a:schemeClr val="bg2">
                    <a:lumMod val="75000"/>
                  </a:schemeClr>
                </a:solidFill>
                <a:latin typeface="Verdana" pitchFamily="34" charset="0"/>
              </a:rPr>
              <a:t>Minority Leader</a:t>
            </a:r>
          </a:p>
          <a:p>
            <a:pPr algn="ctr">
              <a:defRPr/>
            </a:pPr>
            <a:endParaRPr lang="en-US" sz="1800" b="1" dirty="0">
              <a:solidFill>
                <a:schemeClr val="bg2">
                  <a:lumMod val="75000"/>
                </a:schemeClr>
              </a:solidFill>
              <a:latin typeface="Verdana" pitchFamily="34" charset="0"/>
            </a:endParaRPr>
          </a:p>
          <a:p>
            <a:pPr algn="ctr">
              <a:defRPr/>
            </a:pPr>
            <a:r>
              <a:rPr lang="en-US" sz="1800" b="1" dirty="0">
                <a:solidFill>
                  <a:schemeClr val="bg2">
                    <a:lumMod val="75000"/>
                  </a:schemeClr>
                </a:solidFill>
                <a:latin typeface="Verdana" pitchFamily="34" charset="0"/>
              </a:rPr>
              <a:t>Committee Chairs &amp; Members</a:t>
            </a:r>
          </a:p>
        </p:txBody>
      </p:sp>
      <p:sp>
        <p:nvSpPr>
          <p:cNvPr id="18439" name="AutoShape 22"/>
          <p:cNvSpPr>
            <a:spLocks/>
          </p:cNvSpPr>
          <p:nvPr/>
        </p:nvSpPr>
        <p:spPr bwMode="auto">
          <a:xfrm rot="5400000">
            <a:off x="5524500" y="190500"/>
            <a:ext cx="304800" cy="3733800"/>
          </a:xfrm>
          <a:prstGeom prst="leftBracket">
            <a:avLst>
              <a:gd name="adj" fmla="val 102083"/>
            </a:avLst>
          </a:prstGeom>
          <a:noFill/>
          <a:ln w="9525">
            <a:solidFill>
              <a:srgbClr val="66006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18440" name="Group 17"/>
          <p:cNvGrpSpPr>
            <a:grpSpLocks/>
          </p:cNvGrpSpPr>
          <p:nvPr/>
        </p:nvGrpSpPr>
        <p:grpSpPr bwMode="auto">
          <a:xfrm>
            <a:off x="0" y="0"/>
            <a:ext cx="2781300" cy="6858000"/>
            <a:chOff x="0" y="0"/>
            <a:chExt cx="2781300" cy="6858000"/>
          </a:xfrm>
        </p:grpSpPr>
        <p:sp>
          <p:nvSpPr>
            <p:cNvPr id="18441" name="Rectangle 24"/>
            <p:cNvSpPr>
              <a:spLocks noChangeArrowheads="1"/>
            </p:cNvSpPr>
            <p:nvPr/>
          </p:nvSpPr>
          <p:spPr bwMode="auto">
            <a:xfrm>
              <a:off x="0" y="0"/>
              <a:ext cx="2438400" cy="6858000"/>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8442" name="Freeform 25"/>
            <p:cNvSpPr>
              <a:spLocks/>
            </p:cNvSpPr>
            <p:nvPr/>
          </p:nvSpPr>
          <p:spPr bwMode="auto">
            <a:xfrm rot="954732">
              <a:off x="1812925" y="5207000"/>
              <a:ext cx="968375" cy="966788"/>
            </a:xfrm>
            <a:custGeom>
              <a:avLst/>
              <a:gdLst>
                <a:gd name="T0" fmla="*/ 2147483647 w 1645"/>
                <a:gd name="T1" fmla="*/ 2147483647 h 1608"/>
                <a:gd name="T2" fmla="*/ 2147483647 w 1645"/>
                <a:gd name="T3" fmla="*/ 2147483647 h 1608"/>
                <a:gd name="T4" fmla="*/ 2147483647 w 1645"/>
                <a:gd name="T5" fmla="*/ 2147483647 h 1608"/>
                <a:gd name="T6" fmla="*/ 2147483647 w 1645"/>
                <a:gd name="T7" fmla="*/ 2147483647 h 1608"/>
                <a:gd name="T8" fmla="*/ 2147483647 w 1645"/>
                <a:gd name="T9" fmla="*/ 2147483647 h 1608"/>
                <a:gd name="T10" fmla="*/ 2147483647 w 1645"/>
                <a:gd name="T11" fmla="*/ 2147483647 h 1608"/>
                <a:gd name="T12" fmla="*/ 2147483647 w 1645"/>
                <a:gd name="T13" fmla="*/ 2147483647 h 1608"/>
                <a:gd name="T14" fmla="*/ 2147483647 w 1645"/>
                <a:gd name="T15" fmla="*/ 0 h 1608"/>
                <a:gd name="T16" fmla="*/ 2147483647 w 1645"/>
                <a:gd name="T17" fmla="*/ 2147483647 h 1608"/>
                <a:gd name="T18" fmla="*/ 2147483647 w 1645"/>
                <a:gd name="T19" fmla="*/ 2147483647 h 1608"/>
                <a:gd name="T20" fmla="*/ 2147483647 w 1645"/>
                <a:gd name="T21" fmla="*/ 2147483647 h 1608"/>
                <a:gd name="T22" fmla="*/ 2147483647 w 1645"/>
                <a:gd name="T23" fmla="*/ 2147483647 h 1608"/>
                <a:gd name="T24" fmla="*/ 2147483647 w 1645"/>
                <a:gd name="T25" fmla="*/ 2147483647 h 1608"/>
                <a:gd name="T26" fmla="*/ 2147483647 w 1645"/>
                <a:gd name="T27" fmla="*/ 2147483647 h 1608"/>
                <a:gd name="T28" fmla="*/ 2147483647 w 1645"/>
                <a:gd name="T29" fmla="*/ 2147483647 h 1608"/>
                <a:gd name="T30" fmla="*/ 2147483647 w 1645"/>
                <a:gd name="T31" fmla="*/ 2147483647 h 1608"/>
                <a:gd name="T32" fmla="*/ 2147483647 w 1645"/>
                <a:gd name="T33" fmla="*/ 2147483647 h 1608"/>
                <a:gd name="T34" fmla="*/ 2147483647 w 1645"/>
                <a:gd name="T35" fmla="*/ 2147483647 h 1608"/>
                <a:gd name="T36" fmla="*/ 2147483647 w 1645"/>
                <a:gd name="T37" fmla="*/ 2147483647 h 1608"/>
                <a:gd name="T38" fmla="*/ 2147483647 w 1645"/>
                <a:gd name="T39" fmla="*/ 2147483647 h 1608"/>
                <a:gd name="T40" fmla="*/ 2147483647 w 1645"/>
                <a:gd name="T41" fmla="*/ 2147483647 h 1608"/>
                <a:gd name="T42" fmla="*/ 2147483647 w 1645"/>
                <a:gd name="T43" fmla="*/ 2147483647 h 1608"/>
                <a:gd name="T44" fmla="*/ 2147483647 w 1645"/>
                <a:gd name="T45" fmla="*/ 2147483647 h 1608"/>
                <a:gd name="T46" fmla="*/ 2147483647 w 1645"/>
                <a:gd name="T47" fmla="*/ 2147483647 h 1608"/>
                <a:gd name="T48" fmla="*/ 2147483647 w 1645"/>
                <a:gd name="T49" fmla="*/ 2147483647 h 1608"/>
                <a:gd name="T50" fmla="*/ 2147483647 w 1645"/>
                <a:gd name="T51" fmla="*/ 2147483647 h 1608"/>
                <a:gd name="T52" fmla="*/ 2147483647 w 1645"/>
                <a:gd name="T53" fmla="*/ 2147483647 h 1608"/>
                <a:gd name="T54" fmla="*/ 2147483647 w 1645"/>
                <a:gd name="T55" fmla="*/ 2147483647 h 1608"/>
                <a:gd name="T56" fmla="*/ 2147483647 w 1645"/>
                <a:gd name="T57" fmla="*/ 2147483647 h 1608"/>
                <a:gd name="T58" fmla="*/ 2147483647 w 1645"/>
                <a:gd name="T59" fmla="*/ 2147483647 h 1608"/>
                <a:gd name="T60" fmla="*/ 2147483647 w 1645"/>
                <a:gd name="T61" fmla="*/ 2147483647 h 1608"/>
                <a:gd name="T62" fmla="*/ 2147483647 w 1645"/>
                <a:gd name="T63" fmla="*/ 2147483647 h 1608"/>
                <a:gd name="T64" fmla="*/ 2147483647 w 1645"/>
                <a:gd name="T65" fmla="*/ 2147483647 h 1608"/>
                <a:gd name="T66" fmla="*/ 2147483647 w 1645"/>
                <a:gd name="T67" fmla="*/ 2147483647 h 1608"/>
                <a:gd name="T68" fmla="*/ 2147483647 w 1645"/>
                <a:gd name="T69" fmla="*/ 2147483647 h 1608"/>
                <a:gd name="T70" fmla="*/ 2147483647 w 1645"/>
                <a:gd name="T71" fmla="*/ 2147483647 h 1608"/>
                <a:gd name="T72" fmla="*/ 2147483647 w 1645"/>
                <a:gd name="T73" fmla="*/ 2147483647 h 1608"/>
                <a:gd name="T74" fmla="*/ 2147483647 w 1645"/>
                <a:gd name="T75" fmla="*/ 2147483647 h 1608"/>
                <a:gd name="T76" fmla="*/ 2147483647 w 1645"/>
                <a:gd name="T77" fmla="*/ 2147483647 h 1608"/>
                <a:gd name="T78" fmla="*/ 2147483647 w 1645"/>
                <a:gd name="T79" fmla="*/ 2147483647 h 1608"/>
                <a:gd name="T80" fmla="*/ 2147483647 w 1645"/>
                <a:gd name="T81" fmla="*/ 2147483647 h 1608"/>
                <a:gd name="T82" fmla="*/ 2147483647 w 1645"/>
                <a:gd name="T83" fmla="*/ 2147483647 h 1608"/>
                <a:gd name="T84" fmla="*/ 2147483647 w 1645"/>
                <a:gd name="T85" fmla="*/ 2147483647 h 1608"/>
                <a:gd name="T86" fmla="*/ 2147483647 w 1645"/>
                <a:gd name="T87" fmla="*/ 2147483647 h 1608"/>
                <a:gd name="T88" fmla="*/ 2147483647 w 1645"/>
                <a:gd name="T89" fmla="*/ 2147483647 h 1608"/>
                <a:gd name="T90" fmla="*/ 2147483647 w 1645"/>
                <a:gd name="T91" fmla="*/ 2147483647 h 1608"/>
                <a:gd name="T92" fmla="*/ 2147483647 w 1645"/>
                <a:gd name="T93" fmla="*/ 2147483647 h 1608"/>
                <a:gd name="T94" fmla="*/ 2147483647 w 1645"/>
                <a:gd name="T95" fmla="*/ 2147483647 h 1608"/>
                <a:gd name="T96" fmla="*/ 2147483647 w 1645"/>
                <a:gd name="T97" fmla="*/ 2147483647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43" name="Freeform 26"/>
            <p:cNvSpPr>
              <a:spLocks/>
            </p:cNvSpPr>
            <p:nvPr/>
          </p:nvSpPr>
          <p:spPr bwMode="auto">
            <a:xfrm>
              <a:off x="1028700" y="5648325"/>
              <a:ext cx="890588" cy="687388"/>
            </a:xfrm>
            <a:custGeom>
              <a:avLst/>
              <a:gdLst>
                <a:gd name="T0" fmla="*/ 0 w 873"/>
                <a:gd name="T1" fmla="*/ 2147483647 h 674"/>
                <a:gd name="T2" fmla="*/ 2147483647 w 873"/>
                <a:gd name="T3" fmla="*/ 2147483647 h 674"/>
                <a:gd name="T4" fmla="*/ 2147483647 w 873"/>
                <a:gd name="T5" fmla="*/ 2147483647 h 674"/>
                <a:gd name="T6" fmla="*/ 2147483647 w 873"/>
                <a:gd name="T7" fmla="*/ 2147483647 h 674"/>
                <a:gd name="T8" fmla="*/ 2147483647 w 873"/>
                <a:gd name="T9" fmla="*/ 2147483647 h 674"/>
                <a:gd name="T10" fmla="*/ 2147483647 w 873"/>
                <a:gd name="T11" fmla="*/ 2147483647 h 674"/>
                <a:gd name="T12" fmla="*/ 2147483647 w 873"/>
                <a:gd name="T13" fmla="*/ 2147483647 h 674"/>
                <a:gd name="T14" fmla="*/ 2147483647 w 873"/>
                <a:gd name="T15" fmla="*/ 2147483647 h 674"/>
                <a:gd name="T16" fmla="*/ 2147483647 w 873"/>
                <a:gd name="T17" fmla="*/ 2147483647 h 674"/>
                <a:gd name="T18" fmla="*/ 2147483647 w 873"/>
                <a:gd name="T19" fmla="*/ 2147483647 h 674"/>
                <a:gd name="T20" fmla="*/ 2147483647 w 873"/>
                <a:gd name="T21" fmla="*/ 2147483647 h 674"/>
                <a:gd name="T22" fmla="*/ 2147483647 w 873"/>
                <a:gd name="T23" fmla="*/ 2147483647 h 674"/>
                <a:gd name="T24" fmla="*/ 2147483647 w 873"/>
                <a:gd name="T25" fmla="*/ 2147483647 h 674"/>
                <a:gd name="T26" fmla="*/ 2147483647 w 873"/>
                <a:gd name="T27" fmla="*/ 2147483647 h 674"/>
                <a:gd name="T28" fmla="*/ 2147483647 w 873"/>
                <a:gd name="T29" fmla="*/ 2147483647 h 674"/>
                <a:gd name="T30" fmla="*/ 2147483647 w 873"/>
                <a:gd name="T31" fmla="*/ 2147483647 h 674"/>
                <a:gd name="T32" fmla="*/ 2147483647 w 873"/>
                <a:gd name="T33" fmla="*/ 2147483647 h 674"/>
                <a:gd name="T34" fmla="*/ 2147483647 w 873"/>
                <a:gd name="T35" fmla="*/ 2147483647 h 674"/>
                <a:gd name="T36" fmla="*/ 0 w 873"/>
                <a:gd name="T37" fmla="*/ 2147483647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a:lstStyle/>
            <a:p>
              <a:endParaRPr lang="en-US"/>
            </a:p>
          </p:txBody>
        </p:sp>
        <p:sp>
          <p:nvSpPr>
            <p:cNvPr id="18444" name="Freeform 27"/>
            <p:cNvSpPr>
              <a:spLocks/>
            </p:cNvSpPr>
            <p:nvPr/>
          </p:nvSpPr>
          <p:spPr bwMode="auto">
            <a:xfrm rot="954732">
              <a:off x="1295400" y="4114800"/>
              <a:ext cx="968375" cy="966788"/>
            </a:xfrm>
            <a:custGeom>
              <a:avLst/>
              <a:gdLst>
                <a:gd name="T0" fmla="*/ 2147483647 w 1645"/>
                <a:gd name="T1" fmla="*/ 2147483647 h 1608"/>
                <a:gd name="T2" fmla="*/ 2147483647 w 1645"/>
                <a:gd name="T3" fmla="*/ 2147483647 h 1608"/>
                <a:gd name="T4" fmla="*/ 2147483647 w 1645"/>
                <a:gd name="T5" fmla="*/ 2147483647 h 1608"/>
                <a:gd name="T6" fmla="*/ 2147483647 w 1645"/>
                <a:gd name="T7" fmla="*/ 2147483647 h 1608"/>
                <a:gd name="T8" fmla="*/ 2147483647 w 1645"/>
                <a:gd name="T9" fmla="*/ 2147483647 h 1608"/>
                <a:gd name="T10" fmla="*/ 2147483647 w 1645"/>
                <a:gd name="T11" fmla="*/ 2147483647 h 1608"/>
                <a:gd name="T12" fmla="*/ 2147483647 w 1645"/>
                <a:gd name="T13" fmla="*/ 2147483647 h 1608"/>
                <a:gd name="T14" fmla="*/ 2147483647 w 1645"/>
                <a:gd name="T15" fmla="*/ 0 h 1608"/>
                <a:gd name="T16" fmla="*/ 2147483647 w 1645"/>
                <a:gd name="T17" fmla="*/ 2147483647 h 1608"/>
                <a:gd name="T18" fmla="*/ 2147483647 w 1645"/>
                <a:gd name="T19" fmla="*/ 2147483647 h 1608"/>
                <a:gd name="T20" fmla="*/ 2147483647 w 1645"/>
                <a:gd name="T21" fmla="*/ 2147483647 h 1608"/>
                <a:gd name="T22" fmla="*/ 2147483647 w 1645"/>
                <a:gd name="T23" fmla="*/ 2147483647 h 1608"/>
                <a:gd name="T24" fmla="*/ 2147483647 w 1645"/>
                <a:gd name="T25" fmla="*/ 2147483647 h 1608"/>
                <a:gd name="T26" fmla="*/ 2147483647 w 1645"/>
                <a:gd name="T27" fmla="*/ 2147483647 h 1608"/>
                <a:gd name="T28" fmla="*/ 2147483647 w 1645"/>
                <a:gd name="T29" fmla="*/ 2147483647 h 1608"/>
                <a:gd name="T30" fmla="*/ 2147483647 w 1645"/>
                <a:gd name="T31" fmla="*/ 2147483647 h 1608"/>
                <a:gd name="T32" fmla="*/ 2147483647 w 1645"/>
                <a:gd name="T33" fmla="*/ 2147483647 h 1608"/>
                <a:gd name="T34" fmla="*/ 2147483647 w 1645"/>
                <a:gd name="T35" fmla="*/ 2147483647 h 1608"/>
                <a:gd name="T36" fmla="*/ 2147483647 w 1645"/>
                <a:gd name="T37" fmla="*/ 2147483647 h 1608"/>
                <a:gd name="T38" fmla="*/ 2147483647 w 1645"/>
                <a:gd name="T39" fmla="*/ 2147483647 h 1608"/>
                <a:gd name="T40" fmla="*/ 2147483647 w 1645"/>
                <a:gd name="T41" fmla="*/ 2147483647 h 1608"/>
                <a:gd name="T42" fmla="*/ 2147483647 w 1645"/>
                <a:gd name="T43" fmla="*/ 2147483647 h 1608"/>
                <a:gd name="T44" fmla="*/ 2147483647 w 1645"/>
                <a:gd name="T45" fmla="*/ 2147483647 h 1608"/>
                <a:gd name="T46" fmla="*/ 2147483647 w 1645"/>
                <a:gd name="T47" fmla="*/ 2147483647 h 1608"/>
                <a:gd name="T48" fmla="*/ 2147483647 w 1645"/>
                <a:gd name="T49" fmla="*/ 2147483647 h 1608"/>
                <a:gd name="T50" fmla="*/ 2147483647 w 1645"/>
                <a:gd name="T51" fmla="*/ 2147483647 h 1608"/>
                <a:gd name="T52" fmla="*/ 2147483647 w 1645"/>
                <a:gd name="T53" fmla="*/ 2147483647 h 1608"/>
                <a:gd name="T54" fmla="*/ 2147483647 w 1645"/>
                <a:gd name="T55" fmla="*/ 2147483647 h 1608"/>
                <a:gd name="T56" fmla="*/ 2147483647 w 1645"/>
                <a:gd name="T57" fmla="*/ 2147483647 h 1608"/>
                <a:gd name="T58" fmla="*/ 2147483647 w 1645"/>
                <a:gd name="T59" fmla="*/ 2147483647 h 1608"/>
                <a:gd name="T60" fmla="*/ 2147483647 w 1645"/>
                <a:gd name="T61" fmla="*/ 2147483647 h 1608"/>
                <a:gd name="T62" fmla="*/ 2147483647 w 1645"/>
                <a:gd name="T63" fmla="*/ 2147483647 h 1608"/>
                <a:gd name="T64" fmla="*/ 2147483647 w 1645"/>
                <a:gd name="T65" fmla="*/ 2147483647 h 1608"/>
                <a:gd name="T66" fmla="*/ 2147483647 w 1645"/>
                <a:gd name="T67" fmla="*/ 2147483647 h 1608"/>
                <a:gd name="T68" fmla="*/ 2147483647 w 1645"/>
                <a:gd name="T69" fmla="*/ 2147483647 h 1608"/>
                <a:gd name="T70" fmla="*/ 2147483647 w 1645"/>
                <a:gd name="T71" fmla="*/ 2147483647 h 1608"/>
                <a:gd name="T72" fmla="*/ 2147483647 w 1645"/>
                <a:gd name="T73" fmla="*/ 2147483647 h 1608"/>
                <a:gd name="T74" fmla="*/ 2147483647 w 1645"/>
                <a:gd name="T75" fmla="*/ 2147483647 h 1608"/>
                <a:gd name="T76" fmla="*/ 2147483647 w 1645"/>
                <a:gd name="T77" fmla="*/ 2147483647 h 1608"/>
                <a:gd name="T78" fmla="*/ 2147483647 w 1645"/>
                <a:gd name="T79" fmla="*/ 2147483647 h 1608"/>
                <a:gd name="T80" fmla="*/ 2147483647 w 1645"/>
                <a:gd name="T81" fmla="*/ 2147483647 h 1608"/>
                <a:gd name="T82" fmla="*/ 2147483647 w 1645"/>
                <a:gd name="T83" fmla="*/ 2147483647 h 1608"/>
                <a:gd name="T84" fmla="*/ 2147483647 w 1645"/>
                <a:gd name="T85" fmla="*/ 2147483647 h 1608"/>
                <a:gd name="T86" fmla="*/ 2147483647 w 1645"/>
                <a:gd name="T87" fmla="*/ 2147483647 h 1608"/>
                <a:gd name="T88" fmla="*/ 2147483647 w 1645"/>
                <a:gd name="T89" fmla="*/ 2147483647 h 1608"/>
                <a:gd name="T90" fmla="*/ 2147483647 w 1645"/>
                <a:gd name="T91" fmla="*/ 2147483647 h 1608"/>
                <a:gd name="T92" fmla="*/ 2147483647 w 1645"/>
                <a:gd name="T93" fmla="*/ 2147483647 h 1608"/>
                <a:gd name="T94" fmla="*/ 2147483647 w 1645"/>
                <a:gd name="T95" fmla="*/ 2147483647 h 1608"/>
                <a:gd name="T96" fmla="*/ 2147483647 w 1645"/>
                <a:gd name="T97" fmla="*/ 2147483647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45" name="Freeform 28"/>
            <p:cNvSpPr>
              <a:spLocks/>
            </p:cNvSpPr>
            <p:nvPr/>
          </p:nvSpPr>
          <p:spPr bwMode="auto">
            <a:xfrm rot="-1316475">
              <a:off x="457200" y="4800600"/>
              <a:ext cx="1333500" cy="1763713"/>
            </a:xfrm>
            <a:custGeom>
              <a:avLst/>
              <a:gdLst>
                <a:gd name="T0" fmla="*/ 0 w 873"/>
                <a:gd name="T1" fmla="*/ 2147483647 h 674"/>
                <a:gd name="T2" fmla="*/ 2147483647 w 873"/>
                <a:gd name="T3" fmla="*/ 2147483647 h 674"/>
                <a:gd name="T4" fmla="*/ 2147483647 w 873"/>
                <a:gd name="T5" fmla="*/ 2147483647 h 674"/>
                <a:gd name="T6" fmla="*/ 2147483647 w 873"/>
                <a:gd name="T7" fmla="*/ 2147483647 h 674"/>
                <a:gd name="T8" fmla="*/ 2147483647 w 873"/>
                <a:gd name="T9" fmla="*/ 2147483647 h 674"/>
                <a:gd name="T10" fmla="*/ 2147483647 w 873"/>
                <a:gd name="T11" fmla="*/ 2147483647 h 674"/>
                <a:gd name="T12" fmla="*/ 2147483647 w 873"/>
                <a:gd name="T13" fmla="*/ 2147483647 h 674"/>
                <a:gd name="T14" fmla="*/ 2147483647 w 873"/>
                <a:gd name="T15" fmla="*/ 2147483647 h 674"/>
                <a:gd name="T16" fmla="*/ 2147483647 w 873"/>
                <a:gd name="T17" fmla="*/ 2147483647 h 674"/>
                <a:gd name="T18" fmla="*/ 2147483647 w 873"/>
                <a:gd name="T19" fmla="*/ 2147483647 h 674"/>
                <a:gd name="T20" fmla="*/ 2147483647 w 873"/>
                <a:gd name="T21" fmla="*/ 2147483647 h 674"/>
                <a:gd name="T22" fmla="*/ 2147483647 w 873"/>
                <a:gd name="T23" fmla="*/ 2147483647 h 674"/>
                <a:gd name="T24" fmla="*/ 2147483647 w 873"/>
                <a:gd name="T25" fmla="*/ 2147483647 h 674"/>
                <a:gd name="T26" fmla="*/ 2147483647 w 873"/>
                <a:gd name="T27" fmla="*/ 2147483647 h 674"/>
                <a:gd name="T28" fmla="*/ 2147483647 w 873"/>
                <a:gd name="T29" fmla="*/ 2147483647 h 674"/>
                <a:gd name="T30" fmla="*/ 2147483647 w 873"/>
                <a:gd name="T31" fmla="*/ 2147483647 h 674"/>
                <a:gd name="T32" fmla="*/ 2147483647 w 873"/>
                <a:gd name="T33" fmla="*/ 2147483647 h 674"/>
                <a:gd name="T34" fmla="*/ 2147483647 w 873"/>
                <a:gd name="T35" fmla="*/ 2147483647 h 674"/>
                <a:gd name="T36" fmla="*/ 0 w 873"/>
                <a:gd name="T37" fmla="*/ 2147483647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a:lstStyle/>
            <a:p>
              <a:endParaRPr lang="en-US"/>
            </a:p>
          </p:txBody>
        </p:sp>
        <p:sp>
          <p:nvSpPr>
            <p:cNvPr id="18446" name="Text Box 47"/>
            <p:cNvSpPr txBox="1">
              <a:spLocks noChangeArrowheads="1"/>
            </p:cNvSpPr>
            <p:nvPr/>
          </p:nvSpPr>
          <p:spPr bwMode="auto">
            <a:xfrm rot="16200000">
              <a:off x="-381000" y="1595507"/>
              <a:ext cx="314007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000" b="1" dirty="0" smtClean="0">
                  <a:solidFill>
                    <a:schemeClr val="bg1"/>
                  </a:solidFill>
                  <a:latin typeface="Verdana" pitchFamily="34" charset="0"/>
                </a:rPr>
                <a:t>Know How Decisions </a:t>
              </a:r>
              <a:r>
                <a:rPr lang="en-US" sz="2000" b="1" dirty="0" smtClean="0">
                  <a:solidFill>
                    <a:schemeClr val="bg1"/>
                  </a:solidFill>
                  <a:latin typeface="Verdana" pitchFamily="34" charset="0"/>
                </a:rPr>
                <a:t>Are Made</a:t>
              </a:r>
              <a:endParaRPr lang="en-US" sz="2000" b="1" dirty="0">
                <a:solidFill>
                  <a:schemeClr val="bg1"/>
                </a:solidFill>
                <a:latin typeface="Verdana" pitchFamily="34" charset="0"/>
              </a:endParaRPr>
            </a:p>
          </p:txBody>
        </p:sp>
        <p:sp>
          <p:nvSpPr>
            <p:cNvPr id="25" name="Text Box 48"/>
            <p:cNvSpPr txBox="1">
              <a:spLocks noChangeArrowheads="1"/>
            </p:cNvSpPr>
            <p:nvPr/>
          </p:nvSpPr>
          <p:spPr bwMode="auto">
            <a:xfrm rot="16200000">
              <a:off x="399257" y="3739356"/>
              <a:ext cx="533400" cy="522287"/>
            </a:xfrm>
            <a:prstGeom prst="rect">
              <a:avLst/>
            </a:prstGeom>
            <a:solidFill>
              <a:srgbClr val="DDDDDD"/>
            </a:solidFill>
            <a:ln w="50800">
              <a:solidFill>
                <a:schemeClr val="bg1">
                  <a:lumMod val="75000"/>
                </a:schemeClr>
              </a:solidFill>
              <a:miter lim="800000"/>
              <a:headEnd/>
              <a:tailEnd/>
            </a:ln>
          </p:spPr>
          <p:txBody>
            <a:bodyPr>
              <a:spAutoFit/>
            </a:bodyPr>
            <a:lstStyle/>
            <a:p>
              <a:pPr algn="ctr">
                <a:spcBef>
                  <a:spcPct val="50000"/>
                </a:spcBef>
                <a:defRPr/>
              </a:pPr>
              <a:r>
                <a:rPr lang="en-US" sz="2800" b="1" dirty="0" smtClean="0"/>
                <a:t>6</a:t>
              </a:r>
              <a:endParaRPr lang="en-US" sz="2800" b="1" dirty="0"/>
            </a:p>
          </p:txBody>
        </p:sp>
      </p:grpSp>
    </p:spTree>
  </p:cSld>
  <p:clrMapOvr>
    <a:masterClrMapping/>
  </p:clrMapOvr>
  <p:transition spd="med">
    <p:split orient="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8" name="Group 18"/>
          <p:cNvGrpSpPr>
            <a:grpSpLocks/>
          </p:cNvGrpSpPr>
          <p:nvPr/>
        </p:nvGrpSpPr>
        <p:grpSpPr bwMode="auto">
          <a:xfrm>
            <a:off x="2819400" y="0"/>
            <a:ext cx="6096000" cy="6553200"/>
            <a:chOff x="1776" y="0"/>
            <a:chExt cx="3840" cy="4128"/>
          </a:xfrm>
        </p:grpSpPr>
        <p:grpSp>
          <p:nvGrpSpPr>
            <p:cNvPr id="19467" name="Group 19"/>
            <p:cNvGrpSpPr>
              <a:grpSpLocks/>
            </p:cNvGrpSpPr>
            <p:nvPr/>
          </p:nvGrpSpPr>
          <p:grpSpPr bwMode="auto">
            <a:xfrm>
              <a:off x="2304" y="0"/>
              <a:ext cx="1968" cy="1488"/>
              <a:chOff x="1776" y="-96"/>
              <a:chExt cx="1968" cy="1488"/>
            </a:xfrm>
          </p:grpSpPr>
          <p:sp>
            <p:nvSpPr>
              <p:cNvPr id="19486" name="Freeform 20"/>
              <p:cNvSpPr>
                <a:spLocks/>
              </p:cNvSpPr>
              <p:nvPr/>
            </p:nvSpPr>
            <p:spPr bwMode="auto">
              <a:xfrm rot="-874291">
                <a:off x="1776" y="-96"/>
                <a:ext cx="1968" cy="1488"/>
              </a:xfrm>
              <a:custGeom>
                <a:avLst/>
                <a:gdLst>
                  <a:gd name="T0" fmla="*/ 13179 w 1645"/>
                  <a:gd name="T1" fmla="*/ 143 h 1608"/>
                  <a:gd name="T2" fmla="*/ 14450 w 1645"/>
                  <a:gd name="T3" fmla="*/ 97 h 1608"/>
                  <a:gd name="T4" fmla="*/ 14930 w 1645"/>
                  <a:gd name="T5" fmla="*/ 87 h 1608"/>
                  <a:gd name="T6" fmla="*/ 15964 w 1645"/>
                  <a:gd name="T7" fmla="*/ 58 h 1608"/>
                  <a:gd name="T8" fmla="*/ 16435 w 1645"/>
                  <a:gd name="T9" fmla="*/ 48 h 1608"/>
                  <a:gd name="T10" fmla="*/ 17214 w 1645"/>
                  <a:gd name="T11" fmla="*/ 19 h 1608"/>
                  <a:gd name="T12" fmla="*/ 17475 w 1645"/>
                  <a:gd name="T13" fmla="*/ 10 h 1608"/>
                  <a:gd name="T14" fmla="*/ 17719 w 1645"/>
                  <a:gd name="T15" fmla="*/ 0 h 1608"/>
                  <a:gd name="T16" fmla="*/ 18741 w 1645"/>
                  <a:gd name="T17" fmla="*/ 29 h 1608"/>
                  <a:gd name="T18" fmla="*/ 21757 w 1645"/>
                  <a:gd name="T19" fmla="*/ 97 h 1608"/>
                  <a:gd name="T20" fmla="*/ 22007 w 1645"/>
                  <a:gd name="T21" fmla="*/ 105 h 1608"/>
                  <a:gd name="T22" fmla="*/ 23298 w 1645"/>
                  <a:gd name="T23" fmla="*/ 133 h 1608"/>
                  <a:gd name="T24" fmla="*/ 23523 w 1645"/>
                  <a:gd name="T25" fmla="*/ 143 h 1608"/>
                  <a:gd name="T26" fmla="*/ 24294 w 1645"/>
                  <a:gd name="T27" fmla="*/ 147 h 1608"/>
                  <a:gd name="T28" fmla="*/ 28078 w 1645"/>
                  <a:gd name="T29" fmla="*/ 161 h 1608"/>
                  <a:gd name="T30" fmla="*/ 34648 w 1645"/>
                  <a:gd name="T31" fmla="*/ 177 h 1608"/>
                  <a:gd name="T32" fmla="*/ 31866 w 1645"/>
                  <a:gd name="T33" fmla="*/ 198 h 1608"/>
                  <a:gd name="T34" fmla="*/ 28846 w 1645"/>
                  <a:gd name="T35" fmla="*/ 222 h 1608"/>
                  <a:gd name="T36" fmla="*/ 22763 w 1645"/>
                  <a:gd name="T37" fmla="*/ 257 h 1608"/>
                  <a:gd name="T38" fmla="*/ 23039 w 1645"/>
                  <a:gd name="T39" fmla="*/ 404 h 1608"/>
                  <a:gd name="T40" fmla="*/ 22763 w 1645"/>
                  <a:gd name="T41" fmla="*/ 424 h 1608"/>
                  <a:gd name="T42" fmla="*/ 22007 w 1645"/>
                  <a:gd name="T43" fmla="*/ 417 h 1608"/>
                  <a:gd name="T44" fmla="*/ 21263 w 1645"/>
                  <a:gd name="T45" fmla="*/ 398 h 1608"/>
                  <a:gd name="T46" fmla="*/ 19489 w 1645"/>
                  <a:gd name="T47" fmla="*/ 357 h 1608"/>
                  <a:gd name="T48" fmla="*/ 17475 w 1645"/>
                  <a:gd name="T49" fmla="*/ 289 h 1608"/>
                  <a:gd name="T50" fmla="*/ 16435 w 1645"/>
                  <a:gd name="T51" fmla="*/ 292 h 1608"/>
                  <a:gd name="T52" fmla="*/ 15964 w 1645"/>
                  <a:gd name="T53" fmla="*/ 302 h 1608"/>
                  <a:gd name="T54" fmla="*/ 13659 w 1645"/>
                  <a:gd name="T55" fmla="*/ 324 h 1608"/>
                  <a:gd name="T56" fmla="*/ 11662 w 1645"/>
                  <a:gd name="T57" fmla="*/ 347 h 1608"/>
                  <a:gd name="T58" fmla="*/ 8608 w 1645"/>
                  <a:gd name="T59" fmla="*/ 383 h 1608"/>
                  <a:gd name="T60" fmla="*/ 6581 w 1645"/>
                  <a:gd name="T61" fmla="*/ 401 h 1608"/>
                  <a:gd name="T62" fmla="*/ 7092 w 1645"/>
                  <a:gd name="T63" fmla="*/ 373 h 1608"/>
                  <a:gd name="T64" fmla="*/ 8377 w 1645"/>
                  <a:gd name="T65" fmla="*/ 321 h 1608"/>
                  <a:gd name="T66" fmla="*/ 8871 w 1645"/>
                  <a:gd name="T67" fmla="*/ 302 h 1608"/>
                  <a:gd name="T68" fmla="*/ 9360 w 1645"/>
                  <a:gd name="T69" fmla="*/ 292 h 1608"/>
                  <a:gd name="T70" fmla="*/ 10126 w 1645"/>
                  <a:gd name="T71" fmla="*/ 263 h 1608"/>
                  <a:gd name="T72" fmla="*/ 10403 w 1645"/>
                  <a:gd name="T73" fmla="*/ 254 h 1608"/>
                  <a:gd name="T74" fmla="*/ 8871 w 1645"/>
                  <a:gd name="T75" fmla="*/ 214 h 1608"/>
                  <a:gd name="T76" fmla="*/ 7348 w 1645"/>
                  <a:gd name="T77" fmla="*/ 196 h 1608"/>
                  <a:gd name="T78" fmla="*/ 5335 w 1645"/>
                  <a:gd name="T79" fmla="*/ 167 h 1608"/>
                  <a:gd name="T80" fmla="*/ 4827 w 1645"/>
                  <a:gd name="T81" fmla="*/ 156 h 1608"/>
                  <a:gd name="T82" fmla="*/ 4066 w 1645"/>
                  <a:gd name="T83" fmla="*/ 155 h 1608"/>
                  <a:gd name="T84" fmla="*/ 2048 w 1645"/>
                  <a:gd name="T85" fmla="*/ 130 h 1608"/>
                  <a:gd name="T86" fmla="*/ 773 w 1645"/>
                  <a:gd name="T87" fmla="*/ 110 h 1608"/>
                  <a:gd name="T88" fmla="*/ 282 w 1645"/>
                  <a:gd name="T89" fmla="*/ 99 h 1608"/>
                  <a:gd name="T90" fmla="*/ 1796 w 1645"/>
                  <a:gd name="T91" fmla="*/ 103 h 1608"/>
                  <a:gd name="T92" fmla="*/ 8127 w 1645"/>
                  <a:gd name="T93" fmla="*/ 130 h 1608"/>
                  <a:gd name="T94" fmla="*/ 12418 w 1645"/>
                  <a:gd name="T95" fmla="*/ 139 h 1608"/>
                  <a:gd name="T96" fmla="*/ 13179 w 1645"/>
                  <a:gd name="T97" fmla="*/ 143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87" name="Freeform 21"/>
              <p:cNvSpPr>
                <a:spLocks/>
              </p:cNvSpPr>
              <p:nvPr/>
            </p:nvSpPr>
            <p:spPr bwMode="auto">
              <a:xfrm rot="-874291">
                <a:off x="1886" y="-22"/>
                <a:ext cx="1734" cy="1332"/>
              </a:xfrm>
              <a:custGeom>
                <a:avLst/>
                <a:gdLst>
                  <a:gd name="T0" fmla="*/ 1533 w 1645"/>
                  <a:gd name="T1" fmla="*/ 22 h 1608"/>
                  <a:gd name="T2" fmla="*/ 1679 w 1645"/>
                  <a:gd name="T3" fmla="*/ 15 h 1608"/>
                  <a:gd name="T4" fmla="*/ 1734 w 1645"/>
                  <a:gd name="T5" fmla="*/ 13 h 1608"/>
                  <a:gd name="T6" fmla="*/ 1853 w 1645"/>
                  <a:gd name="T7" fmla="*/ 8 h 1608"/>
                  <a:gd name="T8" fmla="*/ 1913 w 1645"/>
                  <a:gd name="T9" fmla="*/ 7 h 1608"/>
                  <a:gd name="T10" fmla="*/ 2004 w 1645"/>
                  <a:gd name="T11" fmla="*/ 2 h 1608"/>
                  <a:gd name="T12" fmla="*/ 2030 w 1645"/>
                  <a:gd name="T13" fmla="*/ 2 h 1608"/>
                  <a:gd name="T14" fmla="*/ 2059 w 1645"/>
                  <a:gd name="T15" fmla="*/ 0 h 1608"/>
                  <a:gd name="T16" fmla="*/ 2175 w 1645"/>
                  <a:gd name="T17" fmla="*/ 5 h 1608"/>
                  <a:gd name="T18" fmla="*/ 2531 w 1645"/>
                  <a:gd name="T19" fmla="*/ 15 h 1608"/>
                  <a:gd name="T20" fmla="*/ 2563 w 1645"/>
                  <a:gd name="T21" fmla="*/ 16 h 1608"/>
                  <a:gd name="T22" fmla="*/ 2706 w 1645"/>
                  <a:gd name="T23" fmla="*/ 21 h 1608"/>
                  <a:gd name="T24" fmla="*/ 2735 w 1645"/>
                  <a:gd name="T25" fmla="*/ 22 h 1608"/>
                  <a:gd name="T26" fmla="*/ 2822 w 1645"/>
                  <a:gd name="T27" fmla="*/ 22 h 1608"/>
                  <a:gd name="T28" fmla="*/ 3265 w 1645"/>
                  <a:gd name="T29" fmla="*/ 24 h 1608"/>
                  <a:gd name="T30" fmla="*/ 4031 w 1645"/>
                  <a:gd name="T31" fmla="*/ 27 h 1608"/>
                  <a:gd name="T32" fmla="*/ 3705 w 1645"/>
                  <a:gd name="T33" fmla="*/ 31 h 1608"/>
                  <a:gd name="T34" fmla="*/ 3351 w 1645"/>
                  <a:gd name="T35" fmla="*/ 34 h 1608"/>
                  <a:gd name="T36" fmla="*/ 2646 w 1645"/>
                  <a:gd name="T37" fmla="*/ 39 h 1608"/>
                  <a:gd name="T38" fmla="*/ 2675 w 1645"/>
                  <a:gd name="T39" fmla="*/ 62 h 1608"/>
                  <a:gd name="T40" fmla="*/ 2646 w 1645"/>
                  <a:gd name="T41" fmla="*/ 65 h 1608"/>
                  <a:gd name="T42" fmla="*/ 2563 w 1645"/>
                  <a:gd name="T43" fmla="*/ 63 h 1608"/>
                  <a:gd name="T44" fmla="*/ 2473 w 1645"/>
                  <a:gd name="T45" fmla="*/ 60 h 1608"/>
                  <a:gd name="T46" fmla="*/ 2265 w 1645"/>
                  <a:gd name="T47" fmla="*/ 54 h 1608"/>
                  <a:gd name="T48" fmla="*/ 2030 w 1645"/>
                  <a:gd name="T49" fmla="*/ 45 h 1608"/>
                  <a:gd name="T50" fmla="*/ 1913 w 1645"/>
                  <a:gd name="T51" fmla="*/ 45 h 1608"/>
                  <a:gd name="T52" fmla="*/ 1853 w 1645"/>
                  <a:gd name="T53" fmla="*/ 46 h 1608"/>
                  <a:gd name="T54" fmla="*/ 1589 w 1645"/>
                  <a:gd name="T55" fmla="*/ 50 h 1608"/>
                  <a:gd name="T56" fmla="*/ 1355 w 1645"/>
                  <a:gd name="T57" fmla="*/ 53 h 1608"/>
                  <a:gd name="T58" fmla="*/ 1001 w 1645"/>
                  <a:gd name="T59" fmla="*/ 58 h 1608"/>
                  <a:gd name="T60" fmla="*/ 767 w 1645"/>
                  <a:gd name="T61" fmla="*/ 61 h 1608"/>
                  <a:gd name="T62" fmla="*/ 822 w 1645"/>
                  <a:gd name="T63" fmla="*/ 57 h 1608"/>
                  <a:gd name="T64" fmla="*/ 972 w 1645"/>
                  <a:gd name="T65" fmla="*/ 49 h 1608"/>
                  <a:gd name="T66" fmla="*/ 1033 w 1645"/>
                  <a:gd name="T67" fmla="*/ 46 h 1608"/>
                  <a:gd name="T68" fmla="*/ 1090 w 1645"/>
                  <a:gd name="T69" fmla="*/ 45 h 1608"/>
                  <a:gd name="T70" fmla="*/ 1177 w 1645"/>
                  <a:gd name="T71" fmla="*/ 40 h 1608"/>
                  <a:gd name="T72" fmla="*/ 1210 w 1645"/>
                  <a:gd name="T73" fmla="*/ 38 h 1608"/>
                  <a:gd name="T74" fmla="*/ 1033 w 1645"/>
                  <a:gd name="T75" fmla="*/ 33 h 1608"/>
                  <a:gd name="T76" fmla="*/ 855 w 1645"/>
                  <a:gd name="T77" fmla="*/ 30 h 1608"/>
                  <a:gd name="T78" fmla="*/ 620 w 1645"/>
                  <a:gd name="T79" fmla="*/ 26 h 1608"/>
                  <a:gd name="T80" fmla="*/ 560 w 1645"/>
                  <a:gd name="T81" fmla="*/ 24 h 1608"/>
                  <a:gd name="T82" fmla="*/ 474 w 1645"/>
                  <a:gd name="T83" fmla="*/ 23 h 1608"/>
                  <a:gd name="T84" fmla="*/ 237 w 1645"/>
                  <a:gd name="T85" fmla="*/ 19 h 1608"/>
                  <a:gd name="T86" fmla="*/ 90 w 1645"/>
                  <a:gd name="T87" fmla="*/ 17 h 1608"/>
                  <a:gd name="T88" fmla="*/ 32 w 1645"/>
                  <a:gd name="T89" fmla="*/ 15 h 1608"/>
                  <a:gd name="T90" fmla="*/ 209 w 1645"/>
                  <a:gd name="T91" fmla="*/ 15 h 1608"/>
                  <a:gd name="T92" fmla="*/ 941 w 1645"/>
                  <a:gd name="T93" fmla="*/ 19 h 1608"/>
                  <a:gd name="T94" fmla="*/ 1442 w 1645"/>
                  <a:gd name="T95" fmla="*/ 22 h 1608"/>
                  <a:gd name="T96" fmla="*/ 1533 w 1645"/>
                  <a:gd name="T97" fmla="*/ 22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9468" name="Rectangle 22"/>
            <p:cNvSpPr>
              <a:spLocks noChangeArrowheads="1"/>
            </p:cNvSpPr>
            <p:nvPr/>
          </p:nvSpPr>
          <p:spPr bwMode="auto">
            <a:xfrm>
              <a:off x="1776" y="192"/>
              <a:ext cx="3840"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a:r>
                <a:rPr lang="en-US" sz="3200" b="1">
                  <a:solidFill>
                    <a:srgbClr val="C00000"/>
                  </a:solidFill>
                  <a:latin typeface="Verdana" pitchFamily="34" charset="0"/>
                </a:rPr>
                <a:t>How a Bill Becomes a Law</a:t>
              </a:r>
            </a:p>
          </p:txBody>
        </p:sp>
        <p:grpSp>
          <p:nvGrpSpPr>
            <p:cNvPr id="19469" name="Group 23"/>
            <p:cNvGrpSpPr>
              <a:grpSpLocks/>
            </p:cNvGrpSpPr>
            <p:nvPr/>
          </p:nvGrpSpPr>
          <p:grpSpPr bwMode="auto">
            <a:xfrm>
              <a:off x="2757" y="624"/>
              <a:ext cx="2148" cy="576"/>
              <a:chOff x="2757" y="624"/>
              <a:chExt cx="2148" cy="576"/>
            </a:xfrm>
          </p:grpSpPr>
          <p:sp>
            <p:nvSpPr>
              <p:cNvPr id="19484" name="AutoShape 24"/>
              <p:cNvSpPr>
                <a:spLocks noChangeArrowheads="1"/>
              </p:cNvSpPr>
              <p:nvPr/>
            </p:nvSpPr>
            <p:spPr bwMode="auto">
              <a:xfrm>
                <a:off x="2757" y="672"/>
                <a:ext cx="2126" cy="528"/>
              </a:xfrm>
              <a:prstGeom prst="roundRect">
                <a:avLst>
                  <a:gd name="adj" fmla="val 16667"/>
                </a:avLst>
              </a:prstGeom>
              <a:solidFill>
                <a:schemeClr val="bg1"/>
              </a:solidFill>
              <a:ln w="19050">
                <a:solidFill>
                  <a:srgbClr val="900000"/>
                </a:solidFill>
                <a:round/>
                <a:headEnd/>
                <a:tailEnd/>
              </a:ln>
            </p:spPr>
            <p:txBody>
              <a:bodyPr/>
              <a:lstStyle/>
              <a:p>
                <a:endParaRPr lang="en-US">
                  <a:solidFill>
                    <a:schemeClr val="bg1"/>
                  </a:solidFill>
                </a:endParaRPr>
              </a:p>
            </p:txBody>
          </p:sp>
          <p:sp>
            <p:nvSpPr>
              <p:cNvPr id="19485" name="Text Box 25"/>
              <p:cNvSpPr txBox="1">
                <a:spLocks noChangeArrowheads="1"/>
              </p:cNvSpPr>
              <p:nvPr/>
            </p:nvSpPr>
            <p:spPr bwMode="auto">
              <a:xfrm>
                <a:off x="2774" y="624"/>
                <a:ext cx="2131"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endParaRPr lang="en-US" sz="700">
                  <a:latin typeface="Verdana" pitchFamily="34" charset="0"/>
                </a:endParaRPr>
              </a:p>
              <a:p>
                <a:pPr algn="ctr"/>
                <a:r>
                  <a:rPr lang="en-US" sz="1500" b="1">
                    <a:latin typeface="Verdana" pitchFamily="34" charset="0"/>
                  </a:rPr>
                  <a:t>The bill is introduced in the Senate or the House of Representatives</a:t>
                </a:r>
              </a:p>
            </p:txBody>
          </p:sp>
        </p:grpSp>
        <p:grpSp>
          <p:nvGrpSpPr>
            <p:cNvPr id="19470" name="Group 26"/>
            <p:cNvGrpSpPr>
              <a:grpSpLocks/>
            </p:cNvGrpSpPr>
            <p:nvPr/>
          </p:nvGrpSpPr>
          <p:grpSpPr bwMode="auto">
            <a:xfrm>
              <a:off x="2727" y="1440"/>
              <a:ext cx="2206" cy="528"/>
              <a:chOff x="2727" y="1440"/>
              <a:chExt cx="2206" cy="528"/>
            </a:xfrm>
          </p:grpSpPr>
          <p:sp>
            <p:nvSpPr>
              <p:cNvPr id="19482" name="AutoShape 27"/>
              <p:cNvSpPr>
                <a:spLocks noChangeArrowheads="1"/>
              </p:cNvSpPr>
              <p:nvPr/>
            </p:nvSpPr>
            <p:spPr bwMode="auto">
              <a:xfrm>
                <a:off x="2771" y="1440"/>
                <a:ext cx="2126" cy="470"/>
              </a:xfrm>
              <a:prstGeom prst="roundRect">
                <a:avLst>
                  <a:gd name="adj" fmla="val 16667"/>
                </a:avLst>
              </a:prstGeom>
              <a:solidFill>
                <a:schemeClr val="bg1"/>
              </a:solidFill>
              <a:ln w="19050">
                <a:solidFill>
                  <a:srgbClr val="900000"/>
                </a:solidFill>
                <a:round/>
                <a:headEnd/>
                <a:tailEnd/>
              </a:ln>
            </p:spPr>
            <p:txBody>
              <a:bodyPr/>
              <a:lstStyle/>
              <a:p>
                <a:endParaRPr lang="en-US"/>
              </a:p>
            </p:txBody>
          </p:sp>
          <p:sp>
            <p:nvSpPr>
              <p:cNvPr id="19483" name="Text Box 28"/>
              <p:cNvSpPr txBox="1">
                <a:spLocks noChangeArrowheads="1"/>
              </p:cNvSpPr>
              <p:nvPr/>
            </p:nvSpPr>
            <p:spPr bwMode="auto">
              <a:xfrm>
                <a:off x="2727" y="1498"/>
                <a:ext cx="2206" cy="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500" b="1">
                    <a:latin typeface="Verdana" pitchFamily="34" charset="0"/>
                  </a:rPr>
                  <a:t>The bill is sent to committee for debate and approval</a:t>
                </a:r>
              </a:p>
            </p:txBody>
          </p:sp>
        </p:grpSp>
        <p:grpSp>
          <p:nvGrpSpPr>
            <p:cNvPr id="19471" name="Group 29"/>
            <p:cNvGrpSpPr>
              <a:grpSpLocks/>
            </p:cNvGrpSpPr>
            <p:nvPr/>
          </p:nvGrpSpPr>
          <p:grpSpPr bwMode="auto">
            <a:xfrm>
              <a:off x="2580" y="3583"/>
              <a:ext cx="2480" cy="545"/>
              <a:chOff x="2580" y="3583"/>
              <a:chExt cx="2480" cy="545"/>
            </a:xfrm>
          </p:grpSpPr>
          <p:sp>
            <p:nvSpPr>
              <p:cNvPr id="19480" name="AutoShape 30"/>
              <p:cNvSpPr>
                <a:spLocks noChangeArrowheads="1"/>
              </p:cNvSpPr>
              <p:nvPr/>
            </p:nvSpPr>
            <p:spPr bwMode="auto">
              <a:xfrm>
                <a:off x="2771" y="3583"/>
                <a:ext cx="2126" cy="471"/>
              </a:xfrm>
              <a:prstGeom prst="roundRect">
                <a:avLst>
                  <a:gd name="adj" fmla="val 16667"/>
                </a:avLst>
              </a:prstGeom>
              <a:solidFill>
                <a:schemeClr val="bg1"/>
              </a:solidFill>
              <a:ln w="19050">
                <a:solidFill>
                  <a:srgbClr val="900000"/>
                </a:solidFill>
                <a:round/>
                <a:headEnd/>
                <a:tailEnd/>
              </a:ln>
            </p:spPr>
            <p:txBody>
              <a:bodyPr/>
              <a:lstStyle/>
              <a:p>
                <a:endParaRPr lang="en-US"/>
              </a:p>
            </p:txBody>
          </p:sp>
          <p:sp>
            <p:nvSpPr>
              <p:cNvPr id="19481" name="Text Box 31"/>
              <p:cNvSpPr txBox="1">
                <a:spLocks noChangeArrowheads="1"/>
              </p:cNvSpPr>
              <p:nvPr/>
            </p:nvSpPr>
            <p:spPr bwMode="auto">
              <a:xfrm>
                <a:off x="2580" y="3657"/>
                <a:ext cx="2480" cy="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500" b="1">
                    <a:latin typeface="Verdana" pitchFamily="34" charset="0"/>
                  </a:rPr>
                  <a:t>The bill is sent on to the </a:t>
                </a:r>
              </a:p>
              <a:p>
                <a:pPr algn="ctr"/>
                <a:r>
                  <a:rPr lang="en-US" sz="1500" b="1">
                    <a:latin typeface="Verdana" pitchFamily="34" charset="0"/>
                  </a:rPr>
                  <a:t>second chamber</a:t>
                </a:r>
              </a:p>
            </p:txBody>
          </p:sp>
        </p:grpSp>
        <p:sp>
          <p:nvSpPr>
            <p:cNvPr id="19472" name="WordArt 32"/>
            <p:cNvSpPr>
              <a:spLocks noChangeArrowheads="1" noChangeShapeType="1" noTextEdit="1"/>
            </p:cNvSpPr>
            <p:nvPr/>
          </p:nvSpPr>
          <p:spPr bwMode="auto">
            <a:xfrm rot="-5400000">
              <a:off x="1029" y="2325"/>
              <a:ext cx="2208" cy="246"/>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1600" b="1" kern="10">
                  <a:solidFill>
                    <a:srgbClr val="606060"/>
                  </a:solidFill>
                  <a:latin typeface="Verdana"/>
                  <a:ea typeface="Verdana"/>
                  <a:cs typeface="Verdana"/>
                </a:rPr>
                <a:t>The Original Chamber</a:t>
              </a:r>
            </a:p>
          </p:txBody>
        </p:sp>
        <p:grpSp>
          <p:nvGrpSpPr>
            <p:cNvPr id="19473" name="Group 33"/>
            <p:cNvGrpSpPr>
              <a:grpSpLocks/>
            </p:cNvGrpSpPr>
            <p:nvPr/>
          </p:nvGrpSpPr>
          <p:grpSpPr bwMode="auto">
            <a:xfrm>
              <a:off x="2688" y="2160"/>
              <a:ext cx="2316" cy="519"/>
              <a:chOff x="2688" y="2160"/>
              <a:chExt cx="2316" cy="519"/>
            </a:xfrm>
          </p:grpSpPr>
          <p:sp>
            <p:nvSpPr>
              <p:cNvPr id="19478" name="AutoShape 34"/>
              <p:cNvSpPr>
                <a:spLocks noChangeArrowheads="1"/>
              </p:cNvSpPr>
              <p:nvPr/>
            </p:nvSpPr>
            <p:spPr bwMode="auto">
              <a:xfrm>
                <a:off x="2771" y="2160"/>
                <a:ext cx="2126" cy="471"/>
              </a:xfrm>
              <a:prstGeom prst="roundRect">
                <a:avLst>
                  <a:gd name="adj" fmla="val 16667"/>
                </a:avLst>
              </a:prstGeom>
              <a:solidFill>
                <a:schemeClr val="bg1"/>
              </a:solidFill>
              <a:ln w="19050">
                <a:solidFill>
                  <a:srgbClr val="900000"/>
                </a:solidFill>
                <a:round/>
                <a:headEnd/>
                <a:tailEnd/>
              </a:ln>
            </p:spPr>
            <p:txBody>
              <a:bodyPr/>
              <a:lstStyle/>
              <a:p>
                <a:endParaRPr lang="en-US"/>
              </a:p>
            </p:txBody>
          </p:sp>
          <p:sp>
            <p:nvSpPr>
              <p:cNvPr id="19479" name="Text Box 35"/>
              <p:cNvSpPr txBox="1">
                <a:spLocks noChangeArrowheads="1"/>
              </p:cNvSpPr>
              <p:nvPr/>
            </p:nvSpPr>
            <p:spPr bwMode="auto">
              <a:xfrm>
                <a:off x="2688" y="2208"/>
                <a:ext cx="2316" cy="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500" b="1">
                    <a:latin typeface="Verdana" pitchFamily="34" charset="0"/>
                  </a:rPr>
                  <a:t>The bill is sent back to the original chamber</a:t>
                </a:r>
              </a:p>
            </p:txBody>
          </p:sp>
        </p:grpSp>
        <p:grpSp>
          <p:nvGrpSpPr>
            <p:cNvPr id="19474" name="Group 36"/>
            <p:cNvGrpSpPr>
              <a:grpSpLocks/>
            </p:cNvGrpSpPr>
            <p:nvPr/>
          </p:nvGrpSpPr>
          <p:grpSpPr bwMode="auto">
            <a:xfrm>
              <a:off x="2640" y="2832"/>
              <a:ext cx="2480" cy="519"/>
              <a:chOff x="2640" y="2832"/>
              <a:chExt cx="2480" cy="519"/>
            </a:xfrm>
          </p:grpSpPr>
          <p:sp>
            <p:nvSpPr>
              <p:cNvPr id="19476" name="AutoShape 37"/>
              <p:cNvSpPr>
                <a:spLocks noChangeArrowheads="1"/>
              </p:cNvSpPr>
              <p:nvPr/>
            </p:nvSpPr>
            <p:spPr bwMode="auto">
              <a:xfrm>
                <a:off x="2803" y="2832"/>
                <a:ext cx="2126" cy="471"/>
              </a:xfrm>
              <a:prstGeom prst="roundRect">
                <a:avLst>
                  <a:gd name="adj" fmla="val 16667"/>
                </a:avLst>
              </a:prstGeom>
              <a:solidFill>
                <a:schemeClr val="bg1"/>
              </a:solidFill>
              <a:ln w="19050">
                <a:solidFill>
                  <a:srgbClr val="900000"/>
                </a:solidFill>
                <a:round/>
                <a:headEnd/>
                <a:tailEnd/>
              </a:ln>
            </p:spPr>
            <p:txBody>
              <a:bodyPr/>
              <a:lstStyle/>
              <a:p>
                <a:endParaRPr lang="en-US"/>
              </a:p>
            </p:txBody>
          </p:sp>
          <p:sp>
            <p:nvSpPr>
              <p:cNvPr id="19477" name="Text Box 38"/>
              <p:cNvSpPr txBox="1">
                <a:spLocks noChangeArrowheads="1"/>
              </p:cNvSpPr>
              <p:nvPr/>
            </p:nvSpPr>
            <p:spPr bwMode="auto">
              <a:xfrm>
                <a:off x="2640" y="2880"/>
                <a:ext cx="2480" cy="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500" b="1">
                    <a:latin typeface="Verdana" pitchFamily="34" charset="0"/>
                  </a:rPr>
                  <a:t>Passage of the bill is </a:t>
                </a:r>
              </a:p>
              <a:p>
                <a:pPr algn="ctr"/>
                <a:r>
                  <a:rPr lang="en-US" sz="1500" b="1">
                    <a:latin typeface="Verdana" pitchFamily="34" charset="0"/>
                  </a:rPr>
                  <a:t>debated and voted upon</a:t>
                </a:r>
              </a:p>
            </p:txBody>
          </p:sp>
        </p:grpSp>
        <p:sp>
          <p:nvSpPr>
            <p:cNvPr id="19475" name="AutoShape 39"/>
            <p:cNvSpPr>
              <a:spLocks/>
            </p:cNvSpPr>
            <p:nvPr/>
          </p:nvSpPr>
          <p:spPr bwMode="auto">
            <a:xfrm>
              <a:off x="2304" y="672"/>
              <a:ext cx="288" cy="3408"/>
            </a:xfrm>
            <a:prstGeom prst="leftBracket">
              <a:avLst>
                <a:gd name="adj" fmla="val 98611"/>
              </a:avLst>
            </a:prstGeom>
            <a:noFill/>
            <a:ln w="9525">
              <a:solidFill>
                <a:srgbClr val="9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19459" name="Group 31"/>
          <p:cNvGrpSpPr>
            <a:grpSpLocks/>
          </p:cNvGrpSpPr>
          <p:nvPr/>
        </p:nvGrpSpPr>
        <p:grpSpPr bwMode="auto">
          <a:xfrm>
            <a:off x="0" y="0"/>
            <a:ext cx="2781300" cy="6858000"/>
            <a:chOff x="0" y="0"/>
            <a:chExt cx="2781300" cy="6858000"/>
          </a:xfrm>
        </p:grpSpPr>
        <p:sp>
          <p:nvSpPr>
            <p:cNvPr id="19460" name="Rectangle 24"/>
            <p:cNvSpPr>
              <a:spLocks noChangeArrowheads="1"/>
            </p:cNvSpPr>
            <p:nvPr/>
          </p:nvSpPr>
          <p:spPr bwMode="auto">
            <a:xfrm>
              <a:off x="0" y="0"/>
              <a:ext cx="2438400" cy="6858000"/>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9461" name="Freeform 25"/>
            <p:cNvSpPr>
              <a:spLocks/>
            </p:cNvSpPr>
            <p:nvPr/>
          </p:nvSpPr>
          <p:spPr bwMode="auto">
            <a:xfrm rot="954732">
              <a:off x="1812925" y="5207000"/>
              <a:ext cx="968375" cy="966788"/>
            </a:xfrm>
            <a:custGeom>
              <a:avLst/>
              <a:gdLst>
                <a:gd name="T0" fmla="*/ 2147483647 w 1645"/>
                <a:gd name="T1" fmla="*/ 2147483647 h 1608"/>
                <a:gd name="T2" fmla="*/ 2147483647 w 1645"/>
                <a:gd name="T3" fmla="*/ 2147483647 h 1608"/>
                <a:gd name="T4" fmla="*/ 2147483647 w 1645"/>
                <a:gd name="T5" fmla="*/ 2147483647 h 1608"/>
                <a:gd name="T6" fmla="*/ 2147483647 w 1645"/>
                <a:gd name="T7" fmla="*/ 2147483647 h 1608"/>
                <a:gd name="T8" fmla="*/ 2147483647 w 1645"/>
                <a:gd name="T9" fmla="*/ 2147483647 h 1608"/>
                <a:gd name="T10" fmla="*/ 2147483647 w 1645"/>
                <a:gd name="T11" fmla="*/ 2147483647 h 1608"/>
                <a:gd name="T12" fmla="*/ 2147483647 w 1645"/>
                <a:gd name="T13" fmla="*/ 2147483647 h 1608"/>
                <a:gd name="T14" fmla="*/ 2147483647 w 1645"/>
                <a:gd name="T15" fmla="*/ 0 h 1608"/>
                <a:gd name="T16" fmla="*/ 2147483647 w 1645"/>
                <a:gd name="T17" fmla="*/ 2147483647 h 1608"/>
                <a:gd name="T18" fmla="*/ 2147483647 w 1645"/>
                <a:gd name="T19" fmla="*/ 2147483647 h 1608"/>
                <a:gd name="T20" fmla="*/ 2147483647 w 1645"/>
                <a:gd name="T21" fmla="*/ 2147483647 h 1608"/>
                <a:gd name="T22" fmla="*/ 2147483647 w 1645"/>
                <a:gd name="T23" fmla="*/ 2147483647 h 1608"/>
                <a:gd name="T24" fmla="*/ 2147483647 w 1645"/>
                <a:gd name="T25" fmla="*/ 2147483647 h 1608"/>
                <a:gd name="T26" fmla="*/ 2147483647 w 1645"/>
                <a:gd name="T27" fmla="*/ 2147483647 h 1608"/>
                <a:gd name="T28" fmla="*/ 2147483647 w 1645"/>
                <a:gd name="T29" fmla="*/ 2147483647 h 1608"/>
                <a:gd name="T30" fmla="*/ 2147483647 w 1645"/>
                <a:gd name="T31" fmla="*/ 2147483647 h 1608"/>
                <a:gd name="T32" fmla="*/ 2147483647 w 1645"/>
                <a:gd name="T33" fmla="*/ 2147483647 h 1608"/>
                <a:gd name="T34" fmla="*/ 2147483647 w 1645"/>
                <a:gd name="T35" fmla="*/ 2147483647 h 1608"/>
                <a:gd name="T36" fmla="*/ 2147483647 w 1645"/>
                <a:gd name="T37" fmla="*/ 2147483647 h 1608"/>
                <a:gd name="T38" fmla="*/ 2147483647 w 1645"/>
                <a:gd name="T39" fmla="*/ 2147483647 h 1608"/>
                <a:gd name="T40" fmla="*/ 2147483647 w 1645"/>
                <a:gd name="T41" fmla="*/ 2147483647 h 1608"/>
                <a:gd name="T42" fmla="*/ 2147483647 w 1645"/>
                <a:gd name="T43" fmla="*/ 2147483647 h 1608"/>
                <a:gd name="T44" fmla="*/ 2147483647 w 1645"/>
                <a:gd name="T45" fmla="*/ 2147483647 h 1608"/>
                <a:gd name="T46" fmla="*/ 2147483647 w 1645"/>
                <a:gd name="T47" fmla="*/ 2147483647 h 1608"/>
                <a:gd name="T48" fmla="*/ 2147483647 w 1645"/>
                <a:gd name="T49" fmla="*/ 2147483647 h 1608"/>
                <a:gd name="T50" fmla="*/ 2147483647 w 1645"/>
                <a:gd name="T51" fmla="*/ 2147483647 h 1608"/>
                <a:gd name="T52" fmla="*/ 2147483647 w 1645"/>
                <a:gd name="T53" fmla="*/ 2147483647 h 1608"/>
                <a:gd name="T54" fmla="*/ 2147483647 w 1645"/>
                <a:gd name="T55" fmla="*/ 2147483647 h 1608"/>
                <a:gd name="T56" fmla="*/ 2147483647 w 1645"/>
                <a:gd name="T57" fmla="*/ 2147483647 h 1608"/>
                <a:gd name="T58" fmla="*/ 2147483647 w 1645"/>
                <a:gd name="T59" fmla="*/ 2147483647 h 1608"/>
                <a:gd name="T60" fmla="*/ 2147483647 w 1645"/>
                <a:gd name="T61" fmla="*/ 2147483647 h 1608"/>
                <a:gd name="T62" fmla="*/ 2147483647 w 1645"/>
                <a:gd name="T63" fmla="*/ 2147483647 h 1608"/>
                <a:gd name="T64" fmla="*/ 2147483647 w 1645"/>
                <a:gd name="T65" fmla="*/ 2147483647 h 1608"/>
                <a:gd name="T66" fmla="*/ 2147483647 w 1645"/>
                <a:gd name="T67" fmla="*/ 2147483647 h 1608"/>
                <a:gd name="T68" fmla="*/ 2147483647 w 1645"/>
                <a:gd name="T69" fmla="*/ 2147483647 h 1608"/>
                <a:gd name="T70" fmla="*/ 2147483647 w 1645"/>
                <a:gd name="T71" fmla="*/ 2147483647 h 1608"/>
                <a:gd name="T72" fmla="*/ 2147483647 w 1645"/>
                <a:gd name="T73" fmla="*/ 2147483647 h 1608"/>
                <a:gd name="T74" fmla="*/ 2147483647 w 1645"/>
                <a:gd name="T75" fmla="*/ 2147483647 h 1608"/>
                <a:gd name="T76" fmla="*/ 2147483647 w 1645"/>
                <a:gd name="T77" fmla="*/ 2147483647 h 1608"/>
                <a:gd name="T78" fmla="*/ 2147483647 w 1645"/>
                <a:gd name="T79" fmla="*/ 2147483647 h 1608"/>
                <a:gd name="T80" fmla="*/ 2147483647 w 1645"/>
                <a:gd name="T81" fmla="*/ 2147483647 h 1608"/>
                <a:gd name="T82" fmla="*/ 2147483647 w 1645"/>
                <a:gd name="T83" fmla="*/ 2147483647 h 1608"/>
                <a:gd name="T84" fmla="*/ 2147483647 w 1645"/>
                <a:gd name="T85" fmla="*/ 2147483647 h 1608"/>
                <a:gd name="T86" fmla="*/ 2147483647 w 1645"/>
                <a:gd name="T87" fmla="*/ 2147483647 h 1608"/>
                <a:gd name="T88" fmla="*/ 2147483647 w 1645"/>
                <a:gd name="T89" fmla="*/ 2147483647 h 1608"/>
                <a:gd name="T90" fmla="*/ 2147483647 w 1645"/>
                <a:gd name="T91" fmla="*/ 2147483647 h 1608"/>
                <a:gd name="T92" fmla="*/ 2147483647 w 1645"/>
                <a:gd name="T93" fmla="*/ 2147483647 h 1608"/>
                <a:gd name="T94" fmla="*/ 2147483647 w 1645"/>
                <a:gd name="T95" fmla="*/ 2147483647 h 1608"/>
                <a:gd name="T96" fmla="*/ 2147483647 w 1645"/>
                <a:gd name="T97" fmla="*/ 2147483647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62" name="Freeform 26"/>
            <p:cNvSpPr>
              <a:spLocks/>
            </p:cNvSpPr>
            <p:nvPr/>
          </p:nvSpPr>
          <p:spPr bwMode="auto">
            <a:xfrm>
              <a:off x="1028700" y="5648325"/>
              <a:ext cx="890588" cy="687388"/>
            </a:xfrm>
            <a:custGeom>
              <a:avLst/>
              <a:gdLst>
                <a:gd name="T0" fmla="*/ 0 w 873"/>
                <a:gd name="T1" fmla="*/ 2147483647 h 674"/>
                <a:gd name="T2" fmla="*/ 2147483647 w 873"/>
                <a:gd name="T3" fmla="*/ 2147483647 h 674"/>
                <a:gd name="T4" fmla="*/ 2147483647 w 873"/>
                <a:gd name="T5" fmla="*/ 2147483647 h 674"/>
                <a:gd name="T6" fmla="*/ 2147483647 w 873"/>
                <a:gd name="T7" fmla="*/ 2147483647 h 674"/>
                <a:gd name="T8" fmla="*/ 2147483647 w 873"/>
                <a:gd name="T9" fmla="*/ 2147483647 h 674"/>
                <a:gd name="T10" fmla="*/ 2147483647 w 873"/>
                <a:gd name="T11" fmla="*/ 2147483647 h 674"/>
                <a:gd name="T12" fmla="*/ 2147483647 w 873"/>
                <a:gd name="T13" fmla="*/ 2147483647 h 674"/>
                <a:gd name="T14" fmla="*/ 2147483647 w 873"/>
                <a:gd name="T15" fmla="*/ 2147483647 h 674"/>
                <a:gd name="T16" fmla="*/ 2147483647 w 873"/>
                <a:gd name="T17" fmla="*/ 2147483647 h 674"/>
                <a:gd name="T18" fmla="*/ 2147483647 w 873"/>
                <a:gd name="T19" fmla="*/ 2147483647 h 674"/>
                <a:gd name="T20" fmla="*/ 2147483647 w 873"/>
                <a:gd name="T21" fmla="*/ 2147483647 h 674"/>
                <a:gd name="T22" fmla="*/ 2147483647 w 873"/>
                <a:gd name="T23" fmla="*/ 2147483647 h 674"/>
                <a:gd name="T24" fmla="*/ 2147483647 w 873"/>
                <a:gd name="T25" fmla="*/ 2147483647 h 674"/>
                <a:gd name="T26" fmla="*/ 2147483647 w 873"/>
                <a:gd name="T27" fmla="*/ 2147483647 h 674"/>
                <a:gd name="T28" fmla="*/ 2147483647 w 873"/>
                <a:gd name="T29" fmla="*/ 2147483647 h 674"/>
                <a:gd name="T30" fmla="*/ 2147483647 w 873"/>
                <a:gd name="T31" fmla="*/ 2147483647 h 674"/>
                <a:gd name="T32" fmla="*/ 2147483647 w 873"/>
                <a:gd name="T33" fmla="*/ 2147483647 h 674"/>
                <a:gd name="T34" fmla="*/ 2147483647 w 873"/>
                <a:gd name="T35" fmla="*/ 2147483647 h 674"/>
                <a:gd name="T36" fmla="*/ 0 w 873"/>
                <a:gd name="T37" fmla="*/ 2147483647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a:lstStyle/>
            <a:p>
              <a:endParaRPr lang="en-US"/>
            </a:p>
          </p:txBody>
        </p:sp>
        <p:sp>
          <p:nvSpPr>
            <p:cNvPr id="19463" name="Freeform 27"/>
            <p:cNvSpPr>
              <a:spLocks/>
            </p:cNvSpPr>
            <p:nvPr/>
          </p:nvSpPr>
          <p:spPr bwMode="auto">
            <a:xfrm rot="954732">
              <a:off x="1295400" y="4114800"/>
              <a:ext cx="968375" cy="966788"/>
            </a:xfrm>
            <a:custGeom>
              <a:avLst/>
              <a:gdLst>
                <a:gd name="T0" fmla="*/ 2147483647 w 1645"/>
                <a:gd name="T1" fmla="*/ 2147483647 h 1608"/>
                <a:gd name="T2" fmla="*/ 2147483647 w 1645"/>
                <a:gd name="T3" fmla="*/ 2147483647 h 1608"/>
                <a:gd name="T4" fmla="*/ 2147483647 w 1645"/>
                <a:gd name="T5" fmla="*/ 2147483647 h 1608"/>
                <a:gd name="T6" fmla="*/ 2147483647 w 1645"/>
                <a:gd name="T7" fmla="*/ 2147483647 h 1608"/>
                <a:gd name="T8" fmla="*/ 2147483647 w 1645"/>
                <a:gd name="T9" fmla="*/ 2147483647 h 1608"/>
                <a:gd name="T10" fmla="*/ 2147483647 w 1645"/>
                <a:gd name="T11" fmla="*/ 2147483647 h 1608"/>
                <a:gd name="T12" fmla="*/ 2147483647 w 1645"/>
                <a:gd name="T13" fmla="*/ 2147483647 h 1608"/>
                <a:gd name="T14" fmla="*/ 2147483647 w 1645"/>
                <a:gd name="T15" fmla="*/ 0 h 1608"/>
                <a:gd name="T16" fmla="*/ 2147483647 w 1645"/>
                <a:gd name="T17" fmla="*/ 2147483647 h 1608"/>
                <a:gd name="T18" fmla="*/ 2147483647 w 1645"/>
                <a:gd name="T19" fmla="*/ 2147483647 h 1608"/>
                <a:gd name="T20" fmla="*/ 2147483647 w 1645"/>
                <a:gd name="T21" fmla="*/ 2147483647 h 1608"/>
                <a:gd name="T22" fmla="*/ 2147483647 w 1645"/>
                <a:gd name="T23" fmla="*/ 2147483647 h 1608"/>
                <a:gd name="T24" fmla="*/ 2147483647 w 1645"/>
                <a:gd name="T25" fmla="*/ 2147483647 h 1608"/>
                <a:gd name="T26" fmla="*/ 2147483647 w 1645"/>
                <a:gd name="T27" fmla="*/ 2147483647 h 1608"/>
                <a:gd name="T28" fmla="*/ 2147483647 w 1645"/>
                <a:gd name="T29" fmla="*/ 2147483647 h 1608"/>
                <a:gd name="T30" fmla="*/ 2147483647 w 1645"/>
                <a:gd name="T31" fmla="*/ 2147483647 h 1608"/>
                <a:gd name="T32" fmla="*/ 2147483647 w 1645"/>
                <a:gd name="T33" fmla="*/ 2147483647 h 1608"/>
                <a:gd name="T34" fmla="*/ 2147483647 w 1645"/>
                <a:gd name="T35" fmla="*/ 2147483647 h 1608"/>
                <a:gd name="T36" fmla="*/ 2147483647 w 1645"/>
                <a:gd name="T37" fmla="*/ 2147483647 h 1608"/>
                <a:gd name="T38" fmla="*/ 2147483647 w 1645"/>
                <a:gd name="T39" fmla="*/ 2147483647 h 1608"/>
                <a:gd name="T40" fmla="*/ 2147483647 w 1645"/>
                <a:gd name="T41" fmla="*/ 2147483647 h 1608"/>
                <a:gd name="T42" fmla="*/ 2147483647 w 1645"/>
                <a:gd name="T43" fmla="*/ 2147483647 h 1608"/>
                <a:gd name="T44" fmla="*/ 2147483647 w 1645"/>
                <a:gd name="T45" fmla="*/ 2147483647 h 1608"/>
                <a:gd name="T46" fmla="*/ 2147483647 w 1645"/>
                <a:gd name="T47" fmla="*/ 2147483647 h 1608"/>
                <a:gd name="T48" fmla="*/ 2147483647 w 1645"/>
                <a:gd name="T49" fmla="*/ 2147483647 h 1608"/>
                <a:gd name="T50" fmla="*/ 2147483647 w 1645"/>
                <a:gd name="T51" fmla="*/ 2147483647 h 1608"/>
                <a:gd name="T52" fmla="*/ 2147483647 w 1645"/>
                <a:gd name="T53" fmla="*/ 2147483647 h 1608"/>
                <a:gd name="T54" fmla="*/ 2147483647 w 1645"/>
                <a:gd name="T55" fmla="*/ 2147483647 h 1608"/>
                <a:gd name="T56" fmla="*/ 2147483647 w 1645"/>
                <a:gd name="T57" fmla="*/ 2147483647 h 1608"/>
                <a:gd name="T58" fmla="*/ 2147483647 w 1645"/>
                <a:gd name="T59" fmla="*/ 2147483647 h 1608"/>
                <a:gd name="T60" fmla="*/ 2147483647 w 1645"/>
                <a:gd name="T61" fmla="*/ 2147483647 h 1608"/>
                <a:gd name="T62" fmla="*/ 2147483647 w 1645"/>
                <a:gd name="T63" fmla="*/ 2147483647 h 1608"/>
                <a:gd name="T64" fmla="*/ 2147483647 w 1645"/>
                <a:gd name="T65" fmla="*/ 2147483647 h 1608"/>
                <a:gd name="T66" fmla="*/ 2147483647 w 1645"/>
                <a:gd name="T67" fmla="*/ 2147483647 h 1608"/>
                <a:gd name="T68" fmla="*/ 2147483647 w 1645"/>
                <a:gd name="T69" fmla="*/ 2147483647 h 1608"/>
                <a:gd name="T70" fmla="*/ 2147483647 w 1645"/>
                <a:gd name="T71" fmla="*/ 2147483647 h 1608"/>
                <a:gd name="T72" fmla="*/ 2147483647 w 1645"/>
                <a:gd name="T73" fmla="*/ 2147483647 h 1608"/>
                <a:gd name="T74" fmla="*/ 2147483647 w 1645"/>
                <a:gd name="T75" fmla="*/ 2147483647 h 1608"/>
                <a:gd name="T76" fmla="*/ 2147483647 w 1645"/>
                <a:gd name="T77" fmla="*/ 2147483647 h 1608"/>
                <a:gd name="T78" fmla="*/ 2147483647 w 1645"/>
                <a:gd name="T79" fmla="*/ 2147483647 h 1608"/>
                <a:gd name="T80" fmla="*/ 2147483647 w 1645"/>
                <a:gd name="T81" fmla="*/ 2147483647 h 1608"/>
                <a:gd name="T82" fmla="*/ 2147483647 w 1645"/>
                <a:gd name="T83" fmla="*/ 2147483647 h 1608"/>
                <a:gd name="T84" fmla="*/ 2147483647 w 1645"/>
                <a:gd name="T85" fmla="*/ 2147483647 h 1608"/>
                <a:gd name="T86" fmla="*/ 2147483647 w 1645"/>
                <a:gd name="T87" fmla="*/ 2147483647 h 1608"/>
                <a:gd name="T88" fmla="*/ 2147483647 w 1645"/>
                <a:gd name="T89" fmla="*/ 2147483647 h 1608"/>
                <a:gd name="T90" fmla="*/ 2147483647 w 1645"/>
                <a:gd name="T91" fmla="*/ 2147483647 h 1608"/>
                <a:gd name="T92" fmla="*/ 2147483647 w 1645"/>
                <a:gd name="T93" fmla="*/ 2147483647 h 1608"/>
                <a:gd name="T94" fmla="*/ 2147483647 w 1645"/>
                <a:gd name="T95" fmla="*/ 2147483647 h 1608"/>
                <a:gd name="T96" fmla="*/ 2147483647 w 1645"/>
                <a:gd name="T97" fmla="*/ 2147483647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64" name="Freeform 28"/>
            <p:cNvSpPr>
              <a:spLocks/>
            </p:cNvSpPr>
            <p:nvPr/>
          </p:nvSpPr>
          <p:spPr bwMode="auto">
            <a:xfrm rot="-1316475">
              <a:off x="457200" y="4800600"/>
              <a:ext cx="1333500" cy="1763713"/>
            </a:xfrm>
            <a:custGeom>
              <a:avLst/>
              <a:gdLst>
                <a:gd name="T0" fmla="*/ 0 w 873"/>
                <a:gd name="T1" fmla="*/ 2147483647 h 674"/>
                <a:gd name="T2" fmla="*/ 2147483647 w 873"/>
                <a:gd name="T3" fmla="*/ 2147483647 h 674"/>
                <a:gd name="T4" fmla="*/ 2147483647 w 873"/>
                <a:gd name="T5" fmla="*/ 2147483647 h 674"/>
                <a:gd name="T6" fmla="*/ 2147483647 w 873"/>
                <a:gd name="T7" fmla="*/ 2147483647 h 674"/>
                <a:gd name="T8" fmla="*/ 2147483647 w 873"/>
                <a:gd name="T9" fmla="*/ 2147483647 h 674"/>
                <a:gd name="T10" fmla="*/ 2147483647 w 873"/>
                <a:gd name="T11" fmla="*/ 2147483647 h 674"/>
                <a:gd name="T12" fmla="*/ 2147483647 w 873"/>
                <a:gd name="T13" fmla="*/ 2147483647 h 674"/>
                <a:gd name="T14" fmla="*/ 2147483647 w 873"/>
                <a:gd name="T15" fmla="*/ 2147483647 h 674"/>
                <a:gd name="T16" fmla="*/ 2147483647 w 873"/>
                <a:gd name="T17" fmla="*/ 2147483647 h 674"/>
                <a:gd name="T18" fmla="*/ 2147483647 w 873"/>
                <a:gd name="T19" fmla="*/ 2147483647 h 674"/>
                <a:gd name="T20" fmla="*/ 2147483647 w 873"/>
                <a:gd name="T21" fmla="*/ 2147483647 h 674"/>
                <a:gd name="T22" fmla="*/ 2147483647 w 873"/>
                <a:gd name="T23" fmla="*/ 2147483647 h 674"/>
                <a:gd name="T24" fmla="*/ 2147483647 w 873"/>
                <a:gd name="T25" fmla="*/ 2147483647 h 674"/>
                <a:gd name="T26" fmla="*/ 2147483647 w 873"/>
                <a:gd name="T27" fmla="*/ 2147483647 h 674"/>
                <a:gd name="T28" fmla="*/ 2147483647 w 873"/>
                <a:gd name="T29" fmla="*/ 2147483647 h 674"/>
                <a:gd name="T30" fmla="*/ 2147483647 w 873"/>
                <a:gd name="T31" fmla="*/ 2147483647 h 674"/>
                <a:gd name="T32" fmla="*/ 2147483647 w 873"/>
                <a:gd name="T33" fmla="*/ 2147483647 h 674"/>
                <a:gd name="T34" fmla="*/ 2147483647 w 873"/>
                <a:gd name="T35" fmla="*/ 2147483647 h 674"/>
                <a:gd name="T36" fmla="*/ 0 w 873"/>
                <a:gd name="T37" fmla="*/ 2147483647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a:lstStyle/>
            <a:p>
              <a:endParaRPr lang="en-US"/>
            </a:p>
          </p:txBody>
        </p:sp>
        <p:sp>
          <p:nvSpPr>
            <p:cNvPr id="19465" name="Text Box 47"/>
            <p:cNvSpPr txBox="1">
              <a:spLocks noChangeArrowheads="1"/>
            </p:cNvSpPr>
            <p:nvPr/>
          </p:nvSpPr>
          <p:spPr bwMode="auto">
            <a:xfrm rot="16200000">
              <a:off x="-381000" y="1595507"/>
              <a:ext cx="314007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000" b="1" dirty="0" smtClean="0">
                  <a:solidFill>
                    <a:schemeClr val="bg1"/>
                  </a:solidFill>
                  <a:latin typeface="Verdana" pitchFamily="34" charset="0"/>
                </a:rPr>
                <a:t>Know How Decisions Are Made</a:t>
              </a:r>
              <a:endParaRPr lang="en-US" sz="2000" b="1" dirty="0">
                <a:solidFill>
                  <a:schemeClr val="bg1"/>
                </a:solidFill>
                <a:latin typeface="Verdana" pitchFamily="34" charset="0"/>
              </a:endParaRPr>
            </a:p>
          </p:txBody>
        </p:sp>
        <p:sp>
          <p:nvSpPr>
            <p:cNvPr id="39" name="Text Box 48"/>
            <p:cNvSpPr txBox="1">
              <a:spLocks noChangeArrowheads="1"/>
            </p:cNvSpPr>
            <p:nvPr/>
          </p:nvSpPr>
          <p:spPr bwMode="auto">
            <a:xfrm rot="16200000">
              <a:off x="399257" y="3739356"/>
              <a:ext cx="533400" cy="522287"/>
            </a:xfrm>
            <a:prstGeom prst="rect">
              <a:avLst/>
            </a:prstGeom>
            <a:solidFill>
              <a:srgbClr val="DDDDDD"/>
            </a:solidFill>
            <a:ln w="50800">
              <a:solidFill>
                <a:schemeClr val="bg1">
                  <a:lumMod val="75000"/>
                </a:schemeClr>
              </a:solidFill>
              <a:miter lim="800000"/>
              <a:headEnd/>
              <a:tailEnd/>
            </a:ln>
          </p:spPr>
          <p:txBody>
            <a:bodyPr>
              <a:spAutoFit/>
            </a:bodyPr>
            <a:lstStyle/>
            <a:p>
              <a:pPr algn="ctr">
                <a:spcBef>
                  <a:spcPct val="50000"/>
                </a:spcBef>
                <a:defRPr/>
              </a:pPr>
              <a:r>
                <a:rPr lang="en-US" sz="2800" b="1" dirty="0"/>
                <a:t>6</a:t>
              </a:r>
              <a:endParaRPr lang="en-US" sz="2800" b="1" dirty="0"/>
            </a:p>
          </p:txBody>
        </p:sp>
      </p:grpSp>
    </p:spTree>
  </p:cSld>
  <p:clrMapOvr>
    <a:masterClrMapping/>
  </p:clrMapOvr>
  <p:transition spd="med">
    <p:split orient="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34"/>
          <p:cNvGrpSpPr>
            <a:grpSpLocks/>
          </p:cNvGrpSpPr>
          <p:nvPr/>
        </p:nvGrpSpPr>
        <p:grpSpPr bwMode="auto">
          <a:xfrm>
            <a:off x="0" y="0"/>
            <a:ext cx="9140825" cy="2324100"/>
            <a:chOff x="0" y="0"/>
            <a:chExt cx="9140825" cy="2324100"/>
          </a:xfrm>
        </p:grpSpPr>
        <p:sp>
          <p:nvSpPr>
            <p:cNvPr id="20505" name="Rectangle 5"/>
            <p:cNvSpPr>
              <a:spLocks noChangeArrowheads="1"/>
            </p:cNvSpPr>
            <p:nvPr/>
          </p:nvSpPr>
          <p:spPr bwMode="auto">
            <a:xfrm rot="5400000">
              <a:off x="3884613" y="-3884613"/>
              <a:ext cx="1371600" cy="9140825"/>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p>
              <a:endParaRPr lang="en-US"/>
            </a:p>
          </p:txBody>
        </p:sp>
        <p:sp>
          <p:nvSpPr>
            <p:cNvPr id="20506" name="Text Box 6"/>
            <p:cNvSpPr txBox="1">
              <a:spLocks noChangeArrowheads="1"/>
            </p:cNvSpPr>
            <p:nvPr/>
          </p:nvSpPr>
          <p:spPr bwMode="auto">
            <a:xfrm>
              <a:off x="3276600" y="244475"/>
              <a:ext cx="56388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000" b="1" dirty="0" smtClean="0">
                  <a:solidFill>
                    <a:schemeClr val="bg1"/>
                  </a:solidFill>
                  <a:latin typeface="Verdana" pitchFamily="34" charset="0"/>
                </a:rPr>
                <a:t>Know How Decisions Are Made</a:t>
              </a:r>
              <a:endParaRPr lang="en-US" sz="2000" b="1" dirty="0">
                <a:solidFill>
                  <a:schemeClr val="bg1"/>
                </a:solidFill>
                <a:latin typeface="Verdana" pitchFamily="34" charset="0"/>
              </a:endParaRPr>
            </a:p>
          </p:txBody>
        </p:sp>
        <p:sp>
          <p:nvSpPr>
            <p:cNvPr id="18436" name="Text Box 7"/>
            <p:cNvSpPr txBox="1">
              <a:spLocks noChangeArrowheads="1"/>
            </p:cNvSpPr>
            <p:nvPr/>
          </p:nvSpPr>
          <p:spPr bwMode="auto">
            <a:xfrm>
              <a:off x="2590800" y="152400"/>
              <a:ext cx="533400" cy="523875"/>
            </a:xfrm>
            <a:prstGeom prst="rect">
              <a:avLst/>
            </a:prstGeom>
            <a:solidFill>
              <a:srgbClr val="DDDDDD"/>
            </a:solidFill>
            <a:ln w="50800">
              <a:solidFill>
                <a:schemeClr val="bg1">
                  <a:lumMod val="75000"/>
                </a:schemeClr>
              </a:solidFill>
              <a:miter lim="800000"/>
              <a:headEnd/>
              <a:tailEnd/>
            </a:ln>
          </p:spPr>
          <p:txBody>
            <a:bodyPr>
              <a:spAutoFit/>
            </a:bodyPr>
            <a:lstStyle/>
            <a:p>
              <a:pPr algn="ctr">
                <a:spcBef>
                  <a:spcPct val="50000"/>
                </a:spcBef>
                <a:defRPr/>
              </a:pPr>
              <a:r>
                <a:rPr lang="en-US" sz="2800" b="1" dirty="0"/>
                <a:t>6</a:t>
              </a:r>
              <a:endParaRPr lang="en-US" sz="2800" b="1" dirty="0"/>
            </a:p>
          </p:txBody>
        </p:sp>
        <p:grpSp>
          <p:nvGrpSpPr>
            <p:cNvPr id="20508" name="Group 8"/>
            <p:cNvGrpSpPr>
              <a:grpSpLocks/>
            </p:cNvGrpSpPr>
            <p:nvPr/>
          </p:nvGrpSpPr>
          <p:grpSpPr bwMode="auto">
            <a:xfrm>
              <a:off x="373063" y="0"/>
              <a:ext cx="2446337" cy="2324100"/>
              <a:chOff x="570" y="442"/>
              <a:chExt cx="1541" cy="1464"/>
            </a:xfrm>
          </p:grpSpPr>
          <p:sp>
            <p:nvSpPr>
              <p:cNvPr id="20509" name="Freeform 8"/>
              <p:cNvSpPr>
                <a:spLocks/>
              </p:cNvSpPr>
              <p:nvPr/>
            </p:nvSpPr>
            <p:spPr bwMode="auto">
              <a:xfrm rot="6354732">
                <a:off x="1502" y="960"/>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20510" name="Freeform 6"/>
              <p:cNvSpPr>
                <a:spLocks/>
              </p:cNvSpPr>
              <p:nvPr/>
            </p:nvSpPr>
            <p:spPr bwMode="auto">
              <a:xfrm rot="6354732">
                <a:off x="816" y="1296"/>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20511" name="Freeform 7"/>
              <p:cNvSpPr>
                <a:spLocks/>
              </p:cNvSpPr>
              <p:nvPr/>
            </p:nvSpPr>
            <p:spPr bwMode="auto">
              <a:xfrm rot="5400000">
                <a:off x="650" y="866"/>
                <a:ext cx="561" cy="433"/>
              </a:xfrm>
              <a:custGeom>
                <a:avLst/>
                <a:gdLst>
                  <a:gd name="T0" fmla="*/ 0 w 873"/>
                  <a:gd name="T1" fmla="*/ 239 h 674"/>
                  <a:gd name="T2" fmla="*/ 34 w 873"/>
                  <a:gd name="T3" fmla="*/ 150 h 674"/>
                  <a:gd name="T4" fmla="*/ 64 w 873"/>
                  <a:gd name="T5" fmla="*/ 98 h 674"/>
                  <a:gd name="T6" fmla="*/ 116 w 873"/>
                  <a:gd name="T7" fmla="*/ 64 h 674"/>
                  <a:gd name="T8" fmla="*/ 290 w 873"/>
                  <a:gd name="T9" fmla="*/ 1 h 674"/>
                  <a:gd name="T10" fmla="*/ 308 w 873"/>
                  <a:gd name="T11" fmla="*/ 5 h 674"/>
                  <a:gd name="T12" fmla="*/ 269 w 873"/>
                  <a:gd name="T13" fmla="*/ 18 h 674"/>
                  <a:gd name="T14" fmla="*/ 231 w 873"/>
                  <a:gd name="T15" fmla="*/ 31 h 674"/>
                  <a:gd name="T16" fmla="*/ 180 w 873"/>
                  <a:gd name="T17" fmla="*/ 60 h 674"/>
                  <a:gd name="T18" fmla="*/ 158 w 873"/>
                  <a:gd name="T19" fmla="*/ 78 h 674"/>
                  <a:gd name="T20" fmla="*/ 132 w 873"/>
                  <a:gd name="T21" fmla="*/ 98 h 674"/>
                  <a:gd name="T22" fmla="*/ 111 w 873"/>
                  <a:gd name="T23" fmla="*/ 119 h 674"/>
                  <a:gd name="T24" fmla="*/ 102 w 873"/>
                  <a:gd name="T25" fmla="*/ 132 h 674"/>
                  <a:gd name="T26" fmla="*/ 77 w 873"/>
                  <a:gd name="T27" fmla="*/ 150 h 674"/>
                  <a:gd name="T28" fmla="*/ 60 w 873"/>
                  <a:gd name="T29" fmla="*/ 166 h 674"/>
                  <a:gd name="T30" fmla="*/ 42 w 873"/>
                  <a:gd name="T31" fmla="*/ 184 h 674"/>
                  <a:gd name="T32" fmla="*/ 26 w 873"/>
                  <a:gd name="T33" fmla="*/ 205 h 674"/>
                  <a:gd name="T34" fmla="*/ 8 w 873"/>
                  <a:gd name="T35" fmla="*/ 226 h 674"/>
                  <a:gd name="T36" fmla="*/ 0 w 873"/>
                  <a:gd name="T37" fmla="*/ 239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sp>
            <p:nvSpPr>
              <p:cNvPr id="20512" name="Freeform 9"/>
              <p:cNvSpPr>
                <a:spLocks/>
              </p:cNvSpPr>
              <p:nvPr/>
            </p:nvSpPr>
            <p:spPr bwMode="auto">
              <a:xfrm rot="4083525">
                <a:off x="706" y="306"/>
                <a:ext cx="840" cy="1111"/>
              </a:xfrm>
              <a:custGeom>
                <a:avLst/>
                <a:gdLst>
                  <a:gd name="T0" fmla="*/ 0 w 873"/>
                  <a:gd name="T1" fmla="*/ 2147483647 h 674"/>
                  <a:gd name="T2" fmla="*/ 73284 w 873"/>
                  <a:gd name="T3" fmla="*/ 2147483647 h 674"/>
                  <a:gd name="T4" fmla="*/ 137412 w 873"/>
                  <a:gd name="T5" fmla="*/ 2147483647 h 674"/>
                  <a:gd name="T6" fmla="*/ 247341 w 873"/>
                  <a:gd name="T7" fmla="*/ 2147483647 h 674"/>
                  <a:gd name="T8" fmla="*/ 622932 w 873"/>
                  <a:gd name="T9" fmla="*/ 42250253 h 674"/>
                  <a:gd name="T10" fmla="*/ 659574 w 873"/>
                  <a:gd name="T11" fmla="*/ 295714572 h 674"/>
                  <a:gd name="T12" fmla="*/ 577129 w 873"/>
                  <a:gd name="T13" fmla="*/ 1056115136 h 674"/>
                  <a:gd name="T14" fmla="*/ 494682 w 873"/>
                  <a:gd name="T15" fmla="*/ 1816515384 h 674"/>
                  <a:gd name="T16" fmla="*/ 384752 w 873"/>
                  <a:gd name="T17" fmla="*/ 2147483647 h 674"/>
                  <a:gd name="T18" fmla="*/ 338945 w 873"/>
                  <a:gd name="T19" fmla="*/ 2147483647 h 674"/>
                  <a:gd name="T20" fmla="*/ 283984 w 873"/>
                  <a:gd name="T21" fmla="*/ 2147483647 h 674"/>
                  <a:gd name="T22" fmla="*/ 238178 w 873"/>
                  <a:gd name="T23" fmla="*/ 2147483647 h 674"/>
                  <a:gd name="T24" fmla="*/ 219857 w 873"/>
                  <a:gd name="T25" fmla="*/ 2147483647 h 674"/>
                  <a:gd name="T26" fmla="*/ 164895 w 873"/>
                  <a:gd name="T27" fmla="*/ 2147483647 h 674"/>
                  <a:gd name="T28" fmla="*/ 128252 w 873"/>
                  <a:gd name="T29" fmla="*/ 2147483647 h 674"/>
                  <a:gd name="T30" fmla="*/ 91606 w 873"/>
                  <a:gd name="T31" fmla="*/ 2147483647 h 674"/>
                  <a:gd name="T32" fmla="*/ 54967 w 873"/>
                  <a:gd name="T33" fmla="*/ 2147483647 h 674"/>
                  <a:gd name="T34" fmla="*/ 18321 w 873"/>
                  <a:gd name="T35" fmla="*/ 2147483647 h 674"/>
                  <a:gd name="T36" fmla="*/ 0 w 873"/>
                  <a:gd name="T37" fmla="*/ 2147483647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grpSp>
      </p:grpSp>
      <p:grpSp>
        <p:nvGrpSpPr>
          <p:cNvPr id="20483" name="Group 13"/>
          <p:cNvGrpSpPr>
            <a:grpSpLocks/>
          </p:cNvGrpSpPr>
          <p:nvPr/>
        </p:nvGrpSpPr>
        <p:grpSpPr bwMode="auto">
          <a:xfrm>
            <a:off x="76200" y="1362075"/>
            <a:ext cx="8915400" cy="5495925"/>
            <a:chOff x="48" y="96"/>
            <a:chExt cx="5616" cy="3462"/>
          </a:xfrm>
        </p:grpSpPr>
        <p:sp>
          <p:nvSpPr>
            <p:cNvPr id="20486" name="AutoShape 14"/>
            <p:cNvSpPr>
              <a:spLocks noChangeArrowheads="1"/>
            </p:cNvSpPr>
            <p:nvPr/>
          </p:nvSpPr>
          <p:spPr bwMode="auto">
            <a:xfrm>
              <a:off x="3024" y="1398"/>
              <a:ext cx="240" cy="192"/>
            </a:xfrm>
            <a:prstGeom prst="downArrow">
              <a:avLst>
                <a:gd name="adj1" fmla="val 50000"/>
                <a:gd name="adj2" fmla="val 25000"/>
              </a:avLst>
            </a:prstGeom>
            <a:solidFill>
              <a:srgbClr val="C00000"/>
            </a:solidFill>
            <a:ln w="9525">
              <a:solidFill>
                <a:srgbClr val="C00000"/>
              </a:solidFill>
              <a:miter lim="800000"/>
              <a:headEnd/>
              <a:tailEnd/>
            </a:ln>
          </p:spPr>
          <p:txBody>
            <a:bodyPr vert="eaVert" wrap="none" anchor="ctr"/>
            <a:lstStyle/>
            <a:p>
              <a:endParaRPr lang="en-US"/>
            </a:p>
          </p:txBody>
        </p:sp>
        <p:sp>
          <p:nvSpPr>
            <p:cNvPr id="20487" name="Text Box 15"/>
            <p:cNvSpPr txBox="1">
              <a:spLocks noChangeArrowheads="1"/>
            </p:cNvSpPr>
            <p:nvPr/>
          </p:nvSpPr>
          <p:spPr bwMode="auto">
            <a:xfrm>
              <a:off x="4079" y="750"/>
              <a:ext cx="1376"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500" b="1">
                  <a:latin typeface="Verdana" pitchFamily="34" charset="0"/>
                </a:rPr>
                <a:t>The bill is amended and sent  back to the first chamber</a:t>
              </a:r>
            </a:p>
          </p:txBody>
        </p:sp>
        <p:sp>
          <p:nvSpPr>
            <p:cNvPr id="20488" name="Text Box 16"/>
            <p:cNvSpPr txBox="1">
              <a:spLocks noChangeArrowheads="1"/>
            </p:cNvSpPr>
            <p:nvPr/>
          </p:nvSpPr>
          <p:spPr bwMode="auto">
            <a:xfrm>
              <a:off x="2400" y="768"/>
              <a:ext cx="1376"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500" b="1">
                  <a:latin typeface="Verdana" pitchFamily="34" charset="0"/>
                </a:rPr>
                <a:t>The bill is amended and sent  back to the first chamber</a:t>
              </a:r>
            </a:p>
          </p:txBody>
        </p:sp>
        <p:sp>
          <p:nvSpPr>
            <p:cNvPr id="20489" name="Text Box 17"/>
            <p:cNvSpPr txBox="1">
              <a:spLocks noChangeArrowheads="1"/>
            </p:cNvSpPr>
            <p:nvPr/>
          </p:nvSpPr>
          <p:spPr bwMode="auto">
            <a:xfrm>
              <a:off x="2426" y="1708"/>
              <a:ext cx="1376"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500" b="1">
                  <a:latin typeface="Verdana" pitchFamily="34" charset="0"/>
                </a:rPr>
                <a:t>The first chamber approves amendments</a:t>
              </a:r>
            </a:p>
          </p:txBody>
        </p:sp>
        <p:sp>
          <p:nvSpPr>
            <p:cNvPr id="20490" name="AutoShape 18"/>
            <p:cNvSpPr>
              <a:spLocks noChangeArrowheads="1"/>
            </p:cNvSpPr>
            <p:nvPr/>
          </p:nvSpPr>
          <p:spPr bwMode="auto">
            <a:xfrm>
              <a:off x="2436" y="1644"/>
              <a:ext cx="1327" cy="624"/>
            </a:xfrm>
            <a:prstGeom prst="roundRect">
              <a:avLst>
                <a:gd name="adj" fmla="val 16667"/>
              </a:avLst>
            </a:prstGeom>
            <a:noFill/>
            <a:ln w="19050">
              <a:solidFill>
                <a:srgbClr val="9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491" name="Text Box 19"/>
            <p:cNvSpPr txBox="1">
              <a:spLocks noChangeArrowheads="1"/>
            </p:cNvSpPr>
            <p:nvPr/>
          </p:nvSpPr>
          <p:spPr bwMode="auto">
            <a:xfrm>
              <a:off x="4077" y="2934"/>
              <a:ext cx="1376"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500" b="1">
                  <a:latin typeface="Verdana" pitchFamily="34" charset="0"/>
                </a:rPr>
                <a:t>Both chambers adopt committee report</a:t>
              </a:r>
            </a:p>
            <a:p>
              <a:pPr algn="ctr"/>
              <a:endParaRPr lang="en-US" sz="1500" b="1">
                <a:latin typeface="Verdana" pitchFamily="34" charset="0"/>
              </a:endParaRPr>
            </a:p>
          </p:txBody>
        </p:sp>
        <p:sp>
          <p:nvSpPr>
            <p:cNvPr id="20492" name="AutoShape 20"/>
            <p:cNvSpPr>
              <a:spLocks noChangeArrowheads="1"/>
            </p:cNvSpPr>
            <p:nvPr/>
          </p:nvSpPr>
          <p:spPr bwMode="auto">
            <a:xfrm>
              <a:off x="4101" y="2871"/>
              <a:ext cx="1327" cy="624"/>
            </a:xfrm>
            <a:prstGeom prst="roundRect">
              <a:avLst>
                <a:gd name="adj" fmla="val 16667"/>
              </a:avLst>
            </a:prstGeom>
            <a:noFill/>
            <a:ln w="19050">
              <a:solidFill>
                <a:srgbClr val="9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493" name="Rectangle 21"/>
            <p:cNvSpPr>
              <a:spLocks noChangeArrowheads="1"/>
            </p:cNvSpPr>
            <p:nvPr/>
          </p:nvSpPr>
          <p:spPr bwMode="auto">
            <a:xfrm>
              <a:off x="701" y="864"/>
              <a:ext cx="671" cy="2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494" name="Text Box 22"/>
            <p:cNvSpPr txBox="1">
              <a:spLocks noChangeArrowheads="1"/>
            </p:cNvSpPr>
            <p:nvPr/>
          </p:nvSpPr>
          <p:spPr bwMode="auto">
            <a:xfrm>
              <a:off x="2067" y="903"/>
              <a:ext cx="442" cy="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500" b="1">
                  <a:solidFill>
                    <a:srgbClr val="900000"/>
                  </a:solidFill>
                  <a:latin typeface="Verdana" pitchFamily="34" charset="0"/>
                </a:rPr>
                <a:t>OR</a:t>
              </a:r>
            </a:p>
          </p:txBody>
        </p:sp>
        <p:sp>
          <p:nvSpPr>
            <p:cNvPr id="20495" name="Text Box 23"/>
            <p:cNvSpPr txBox="1">
              <a:spLocks noChangeArrowheads="1"/>
            </p:cNvSpPr>
            <p:nvPr/>
          </p:nvSpPr>
          <p:spPr bwMode="auto">
            <a:xfrm>
              <a:off x="3715" y="903"/>
              <a:ext cx="443" cy="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500" b="1">
                  <a:solidFill>
                    <a:srgbClr val="900000"/>
                  </a:solidFill>
                  <a:latin typeface="Verdana" pitchFamily="34" charset="0"/>
                </a:rPr>
                <a:t>OR</a:t>
              </a:r>
            </a:p>
          </p:txBody>
        </p:sp>
        <p:sp>
          <p:nvSpPr>
            <p:cNvPr id="20496" name="AutoShape 24"/>
            <p:cNvSpPr>
              <a:spLocks noChangeArrowheads="1"/>
            </p:cNvSpPr>
            <p:nvPr/>
          </p:nvSpPr>
          <p:spPr bwMode="auto">
            <a:xfrm>
              <a:off x="797" y="768"/>
              <a:ext cx="1327" cy="624"/>
            </a:xfrm>
            <a:prstGeom prst="roundRect">
              <a:avLst>
                <a:gd name="adj" fmla="val 16667"/>
              </a:avLst>
            </a:prstGeom>
            <a:noFill/>
            <a:ln w="19050">
              <a:solidFill>
                <a:srgbClr val="9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497" name="Text Box 25"/>
            <p:cNvSpPr txBox="1">
              <a:spLocks noChangeArrowheads="1"/>
            </p:cNvSpPr>
            <p:nvPr/>
          </p:nvSpPr>
          <p:spPr bwMode="auto">
            <a:xfrm>
              <a:off x="749" y="816"/>
              <a:ext cx="141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500" b="1">
                  <a:latin typeface="Verdana" pitchFamily="34" charset="0"/>
                </a:rPr>
                <a:t>The second chamber passes the bill as-is</a:t>
              </a:r>
            </a:p>
          </p:txBody>
        </p:sp>
        <p:sp>
          <p:nvSpPr>
            <p:cNvPr id="20498" name="AutoShape 26"/>
            <p:cNvSpPr>
              <a:spLocks noChangeArrowheads="1"/>
            </p:cNvSpPr>
            <p:nvPr/>
          </p:nvSpPr>
          <p:spPr bwMode="auto">
            <a:xfrm>
              <a:off x="2436" y="768"/>
              <a:ext cx="1328" cy="624"/>
            </a:xfrm>
            <a:prstGeom prst="roundRect">
              <a:avLst>
                <a:gd name="adj" fmla="val 16667"/>
              </a:avLst>
            </a:prstGeom>
            <a:noFill/>
            <a:ln w="19050">
              <a:solidFill>
                <a:srgbClr val="9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499" name="AutoShape 27"/>
            <p:cNvSpPr>
              <a:spLocks noChangeArrowheads="1"/>
            </p:cNvSpPr>
            <p:nvPr/>
          </p:nvSpPr>
          <p:spPr bwMode="auto">
            <a:xfrm>
              <a:off x="4105" y="749"/>
              <a:ext cx="1328" cy="624"/>
            </a:xfrm>
            <a:prstGeom prst="roundRect">
              <a:avLst>
                <a:gd name="adj" fmla="val 16667"/>
              </a:avLst>
            </a:prstGeom>
            <a:noFill/>
            <a:ln w="19050">
              <a:solidFill>
                <a:srgbClr val="9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00" name="AutoShape 28"/>
            <p:cNvSpPr>
              <a:spLocks noChangeArrowheads="1"/>
            </p:cNvSpPr>
            <p:nvPr/>
          </p:nvSpPr>
          <p:spPr bwMode="auto">
            <a:xfrm>
              <a:off x="4097" y="1633"/>
              <a:ext cx="1327" cy="995"/>
            </a:xfrm>
            <a:prstGeom prst="roundRect">
              <a:avLst>
                <a:gd name="adj" fmla="val 16667"/>
              </a:avLst>
            </a:prstGeom>
            <a:noFill/>
            <a:ln w="19050">
              <a:solidFill>
                <a:srgbClr val="9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01" name="Text Box 29"/>
            <p:cNvSpPr txBox="1">
              <a:spLocks noChangeArrowheads="1"/>
            </p:cNvSpPr>
            <p:nvPr/>
          </p:nvSpPr>
          <p:spPr bwMode="auto">
            <a:xfrm>
              <a:off x="4043" y="1687"/>
              <a:ext cx="1452" cy="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500" b="1">
                  <a:latin typeface="Verdana" pitchFamily="34" charset="0"/>
                </a:rPr>
                <a:t>The first chamber vetoes amendments and requests a conference committee</a:t>
              </a:r>
            </a:p>
          </p:txBody>
        </p:sp>
        <p:sp>
          <p:nvSpPr>
            <p:cNvPr id="20502" name="Rectangle 30"/>
            <p:cNvSpPr>
              <a:spLocks noChangeArrowheads="1"/>
            </p:cNvSpPr>
            <p:nvPr/>
          </p:nvSpPr>
          <p:spPr bwMode="auto">
            <a:xfrm>
              <a:off x="48" y="96"/>
              <a:ext cx="5616"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a:r>
                <a:rPr lang="en-US" sz="3200" b="1">
                  <a:solidFill>
                    <a:srgbClr val="C00000"/>
                  </a:solidFill>
                  <a:latin typeface="Verdana" pitchFamily="34" charset="0"/>
                </a:rPr>
                <a:t>How a Bill Becomes a Law, continued</a:t>
              </a:r>
            </a:p>
          </p:txBody>
        </p:sp>
        <p:sp>
          <p:nvSpPr>
            <p:cNvPr id="20503" name="WordArt 33"/>
            <p:cNvSpPr>
              <a:spLocks noChangeArrowheads="1" noChangeShapeType="1" noTextEdit="1"/>
            </p:cNvSpPr>
            <p:nvPr/>
          </p:nvSpPr>
          <p:spPr bwMode="auto">
            <a:xfrm rot="-5400000">
              <a:off x="-699" y="1749"/>
              <a:ext cx="2208" cy="246"/>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1600" b="1" kern="10">
                  <a:solidFill>
                    <a:srgbClr val="606060"/>
                  </a:solidFill>
                  <a:latin typeface="Verdana"/>
                  <a:ea typeface="Verdana"/>
                  <a:cs typeface="Verdana"/>
                </a:rPr>
                <a:t>The Second Chamber</a:t>
              </a:r>
            </a:p>
          </p:txBody>
        </p:sp>
        <p:sp>
          <p:nvSpPr>
            <p:cNvPr id="20504" name="AutoShape 34"/>
            <p:cNvSpPr>
              <a:spLocks/>
            </p:cNvSpPr>
            <p:nvPr/>
          </p:nvSpPr>
          <p:spPr bwMode="auto">
            <a:xfrm>
              <a:off x="624" y="672"/>
              <a:ext cx="288" cy="2352"/>
            </a:xfrm>
            <a:prstGeom prst="leftBracket">
              <a:avLst>
                <a:gd name="adj" fmla="val 68056"/>
              </a:avLst>
            </a:prstGeom>
            <a:noFill/>
            <a:ln w="9525">
              <a:solidFill>
                <a:srgbClr val="9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20484" name="AutoShape 14"/>
          <p:cNvSpPr>
            <a:spLocks noChangeArrowheads="1"/>
          </p:cNvSpPr>
          <p:nvPr/>
        </p:nvSpPr>
        <p:spPr bwMode="auto">
          <a:xfrm>
            <a:off x="7391400" y="3429000"/>
            <a:ext cx="381000" cy="304800"/>
          </a:xfrm>
          <a:prstGeom prst="downArrow">
            <a:avLst>
              <a:gd name="adj1" fmla="val 50000"/>
              <a:gd name="adj2" fmla="val 25000"/>
            </a:avLst>
          </a:prstGeom>
          <a:solidFill>
            <a:srgbClr val="C00000"/>
          </a:solidFill>
          <a:ln w="9525">
            <a:solidFill>
              <a:srgbClr val="C00000"/>
            </a:solidFill>
            <a:miter lim="800000"/>
            <a:headEnd/>
            <a:tailEnd/>
          </a:ln>
        </p:spPr>
        <p:txBody>
          <a:bodyPr vert="eaVert" wrap="none" anchor="ctr"/>
          <a:lstStyle/>
          <a:p>
            <a:endParaRPr lang="en-US"/>
          </a:p>
        </p:txBody>
      </p:sp>
      <p:sp>
        <p:nvSpPr>
          <p:cNvPr id="20485" name="AutoShape 14"/>
          <p:cNvSpPr>
            <a:spLocks noChangeArrowheads="1"/>
          </p:cNvSpPr>
          <p:nvPr/>
        </p:nvSpPr>
        <p:spPr bwMode="auto">
          <a:xfrm>
            <a:off x="7391400" y="5410200"/>
            <a:ext cx="381000" cy="304800"/>
          </a:xfrm>
          <a:prstGeom prst="downArrow">
            <a:avLst>
              <a:gd name="adj1" fmla="val 50000"/>
              <a:gd name="adj2" fmla="val 25000"/>
            </a:avLst>
          </a:prstGeom>
          <a:solidFill>
            <a:srgbClr val="C00000"/>
          </a:solidFill>
          <a:ln w="9525">
            <a:solidFill>
              <a:srgbClr val="C00000"/>
            </a:solidFill>
            <a:miter lim="800000"/>
            <a:headEnd/>
            <a:tailEnd/>
          </a:ln>
        </p:spPr>
        <p:txBody>
          <a:bodyPr vert="eaVert" wrap="none" anchor="ctr"/>
          <a:lstStyle/>
          <a:p>
            <a:endParaRPr lang="en-US"/>
          </a:p>
        </p:txBody>
      </p:sp>
    </p:spTree>
  </p:cSld>
  <p:clrMapOvr>
    <a:masterClrMapping/>
  </p:clrMapOvr>
  <p:transition spd="med">
    <p:split orient="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3"/>
          <p:cNvSpPr>
            <a:spLocks noChangeArrowheads="1"/>
          </p:cNvSpPr>
          <p:nvPr/>
        </p:nvSpPr>
        <p:spPr bwMode="auto">
          <a:xfrm>
            <a:off x="1112838" y="3067050"/>
            <a:ext cx="1065212" cy="386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07" name="AutoShape 37"/>
          <p:cNvSpPr>
            <a:spLocks noChangeArrowheads="1"/>
          </p:cNvSpPr>
          <p:nvPr/>
        </p:nvSpPr>
        <p:spPr bwMode="auto">
          <a:xfrm>
            <a:off x="5062538" y="3411538"/>
            <a:ext cx="2728912" cy="1109662"/>
          </a:xfrm>
          <a:prstGeom prst="roundRect">
            <a:avLst>
              <a:gd name="adj" fmla="val 16667"/>
            </a:avLst>
          </a:prstGeom>
          <a:solidFill>
            <a:schemeClr val="bg1"/>
          </a:solidFill>
          <a:ln w="19050">
            <a:solidFill>
              <a:srgbClr val="900000"/>
            </a:solidFill>
            <a:round/>
            <a:headEnd/>
            <a:tailEnd/>
          </a:ln>
        </p:spPr>
        <p:txBody>
          <a:bodyPr/>
          <a:lstStyle/>
          <a:p>
            <a:endParaRPr lang="en-US"/>
          </a:p>
        </p:txBody>
      </p:sp>
      <p:sp>
        <p:nvSpPr>
          <p:cNvPr id="21508" name="Rectangle 34"/>
          <p:cNvSpPr>
            <a:spLocks noChangeArrowheads="1"/>
          </p:cNvSpPr>
          <p:nvPr/>
        </p:nvSpPr>
        <p:spPr bwMode="auto">
          <a:xfrm>
            <a:off x="76200" y="1981200"/>
            <a:ext cx="8915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a:r>
              <a:rPr lang="en-US" sz="3200" b="1">
                <a:solidFill>
                  <a:srgbClr val="C00000"/>
                </a:solidFill>
                <a:latin typeface="Verdana" pitchFamily="34" charset="0"/>
              </a:rPr>
              <a:t>How a Bill Becomes a Law, continued</a:t>
            </a:r>
          </a:p>
        </p:txBody>
      </p:sp>
      <p:grpSp>
        <p:nvGrpSpPr>
          <p:cNvPr id="21509" name="Group 25"/>
          <p:cNvGrpSpPr>
            <a:grpSpLocks/>
          </p:cNvGrpSpPr>
          <p:nvPr/>
        </p:nvGrpSpPr>
        <p:grpSpPr bwMode="auto">
          <a:xfrm>
            <a:off x="0" y="0"/>
            <a:ext cx="9140825" cy="2324100"/>
            <a:chOff x="0" y="0"/>
            <a:chExt cx="9140825" cy="2324100"/>
          </a:xfrm>
        </p:grpSpPr>
        <p:sp>
          <p:nvSpPr>
            <p:cNvPr id="21522" name="Rectangle 5"/>
            <p:cNvSpPr>
              <a:spLocks noChangeArrowheads="1"/>
            </p:cNvSpPr>
            <p:nvPr/>
          </p:nvSpPr>
          <p:spPr bwMode="auto">
            <a:xfrm rot="5400000">
              <a:off x="3884613" y="-3884613"/>
              <a:ext cx="1371600" cy="9140825"/>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p>
              <a:endParaRPr lang="en-US"/>
            </a:p>
          </p:txBody>
        </p:sp>
        <p:sp>
          <p:nvSpPr>
            <p:cNvPr id="21523" name="Text Box 6"/>
            <p:cNvSpPr txBox="1">
              <a:spLocks noChangeArrowheads="1"/>
            </p:cNvSpPr>
            <p:nvPr/>
          </p:nvSpPr>
          <p:spPr bwMode="auto">
            <a:xfrm>
              <a:off x="3276600" y="244475"/>
              <a:ext cx="56388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000" b="1" dirty="0" smtClean="0">
                  <a:solidFill>
                    <a:schemeClr val="bg1"/>
                  </a:solidFill>
                  <a:latin typeface="Verdana" pitchFamily="34" charset="0"/>
                </a:rPr>
                <a:t>Know How Decisions Are Made</a:t>
              </a:r>
              <a:endParaRPr lang="en-US" sz="2000" b="1" dirty="0">
                <a:solidFill>
                  <a:schemeClr val="bg1"/>
                </a:solidFill>
                <a:latin typeface="Verdana" pitchFamily="34" charset="0"/>
              </a:endParaRPr>
            </a:p>
          </p:txBody>
        </p:sp>
        <p:sp>
          <p:nvSpPr>
            <p:cNvPr id="29" name="Text Box 7"/>
            <p:cNvSpPr txBox="1">
              <a:spLocks noChangeArrowheads="1"/>
            </p:cNvSpPr>
            <p:nvPr/>
          </p:nvSpPr>
          <p:spPr bwMode="auto">
            <a:xfrm>
              <a:off x="2590800" y="152400"/>
              <a:ext cx="533400" cy="523875"/>
            </a:xfrm>
            <a:prstGeom prst="rect">
              <a:avLst/>
            </a:prstGeom>
            <a:solidFill>
              <a:srgbClr val="DDDDDD"/>
            </a:solidFill>
            <a:ln w="50800">
              <a:solidFill>
                <a:schemeClr val="bg1">
                  <a:lumMod val="75000"/>
                </a:schemeClr>
              </a:solidFill>
              <a:miter lim="800000"/>
              <a:headEnd/>
              <a:tailEnd/>
            </a:ln>
          </p:spPr>
          <p:txBody>
            <a:bodyPr>
              <a:spAutoFit/>
            </a:bodyPr>
            <a:lstStyle/>
            <a:p>
              <a:pPr algn="ctr">
                <a:spcBef>
                  <a:spcPct val="50000"/>
                </a:spcBef>
                <a:defRPr/>
              </a:pPr>
              <a:r>
                <a:rPr lang="en-US" sz="2800" b="1" dirty="0"/>
                <a:t>6</a:t>
              </a:r>
              <a:endParaRPr lang="en-US" sz="2800" b="1" dirty="0"/>
            </a:p>
          </p:txBody>
        </p:sp>
        <p:grpSp>
          <p:nvGrpSpPr>
            <p:cNvPr id="21525" name="Group 8"/>
            <p:cNvGrpSpPr>
              <a:grpSpLocks/>
            </p:cNvGrpSpPr>
            <p:nvPr/>
          </p:nvGrpSpPr>
          <p:grpSpPr bwMode="auto">
            <a:xfrm>
              <a:off x="373061" y="0"/>
              <a:ext cx="2446336" cy="2324100"/>
              <a:chOff x="570" y="442"/>
              <a:chExt cx="1541" cy="1464"/>
            </a:xfrm>
          </p:grpSpPr>
          <p:sp>
            <p:nvSpPr>
              <p:cNvPr id="21526" name="Freeform 8"/>
              <p:cNvSpPr>
                <a:spLocks/>
              </p:cNvSpPr>
              <p:nvPr/>
            </p:nvSpPr>
            <p:spPr bwMode="auto">
              <a:xfrm rot="6354732">
                <a:off x="1502" y="960"/>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21527" name="Freeform 6"/>
              <p:cNvSpPr>
                <a:spLocks/>
              </p:cNvSpPr>
              <p:nvPr/>
            </p:nvSpPr>
            <p:spPr bwMode="auto">
              <a:xfrm rot="6354732">
                <a:off x="816" y="1296"/>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21528" name="Freeform 7"/>
              <p:cNvSpPr>
                <a:spLocks/>
              </p:cNvSpPr>
              <p:nvPr/>
            </p:nvSpPr>
            <p:spPr bwMode="auto">
              <a:xfrm rot="5400000">
                <a:off x="650" y="866"/>
                <a:ext cx="561" cy="433"/>
              </a:xfrm>
              <a:custGeom>
                <a:avLst/>
                <a:gdLst>
                  <a:gd name="T0" fmla="*/ 0 w 873"/>
                  <a:gd name="T1" fmla="*/ 239 h 674"/>
                  <a:gd name="T2" fmla="*/ 34 w 873"/>
                  <a:gd name="T3" fmla="*/ 150 h 674"/>
                  <a:gd name="T4" fmla="*/ 64 w 873"/>
                  <a:gd name="T5" fmla="*/ 98 h 674"/>
                  <a:gd name="T6" fmla="*/ 116 w 873"/>
                  <a:gd name="T7" fmla="*/ 64 h 674"/>
                  <a:gd name="T8" fmla="*/ 290 w 873"/>
                  <a:gd name="T9" fmla="*/ 1 h 674"/>
                  <a:gd name="T10" fmla="*/ 308 w 873"/>
                  <a:gd name="T11" fmla="*/ 5 h 674"/>
                  <a:gd name="T12" fmla="*/ 269 w 873"/>
                  <a:gd name="T13" fmla="*/ 18 h 674"/>
                  <a:gd name="T14" fmla="*/ 231 w 873"/>
                  <a:gd name="T15" fmla="*/ 31 h 674"/>
                  <a:gd name="T16" fmla="*/ 180 w 873"/>
                  <a:gd name="T17" fmla="*/ 60 h 674"/>
                  <a:gd name="T18" fmla="*/ 158 w 873"/>
                  <a:gd name="T19" fmla="*/ 78 h 674"/>
                  <a:gd name="T20" fmla="*/ 132 w 873"/>
                  <a:gd name="T21" fmla="*/ 98 h 674"/>
                  <a:gd name="T22" fmla="*/ 111 w 873"/>
                  <a:gd name="T23" fmla="*/ 119 h 674"/>
                  <a:gd name="T24" fmla="*/ 102 w 873"/>
                  <a:gd name="T25" fmla="*/ 132 h 674"/>
                  <a:gd name="T26" fmla="*/ 77 w 873"/>
                  <a:gd name="T27" fmla="*/ 150 h 674"/>
                  <a:gd name="T28" fmla="*/ 60 w 873"/>
                  <a:gd name="T29" fmla="*/ 166 h 674"/>
                  <a:gd name="T30" fmla="*/ 42 w 873"/>
                  <a:gd name="T31" fmla="*/ 184 h 674"/>
                  <a:gd name="T32" fmla="*/ 26 w 873"/>
                  <a:gd name="T33" fmla="*/ 205 h 674"/>
                  <a:gd name="T34" fmla="*/ 8 w 873"/>
                  <a:gd name="T35" fmla="*/ 226 h 674"/>
                  <a:gd name="T36" fmla="*/ 0 w 873"/>
                  <a:gd name="T37" fmla="*/ 239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sp>
            <p:nvSpPr>
              <p:cNvPr id="21529" name="Freeform 9"/>
              <p:cNvSpPr>
                <a:spLocks/>
              </p:cNvSpPr>
              <p:nvPr/>
            </p:nvSpPr>
            <p:spPr bwMode="auto">
              <a:xfrm rot="4083525">
                <a:off x="706" y="306"/>
                <a:ext cx="840" cy="1111"/>
              </a:xfrm>
              <a:custGeom>
                <a:avLst/>
                <a:gdLst>
                  <a:gd name="T0" fmla="*/ 0 w 873"/>
                  <a:gd name="T1" fmla="*/ 2147483647 h 674"/>
                  <a:gd name="T2" fmla="*/ 73284 w 873"/>
                  <a:gd name="T3" fmla="*/ 2147483647 h 674"/>
                  <a:gd name="T4" fmla="*/ 137412 w 873"/>
                  <a:gd name="T5" fmla="*/ 2147483647 h 674"/>
                  <a:gd name="T6" fmla="*/ 247341 w 873"/>
                  <a:gd name="T7" fmla="*/ 2147483647 h 674"/>
                  <a:gd name="T8" fmla="*/ 622932 w 873"/>
                  <a:gd name="T9" fmla="*/ 42250253 h 674"/>
                  <a:gd name="T10" fmla="*/ 659574 w 873"/>
                  <a:gd name="T11" fmla="*/ 295714572 h 674"/>
                  <a:gd name="T12" fmla="*/ 577129 w 873"/>
                  <a:gd name="T13" fmla="*/ 1056115136 h 674"/>
                  <a:gd name="T14" fmla="*/ 494682 w 873"/>
                  <a:gd name="T15" fmla="*/ 1816515384 h 674"/>
                  <a:gd name="T16" fmla="*/ 384752 w 873"/>
                  <a:gd name="T17" fmla="*/ 2147483647 h 674"/>
                  <a:gd name="T18" fmla="*/ 338945 w 873"/>
                  <a:gd name="T19" fmla="*/ 2147483647 h 674"/>
                  <a:gd name="T20" fmla="*/ 283984 w 873"/>
                  <a:gd name="T21" fmla="*/ 2147483647 h 674"/>
                  <a:gd name="T22" fmla="*/ 238178 w 873"/>
                  <a:gd name="T23" fmla="*/ 2147483647 h 674"/>
                  <a:gd name="T24" fmla="*/ 219857 w 873"/>
                  <a:gd name="T25" fmla="*/ 2147483647 h 674"/>
                  <a:gd name="T26" fmla="*/ 164895 w 873"/>
                  <a:gd name="T27" fmla="*/ 2147483647 h 674"/>
                  <a:gd name="T28" fmla="*/ 128252 w 873"/>
                  <a:gd name="T29" fmla="*/ 2147483647 h 674"/>
                  <a:gd name="T30" fmla="*/ 91606 w 873"/>
                  <a:gd name="T31" fmla="*/ 2147483647 h 674"/>
                  <a:gd name="T32" fmla="*/ 54967 w 873"/>
                  <a:gd name="T33" fmla="*/ 2147483647 h 674"/>
                  <a:gd name="T34" fmla="*/ 18321 w 873"/>
                  <a:gd name="T35" fmla="*/ 2147483647 h 674"/>
                  <a:gd name="T36" fmla="*/ 0 w 873"/>
                  <a:gd name="T37" fmla="*/ 2147483647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grpSp>
      </p:grpSp>
      <p:grpSp>
        <p:nvGrpSpPr>
          <p:cNvPr id="21510" name="Group 35"/>
          <p:cNvGrpSpPr>
            <a:grpSpLocks/>
          </p:cNvGrpSpPr>
          <p:nvPr/>
        </p:nvGrpSpPr>
        <p:grpSpPr bwMode="auto">
          <a:xfrm>
            <a:off x="762000" y="3219450"/>
            <a:ext cx="7107238" cy="3048000"/>
            <a:chOff x="761999" y="3219450"/>
            <a:chExt cx="7107239" cy="3048000"/>
          </a:xfrm>
        </p:grpSpPr>
        <p:sp>
          <p:nvSpPr>
            <p:cNvPr id="19463" name="Text Box 36"/>
            <p:cNvSpPr txBox="1">
              <a:spLocks noChangeArrowheads="1"/>
            </p:cNvSpPr>
            <p:nvPr/>
          </p:nvSpPr>
          <p:spPr bwMode="auto">
            <a:xfrm>
              <a:off x="4370388" y="3735388"/>
              <a:ext cx="912812" cy="833437"/>
            </a:xfrm>
            <a:prstGeom prst="rect">
              <a:avLst/>
            </a:prstGeom>
            <a:noFill/>
            <a:ln w="9525">
              <a:noFill/>
              <a:miter lim="800000"/>
              <a:headEnd/>
              <a:tailEnd/>
            </a:ln>
          </p:spPr>
          <p:txBody>
            <a:bodyPr/>
            <a:lstStyle/>
            <a:p>
              <a:pPr algn="ctr" eaLnBrk="0" hangingPunct="0">
                <a:defRPr/>
              </a:pPr>
              <a:r>
                <a:rPr lang="en-US" sz="1500" b="1" dirty="0">
                  <a:solidFill>
                    <a:schemeClr val="bg2">
                      <a:lumMod val="75000"/>
                    </a:schemeClr>
                  </a:solidFill>
                  <a:latin typeface="Verdana" pitchFamily="34" charset="0"/>
                </a:rPr>
                <a:t>OR</a:t>
              </a:r>
            </a:p>
          </p:txBody>
        </p:sp>
        <p:sp>
          <p:nvSpPr>
            <p:cNvPr id="21512" name="Text Box 38"/>
            <p:cNvSpPr txBox="1">
              <a:spLocks noChangeArrowheads="1"/>
            </p:cNvSpPr>
            <p:nvPr/>
          </p:nvSpPr>
          <p:spPr bwMode="auto">
            <a:xfrm>
              <a:off x="5027613" y="3670300"/>
              <a:ext cx="2840038" cy="110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500" b="1">
                  <a:latin typeface="Verdana" pitchFamily="34" charset="0"/>
                </a:rPr>
                <a:t>The Governor vetoes</a:t>
              </a:r>
            </a:p>
            <a:p>
              <a:pPr algn="ctr"/>
              <a:r>
                <a:rPr lang="en-US" sz="1500" b="1">
                  <a:latin typeface="Verdana" pitchFamily="34" charset="0"/>
                </a:rPr>
                <a:t> the bill</a:t>
              </a:r>
            </a:p>
          </p:txBody>
        </p:sp>
        <p:grpSp>
          <p:nvGrpSpPr>
            <p:cNvPr id="21513" name="Group 39"/>
            <p:cNvGrpSpPr>
              <a:grpSpLocks/>
            </p:cNvGrpSpPr>
            <p:nvPr/>
          </p:nvGrpSpPr>
          <p:grpSpPr bwMode="auto">
            <a:xfrm>
              <a:off x="5029200" y="4984750"/>
              <a:ext cx="2840038" cy="1282700"/>
              <a:chOff x="3174" y="2072"/>
              <a:chExt cx="1789" cy="808"/>
            </a:xfrm>
          </p:grpSpPr>
          <p:sp>
            <p:nvSpPr>
              <p:cNvPr id="21520" name="AutoShape 40"/>
              <p:cNvSpPr>
                <a:spLocks noChangeArrowheads="1"/>
              </p:cNvSpPr>
              <p:nvPr/>
            </p:nvSpPr>
            <p:spPr bwMode="auto">
              <a:xfrm>
                <a:off x="3184" y="2072"/>
                <a:ext cx="1719" cy="785"/>
              </a:xfrm>
              <a:prstGeom prst="roundRect">
                <a:avLst>
                  <a:gd name="adj" fmla="val 16667"/>
                </a:avLst>
              </a:prstGeom>
              <a:solidFill>
                <a:schemeClr val="bg1"/>
              </a:solidFill>
              <a:ln w="19050">
                <a:solidFill>
                  <a:srgbClr val="900000"/>
                </a:solidFill>
                <a:round/>
                <a:headEnd/>
                <a:tailEnd/>
              </a:ln>
            </p:spPr>
            <p:txBody>
              <a:bodyPr/>
              <a:lstStyle/>
              <a:p>
                <a:endParaRPr lang="en-US"/>
              </a:p>
            </p:txBody>
          </p:sp>
          <p:sp>
            <p:nvSpPr>
              <p:cNvPr id="21521" name="Text Box 41"/>
              <p:cNvSpPr txBox="1">
                <a:spLocks noChangeArrowheads="1"/>
              </p:cNvSpPr>
              <p:nvPr/>
            </p:nvSpPr>
            <p:spPr bwMode="auto">
              <a:xfrm>
                <a:off x="3174" y="2180"/>
                <a:ext cx="1789" cy="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500" b="1">
                    <a:latin typeface="Verdana" pitchFamily="34" charset="0"/>
                  </a:rPr>
                  <a:t>The bill can still become law if a 2/3 majority in each chamber overrides veto</a:t>
                </a:r>
              </a:p>
            </p:txBody>
          </p:sp>
        </p:grpSp>
        <p:sp>
          <p:nvSpPr>
            <p:cNvPr id="21514" name="WordArt 42"/>
            <p:cNvSpPr>
              <a:spLocks noChangeArrowheads="1" noChangeShapeType="1" noTextEdit="1"/>
            </p:cNvSpPr>
            <p:nvPr/>
          </p:nvSpPr>
          <p:spPr bwMode="auto">
            <a:xfrm rot="-5400000">
              <a:off x="-185738" y="4624388"/>
              <a:ext cx="2286000" cy="3905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1600" b="1" kern="10">
                  <a:solidFill>
                    <a:srgbClr val="606060"/>
                  </a:solidFill>
                  <a:latin typeface="Verdana"/>
                  <a:ea typeface="Verdana"/>
                  <a:cs typeface="Verdana"/>
                </a:rPr>
                <a:t>The Governor</a:t>
              </a:r>
            </a:p>
          </p:txBody>
        </p:sp>
        <p:grpSp>
          <p:nvGrpSpPr>
            <p:cNvPr id="21515" name="Group 43"/>
            <p:cNvGrpSpPr>
              <a:grpSpLocks/>
            </p:cNvGrpSpPr>
            <p:nvPr/>
          </p:nvGrpSpPr>
          <p:grpSpPr bwMode="auto">
            <a:xfrm>
              <a:off x="1766888" y="3427413"/>
              <a:ext cx="2840038" cy="1181100"/>
              <a:chOff x="1113" y="1091"/>
              <a:chExt cx="1789" cy="744"/>
            </a:xfrm>
          </p:grpSpPr>
          <p:sp>
            <p:nvSpPr>
              <p:cNvPr id="21518" name="AutoShape 44"/>
              <p:cNvSpPr>
                <a:spLocks noChangeArrowheads="1"/>
              </p:cNvSpPr>
              <p:nvPr/>
            </p:nvSpPr>
            <p:spPr bwMode="auto">
              <a:xfrm>
                <a:off x="1144" y="1091"/>
                <a:ext cx="1719" cy="700"/>
              </a:xfrm>
              <a:prstGeom prst="roundRect">
                <a:avLst>
                  <a:gd name="adj" fmla="val 16667"/>
                </a:avLst>
              </a:prstGeom>
              <a:solidFill>
                <a:schemeClr val="bg1"/>
              </a:solidFill>
              <a:ln w="19050">
                <a:solidFill>
                  <a:srgbClr val="900000"/>
                </a:solidFill>
                <a:round/>
                <a:headEnd/>
                <a:tailEnd/>
              </a:ln>
            </p:spPr>
            <p:txBody>
              <a:bodyPr/>
              <a:lstStyle/>
              <a:p>
                <a:endParaRPr lang="en-US"/>
              </a:p>
            </p:txBody>
          </p:sp>
          <p:sp>
            <p:nvSpPr>
              <p:cNvPr id="21519" name="Text Box 45"/>
              <p:cNvSpPr txBox="1">
                <a:spLocks noChangeArrowheads="1"/>
              </p:cNvSpPr>
              <p:nvPr/>
            </p:nvSpPr>
            <p:spPr bwMode="auto">
              <a:xfrm>
                <a:off x="1113" y="1135"/>
                <a:ext cx="1789" cy="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500" b="1">
                    <a:latin typeface="Verdana" pitchFamily="34" charset="0"/>
                  </a:rPr>
                  <a:t>The Governor signs the bill into law OR it becomes law without his signature</a:t>
                </a:r>
              </a:p>
            </p:txBody>
          </p:sp>
        </p:grpSp>
        <p:sp>
          <p:nvSpPr>
            <p:cNvPr id="21516" name="AutoShape 46"/>
            <p:cNvSpPr>
              <a:spLocks/>
            </p:cNvSpPr>
            <p:nvPr/>
          </p:nvSpPr>
          <p:spPr bwMode="auto">
            <a:xfrm>
              <a:off x="1295400" y="3219450"/>
              <a:ext cx="304800" cy="2971800"/>
            </a:xfrm>
            <a:prstGeom prst="leftBracket">
              <a:avLst>
                <a:gd name="adj" fmla="val 81250"/>
              </a:avLst>
            </a:prstGeom>
            <a:noFill/>
            <a:ln w="9525">
              <a:solidFill>
                <a:srgbClr val="9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517" name="AutoShape 14"/>
            <p:cNvSpPr>
              <a:spLocks noChangeArrowheads="1"/>
            </p:cNvSpPr>
            <p:nvPr/>
          </p:nvSpPr>
          <p:spPr bwMode="auto">
            <a:xfrm>
              <a:off x="6248400" y="4572000"/>
              <a:ext cx="381000" cy="304800"/>
            </a:xfrm>
            <a:prstGeom prst="downArrow">
              <a:avLst>
                <a:gd name="adj1" fmla="val 50000"/>
                <a:gd name="adj2" fmla="val 25000"/>
              </a:avLst>
            </a:prstGeom>
            <a:solidFill>
              <a:srgbClr val="C00000"/>
            </a:solidFill>
            <a:ln w="9525">
              <a:solidFill>
                <a:srgbClr val="C00000"/>
              </a:solidFill>
              <a:miter lim="800000"/>
              <a:headEnd/>
              <a:tailEnd/>
            </a:ln>
          </p:spPr>
          <p:txBody>
            <a:bodyPr vert="eaVert" wrap="none" anchor="ctr"/>
            <a:lstStyle/>
            <a:p>
              <a:endParaRPr lang="en-US"/>
            </a:p>
          </p:txBody>
        </p:sp>
      </p:grpSp>
    </p:spTree>
  </p:cSld>
  <p:clrMapOvr>
    <a:masterClrMapping/>
  </p:clrMapOvr>
  <p:transition spd="med">
    <p:split orient="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2"/>
          <p:cNvGrpSpPr>
            <a:grpSpLocks/>
          </p:cNvGrpSpPr>
          <p:nvPr/>
        </p:nvGrpSpPr>
        <p:grpSpPr bwMode="auto">
          <a:xfrm rot="-1635195">
            <a:off x="6019800" y="3810000"/>
            <a:ext cx="3124200" cy="2362200"/>
            <a:chOff x="1776" y="-96"/>
            <a:chExt cx="1968" cy="1488"/>
          </a:xfrm>
        </p:grpSpPr>
        <p:sp>
          <p:nvSpPr>
            <p:cNvPr id="23568" name="Freeform 3"/>
            <p:cNvSpPr>
              <a:spLocks/>
            </p:cNvSpPr>
            <p:nvPr/>
          </p:nvSpPr>
          <p:spPr bwMode="auto">
            <a:xfrm rot="-874291">
              <a:off x="1776" y="-96"/>
              <a:ext cx="1968" cy="1488"/>
            </a:xfrm>
            <a:custGeom>
              <a:avLst/>
              <a:gdLst>
                <a:gd name="T0" fmla="*/ 18863 w 1645"/>
                <a:gd name="T1" fmla="*/ 122 h 1608"/>
                <a:gd name="T2" fmla="*/ 20681 w 1645"/>
                <a:gd name="T3" fmla="*/ 83 h 1608"/>
                <a:gd name="T4" fmla="*/ 21369 w 1645"/>
                <a:gd name="T5" fmla="*/ 75 h 1608"/>
                <a:gd name="T6" fmla="*/ 22849 w 1645"/>
                <a:gd name="T7" fmla="*/ 50 h 1608"/>
                <a:gd name="T8" fmla="*/ 23523 w 1645"/>
                <a:gd name="T9" fmla="*/ 41 h 1608"/>
                <a:gd name="T10" fmla="*/ 24638 w 1645"/>
                <a:gd name="T11" fmla="*/ 17 h 1608"/>
                <a:gd name="T12" fmla="*/ 25011 w 1645"/>
                <a:gd name="T13" fmla="*/ 8 h 1608"/>
                <a:gd name="T14" fmla="*/ 25360 w 1645"/>
                <a:gd name="T15" fmla="*/ 0 h 1608"/>
                <a:gd name="T16" fmla="*/ 26823 w 1645"/>
                <a:gd name="T17" fmla="*/ 25 h 1608"/>
                <a:gd name="T18" fmla="*/ 31140 w 1645"/>
                <a:gd name="T19" fmla="*/ 83 h 1608"/>
                <a:gd name="T20" fmla="*/ 31498 w 1645"/>
                <a:gd name="T21" fmla="*/ 90 h 1608"/>
                <a:gd name="T22" fmla="*/ 33346 w 1645"/>
                <a:gd name="T23" fmla="*/ 114 h 1608"/>
                <a:gd name="T24" fmla="*/ 33668 w 1645"/>
                <a:gd name="T25" fmla="*/ 122 h 1608"/>
                <a:gd name="T26" fmla="*/ 34771 w 1645"/>
                <a:gd name="T27" fmla="*/ 126 h 1608"/>
                <a:gd name="T28" fmla="*/ 40187 w 1645"/>
                <a:gd name="T29" fmla="*/ 138 h 1608"/>
                <a:gd name="T30" fmla="*/ 49590 w 1645"/>
                <a:gd name="T31" fmla="*/ 152 h 1608"/>
                <a:gd name="T32" fmla="*/ 45609 w 1645"/>
                <a:gd name="T33" fmla="*/ 169 h 1608"/>
                <a:gd name="T34" fmla="*/ 41286 w 1645"/>
                <a:gd name="T35" fmla="*/ 190 h 1608"/>
                <a:gd name="T36" fmla="*/ 32580 w 1645"/>
                <a:gd name="T37" fmla="*/ 220 h 1608"/>
                <a:gd name="T38" fmla="*/ 32975 w 1645"/>
                <a:gd name="T39" fmla="*/ 346 h 1608"/>
                <a:gd name="T40" fmla="*/ 32580 w 1645"/>
                <a:gd name="T41" fmla="*/ 363 h 1608"/>
                <a:gd name="T42" fmla="*/ 31498 w 1645"/>
                <a:gd name="T43" fmla="*/ 357 h 1608"/>
                <a:gd name="T44" fmla="*/ 30433 w 1645"/>
                <a:gd name="T45" fmla="*/ 341 h 1608"/>
                <a:gd name="T46" fmla="*/ 27894 w 1645"/>
                <a:gd name="T47" fmla="*/ 305 h 1608"/>
                <a:gd name="T48" fmla="*/ 25011 w 1645"/>
                <a:gd name="T49" fmla="*/ 247 h 1608"/>
                <a:gd name="T50" fmla="*/ 23523 w 1645"/>
                <a:gd name="T51" fmla="*/ 250 h 1608"/>
                <a:gd name="T52" fmla="*/ 22849 w 1645"/>
                <a:gd name="T53" fmla="*/ 258 h 1608"/>
                <a:gd name="T54" fmla="*/ 19550 w 1645"/>
                <a:gd name="T55" fmla="*/ 278 h 1608"/>
                <a:gd name="T56" fmla="*/ 16692 w 1645"/>
                <a:gd name="T57" fmla="*/ 297 h 1608"/>
                <a:gd name="T58" fmla="*/ 12320 w 1645"/>
                <a:gd name="T59" fmla="*/ 328 h 1608"/>
                <a:gd name="T60" fmla="*/ 9419 w 1645"/>
                <a:gd name="T61" fmla="*/ 343 h 1608"/>
                <a:gd name="T62" fmla="*/ 10151 w 1645"/>
                <a:gd name="T63" fmla="*/ 319 h 1608"/>
                <a:gd name="T64" fmla="*/ 11990 w 1645"/>
                <a:gd name="T65" fmla="*/ 275 h 1608"/>
                <a:gd name="T66" fmla="*/ 12697 w 1645"/>
                <a:gd name="T67" fmla="*/ 258 h 1608"/>
                <a:gd name="T68" fmla="*/ 13397 w 1645"/>
                <a:gd name="T69" fmla="*/ 250 h 1608"/>
                <a:gd name="T70" fmla="*/ 14493 w 1645"/>
                <a:gd name="T71" fmla="*/ 225 h 1608"/>
                <a:gd name="T72" fmla="*/ 14890 w 1645"/>
                <a:gd name="T73" fmla="*/ 217 h 1608"/>
                <a:gd name="T74" fmla="*/ 12697 w 1645"/>
                <a:gd name="T75" fmla="*/ 183 h 1608"/>
                <a:gd name="T76" fmla="*/ 10517 w 1645"/>
                <a:gd name="T77" fmla="*/ 167 h 1608"/>
                <a:gd name="T78" fmla="*/ 7636 w 1645"/>
                <a:gd name="T79" fmla="*/ 143 h 1608"/>
                <a:gd name="T80" fmla="*/ 6909 w 1645"/>
                <a:gd name="T81" fmla="*/ 133 h 1608"/>
                <a:gd name="T82" fmla="*/ 5819 w 1645"/>
                <a:gd name="T83" fmla="*/ 132 h 1608"/>
                <a:gd name="T84" fmla="*/ 2931 w 1645"/>
                <a:gd name="T85" fmla="*/ 111 h 1608"/>
                <a:gd name="T86" fmla="*/ 1107 w 1645"/>
                <a:gd name="T87" fmla="*/ 94 h 1608"/>
                <a:gd name="T88" fmla="*/ 403 w 1645"/>
                <a:gd name="T89" fmla="*/ 85 h 1608"/>
                <a:gd name="T90" fmla="*/ 2571 w 1645"/>
                <a:gd name="T91" fmla="*/ 88 h 1608"/>
                <a:gd name="T92" fmla="*/ 11632 w 1645"/>
                <a:gd name="T93" fmla="*/ 111 h 1608"/>
                <a:gd name="T94" fmla="*/ 17773 w 1645"/>
                <a:gd name="T95" fmla="*/ 119 h 1608"/>
                <a:gd name="T96" fmla="*/ 18863 w 1645"/>
                <a:gd name="T97" fmla="*/ 122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69" name="Freeform 4"/>
            <p:cNvSpPr>
              <a:spLocks/>
            </p:cNvSpPr>
            <p:nvPr/>
          </p:nvSpPr>
          <p:spPr bwMode="auto">
            <a:xfrm rot="-874291">
              <a:off x="1886" y="-22"/>
              <a:ext cx="1734" cy="1332"/>
            </a:xfrm>
            <a:custGeom>
              <a:avLst/>
              <a:gdLst>
                <a:gd name="T0" fmla="*/ 1703 w 1645"/>
                <a:gd name="T1" fmla="*/ 15 h 1608"/>
                <a:gd name="T2" fmla="*/ 1866 w 1645"/>
                <a:gd name="T3" fmla="*/ 10 h 1608"/>
                <a:gd name="T4" fmla="*/ 1927 w 1645"/>
                <a:gd name="T5" fmla="*/ 9 h 1608"/>
                <a:gd name="T6" fmla="*/ 2059 w 1645"/>
                <a:gd name="T7" fmla="*/ 6 h 1608"/>
                <a:gd name="T8" fmla="*/ 2125 w 1645"/>
                <a:gd name="T9" fmla="*/ 5 h 1608"/>
                <a:gd name="T10" fmla="*/ 2226 w 1645"/>
                <a:gd name="T11" fmla="*/ 2 h 1608"/>
                <a:gd name="T12" fmla="*/ 2256 w 1645"/>
                <a:gd name="T13" fmla="*/ 2 h 1608"/>
                <a:gd name="T14" fmla="*/ 2287 w 1645"/>
                <a:gd name="T15" fmla="*/ 0 h 1608"/>
                <a:gd name="T16" fmla="*/ 2417 w 1645"/>
                <a:gd name="T17" fmla="*/ 3 h 1608"/>
                <a:gd name="T18" fmla="*/ 2812 w 1645"/>
                <a:gd name="T19" fmla="*/ 10 h 1608"/>
                <a:gd name="T20" fmla="*/ 2848 w 1645"/>
                <a:gd name="T21" fmla="*/ 11 h 1608"/>
                <a:gd name="T22" fmla="*/ 3006 w 1645"/>
                <a:gd name="T23" fmla="*/ 14 h 1608"/>
                <a:gd name="T24" fmla="*/ 3039 w 1645"/>
                <a:gd name="T25" fmla="*/ 15 h 1608"/>
                <a:gd name="T26" fmla="*/ 3136 w 1645"/>
                <a:gd name="T27" fmla="*/ 15 h 1608"/>
                <a:gd name="T28" fmla="*/ 3628 w 1645"/>
                <a:gd name="T29" fmla="*/ 17 h 1608"/>
                <a:gd name="T30" fmla="*/ 4479 w 1645"/>
                <a:gd name="T31" fmla="*/ 18 h 1608"/>
                <a:gd name="T32" fmla="*/ 4116 w 1645"/>
                <a:gd name="T33" fmla="*/ 22 h 1608"/>
                <a:gd name="T34" fmla="*/ 3723 w 1645"/>
                <a:gd name="T35" fmla="*/ 23 h 1608"/>
                <a:gd name="T36" fmla="*/ 2940 w 1645"/>
                <a:gd name="T37" fmla="*/ 27 h 1608"/>
                <a:gd name="T38" fmla="*/ 2973 w 1645"/>
                <a:gd name="T39" fmla="*/ 42 h 1608"/>
                <a:gd name="T40" fmla="*/ 2940 w 1645"/>
                <a:gd name="T41" fmla="*/ 45 h 1608"/>
                <a:gd name="T42" fmla="*/ 2848 w 1645"/>
                <a:gd name="T43" fmla="*/ 43 h 1608"/>
                <a:gd name="T44" fmla="*/ 2748 w 1645"/>
                <a:gd name="T45" fmla="*/ 41 h 1608"/>
                <a:gd name="T46" fmla="*/ 2517 w 1645"/>
                <a:gd name="T47" fmla="*/ 37 h 1608"/>
                <a:gd name="T48" fmla="*/ 2256 w 1645"/>
                <a:gd name="T49" fmla="*/ 31 h 1608"/>
                <a:gd name="T50" fmla="*/ 2125 w 1645"/>
                <a:gd name="T51" fmla="*/ 31 h 1608"/>
                <a:gd name="T52" fmla="*/ 2059 w 1645"/>
                <a:gd name="T53" fmla="*/ 31 h 1608"/>
                <a:gd name="T54" fmla="*/ 1766 w 1645"/>
                <a:gd name="T55" fmla="*/ 34 h 1608"/>
                <a:gd name="T56" fmla="*/ 1505 w 1645"/>
                <a:gd name="T57" fmla="*/ 36 h 1608"/>
                <a:gd name="T58" fmla="*/ 1112 w 1645"/>
                <a:gd name="T59" fmla="*/ 40 h 1608"/>
                <a:gd name="T60" fmla="*/ 852 w 1645"/>
                <a:gd name="T61" fmla="*/ 42 h 1608"/>
                <a:gd name="T62" fmla="*/ 913 w 1645"/>
                <a:gd name="T63" fmla="*/ 39 h 1608"/>
                <a:gd name="T64" fmla="*/ 1080 w 1645"/>
                <a:gd name="T65" fmla="*/ 34 h 1608"/>
                <a:gd name="T66" fmla="*/ 1148 w 1645"/>
                <a:gd name="T67" fmla="*/ 31 h 1608"/>
                <a:gd name="T68" fmla="*/ 1211 w 1645"/>
                <a:gd name="T69" fmla="*/ 31 h 1608"/>
                <a:gd name="T70" fmla="*/ 1308 w 1645"/>
                <a:gd name="T71" fmla="*/ 27 h 1608"/>
                <a:gd name="T72" fmla="*/ 1344 w 1645"/>
                <a:gd name="T73" fmla="*/ 26 h 1608"/>
                <a:gd name="T74" fmla="*/ 1148 w 1645"/>
                <a:gd name="T75" fmla="*/ 22 h 1608"/>
                <a:gd name="T76" fmla="*/ 950 w 1645"/>
                <a:gd name="T77" fmla="*/ 21 h 1608"/>
                <a:gd name="T78" fmla="*/ 689 w 1645"/>
                <a:gd name="T79" fmla="*/ 18 h 1608"/>
                <a:gd name="T80" fmla="*/ 622 w 1645"/>
                <a:gd name="T81" fmla="*/ 17 h 1608"/>
                <a:gd name="T82" fmla="*/ 527 w 1645"/>
                <a:gd name="T83" fmla="*/ 16 h 1608"/>
                <a:gd name="T84" fmla="*/ 264 w 1645"/>
                <a:gd name="T85" fmla="*/ 13 h 1608"/>
                <a:gd name="T86" fmla="*/ 100 w 1645"/>
                <a:gd name="T87" fmla="*/ 12 h 1608"/>
                <a:gd name="T88" fmla="*/ 36 w 1645"/>
                <a:gd name="T89" fmla="*/ 10 h 1608"/>
                <a:gd name="T90" fmla="*/ 232 w 1645"/>
                <a:gd name="T91" fmla="*/ 10 h 1608"/>
                <a:gd name="T92" fmla="*/ 1046 w 1645"/>
                <a:gd name="T93" fmla="*/ 13 h 1608"/>
                <a:gd name="T94" fmla="*/ 1602 w 1645"/>
                <a:gd name="T95" fmla="*/ 15 h 1608"/>
                <a:gd name="T96" fmla="*/ 1703 w 1645"/>
                <a:gd name="T97" fmla="*/ 15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23555" name="Group 11"/>
          <p:cNvGrpSpPr>
            <a:grpSpLocks/>
          </p:cNvGrpSpPr>
          <p:nvPr/>
        </p:nvGrpSpPr>
        <p:grpSpPr bwMode="auto">
          <a:xfrm>
            <a:off x="0" y="0"/>
            <a:ext cx="9140825" cy="2324100"/>
            <a:chOff x="0" y="0"/>
            <a:chExt cx="5758" cy="1464"/>
          </a:xfrm>
        </p:grpSpPr>
        <p:sp>
          <p:nvSpPr>
            <p:cNvPr id="23560" name="Rectangle 5"/>
            <p:cNvSpPr>
              <a:spLocks noChangeArrowheads="1"/>
            </p:cNvSpPr>
            <p:nvPr/>
          </p:nvSpPr>
          <p:spPr bwMode="auto">
            <a:xfrm rot="5400000">
              <a:off x="2447" y="-2447"/>
              <a:ext cx="864" cy="5758"/>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p>
              <a:endParaRPr lang="en-US"/>
            </a:p>
          </p:txBody>
        </p:sp>
        <p:sp>
          <p:nvSpPr>
            <p:cNvPr id="23561" name="Text Box 13"/>
            <p:cNvSpPr txBox="1">
              <a:spLocks noChangeArrowheads="1"/>
            </p:cNvSpPr>
            <p:nvPr/>
          </p:nvSpPr>
          <p:spPr bwMode="auto">
            <a:xfrm>
              <a:off x="2064" y="154"/>
              <a:ext cx="3552"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dirty="0" smtClean="0">
                  <a:solidFill>
                    <a:schemeClr val="bg1"/>
                  </a:solidFill>
                  <a:latin typeface="Verdana" pitchFamily="34" charset="0"/>
                </a:rPr>
                <a:t>Know How Decisions Are Made</a:t>
              </a:r>
              <a:endParaRPr lang="en-US" b="1" dirty="0">
                <a:solidFill>
                  <a:schemeClr val="bg1"/>
                </a:solidFill>
                <a:latin typeface="Verdana" pitchFamily="34" charset="0"/>
              </a:endParaRPr>
            </a:p>
          </p:txBody>
        </p:sp>
        <p:sp>
          <p:nvSpPr>
            <p:cNvPr id="21514" name="Text Box 14"/>
            <p:cNvSpPr txBox="1">
              <a:spLocks noChangeArrowheads="1"/>
            </p:cNvSpPr>
            <p:nvPr/>
          </p:nvSpPr>
          <p:spPr bwMode="auto">
            <a:xfrm>
              <a:off x="1632" y="96"/>
              <a:ext cx="336" cy="330"/>
            </a:xfrm>
            <a:prstGeom prst="rect">
              <a:avLst/>
            </a:prstGeom>
            <a:solidFill>
              <a:srgbClr val="DDDDDD"/>
            </a:solidFill>
            <a:ln w="50800">
              <a:solidFill>
                <a:schemeClr val="bg1">
                  <a:lumMod val="75000"/>
                </a:schemeClr>
              </a:solidFill>
              <a:miter lim="800000"/>
              <a:headEnd/>
              <a:tailEnd/>
            </a:ln>
          </p:spPr>
          <p:txBody>
            <a:bodyPr>
              <a:spAutoFit/>
            </a:bodyPr>
            <a:lstStyle/>
            <a:p>
              <a:pPr algn="ctr">
                <a:spcBef>
                  <a:spcPct val="50000"/>
                </a:spcBef>
                <a:defRPr/>
              </a:pPr>
              <a:r>
                <a:rPr lang="en-US" sz="2800" b="1" dirty="0"/>
                <a:t>6</a:t>
              </a:r>
            </a:p>
          </p:txBody>
        </p:sp>
        <p:grpSp>
          <p:nvGrpSpPr>
            <p:cNvPr id="23563" name="Group 15"/>
            <p:cNvGrpSpPr>
              <a:grpSpLocks/>
            </p:cNvGrpSpPr>
            <p:nvPr/>
          </p:nvGrpSpPr>
          <p:grpSpPr bwMode="auto">
            <a:xfrm>
              <a:off x="235" y="0"/>
              <a:ext cx="1541" cy="1464"/>
              <a:chOff x="570" y="442"/>
              <a:chExt cx="1541" cy="1464"/>
            </a:xfrm>
          </p:grpSpPr>
          <p:sp>
            <p:nvSpPr>
              <p:cNvPr id="23564" name="Freeform 8"/>
              <p:cNvSpPr>
                <a:spLocks/>
              </p:cNvSpPr>
              <p:nvPr/>
            </p:nvSpPr>
            <p:spPr bwMode="auto">
              <a:xfrm rot="6354732">
                <a:off x="1502" y="960"/>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23565" name="Freeform 6"/>
              <p:cNvSpPr>
                <a:spLocks/>
              </p:cNvSpPr>
              <p:nvPr/>
            </p:nvSpPr>
            <p:spPr bwMode="auto">
              <a:xfrm rot="6354732">
                <a:off x="816" y="1296"/>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23566" name="Freeform 7"/>
              <p:cNvSpPr>
                <a:spLocks/>
              </p:cNvSpPr>
              <p:nvPr/>
            </p:nvSpPr>
            <p:spPr bwMode="auto">
              <a:xfrm rot="5400000">
                <a:off x="650" y="866"/>
                <a:ext cx="561" cy="433"/>
              </a:xfrm>
              <a:custGeom>
                <a:avLst/>
                <a:gdLst>
                  <a:gd name="T0" fmla="*/ 0 w 873"/>
                  <a:gd name="T1" fmla="*/ 239 h 674"/>
                  <a:gd name="T2" fmla="*/ 34 w 873"/>
                  <a:gd name="T3" fmla="*/ 150 h 674"/>
                  <a:gd name="T4" fmla="*/ 64 w 873"/>
                  <a:gd name="T5" fmla="*/ 98 h 674"/>
                  <a:gd name="T6" fmla="*/ 116 w 873"/>
                  <a:gd name="T7" fmla="*/ 64 h 674"/>
                  <a:gd name="T8" fmla="*/ 290 w 873"/>
                  <a:gd name="T9" fmla="*/ 1 h 674"/>
                  <a:gd name="T10" fmla="*/ 308 w 873"/>
                  <a:gd name="T11" fmla="*/ 5 h 674"/>
                  <a:gd name="T12" fmla="*/ 269 w 873"/>
                  <a:gd name="T13" fmla="*/ 18 h 674"/>
                  <a:gd name="T14" fmla="*/ 231 w 873"/>
                  <a:gd name="T15" fmla="*/ 31 h 674"/>
                  <a:gd name="T16" fmla="*/ 180 w 873"/>
                  <a:gd name="T17" fmla="*/ 60 h 674"/>
                  <a:gd name="T18" fmla="*/ 158 w 873"/>
                  <a:gd name="T19" fmla="*/ 78 h 674"/>
                  <a:gd name="T20" fmla="*/ 132 w 873"/>
                  <a:gd name="T21" fmla="*/ 98 h 674"/>
                  <a:gd name="T22" fmla="*/ 111 w 873"/>
                  <a:gd name="T23" fmla="*/ 119 h 674"/>
                  <a:gd name="T24" fmla="*/ 102 w 873"/>
                  <a:gd name="T25" fmla="*/ 132 h 674"/>
                  <a:gd name="T26" fmla="*/ 77 w 873"/>
                  <a:gd name="T27" fmla="*/ 150 h 674"/>
                  <a:gd name="T28" fmla="*/ 60 w 873"/>
                  <a:gd name="T29" fmla="*/ 166 h 674"/>
                  <a:gd name="T30" fmla="*/ 42 w 873"/>
                  <a:gd name="T31" fmla="*/ 184 h 674"/>
                  <a:gd name="T32" fmla="*/ 26 w 873"/>
                  <a:gd name="T33" fmla="*/ 205 h 674"/>
                  <a:gd name="T34" fmla="*/ 8 w 873"/>
                  <a:gd name="T35" fmla="*/ 226 h 674"/>
                  <a:gd name="T36" fmla="*/ 0 w 873"/>
                  <a:gd name="T37" fmla="*/ 239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sp>
            <p:nvSpPr>
              <p:cNvPr id="23567" name="Freeform 9"/>
              <p:cNvSpPr>
                <a:spLocks/>
              </p:cNvSpPr>
              <p:nvPr/>
            </p:nvSpPr>
            <p:spPr bwMode="auto">
              <a:xfrm rot="4083525">
                <a:off x="706" y="306"/>
                <a:ext cx="840" cy="1111"/>
              </a:xfrm>
              <a:custGeom>
                <a:avLst/>
                <a:gdLst>
                  <a:gd name="T0" fmla="*/ 0 w 873"/>
                  <a:gd name="T1" fmla="*/ 2147483647 h 674"/>
                  <a:gd name="T2" fmla="*/ 73284 w 873"/>
                  <a:gd name="T3" fmla="*/ 2147483647 h 674"/>
                  <a:gd name="T4" fmla="*/ 137412 w 873"/>
                  <a:gd name="T5" fmla="*/ 2147483647 h 674"/>
                  <a:gd name="T6" fmla="*/ 247341 w 873"/>
                  <a:gd name="T7" fmla="*/ 2147483647 h 674"/>
                  <a:gd name="T8" fmla="*/ 622932 w 873"/>
                  <a:gd name="T9" fmla="*/ 42250253 h 674"/>
                  <a:gd name="T10" fmla="*/ 659574 w 873"/>
                  <a:gd name="T11" fmla="*/ 295714572 h 674"/>
                  <a:gd name="T12" fmla="*/ 577129 w 873"/>
                  <a:gd name="T13" fmla="*/ 1056115136 h 674"/>
                  <a:gd name="T14" fmla="*/ 494682 w 873"/>
                  <a:gd name="T15" fmla="*/ 1816515384 h 674"/>
                  <a:gd name="T16" fmla="*/ 384752 w 873"/>
                  <a:gd name="T17" fmla="*/ 2147483647 h 674"/>
                  <a:gd name="T18" fmla="*/ 338945 w 873"/>
                  <a:gd name="T19" fmla="*/ 2147483647 h 674"/>
                  <a:gd name="T20" fmla="*/ 283984 w 873"/>
                  <a:gd name="T21" fmla="*/ 2147483647 h 674"/>
                  <a:gd name="T22" fmla="*/ 238178 w 873"/>
                  <a:gd name="T23" fmla="*/ 2147483647 h 674"/>
                  <a:gd name="T24" fmla="*/ 219857 w 873"/>
                  <a:gd name="T25" fmla="*/ 2147483647 h 674"/>
                  <a:gd name="T26" fmla="*/ 164895 w 873"/>
                  <a:gd name="T27" fmla="*/ 2147483647 h 674"/>
                  <a:gd name="T28" fmla="*/ 128252 w 873"/>
                  <a:gd name="T29" fmla="*/ 2147483647 h 674"/>
                  <a:gd name="T30" fmla="*/ 91606 w 873"/>
                  <a:gd name="T31" fmla="*/ 2147483647 h 674"/>
                  <a:gd name="T32" fmla="*/ 54967 w 873"/>
                  <a:gd name="T33" fmla="*/ 2147483647 h 674"/>
                  <a:gd name="T34" fmla="*/ 18321 w 873"/>
                  <a:gd name="T35" fmla="*/ 2147483647 h 674"/>
                  <a:gd name="T36" fmla="*/ 0 w 873"/>
                  <a:gd name="T37" fmla="*/ 2147483647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grpSp>
      </p:grpSp>
      <p:sp>
        <p:nvSpPr>
          <p:cNvPr id="21508" name="Text Box 36"/>
          <p:cNvSpPr txBox="1">
            <a:spLocks noChangeArrowheads="1"/>
          </p:cNvSpPr>
          <p:nvPr/>
        </p:nvSpPr>
        <p:spPr bwMode="auto">
          <a:xfrm>
            <a:off x="4258620" y="3581400"/>
            <a:ext cx="2743200" cy="3200400"/>
          </a:xfrm>
          <a:prstGeom prst="rect">
            <a:avLst/>
          </a:prstGeom>
          <a:noFill/>
          <a:ln w="9525">
            <a:noFill/>
            <a:miter lim="800000"/>
            <a:headEnd/>
            <a:tailEnd/>
          </a:ln>
        </p:spPr>
        <p:txBody>
          <a:bodyPr/>
          <a:lstStyle/>
          <a:p>
            <a:pPr algn="ctr">
              <a:spcAft>
                <a:spcPct val="50000"/>
              </a:spcAft>
              <a:defRPr/>
            </a:pPr>
            <a:r>
              <a:rPr lang="en-US" sz="1600" b="1" dirty="0">
                <a:solidFill>
                  <a:srgbClr val="C00000"/>
                </a:solidFill>
                <a:latin typeface="Verdana" pitchFamily="34" charset="0"/>
              </a:rPr>
              <a:t>Senate</a:t>
            </a:r>
          </a:p>
          <a:p>
            <a:pPr>
              <a:spcAft>
                <a:spcPct val="50000"/>
              </a:spcAft>
              <a:defRPr/>
            </a:pPr>
            <a:r>
              <a:rPr lang="en-US" sz="1600" b="1" dirty="0">
                <a:solidFill>
                  <a:schemeClr val="bg2">
                    <a:lumMod val="75000"/>
                  </a:schemeClr>
                </a:solidFill>
                <a:latin typeface="Verdana" pitchFamily="34" charset="0"/>
              </a:rPr>
              <a:t>Lieutenant Governor</a:t>
            </a:r>
          </a:p>
          <a:p>
            <a:pPr>
              <a:spcAft>
                <a:spcPct val="50000"/>
              </a:spcAft>
              <a:defRPr/>
            </a:pPr>
            <a:r>
              <a:rPr lang="en-US" sz="1600" b="1" dirty="0">
                <a:solidFill>
                  <a:schemeClr val="bg2">
                    <a:lumMod val="75000"/>
                  </a:schemeClr>
                </a:solidFill>
                <a:latin typeface="Verdana" pitchFamily="34" charset="0"/>
              </a:rPr>
              <a:t>President Pro-Tem</a:t>
            </a:r>
          </a:p>
          <a:p>
            <a:pPr>
              <a:spcAft>
                <a:spcPct val="50000"/>
              </a:spcAft>
              <a:defRPr/>
            </a:pPr>
            <a:r>
              <a:rPr lang="en-US" sz="1600" b="1" dirty="0">
                <a:solidFill>
                  <a:schemeClr val="bg2">
                    <a:lumMod val="75000"/>
                  </a:schemeClr>
                </a:solidFill>
                <a:latin typeface="Verdana" pitchFamily="34" charset="0"/>
              </a:rPr>
              <a:t>Majority Leader</a:t>
            </a:r>
          </a:p>
          <a:p>
            <a:pPr>
              <a:spcAft>
                <a:spcPct val="50000"/>
              </a:spcAft>
              <a:defRPr/>
            </a:pPr>
            <a:r>
              <a:rPr lang="en-US" sz="1600" b="1" dirty="0">
                <a:solidFill>
                  <a:schemeClr val="bg2">
                    <a:lumMod val="75000"/>
                  </a:schemeClr>
                </a:solidFill>
                <a:latin typeface="Verdana" pitchFamily="34" charset="0"/>
              </a:rPr>
              <a:t>Minority Leader</a:t>
            </a:r>
          </a:p>
          <a:p>
            <a:pPr>
              <a:spcAft>
                <a:spcPct val="50000"/>
              </a:spcAft>
              <a:defRPr/>
            </a:pPr>
            <a:r>
              <a:rPr lang="en-US" sz="1600" b="1" dirty="0">
                <a:solidFill>
                  <a:schemeClr val="bg2">
                    <a:lumMod val="75000"/>
                  </a:schemeClr>
                </a:solidFill>
                <a:latin typeface="Verdana" pitchFamily="34" charset="0"/>
              </a:rPr>
              <a:t>Appropriations Committee</a:t>
            </a:r>
          </a:p>
          <a:p>
            <a:pPr>
              <a:spcAft>
                <a:spcPct val="50000"/>
              </a:spcAft>
              <a:defRPr/>
            </a:pPr>
            <a:r>
              <a:rPr lang="en-US" sz="1600" b="1" dirty="0">
                <a:solidFill>
                  <a:schemeClr val="bg2">
                    <a:lumMod val="75000"/>
                  </a:schemeClr>
                </a:solidFill>
                <a:latin typeface="Verdana" pitchFamily="34" charset="0"/>
              </a:rPr>
              <a:t>Committee Chairs &amp; Members</a:t>
            </a:r>
          </a:p>
        </p:txBody>
      </p:sp>
      <p:sp>
        <p:nvSpPr>
          <p:cNvPr id="21509" name="Text Box 37"/>
          <p:cNvSpPr txBox="1">
            <a:spLocks noChangeArrowheads="1"/>
          </p:cNvSpPr>
          <p:nvPr/>
        </p:nvSpPr>
        <p:spPr bwMode="auto">
          <a:xfrm>
            <a:off x="533400" y="3581400"/>
            <a:ext cx="2819400" cy="3124200"/>
          </a:xfrm>
          <a:prstGeom prst="rect">
            <a:avLst/>
          </a:prstGeom>
          <a:noFill/>
          <a:ln w="9525">
            <a:noFill/>
            <a:miter lim="800000"/>
            <a:headEnd/>
            <a:tailEnd/>
          </a:ln>
        </p:spPr>
        <p:txBody>
          <a:bodyPr/>
          <a:lstStyle/>
          <a:p>
            <a:pPr algn="ctr">
              <a:spcAft>
                <a:spcPct val="50000"/>
              </a:spcAft>
              <a:defRPr/>
            </a:pPr>
            <a:r>
              <a:rPr lang="en-US" sz="1600" b="1" dirty="0">
                <a:solidFill>
                  <a:srgbClr val="C00000"/>
                </a:solidFill>
                <a:latin typeface="Verdana" pitchFamily="34" charset="0"/>
              </a:rPr>
              <a:t>House of Representatives</a:t>
            </a:r>
          </a:p>
          <a:p>
            <a:pPr>
              <a:spcAft>
                <a:spcPct val="50000"/>
              </a:spcAft>
              <a:defRPr/>
            </a:pPr>
            <a:r>
              <a:rPr lang="en-US" sz="1600" b="1" dirty="0">
                <a:solidFill>
                  <a:schemeClr val="bg2">
                    <a:lumMod val="75000"/>
                  </a:schemeClr>
                </a:solidFill>
                <a:latin typeface="Verdana" pitchFamily="34" charset="0"/>
              </a:rPr>
              <a:t>Speaker of the House</a:t>
            </a:r>
          </a:p>
          <a:p>
            <a:pPr>
              <a:spcAft>
                <a:spcPct val="50000"/>
              </a:spcAft>
              <a:defRPr/>
            </a:pPr>
            <a:r>
              <a:rPr lang="en-US" sz="1600" b="1" dirty="0">
                <a:solidFill>
                  <a:schemeClr val="bg2">
                    <a:lumMod val="75000"/>
                  </a:schemeClr>
                </a:solidFill>
                <a:latin typeface="Verdana" pitchFamily="34" charset="0"/>
              </a:rPr>
              <a:t>Speaker Pro-Tem</a:t>
            </a:r>
          </a:p>
          <a:p>
            <a:pPr>
              <a:spcAft>
                <a:spcPct val="50000"/>
              </a:spcAft>
              <a:defRPr/>
            </a:pPr>
            <a:r>
              <a:rPr lang="en-US" sz="1600" b="1" dirty="0">
                <a:solidFill>
                  <a:schemeClr val="bg2">
                    <a:lumMod val="75000"/>
                  </a:schemeClr>
                </a:solidFill>
                <a:latin typeface="Verdana" pitchFamily="34" charset="0"/>
              </a:rPr>
              <a:t>Majority Leader</a:t>
            </a:r>
          </a:p>
          <a:p>
            <a:pPr>
              <a:spcAft>
                <a:spcPct val="50000"/>
              </a:spcAft>
              <a:defRPr/>
            </a:pPr>
            <a:r>
              <a:rPr lang="en-US" sz="1600" b="1" dirty="0">
                <a:solidFill>
                  <a:schemeClr val="bg2">
                    <a:lumMod val="75000"/>
                  </a:schemeClr>
                </a:solidFill>
                <a:latin typeface="Verdana" pitchFamily="34" charset="0"/>
              </a:rPr>
              <a:t>Minority Leader</a:t>
            </a:r>
          </a:p>
          <a:p>
            <a:pPr>
              <a:spcAft>
                <a:spcPct val="50000"/>
              </a:spcAft>
              <a:defRPr/>
            </a:pPr>
            <a:r>
              <a:rPr lang="en-US" sz="1600" b="1" dirty="0">
                <a:solidFill>
                  <a:schemeClr val="bg2">
                    <a:lumMod val="75000"/>
                  </a:schemeClr>
                </a:solidFill>
                <a:latin typeface="Verdana" pitchFamily="34" charset="0"/>
              </a:rPr>
              <a:t>Budget Committee</a:t>
            </a:r>
          </a:p>
          <a:p>
            <a:pPr>
              <a:spcAft>
                <a:spcPct val="50000"/>
              </a:spcAft>
              <a:defRPr/>
            </a:pPr>
            <a:r>
              <a:rPr lang="en-US" sz="1600" b="1" dirty="0">
                <a:solidFill>
                  <a:schemeClr val="bg2">
                    <a:lumMod val="75000"/>
                  </a:schemeClr>
                </a:solidFill>
                <a:latin typeface="Verdana" pitchFamily="34" charset="0"/>
              </a:rPr>
              <a:t>Committee Chairs &amp; Members</a:t>
            </a:r>
          </a:p>
        </p:txBody>
      </p:sp>
      <p:sp>
        <p:nvSpPr>
          <p:cNvPr id="21510" name="Text Box 39"/>
          <p:cNvSpPr txBox="1">
            <a:spLocks noChangeArrowheads="1"/>
          </p:cNvSpPr>
          <p:nvPr/>
        </p:nvSpPr>
        <p:spPr bwMode="auto">
          <a:xfrm>
            <a:off x="304800" y="1981200"/>
            <a:ext cx="3657600" cy="1219200"/>
          </a:xfrm>
          <a:prstGeom prst="rect">
            <a:avLst/>
          </a:prstGeom>
          <a:noFill/>
          <a:ln w="9525">
            <a:noFill/>
            <a:miter lim="800000"/>
            <a:headEnd/>
            <a:tailEnd/>
          </a:ln>
        </p:spPr>
        <p:txBody>
          <a:bodyPr/>
          <a:lstStyle/>
          <a:p>
            <a:pPr>
              <a:spcAft>
                <a:spcPct val="50000"/>
              </a:spcAft>
              <a:defRPr/>
            </a:pPr>
            <a:r>
              <a:rPr lang="en-US" sz="1600" b="1" dirty="0" smtClean="0">
                <a:solidFill>
                  <a:schemeClr val="bg2">
                    <a:lumMod val="75000"/>
                  </a:schemeClr>
                </a:solidFill>
                <a:latin typeface="Verdana" pitchFamily="34" charset="0"/>
              </a:rPr>
              <a:t>Legislator Lookup:</a:t>
            </a:r>
          </a:p>
          <a:p>
            <a:pPr>
              <a:spcAft>
                <a:spcPct val="50000"/>
              </a:spcAft>
              <a:defRPr/>
            </a:pPr>
            <a:r>
              <a:rPr lang="en-US" sz="1600" b="1" dirty="0" smtClean="0">
                <a:solidFill>
                  <a:schemeClr val="bg2">
                    <a:lumMod val="75000"/>
                  </a:schemeClr>
                </a:solidFill>
                <a:latin typeface="Verdana" pitchFamily="34" charset="0"/>
                <a:hlinkClick r:id="rId3"/>
              </a:rPr>
              <a:t>www.mopta.org</a:t>
            </a:r>
            <a:endParaRPr lang="en-US" sz="1600" b="1" dirty="0" smtClean="0">
              <a:solidFill>
                <a:schemeClr val="bg2">
                  <a:lumMod val="75000"/>
                </a:schemeClr>
              </a:solidFill>
              <a:latin typeface="Verdana" pitchFamily="34" charset="0"/>
            </a:endParaRPr>
          </a:p>
          <a:p>
            <a:pPr>
              <a:spcAft>
                <a:spcPct val="50000"/>
              </a:spcAft>
              <a:defRPr/>
            </a:pPr>
            <a:r>
              <a:rPr lang="en-US" sz="1600" b="1" dirty="0" smtClean="0">
                <a:solidFill>
                  <a:schemeClr val="bg2">
                    <a:lumMod val="75000"/>
                  </a:schemeClr>
                </a:solidFill>
                <a:latin typeface="Verdana" pitchFamily="34" charset="0"/>
              </a:rPr>
              <a:t>Contact Your Legislator</a:t>
            </a:r>
          </a:p>
          <a:p>
            <a:pPr>
              <a:spcAft>
                <a:spcPts val="0"/>
              </a:spcAft>
              <a:defRPr/>
            </a:pPr>
            <a:r>
              <a:rPr lang="en-US" sz="1600" b="1" dirty="0" smtClean="0">
                <a:solidFill>
                  <a:schemeClr val="bg2">
                    <a:lumMod val="75000"/>
                  </a:schemeClr>
                </a:solidFill>
                <a:latin typeface="Verdana" pitchFamily="34" charset="0"/>
              </a:rPr>
              <a:t>President</a:t>
            </a:r>
          </a:p>
          <a:p>
            <a:pPr>
              <a:spcAft>
                <a:spcPts val="0"/>
              </a:spcAft>
              <a:defRPr/>
            </a:pPr>
            <a:r>
              <a:rPr lang="en-US" sz="1600" b="1" dirty="0" smtClean="0">
                <a:solidFill>
                  <a:schemeClr val="bg2">
                    <a:lumMod val="75000"/>
                  </a:schemeClr>
                </a:solidFill>
                <a:latin typeface="Verdana" pitchFamily="34" charset="0"/>
              </a:rPr>
              <a:t>Governor</a:t>
            </a:r>
            <a:endParaRPr lang="en-US" sz="1600" b="1" dirty="0">
              <a:solidFill>
                <a:schemeClr val="bg2">
                  <a:lumMod val="75000"/>
                </a:schemeClr>
              </a:solidFill>
              <a:latin typeface="Verdana" pitchFamily="34" charset="0"/>
            </a:endParaRPr>
          </a:p>
          <a:p>
            <a:pPr>
              <a:spcAft>
                <a:spcPct val="50000"/>
              </a:spcAft>
              <a:defRPr/>
            </a:pPr>
            <a:endParaRPr lang="en-US" sz="1600" b="1" dirty="0">
              <a:solidFill>
                <a:schemeClr val="bg2">
                  <a:lumMod val="75000"/>
                </a:schemeClr>
              </a:solidFill>
              <a:latin typeface="Verdana" pitchFamily="34" charset="0"/>
            </a:endParaRPr>
          </a:p>
          <a:p>
            <a:pPr>
              <a:spcAft>
                <a:spcPct val="50000"/>
              </a:spcAft>
              <a:defRPr/>
            </a:pPr>
            <a:endParaRPr lang="en-US" sz="1600" b="1" dirty="0">
              <a:solidFill>
                <a:schemeClr val="bg2">
                  <a:lumMod val="75000"/>
                </a:schemeClr>
              </a:solidFill>
              <a:latin typeface="Verdana" pitchFamily="34" charset="0"/>
            </a:endParaRPr>
          </a:p>
        </p:txBody>
      </p:sp>
      <p:sp>
        <p:nvSpPr>
          <p:cNvPr id="21511" name="Text Box 42"/>
          <p:cNvSpPr txBox="1">
            <a:spLocks noChangeArrowheads="1"/>
          </p:cNvSpPr>
          <p:nvPr/>
        </p:nvSpPr>
        <p:spPr bwMode="auto">
          <a:xfrm>
            <a:off x="4114800" y="1676400"/>
            <a:ext cx="4724400" cy="1631950"/>
          </a:xfrm>
          <a:prstGeom prst="rect">
            <a:avLst/>
          </a:prstGeom>
          <a:noFill/>
          <a:ln w="28575">
            <a:solidFill>
              <a:schemeClr val="bg1">
                <a:lumMod val="75000"/>
              </a:schemeClr>
            </a:solidFill>
            <a:miter lim="800000"/>
            <a:headEnd/>
            <a:tailEnd/>
          </a:ln>
        </p:spPr>
        <p:txBody>
          <a:bodyPr>
            <a:spAutoFit/>
          </a:bodyPr>
          <a:lstStyle/>
          <a:p>
            <a:pPr>
              <a:defRPr/>
            </a:pPr>
            <a:r>
              <a:rPr lang="en-US" sz="2000" b="1" dirty="0">
                <a:solidFill>
                  <a:srgbClr val="C00000"/>
                </a:solidFill>
                <a:latin typeface="Verdana" pitchFamily="34" charset="0"/>
              </a:rPr>
              <a:t>Primary Targets</a:t>
            </a:r>
            <a:r>
              <a:rPr lang="en-US" sz="2000" b="1" dirty="0">
                <a:solidFill>
                  <a:schemeClr val="bg2">
                    <a:lumMod val="75000"/>
                  </a:schemeClr>
                </a:solidFill>
                <a:latin typeface="Verdana" pitchFamily="34" charset="0"/>
              </a:rPr>
              <a:t> </a:t>
            </a:r>
            <a:r>
              <a:rPr lang="en-US" sz="2000" dirty="0">
                <a:solidFill>
                  <a:schemeClr val="bg2">
                    <a:lumMod val="75000"/>
                  </a:schemeClr>
                </a:solidFill>
                <a:latin typeface="Verdana" pitchFamily="34" charset="0"/>
              </a:rPr>
              <a:t>are the individuals and/or institutions with authority to change or ensure the implementation of a policy objective.</a:t>
            </a:r>
          </a:p>
        </p:txBody>
      </p:sp>
    </p:spTree>
    <p:extLst>
      <p:ext uri="{BB962C8B-B14F-4D97-AF65-F5344CB8AC3E}">
        <p14:creationId xmlns:p14="http://schemas.microsoft.com/office/powerpoint/2010/main" val="2481785212"/>
      </p:ext>
    </p:extLst>
  </p:cSld>
  <p:clrMapOvr>
    <a:masterClrMapping/>
  </p:clrMapOvr>
  <p:transition spd="med">
    <p:split orient="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8" name="Group 2"/>
          <p:cNvGrpSpPr>
            <a:grpSpLocks/>
          </p:cNvGrpSpPr>
          <p:nvPr/>
        </p:nvGrpSpPr>
        <p:grpSpPr bwMode="auto">
          <a:xfrm rot="-1635195">
            <a:off x="6019800" y="3810000"/>
            <a:ext cx="3124200" cy="2362200"/>
            <a:chOff x="1776" y="-96"/>
            <a:chExt cx="1968" cy="1488"/>
          </a:xfrm>
        </p:grpSpPr>
        <p:sp>
          <p:nvSpPr>
            <p:cNvPr id="24591" name="Freeform 3"/>
            <p:cNvSpPr>
              <a:spLocks/>
            </p:cNvSpPr>
            <p:nvPr/>
          </p:nvSpPr>
          <p:spPr bwMode="auto">
            <a:xfrm rot="-874291">
              <a:off x="1776" y="-96"/>
              <a:ext cx="1968" cy="1488"/>
            </a:xfrm>
            <a:custGeom>
              <a:avLst/>
              <a:gdLst>
                <a:gd name="T0" fmla="*/ 18863 w 1645"/>
                <a:gd name="T1" fmla="*/ 122 h 1608"/>
                <a:gd name="T2" fmla="*/ 20681 w 1645"/>
                <a:gd name="T3" fmla="*/ 83 h 1608"/>
                <a:gd name="T4" fmla="*/ 21369 w 1645"/>
                <a:gd name="T5" fmla="*/ 75 h 1608"/>
                <a:gd name="T6" fmla="*/ 22849 w 1645"/>
                <a:gd name="T7" fmla="*/ 50 h 1608"/>
                <a:gd name="T8" fmla="*/ 23523 w 1645"/>
                <a:gd name="T9" fmla="*/ 41 h 1608"/>
                <a:gd name="T10" fmla="*/ 24638 w 1645"/>
                <a:gd name="T11" fmla="*/ 17 h 1608"/>
                <a:gd name="T12" fmla="*/ 25011 w 1645"/>
                <a:gd name="T13" fmla="*/ 8 h 1608"/>
                <a:gd name="T14" fmla="*/ 25360 w 1645"/>
                <a:gd name="T15" fmla="*/ 0 h 1608"/>
                <a:gd name="T16" fmla="*/ 26823 w 1645"/>
                <a:gd name="T17" fmla="*/ 25 h 1608"/>
                <a:gd name="T18" fmla="*/ 31140 w 1645"/>
                <a:gd name="T19" fmla="*/ 83 h 1608"/>
                <a:gd name="T20" fmla="*/ 31498 w 1645"/>
                <a:gd name="T21" fmla="*/ 90 h 1608"/>
                <a:gd name="T22" fmla="*/ 33346 w 1645"/>
                <a:gd name="T23" fmla="*/ 114 h 1608"/>
                <a:gd name="T24" fmla="*/ 33668 w 1645"/>
                <a:gd name="T25" fmla="*/ 122 h 1608"/>
                <a:gd name="T26" fmla="*/ 34771 w 1645"/>
                <a:gd name="T27" fmla="*/ 126 h 1608"/>
                <a:gd name="T28" fmla="*/ 40187 w 1645"/>
                <a:gd name="T29" fmla="*/ 138 h 1608"/>
                <a:gd name="T30" fmla="*/ 49590 w 1645"/>
                <a:gd name="T31" fmla="*/ 152 h 1608"/>
                <a:gd name="T32" fmla="*/ 45609 w 1645"/>
                <a:gd name="T33" fmla="*/ 169 h 1608"/>
                <a:gd name="T34" fmla="*/ 41286 w 1645"/>
                <a:gd name="T35" fmla="*/ 190 h 1608"/>
                <a:gd name="T36" fmla="*/ 32580 w 1645"/>
                <a:gd name="T37" fmla="*/ 220 h 1608"/>
                <a:gd name="T38" fmla="*/ 32975 w 1645"/>
                <a:gd name="T39" fmla="*/ 346 h 1608"/>
                <a:gd name="T40" fmla="*/ 32580 w 1645"/>
                <a:gd name="T41" fmla="*/ 363 h 1608"/>
                <a:gd name="T42" fmla="*/ 31498 w 1645"/>
                <a:gd name="T43" fmla="*/ 357 h 1608"/>
                <a:gd name="T44" fmla="*/ 30433 w 1645"/>
                <a:gd name="T45" fmla="*/ 341 h 1608"/>
                <a:gd name="T46" fmla="*/ 27894 w 1645"/>
                <a:gd name="T47" fmla="*/ 305 h 1608"/>
                <a:gd name="T48" fmla="*/ 25011 w 1645"/>
                <a:gd name="T49" fmla="*/ 247 h 1608"/>
                <a:gd name="T50" fmla="*/ 23523 w 1645"/>
                <a:gd name="T51" fmla="*/ 250 h 1608"/>
                <a:gd name="T52" fmla="*/ 22849 w 1645"/>
                <a:gd name="T53" fmla="*/ 258 h 1608"/>
                <a:gd name="T54" fmla="*/ 19550 w 1645"/>
                <a:gd name="T55" fmla="*/ 278 h 1608"/>
                <a:gd name="T56" fmla="*/ 16692 w 1645"/>
                <a:gd name="T57" fmla="*/ 297 h 1608"/>
                <a:gd name="T58" fmla="*/ 12320 w 1645"/>
                <a:gd name="T59" fmla="*/ 328 h 1608"/>
                <a:gd name="T60" fmla="*/ 9419 w 1645"/>
                <a:gd name="T61" fmla="*/ 343 h 1608"/>
                <a:gd name="T62" fmla="*/ 10151 w 1645"/>
                <a:gd name="T63" fmla="*/ 319 h 1608"/>
                <a:gd name="T64" fmla="*/ 11990 w 1645"/>
                <a:gd name="T65" fmla="*/ 275 h 1608"/>
                <a:gd name="T66" fmla="*/ 12697 w 1645"/>
                <a:gd name="T67" fmla="*/ 258 h 1608"/>
                <a:gd name="T68" fmla="*/ 13397 w 1645"/>
                <a:gd name="T69" fmla="*/ 250 h 1608"/>
                <a:gd name="T70" fmla="*/ 14493 w 1645"/>
                <a:gd name="T71" fmla="*/ 225 h 1608"/>
                <a:gd name="T72" fmla="*/ 14890 w 1645"/>
                <a:gd name="T73" fmla="*/ 217 h 1608"/>
                <a:gd name="T74" fmla="*/ 12697 w 1645"/>
                <a:gd name="T75" fmla="*/ 183 h 1608"/>
                <a:gd name="T76" fmla="*/ 10517 w 1645"/>
                <a:gd name="T77" fmla="*/ 167 h 1608"/>
                <a:gd name="T78" fmla="*/ 7636 w 1645"/>
                <a:gd name="T79" fmla="*/ 143 h 1608"/>
                <a:gd name="T80" fmla="*/ 6909 w 1645"/>
                <a:gd name="T81" fmla="*/ 133 h 1608"/>
                <a:gd name="T82" fmla="*/ 5819 w 1645"/>
                <a:gd name="T83" fmla="*/ 132 h 1608"/>
                <a:gd name="T84" fmla="*/ 2931 w 1645"/>
                <a:gd name="T85" fmla="*/ 111 h 1608"/>
                <a:gd name="T86" fmla="*/ 1107 w 1645"/>
                <a:gd name="T87" fmla="*/ 94 h 1608"/>
                <a:gd name="T88" fmla="*/ 403 w 1645"/>
                <a:gd name="T89" fmla="*/ 85 h 1608"/>
                <a:gd name="T90" fmla="*/ 2571 w 1645"/>
                <a:gd name="T91" fmla="*/ 88 h 1608"/>
                <a:gd name="T92" fmla="*/ 11632 w 1645"/>
                <a:gd name="T93" fmla="*/ 111 h 1608"/>
                <a:gd name="T94" fmla="*/ 17773 w 1645"/>
                <a:gd name="T95" fmla="*/ 119 h 1608"/>
                <a:gd name="T96" fmla="*/ 18863 w 1645"/>
                <a:gd name="T97" fmla="*/ 122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92" name="Freeform 4"/>
            <p:cNvSpPr>
              <a:spLocks/>
            </p:cNvSpPr>
            <p:nvPr/>
          </p:nvSpPr>
          <p:spPr bwMode="auto">
            <a:xfrm rot="-874291">
              <a:off x="1886" y="-22"/>
              <a:ext cx="1734" cy="1332"/>
            </a:xfrm>
            <a:custGeom>
              <a:avLst/>
              <a:gdLst>
                <a:gd name="T0" fmla="*/ 1703 w 1645"/>
                <a:gd name="T1" fmla="*/ 15 h 1608"/>
                <a:gd name="T2" fmla="*/ 1866 w 1645"/>
                <a:gd name="T3" fmla="*/ 10 h 1608"/>
                <a:gd name="T4" fmla="*/ 1927 w 1645"/>
                <a:gd name="T5" fmla="*/ 9 h 1608"/>
                <a:gd name="T6" fmla="*/ 2059 w 1645"/>
                <a:gd name="T7" fmla="*/ 6 h 1608"/>
                <a:gd name="T8" fmla="*/ 2125 w 1645"/>
                <a:gd name="T9" fmla="*/ 5 h 1608"/>
                <a:gd name="T10" fmla="*/ 2226 w 1645"/>
                <a:gd name="T11" fmla="*/ 2 h 1608"/>
                <a:gd name="T12" fmla="*/ 2256 w 1645"/>
                <a:gd name="T13" fmla="*/ 2 h 1608"/>
                <a:gd name="T14" fmla="*/ 2287 w 1645"/>
                <a:gd name="T15" fmla="*/ 0 h 1608"/>
                <a:gd name="T16" fmla="*/ 2417 w 1645"/>
                <a:gd name="T17" fmla="*/ 3 h 1608"/>
                <a:gd name="T18" fmla="*/ 2812 w 1645"/>
                <a:gd name="T19" fmla="*/ 10 h 1608"/>
                <a:gd name="T20" fmla="*/ 2848 w 1645"/>
                <a:gd name="T21" fmla="*/ 11 h 1608"/>
                <a:gd name="T22" fmla="*/ 3006 w 1645"/>
                <a:gd name="T23" fmla="*/ 14 h 1608"/>
                <a:gd name="T24" fmla="*/ 3039 w 1645"/>
                <a:gd name="T25" fmla="*/ 15 h 1608"/>
                <a:gd name="T26" fmla="*/ 3136 w 1645"/>
                <a:gd name="T27" fmla="*/ 15 h 1608"/>
                <a:gd name="T28" fmla="*/ 3628 w 1645"/>
                <a:gd name="T29" fmla="*/ 17 h 1608"/>
                <a:gd name="T30" fmla="*/ 4479 w 1645"/>
                <a:gd name="T31" fmla="*/ 18 h 1608"/>
                <a:gd name="T32" fmla="*/ 4116 w 1645"/>
                <a:gd name="T33" fmla="*/ 22 h 1608"/>
                <a:gd name="T34" fmla="*/ 3723 w 1645"/>
                <a:gd name="T35" fmla="*/ 23 h 1608"/>
                <a:gd name="T36" fmla="*/ 2940 w 1645"/>
                <a:gd name="T37" fmla="*/ 27 h 1608"/>
                <a:gd name="T38" fmla="*/ 2973 w 1645"/>
                <a:gd name="T39" fmla="*/ 42 h 1608"/>
                <a:gd name="T40" fmla="*/ 2940 w 1645"/>
                <a:gd name="T41" fmla="*/ 45 h 1608"/>
                <a:gd name="T42" fmla="*/ 2848 w 1645"/>
                <a:gd name="T43" fmla="*/ 43 h 1608"/>
                <a:gd name="T44" fmla="*/ 2748 w 1645"/>
                <a:gd name="T45" fmla="*/ 41 h 1608"/>
                <a:gd name="T46" fmla="*/ 2517 w 1645"/>
                <a:gd name="T47" fmla="*/ 37 h 1608"/>
                <a:gd name="T48" fmla="*/ 2256 w 1645"/>
                <a:gd name="T49" fmla="*/ 31 h 1608"/>
                <a:gd name="T50" fmla="*/ 2125 w 1645"/>
                <a:gd name="T51" fmla="*/ 31 h 1608"/>
                <a:gd name="T52" fmla="*/ 2059 w 1645"/>
                <a:gd name="T53" fmla="*/ 31 h 1608"/>
                <a:gd name="T54" fmla="*/ 1766 w 1645"/>
                <a:gd name="T55" fmla="*/ 34 h 1608"/>
                <a:gd name="T56" fmla="*/ 1505 w 1645"/>
                <a:gd name="T57" fmla="*/ 36 h 1608"/>
                <a:gd name="T58" fmla="*/ 1112 w 1645"/>
                <a:gd name="T59" fmla="*/ 40 h 1608"/>
                <a:gd name="T60" fmla="*/ 852 w 1645"/>
                <a:gd name="T61" fmla="*/ 42 h 1608"/>
                <a:gd name="T62" fmla="*/ 913 w 1645"/>
                <a:gd name="T63" fmla="*/ 39 h 1608"/>
                <a:gd name="T64" fmla="*/ 1080 w 1645"/>
                <a:gd name="T65" fmla="*/ 34 h 1608"/>
                <a:gd name="T66" fmla="*/ 1148 w 1645"/>
                <a:gd name="T67" fmla="*/ 31 h 1608"/>
                <a:gd name="T68" fmla="*/ 1211 w 1645"/>
                <a:gd name="T69" fmla="*/ 31 h 1608"/>
                <a:gd name="T70" fmla="*/ 1308 w 1645"/>
                <a:gd name="T71" fmla="*/ 27 h 1608"/>
                <a:gd name="T72" fmla="*/ 1344 w 1645"/>
                <a:gd name="T73" fmla="*/ 26 h 1608"/>
                <a:gd name="T74" fmla="*/ 1148 w 1645"/>
                <a:gd name="T75" fmla="*/ 22 h 1608"/>
                <a:gd name="T76" fmla="*/ 950 w 1645"/>
                <a:gd name="T77" fmla="*/ 21 h 1608"/>
                <a:gd name="T78" fmla="*/ 689 w 1645"/>
                <a:gd name="T79" fmla="*/ 18 h 1608"/>
                <a:gd name="T80" fmla="*/ 622 w 1645"/>
                <a:gd name="T81" fmla="*/ 17 h 1608"/>
                <a:gd name="T82" fmla="*/ 527 w 1645"/>
                <a:gd name="T83" fmla="*/ 16 h 1608"/>
                <a:gd name="T84" fmla="*/ 264 w 1645"/>
                <a:gd name="T85" fmla="*/ 13 h 1608"/>
                <a:gd name="T86" fmla="*/ 100 w 1645"/>
                <a:gd name="T87" fmla="*/ 12 h 1608"/>
                <a:gd name="T88" fmla="*/ 36 w 1645"/>
                <a:gd name="T89" fmla="*/ 10 h 1608"/>
                <a:gd name="T90" fmla="*/ 232 w 1645"/>
                <a:gd name="T91" fmla="*/ 10 h 1608"/>
                <a:gd name="T92" fmla="*/ 1046 w 1645"/>
                <a:gd name="T93" fmla="*/ 13 h 1608"/>
                <a:gd name="T94" fmla="*/ 1602 w 1645"/>
                <a:gd name="T95" fmla="*/ 15 h 1608"/>
                <a:gd name="T96" fmla="*/ 1703 w 1645"/>
                <a:gd name="T97" fmla="*/ 15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2532" name="Text Box 19"/>
          <p:cNvSpPr txBox="1">
            <a:spLocks noChangeArrowheads="1"/>
          </p:cNvSpPr>
          <p:nvPr/>
        </p:nvSpPr>
        <p:spPr bwMode="auto">
          <a:xfrm>
            <a:off x="304800" y="3352800"/>
            <a:ext cx="5105400" cy="3276600"/>
          </a:xfrm>
          <a:prstGeom prst="rect">
            <a:avLst/>
          </a:prstGeom>
          <a:noFill/>
          <a:ln w="9525">
            <a:noFill/>
            <a:miter lim="800000"/>
            <a:headEnd/>
            <a:tailEnd/>
          </a:ln>
        </p:spPr>
        <p:txBody>
          <a:bodyPr/>
          <a:lstStyle/>
          <a:p>
            <a:pPr>
              <a:spcAft>
                <a:spcPct val="30000"/>
              </a:spcAft>
              <a:buSzPct val="95000"/>
              <a:buFontTx/>
              <a:buChar char="•"/>
              <a:defRPr/>
            </a:pPr>
            <a:r>
              <a:rPr lang="en-US" sz="2000" b="1" dirty="0">
                <a:solidFill>
                  <a:schemeClr val="bg2">
                    <a:lumMod val="75000"/>
                  </a:schemeClr>
                </a:solidFill>
                <a:latin typeface="Verdana" pitchFamily="34" charset="0"/>
              </a:rPr>
              <a:t> Politicians (local, state, federal)</a:t>
            </a:r>
          </a:p>
          <a:p>
            <a:pPr>
              <a:spcAft>
                <a:spcPct val="30000"/>
              </a:spcAft>
              <a:buSzPct val="95000"/>
              <a:buFontTx/>
              <a:buChar char="•"/>
              <a:defRPr/>
            </a:pPr>
            <a:r>
              <a:rPr lang="en-US" sz="2000" b="1" dirty="0">
                <a:solidFill>
                  <a:schemeClr val="bg2">
                    <a:lumMod val="75000"/>
                  </a:schemeClr>
                </a:solidFill>
                <a:latin typeface="Verdana" pitchFamily="34" charset="0"/>
              </a:rPr>
              <a:t> Spouses of Politicians </a:t>
            </a:r>
          </a:p>
          <a:p>
            <a:pPr>
              <a:spcAft>
                <a:spcPct val="30000"/>
              </a:spcAft>
              <a:buSzPct val="95000"/>
              <a:buFontTx/>
              <a:buChar char="•"/>
              <a:defRPr/>
            </a:pPr>
            <a:r>
              <a:rPr lang="en-US" sz="2000" b="1" dirty="0">
                <a:solidFill>
                  <a:schemeClr val="bg2">
                    <a:lumMod val="75000"/>
                  </a:schemeClr>
                </a:solidFill>
                <a:latin typeface="Verdana" pitchFamily="34" charset="0"/>
              </a:rPr>
              <a:t> Organizations</a:t>
            </a:r>
          </a:p>
          <a:p>
            <a:pPr>
              <a:spcAft>
                <a:spcPct val="30000"/>
              </a:spcAft>
              <a:buSzPct val="95000"/>
              <a:buFontTx/>
              <a:buChar char="•"/>
              <a:defRPr/>
            </a:pPr>
            <a:r>
              <a:rPr lang="en-US" sz="2000" b="1" dirty="0">
                <a:solidFill>
                  <a:schemeClr val="bg2">
                    <a:lumMod val="75000"/>
                  </a:schemeClr>
                </a:solidFill>
                <a:latin typeface="Verdana" pitchFamily="34" charset="0"/>
              </a:rPr>
              <a:t> Religious or faith-based groups</a:t>
            </a:r>
          </a:p>
          <a:p>
            <a:pPr>
              <a:spcAft>
                <a:spcPct val="30000"/>
              </a:spcAft>
              <a:buSzPct val="95000"/>
              <a:buFontTx/>
              <a:buChar char="•"/>
              <a:defRPr/>
            </a:pPr>
            <a:r>
              <a:rPr lang="en-US" sz="2000" b="1" dirty="0">
                <a:solidFill>
                  <a:schemeClr val="bg2">
                    <a:lumMod val="75000"/>
                  </a:schemeClr>
                </a:solidFill>
                <a:latin typeface="Verdana" pitchFamily="34" charset="0"/>
              </a:rPr>
              <a:t> Health care providers</a:t>
            </a:r>
          </a:p>
          <a:p>
            <a:pPr>
              <a:spcAft>
                <a:spcPct val="30000"/>
              </a:spcAft>
              <a:buSzPct val="95000"/>
              <a:buFontTx/>
              <a:buChar char="•"/>
              <a:defRPr/>
            </a:pPr>
            <a:r>
              <a:rPr lang="en-US" sz="2000" b="1" dirty="0">
                <a:solidFill>
                  <a:schemeClr val="bg2">
                    <a:lumMod val="75000"/>
                  </a:schemeClr>
                </a:solidFill>
                <a:latin typeface="Verdana" pitchFamily="34" charset="0"/>
              </a:rPr>
              <a:t> Political parties</a:t>
            </a:r>
          </a:p>
          <a:p>
            <a:pPr>
              <a:spcAft>
                <a:spcPct val="30000"/>
              </a:spcAft>
              <a:buSzPct val="95000"/>
              <a:buFontTx/>
              <a:buChar char="•"/>
              <a:defRPr/>
            </a:pPr>
            <a:r>
              <a:rPr lang="en-US" sz="2000" b="1" dirty="0">
                <a:solidFill>
                  <a:schemeClr val="bg2">
                    <a:lumMod val="75000"/>
                  </a:schemeClr>
                </a:solidFill>
                <a:latin typeface="Verdana" pitchFamily="34" charset="0"/>
              </a:rPr>
              <a:t> Businesses or business leaders</a:t>
            </a:r>
          </a:p>
          <a:p>
            <a:pPr>
              <a:spcAft>
                <a:spcPct val="30000"/>
              </a:spcAft>
              <a:buSzPct val="95000"/>
              <a:buFontTx/>
              <a:buChar char="•"/>
              <a:defRPr/>
            </a:pPr>
            <a:r>
              <a:rPr lang="en-US" sz="2000" b="1" dirty="0">
                <a:solidFill>
                  <a:schemeClr val="bg2">
                    <a:lumMod val="75000"/>
                  </a:schemeClr>
                </a:solidFill>
                <a:latin typeface="Verdana" pitchFamily="34" charset="0"/>
              </a:rPr>
              <a:t> </a:t>
            </a:r>
            <a:r>
              <a:rPr lang="en-US" sz="2000" b="1" u="sng" dirty="0">
                <a:solidFill>
                  <a:schemeClr val="bg2">
                    <a:lumMod val="75000"/>
                  </a:schemeClr>
                </a:solidFill>
                <a:latin typeface="Verdana" pitchFamily="34" charset="0"/>
              </a:rPr>
              <a:t>Media (journalists, editors, etc.)</a:t>
            </a:r>
          </a:p>
        </p:txBody>
      </p:sp>
      <p:sp>
        <p:nvSpPr>
          <p:cNvPr id="22533" name="Text Box 21"/>
          <p:cNvSpPr txBox="1">
            <a:spLocks noChangeArrowheads="1"/>
          </p:cNvSpPr>
          <p:nvPr/>
        </p:nvSpPr>
        <p:spPr bwMode="auto">
          <a:xfrm>
            <a:off x="2895600" y="1600200"/>
            <a:ext cx="5943600" cy="1323975"/>
          </a:xfrm>
          <a:prstGeom prst="rect">
            <a:avLst/>
          </a:prstGeom>
          <a:noFill/>
          <a:ln w="28575">
            <a:solidFill>
              <a:schemeClr val="bg1">
                <a:lumMod val="75000"/>
              </a:schemeClr>
            </a:solidFill>
            <a:miter lim="800000"/>
            <a:headEnd/>
            <a:tailEnd/>
          </a:ln>
        </p:spPr>
        <p:txBody>
          <a:bodyPr>
            <a:spAutoFit/>
          </a:bodyPr>
          <a:lstStyle/>
          <a:p>
            <a:pPr>
              <a:defRPr/>
            </a:pPr>
            <a:r>
              <a:rPr lang="en-US" sz="2000" b="1" dirty="0">
                <a:solidFill>
                  <a:srgbClr val="C00000"/>
                </a:solidFill>
                <a:latin typeface="Verdana" pitchFamily="34" charset="0"/>
              </a:rPr>
              <a:t>Secondary targets</a:t>
            </a:r>
            <a:r>
              <a:rPr lang="en-US" sz="2000" dirty="0">
                <a:solidFill>
                  <a:schemeClr val="bg2">
                    <a:lumMod val="75000"/>
                  </a:schemeClr>
                </a:solidFill>
                <a:latin typeface="Verdana" pitchFamily="34" charset="0"/>
              </a:rPr>
              <a:t> are the individuals and/or institutions that can influence the primary audience. Sometimes primary targets can also be secondary targets.</a:t>
            </a:r>
          </a:p>
        </p:txBody>
      </p:sp>
      <p:sp>
        <p:nvSpPr>
          <p:cNvPr id="22534" name="Text Box 22"/>
          <p:cNvSpPr txBox="1">
            <a:spLocks noChangeArrowheads="1"/>
          </p:cNvSpPr>
          <p:nvPr/>
        </p:nvSpPr>
        <p:spPr bwMode="auto">
          <a:xfrm>
            <a:off x="5562600" y="3352800"/>
            <a:ext cx="3352800" cy="3505200"/>
          </a:xfrm>
          <a:prstGeom prst="rect">
            <a:avLst/>
          </a:prstGeom>
          <a:noFill/>
          <a:ln w="9525">
            <a:noFill/>
            <a:miter lim="800000"/>
            <a:headEnd/>
            <a:tailEnd/>
          </a:ln>
        </p:spPr>
        <p:txBody>
          <a:bodyPr/>
          <a:lstStyle/>
          <a:p>
            <a:pPr>
              <a:spcAft>
                <a:spcPct val="30000"/>
              </a:spcAft>
              <a:buSzPct val="95000"/>
              <a:buFontTx/>
              <a:buChar char="•"/>
              <a:defRPr/>
            </a:pPr>
            <a:r>
              <a:rPr lang="en-US" sz="2000" b="1" dirty="0">
                <a:solidFill>
                  <a:schemeClr val="bg2">
                    <a:lumMod val="75000"/>
                  </a:schemeClr>
                </a:solidFill>
                <a:latin typeface="Verdana" pitchFamily="34" charset="0"/>
              </a:rPr>
              <a:t> Parents</a:t>
            </a:r>
          </a:p>
          <a:p>
            <a:pPr>
              <a:spcAft>
                <a:spcPct val="30000"/>
              </a:spcAft>
              <a:buSzPct val="95000"/>
              <a:buFontTx/>
              <a:buChar char="•"/>
              <a:defRPr/>
            </a:pPr>
            <a:r>
              <a:rPr lang="en-US" sz="2000" b="1" dirty="0">
                <a:solidFill>
                  <a:schemeClr val="bg2">
                    <a:lumMod val="75000"/>
                  </a:schemeClr>
                </a:solidFill>
                <a:latin typeface="Verdana" pitchFamily="34" charset="0"/>
              </a:rPr>
              <a:t> Community groups</a:t>
            </a:r>
          </a:p>
          <a:p>
            <a:pPr>
              <a:spcAft>
                <a:spcPct val="30000"/>
              </a:spcAft>
              <a:buSzPct val="95000"/>
              <a:buFontTx/>
              <a:buChar char="•"/>
              <a:defRPr/>
            </a:pPr>
            <a:r>
              <a:rPr lang="en-US" sz="2000" b="1" dirty="0">
                <a:solidFill>
                  <a:schemeClr val="bg2">
                    <a:lumMod val="75000"/>
                  </a:schemeClr>
                </a:solidFill>
                <a:latin typeface="Verdana" pitchFamily="34" charset="0"/>
              </a:rPr>
              <a:t> Labor groups</a:t>
            </a:r>
          </a:p>
          <a:p>
            <a:pPr>
              <a:spcAft>
                <a:spcPct val="30000"/>
              </a:spcAft>
              <a:buSzPct val="95000"/>
              <a:buFontTx/>
              <a:buChar char="•"/>
              <a:defRPr/>
            </a:pPr>
            <a:r>
              <a:rPr lang="en-US" sz="2000" b="1" dirty="0">
                <a:solidFill>
                  <a:schemeClr val="bg2">
                    <a:lumMod val="75000"/>
                  </a:schemeClr>
                </a:solidFill>
                <a:latin typeface="Verdana" pitchFamily="34" charset="0"/>
              </a:rPr>
              <a:t> Department officials</a:t>
            </a:r>
          </a:p>
          <a:p>
            <a:pPr>
              <a:spcAft>
                <a:spcPct val="30000"/>
              </a:spcAft>
              <a:buSzPct val="95000"/>
              <a:buFontTx/>
              <a:buChar char="•"/>
              <a:defRPr/>
            </a:pPr>
            <a:r>
              <a:rPr lang="en-US" sz="2000" b="1" dirty="0">
                <a:solidFill>
                  <a:schemeClr val="bg2">
                    <a:lumMod val="75000"/>
                  </a:schemeClr>
                </a:solidFill>
                <a:latin typeface="Verdana" pitchFamily="34" charset="0"/>
              </a:rPr>
              <a:t> Child care providers</a:t>
            </a:r>
          </a:p>
          <a:p>
            <a:pPr>
              <a:spcAft>
                <a:spcPct val="30000"/>
              </a:spcAft>
              <a:buSzPct val="95000"/>
              <a:buFontTx/>
              <a:buChar char="•"/>
              <a:defRPr/>
            </a:pPr>
            <a:r>
              <a:rPr lang="en-US" sz="2000" b="1" dirty="0">
                <a:solidFill>
                  <a:schemeClr val="bg2">
                    <a:lumMod val="75000"/>
                  </a:schemeClr>
                </a:solidFill>
                <a:latin typeface="Verdana" pitchFamily="34" charset="0"/>
              </a:rPr>
              <a:t> Educators</a:t>
            </a:r>
          </a:p>
          <a:p>
            <a:pPr>
              <a:spcAft>
                <a:spcPct val="30000"/>
              </a:spcAft>
              <a:buSzPct val="95000"/>
              <a:buFontTx/>
              <a:buChar char="•"/>
              <a:defRPr/>
            </a:pPr>
            <a:r>
              <a:rPr lang="en-US" sz="2000" b="1" dirty="0">
                <a:solidFill>
                  <a:schemeClr val="bg2">
                    <a:lumMod val="75000"/>
                  </a:schemeClr>
                </a:solidFill>
                <a:latin typeface="Verdana" pitchFamily="34" charset="0"/>
              </a:rPr>
              <a:t> State boards/Task forces</a:t>
            </a:r>
          </a:p>
        </p:txBody>
      </p:sp>
      <p:grpSp>
        <p:nvGrpSpPr>
          <p:cNvPr id="24582" name="Group 11"/>
          <p:cNvGrpSpPr>
            <a:grpSpLocks/>
          </p:cNvGrpSpPr>
          <p:nvPr/>
        </p:nvGrpSpPr>
        <p:grpSpPr bwMode="auto">
          <a:xfrm>
            <a:off x="0" y="0"/>
            <a:ext cx="9140825" cy="2324100"/>
            <a:chOff x="0" y="0"/>
            <a:chExt cx="5758" cy="1464"/>
          </a:xfrm>
        </p:grpSpPr>
        <p:sp>
          <p:nvSpPr>
            <p:cNvPr id="24583" name="Rectangle 5"/>
            <p:cNvSpPr>
              <a:spLocks noChangeArrowheads="1"/>
            </p:cNvSpPr>
            <p:nvPr/>
          </p:nvSpPr>
          <p:spPr bwMode="auto">
            <a:xfrm rot="5400000">
              <a:off x="2447" y="-2447"/>
              <a:ext cx="864" cy="5758"/>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p>
              <a:endParaRPr lang="en-US"/>
            </a:p>
          </p:txBody>
        </p:sp>
        <p:sp>
          <p:nvSpPr>
            <p:cNvPr id="24584" name="Text Box 13"/>
            <p:cNvSpPr txBox="1">
              <a:spLocks noChangeArrowheads="1"/>
            </p:cNvSpPr>
            <p:nvPr/>
          </p:nvSpPr>
          <p:spPr bwMode="auto">
            <a:xfrm>
              <a:off x="2064" y="154"/>
              <a:ext cx="3552"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dirty="0" smtClean="0">
                  <a:solidFill>
                    <a:schemeClr val="bg1"/>
                  </a:solidFill>
                  <a:latin typeface="Verdana" pitchFamily="34" charset="0"/>
                </a:rPr>
                <a:t>Know How Decisions Are Made</a:t>
              </a:r>
              <a:endParaRPr lang="en-US" b="1" dirty="0">
                <a:solidFill>
                  <a:schemeClr val="bg1"/>
                </a:solidFill>
                <a:latin typeface="Verdana" pitchFamily="34" charset="0"/>
              </a:endParaRPr>
            </a:p>
          </p:txBody>
        </p:sp>
        <p:sp>
          <p:nvSpPr>
            <p:cNvPr id="20" name="Text Box 14"/>
            <p:cNvSpPr txBox="1">
              <a:spLocks noChangeArrowheads="1"/>
            </p:cNvSpPr>
            <p:nvPr/>
          </p:nvSpPr>
          <p:spPr bwMode="auto">
            <a:xfrm>
              <a:off x="1632" y="96"/>
              <a:ext cx="336" cy="330"/>
            </a:xfrm>
            <a:prstGeom prst="rect">
              <a:avLst/>
            </a:prstGeom>
            <a:solidFill>
              <a:srgbClr val="DDDDDD"/>
            </a:solidFill>
            <a:ln w="50800">
              <a:solidFill>
                <a:schemeClr val="bg1">
                  <a:lumMod val="75000"/>
                </a:schemeClr>
              </a:solidFill>
              <a:miter lim="800000"/>
              <a:headEnd/>
              <a:tailEnd/>
            </a:ln>
          </p:spPr>
          <p:txBody>
            <a:bodyPr>
              <a:spAutoFit/>
            </a:bodyPr>
            <a:lstStyle/>
            <a:p>
              <a:pPr algn="ctr">
                <a:spcBef>
                  <a:spcPct val="50000"/>
                </a:spcBef>
                <a:defRPr/>
              </a:pPr>
              <a:r>
                <a:rPr lang="en-US" sz="2800" b="1" dirty="0" smtClean="0"/>
                <a:t>6</a:t>
              </a:r>
              <a:endParaRPr lang="en-US" sz="2800" b="1" dirty="0"/>
            </a:p>
          </p:txBody>
        </p:sp>
        <p:grpSp>
          <p:nvGrpSpPr>
            <p:cNvPr id="24586" name="Group 15"/>
            <p:cNvGrpSpPr>
              <a:grpSpLocks/>
            </p:cNvGrpSpPr>
            <p:nvPr/>
          </p:nvGrpSpPr>
          <p:grpSpPr bwMode="auto">
            <a:xfrm>
              <a:off x="235" y="0"/>
              <a:ext cx="1541" cy="1464"/>
              <a:chOff x="570" y="442"/>
              <a:chExt cx="1541" cy="1464"/>
            </a:xfrm>
          </p:grpSpPr>
          <p:sp>
            <p:nvSpPr>
              <p:cNvPr id="24587" name="Freeform 8"/>
              <p:cNvSpPr>
                <a:spLocks/>
              </p:cNvSpPr>
              <p:nvPr/>
            </p:nvSpPr>
            <p:spPr bwMode="auto">
              <a:xfrm rot="6354732">
                <a:off x="1502" y="960"/>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24588" name="Freeform 6"/>
              <p:cNvSpPr>
                <a:spLocks/>
              </p:cNvSpPr>
              <p:nvPr/>
            </p:nvSpPr>
            <p:spPr bwMode="auto">
              <a:xfrm rot="6354732">
                <a:off x="816" y="1296"/>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24589" name="Freeform 7"/>
              <p:cNvSpPr>
                <a:spLocks/>
              </p:cNvSpPr>
              <p:nvPr/>
            </p:nvSpPr>
            <p:spPr bwMode="auto">
              <a:xfrm rot="5400000">
                <a:off x="650" y="866"/>
                <a:ext cx="561" cy="433"/>
              </a:xfrm>
              <a:custGeom>
                <a:avLst/>
                <a:gdLst>
                  <a:gd name="T0" fmla="*/ 0 w 873"/>
                  <a:gd name="T1" fmla="*/ 239 h 674"/>
                  <a:gd name="T2" fmla="*/ 34 w 873"/>
                  <a:gd name="T3" fmla="*/ 150 h 674"/>
                  <a:gd name="T4" fmla="*/ 64 w 873"/>
                  <a:gd name="T5" fmla="*/ 98 h 674"/>
                  <a:gd name="T6" fmla="*/ 116 w 873"/>
                  <a:gd name="T7" fmla="*/ 64 h 674"/>
                  <a:gd name="T8" fmla="*/ 290 w 873"/>
                  <a:gd name="T9" fmla="*/ 1 h 674"/>
                  <a:gd name="T10" fmla="*/ 308 w 873"/>
                  <a:gd name="T11" fmla="*/ 5 h 674"/>
                  <a:gd name="T12" fmla="*/ 269 w 873"/>
                  <a:gd name="T13" fmla="*/ 18 h 674"/>
                  <a:gd name="T14" fmla="*/ 231 w 873"/>
                  <a:gd name="T15" fmla="*/ 31 h 674"/>
                  <a:gd name="T16" fmla="*/ 180 w 873"/>
                  <a:gd name="T17" fmla="*/ 60 h 674"/>
                  <a:gd name="T18" fmla="*/ 158 w 873"/>
                  <a:gd name="T19" fmla="*/ 78 h 674"/>
                  <a:gd name="T20" fmla="*/ 132 w 873"/>
                  <a:gd name="T21" fmla="*/ 98 h 674"/>
                  <a:gd name="T22" fmla="*/ 111 w 873"/>
                  <a:gd name="T23" fmla="*/ 119 h 674"/>
                  <a:gd name="T24" fmla="*/ 102 w 873"/>
                  <a:gd name="T25" fmla="*/ 132 h 674"/>
                  <a:gd name="T26" fmla="*/ 77 w 873"/>
                  <a:gd name="T27" fmla="*/ 150 h 674"/>
                  <a:gd name="T28" fmla="*/ 60 w 873"/>
                  <a:gd name="T29" fmla="*/ 166 h 674"/>
                  <a:gd name="T30" fmla="*/ 42 w 873"/>
                  <a:gd name="T31" fmla="*/ 184 h 674"/>
                  <a:gd name="T32" fmla="*/ 26 w 873"/>
                  <a:gd name="T33" fmla="*/ 205 h 674"/>
                  <a:gd name="T34" fmla="*/ 8 w 873"/>
                  <a:gd name="T35" fmla="*/ 226 h 674"/>
                  <a:gd name="T36" fmla="*/ 0 w 873"/>
                  <a:gd name="T37" fmla="*/ 239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sp>
            <p:nvSpPr>
              <p:cNvPr id="24590" name="Freeform 9"/>
              <p:cNvSpPr>
                <a:spLocks/>
              </p:cNvSpPr>
              <p:nvPr/>
            </p:nvSpPr>
            <p:spPr bwMode="auto">
              <a:xfrm rot="4083525">
                <a:off x="706" y="306"/>
                <a:ext cx="840" cy="1111"/>
              </a:xfrm>
              <a:custGeom>
                <a:avLst/>
                <a:gdLst>
                  <a:gd name="T0" fmla="*/ 0 w 873"/>
                  <a:gd name="T1" fmla="*/ 2147483647 h 674"/>
                  <a:gd name="T2" fmla="*/ 73284 w 873"/>
                  <a:gd name="T3" fmla="*/ 2147483647 h 674"/>
                  <a:gd name="T4" fmla="*/ 137412 w 873"/>
                  <a:gd name="T5" fmla="*/ 2147483647 h 674"/>
                  <a:gd name="T6" fmla="*/ 247341 w 873"/>
                  <a:gd name="T7" fmla="*/ 2147483647 h 674"/>
                  <a:gd name="T8" fmla="*/ 622932 w 873"/>
                  <a:gd name="T9" fmla="*/ 42250253 h 674"/>
                  <a:gd name="T10" fmla="*/ 659574 w 873"/>
                  <a:gd name="T11" fmla="*/ 295714572 h 674"/>
                  <a:gd name="T12" fmla="*/ 577129 w 873"/>
                  <a:gd name="T13" fmla="*/ 1056115136 h 674"/>
                  <a:gd name="T14" fmla="*/ 494682 w 873"/>
                  <a:gd name="T15" fmla="*/ 1816515384 h 674"/>
                  <a:gd name="T16" fmla="*/ 384752 w 873"/>
                  <a:gd name="T17" fmla="*/ 2147483647 h 674"/>
                  <a:gd name="T18" fmla="*/ 338945 w 873"/>
                  <a:gd name="T19" fmla="*/ 2147483647 h 674"/>
                  <a:gd name="T20" fmla="*/ 283984 w 873"/>
                  <a:gd name="T21" fmla="*/ 2147483647 h 674"/>
                  <a:gd name="T22" fmla="*/ 238178 w 873"/>
                  <a:gd name="T23" fmla="*/ 2147483647 h 674"/>
                  <a:gd name="T24" fmla="*/ 219857 w 873"/>
                  <a:gd name="T25" fmla="*/ 2147483647 h 674"/>
                  <a:gd name="T26" fmla="*/ 164895 w 873"/>
                  <a:gd name="T27" fmla="*/ 2147483647 h 674"/>
                  <a:gd name="T28" fmla="*/ 128252 w 873"/>
                  <a:gd name="T29" fmla="*/ 2147483647 h 674"/>
                  <a:gd name="T30" fmla="*/ 91606 w 873"/>
                  <a:gd name="T31" fmla="*/ 2147483647 h 674"/>
                  <a:gd name="T32" fmla="*/ 54967 w 873"/>
                  <a:gd name="T33" fmla="*/ 2147483647 h 674"/>
                  <a:gd name="T34" fmla="*/ 18321 w 873"/>
                  <a:gd name="T35" fmla="*/ 2147483647 h 674"/>
                  <a:gd name="T36" fmla="*/ 0 w 873"/>
                  <a:gd name="T37" fmla="*/ 2147483647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grpSp>
      </p:grpSp>
    </p:spTree>
  </p:cSld>
  <p:clrMapOvr>
    <a:masterClrMapping/>
  </p:clrMapOvr>
  <p:transition spd="med">
    <p:split orient="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4" name="Group 4"/>
          <p:cNvGrpSpPr>
            <a:grpSpLocks/>
          </p:cNvGrpSpPr>
          <p:nvPr/>
        </p:nvGrpSpPr>
        <p:grpSpPr bwMode="auto">
          <a:xfrm>
            <a:off x="3733800" y="381000"/>
            <a:ext cx="3124200" cy="2362200"/>
            <a:chOff x="1776" y="-96"/>
            <a:chExt cx="1968" cy="1488"/>
          </a:xfrm>
        </p:grpSpPr>
        <p:sp>
          <p:nvSpPr>
            <p:cNvPr id="28687" name="Freeform 5"/>
            <p:cNvSpPr>
              <a:spLocks/>
            </p:cNvSpPr>
            <p:nvPr/>
          </p:nvSpPr>
          <p:spPr bwMode="auto">
            <a:xfrm rot="-874291">
              <a:off x="1776" y="-96"/>
              <a:ext cx="1968" cy="1488"/>
            </a:xfrm>
            <a:custGeom>
              <a:avLst/>
              <a:gdLst>
                <a:gd name="T0" fmla="*/ 9208 w 1645"/>
                <a:gd name="T1" fmla="*/ 168 h 1608"/>
                <a:gd name="T2" fmla="*/ 10096 w 1645"/>
                <a:gd name="T3" fmla="*/ 113 h 1608"/>
                <a:gd name="T4" fmla="*/ 10432 w 1645"/>
                <a:gd name="T5" fmla="*/ 102 h 1608"/>
                <a:gd name="T6" fmla="*/ 11154 w 1645"/>
                <a:gd name="T7" fmla="*/ 68 h 1608"/>
                <a:gd name="T8" fmla="*/ 11483 w 1645"/>
                <a:gd name="T9" fmla="*/ 56 h 1608"/>
                <a:gd name="T10" fmla="*/ 12027 w 1645"/>
                <a:gd name="T11" fmla="*/ 23 h 1608"/>
                <a:gd name="T12" fmla="*/ 12210 w 1645"/>
                <a:gd name="T13" fmla="*/ 12 h 1608"/>
                <a:gd name="T14" fmla="*/ 12380 w 1645"/>
                <a:gd name="T15" fmla="*/ 0 h 1608"/>
                <a:gd name="T16" fmla="*/ 13094 w 1645"/>
                <a:gd name="T17" fmla="*/ 34 h 1608"/>
                <a:gd name="T18" fmla="*/ 15201 w 1645"/>
                <a:gd name="T19" fmla="*/ 113 h 1608"/>
                <a:gd name="T20" fmla="*/ 15376 w 1645"/>
                <a:gd name="T21" fmla="*/ 122 h 1608"/>
                <a:gd name="T22" fmla="*/ 16278 w 1645"/>
                <a:gd name="T23" fmla="*/ 156 h 1608"/>
                <a:gd name="T24" fmla="*/ 16435 w 1645"/>
                <a:gd name="T25" fmla="*/ 168 h 1608"/>
                <a:gd name="T26" fmla="*/ 16974 w 1645"/>
                <a:gd name="T27" fmla="*/ 172 h 1608"/>
                <a:gd name="T28" fmla="*/ 19618 w 1645"/>
                <a:gd name="T29" fmla="*/ 188 h 1608"/>
                <a:gd name="T30" fmla="*/ 24208 w 1645"/>
                <a:gd name="T31" fmla="*/ 206 h 1608"/>
                <a:gd name="T32" fmla="*/ 22264 w 1645"/>
                <a:gd name="T33" fmla="*/ 231 h 1608"/>
                <a:gd name="T34" fmla="*/ 20155 w 1645"/>
                <a:gd name="T35" fmla="*/ 259 h 1608"/>
                <a:gd name="T36" fmla="*/ 15904 w 1645"/>
                <a:gd name="T37" fmla="*/ 300 h 1608"/>
                <a:gd name="T38" fmla="*/ 16097 w 1645"/>
                <a:gd name="T39" fmla="*/ 472 h 1608"/>
                <a:gd name="T40" fmla="*/ 15904 w 1645"/>
                <a:gd name="T41" fmla="*/ 495 h 1608"/>
                <a:gd name="T42" fmla="*/ 15376 w 1645"/>
                <a:gd name="T43" fmla="*/ 487 h 1608"/>
                <a:gd name="T44" fmla="*/ 14856 w 1645"/>
                <a:gd name="T45" fmla="*/ 465 h 1608"/>
                <a:gd name="T46" fmla="*/ 13616 w 1645"/>
                <a:gd name="T47" fmla="*/ 417 h 1608"/>
                <a:gd name="T48" fmla="*/ 12210 w 1645"/>
                <a:gd name="T49" fmla="*/ 337 h 1608"/>
                <a:gd name="T50" fmla="*/ 11483 w 1645"/>
                <a:gd name="T51" fmla="*/ 341 h 1608"/>
                <a:gd name="T52" fmla="*/ 11154 w 1645"/>
                <a:gd name="T53" fmla="*/ 352 h 1608"/>
                <a:gd name="T54" fmla="*/ 9543 w 1645"/>
                <a:gd name="T55" fmla="*/ 378 h 1608"/>
                <a:gd name="T56" fmla="*/ 8148 w 1645"/>
                <a:gd name="T57" fmla="*/ 405 h 1608"/>
                <a:gd name="T58" fmla="*/ 6014 w 1645"/>
                <a:gd name="T59" fmla="*/ 447 h 1608"/>
                <a:gd name="T60" fmla="*/ 4598 w 1645"/>
                <a:gd name="T61" fmla="*/ 468 h 1608"/>
                <a:gd name="T62" fmla="*/ 4955 w 1645"/>
                <a:gd name="T63" fmla="*/ 435 h 1608"/>
                <a:gd name="T64" fmla="*/ 5853 w 1645"/>
                <a:gd name="T65" fmla="*/ 375 h 1608"/>
                <a:gd name="T66" fmla="*/ 6198 w 1645"/>
                <a:gd name="T67" fmla="*/ 352 h 1608"/>
                <a:gd name="T68" fmla="*/ 6540 w 1645"/>
                <a:gd name="T69" fmla="*/ 341 h 1608"/>
                <a:gd name="T70" fmla="*/ 7075 w 1645"/>
                <a:gd name="T71" fmla="*/ 307 h 1608"/>
                <a:gd name="T72" fmla="*/ 7269 w 1645"/>
                <a:gd name="T73" fmla="*/ 296 h 1608"/>
                <a:gd name="T74" fmla="*/ 6198 w 1645"/>
                <a:gd name="T75" fmla="*/ 250 h 1608"/>
                <a:gd name="T76" fmla="*/ 5134 w 1645"/>
                <a:gd name="T77" fmla="*/ 229 h 1608"/>
                <a:gd name="T78" fmla="*/ 3727 w 1645"/>
                <a:gd name="T79" fmla="*/ 195 h 1608"/>
                <a:gd name="T80" fmla="*/ 3373 w 1645"/>
                <a:gd name="T81" fmla="*/ 183 h 1608"/>
                <a:gd name="T82" fmla="*/ 2841 w 1645"/>
                <a:gd name="T83" fmla="*/ 180 h 1608"/>
                <a:gd name="T84" fmla="*/ 1431 w 1645"/>
                <a:gd name="T85" fmla="*/ 151 h 1608"/>
                <a:gd name="T86" fmla="*/ 540 w 1645"/>
                <a:gd name="T87" fmla="*/ 129 h 1608"/>
                <a:gd name="T88" fmla="*/ 197 w 1645"/>
                <a:gd name="T89" fmla="*/ 116 h 1608"/>
                <a:gd name="T90" fmla="*/ 1255 w 1645"/>
                <a:gd name="T91" fmla="*/ 120 h 1608"/>
                <a:gd name="T92" fmla="*/ 5678 w 1645"/>
                <a:gd name="T93" fmla="*/ 151 h 1608"/>
                <a:gd name="T94" fmla="*/ 8676 w 1645"/>
                <a:gd name="T95" fmla="*/ 162 h 1608"/>
                <a:gd name="T96" fmla="*/ 9208 w 1645"/>
                <a:gd name="T97" fmla="*/ 168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8" name="Freeform 6"/>
            <p:cNvSpPr>
              <a:spLocks/>
            </p:cNvSpPr>
            <p:nvPr/>
          </p:nvSpPr>
          <p:spPr bwMode="auto">
            <a:xfrm rot="-874291">
              <a:off x="1886" y="-22"/>
              <a:ext cx="1734" cy="1332"/>
            </a:xfrm>
            <a:custGeom>
              <a:avLst/>
              <a:gdLst>
                <a:gd name="T0" fmla="*/ 1379 w 1645"/>
                <a:gd name="T1" fmla="*/ 31 h 1608"/>
                <a:gd name="T2" fmla="*/ 1511 w 1645"/>
                <a:gd name="T3" fmla="*/ 22 h 1608"/>
                <a:gd name="T4" fmla="*/ 1561 w 1645"/>
                <a:gd name="T5" fmla="*/ 19 h 1608"/>
                <a:gd name="T6" fmla="*/ 1668 w 1645"/>
                <a:gd name="T7" fmla="*/ 12 h 1608"/>
                <a:gd name="T8" fmla="*/ 1722 w 1645"/>
                <a:gd name="T9" fmla="*/ 10 h 1608"/>
                <a:gd name="T10" fmla="*/ 1803 w 1645"/>
                <a:gd name="T11" fmla="*/ 4 h 1608"/>
                <a:gd name="T12" fmla="*/ 1827 w 1645"/>
                <a:gd name="T13" fmla="*/ 2 h 1608"/>
                <a:gd name="T14" fmla="*/ 1853 w 1645"/>
                <a:gd name="T15" fmla="*/ 0 h 1608"/>
                <a:gd name="T16" fmla="*/ 1957 w 1645"/>
                <a:gd name="T17" fmla="*/ 7 h 1608"/>
                <a:gd name="T18" fmla="*/ 2278 w 1645"/>
                <a:gd name="T19" fmla="*/ 22 h 1608"/>
                <a:gd name="T20" fmla="*/ 2306 w 1645"/>
                <a:gd name="T21" fmla="*/ 23 h 1608"/>
                <a:gd name="T22" fmla="*/ 2435 w 1645"/>
                <a:gd name="T23" fmla="*/ 30 h 1608"/>
                <a:gd name="T24" fmla="*/ 2462 w 1645"/>
                <a:gd name="T25" fmla="*/ 31 h 1608"/>
                <a:gd name="T26" fmla="*/ 2540 w 1645"/>
                <a:gd name="T27" fmla="*/ 33 h 1608"/>
                <a:gd name="T28" fmla="*/ 2938 w 1645"/>
                <a:gd name="T29" fmla="*/ 35 h 1608"/>
                <a:gd name="T30" fmla="*/ 3628 w 1645"/>
                <a:gd name="T31" fmla="*/ 40 h 1608"/>
                <a:gd name="T32" fmla="*/ 3335 w 1645"/>
                <a:gd name="T33" fmla="*/ 45 h 1608"/>
                <a:gd name="T34" fmla="*/ 3016 w 1645"/>
                <a:gd name="T35" fmla="*/ 49 h 1608"/>
                <a:gd name="T36" fmla="*/ 2381 w 1645"/>
                <a:gd name="T37" fmla="*/ 57 h 1608"/>
                <a:gd name="T38" fmla="*/ 2408 w 1645"/>
                <a:gd name="T39" fmla="*/ 90 h 1608"/>
                <a:gd name="T40" fmla="*/ 2381 w 1645"/>
                <a:gd name="T41" fmla="*/ 94 h 1608"/>
                <a:gd name="T42" fmla="*/ 2306 w 1645"/>
                <a:gd name="T43" fmla="*/ 92 h 1608"/>
                <a:gd name="T44" fmla="*/ 2226 w 1645"/>
                <a:gd name="T45" fmla="*/ 88 h 1608"/>
                <a:gd name="T46" fmla="*/ 2039 w 1645"/>
                <a:gd name="T47" fmla="*/ 78 h 1608"/>
                <a:gd name="T48" fmla="*/ 1827 w 1645"/>
                <a:gd name="T49" fmla="*/ 65 h 1608"/>
                <a:gd name="T50" fmla="*/ 1722 w 1645"/>
                <a:gd name="T51" fmla="*/ 65 h 1608"/>
                <a:gd name="T52" fmla="*/ 1668 w 1645"/>
                <a:gd name="T53" fmla="*/ 67 h 1608"/>
                <a:gd name="T54" fmla="*/ 1430 w 1645"/>
                <a:gd name="T55" fmla="*/ 72 h 1608"/>
                <a:gd name="T56" fmla="*/ 1219 w 1645"/>
                <a:gd name="T57" fmla="*/ 77 h 1608"/>
                <a:gd name="T58" fmla="*/ 901 w 1645"/>
                <a:gd name="T59" fmla="*/ 84 h 1608"/>
                <a:gd name="T60" fmla="*/ 691 w 1645"/>
                <a:gd name="T61" fmla="*/ 89 h 1608"/>
                <a:gd name="T62" fmla="*/ 740 w 1645"/>
                <a:gd name="T63" fmla="*/ 83 h 1608"/>
                <a:gd name="T64" fmla="*/ 875 w 1645"/>
                <a:gd name="T65" fmla="*/ 71 h 1608"/>
                <a:gd name="T66" fmla="*/ 930 w 1645"/>
                <a:gd name="T67" fmla="*/ 67 h 1608"/>
                <a:gd name="T68" fmla="*/ 981 w 1645"/>
                <a:gd name="T69" fmla="*/ 65 h 1608"/>
                <a:gd name="T70" fmla="*/ 1060 w 1645"/>
                <a:gd name="T71" fmla="*/ 58 h 1608"/>
                <a:gd name="T72" fmla="*/ 1089 w 1645"/>
                <a:gd name="T73" fmla="*/ 56 h 1608"/>
                <a:gd name="T74" fmla="*/ 930 w 1645"/>
                <a:gd name="T75" fmla="*/ 48 h 1608"/>
                <a:gd name="T76" fmla="*/ 769 w 1645"/>
                <a:gd name="T77" fmla="*/ 43 h 1608"/>
                <a:gd name="T78" fmla="*/ 558 w 1645"/>
                <a:gd name="T79" fmla="*/ 37 h 1608"/>
                <a:gd name="T80" fmla="*/ 504 w 1645"/>
                <a:gd name="T81" fmla="*/ 35 h 1608"/>
                <a:gd name="T82" fmla="*/ 427 w 1645"/>
                <a:gd name="T83" fmla="*/ 34 h 1608"/>
                <a:gd name="T84" fmla="*/ 213 w 1645"/>
                <a:gd name="T85" fmla="*/ 28 h 1608"/>
                <a:gd name="T86" fmla="*/ 81 w 1645"/>
                <a:gd name="T87" fmla="*/ 24 h 1608"/>
                <a:gd name="T88" fmla="*/ 28 w 1645"/>
                <a:gd name="T89" fmla="*/ 22 h 1608"/>
                <a:gd name="T90" fmla="*/ 188 w 1645"/>
                <a:gd name="T91" fmla="*/ 22 h 1608"/>
                <a:gd name="T92" fmla="*/ 847 w 1645"/>
                <a:gd name="T93" fmla="*/ 28 h 1608"/>
                <a:gd name="T94" fmla="*/ 1298 w 1645"/>
                <a:gd name="T95" fmla="*/ 31 h 1608"/>
                <a:gd name="T96" fmla="*/ 1379 w 1645"/>
                <a:gd name="T97" fmla="*/ 31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8675" name="Rectangle 7"/>
          <p:cNvSpPr>
            <a:spLocks noChangeArrowheads="1"/>
          </p:cNvSpPr>
          <p:nvPr/>
        </p:nvSpPr>
        <p:spPr bwMode="auto">
          <a:xfrm>
            <a:off x="2743200" y="1676400"/>
            <a:ext cx="6248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a:r>
              <a:rPr lang="en-US" sz="3200" b="1">
                <a:solidFill>
                  <a:srgbClr val="C00000"/>
                </a:solidFill>
                <a:latin typeface="Verdana" pitchFamily="34" charset="0"/>
              </a:rPr>
              <a:t>Opportunities for </a:t>
            </a:r>
          </a:p>
          <a:p>
            <a:pPr algn="r"/>
            <a:r>
              <a:rPr lang="en-US" sz="3200" b="1">
                <a:solidFill>
                  <a:srgbClr val="C00000"/>
                </a:solidFill>
                <a:latin typeface="Verdana" pitchFamily="34" charset="0"/>
              </a:rPr>
              <a:t>Legislative Advocacy</a:t>
            </a:r>
          </a:p>
        </p:txBody>
      </p:sp>
      <p:sp>
        <p:nvSpPr>
          <p:cNvPr id="30724" name="Text Box 8"/>
          <p:cNvSpPr txBox="1">
            <a:spLocks noChangeArrowheads="1"/>
          </p:cNvSpPr>
          <p:nvPr/>
        </p:nvSpPr>
        <p:spPr bwMode="auto">
          <a:xfrm>
            <a:off x="304800" y="3032125"/>
            <a:ext cx="4114800" cy="3140075"/>
          </a:xfrm>
          <a:prstGeom prst="rect">
            <a:avLst/>
          </a:prstGeom>
          <a:noFill/>
          <a:ln w="9525">
            <a:noFill/>
            <a:miter lim="800000"/>
            <a:headEnd/>
            <a:tailEnd/>
          </a:ln>
        </p:spPr>
        <p:txBody>
          <a:bodyPr>
            <a:spAutoFit/>
          </a:bodyPr>
          <a:lstStyle/>
          <a:p>
            <a:pPr>
              <a:spcBef>
                <a:spcPct val="50000"/>
              </a:spcBef>
              <a:buSzPct val="140000"/>
              <a:buFontTx/>
              <a:buChar char="•"/>
              <a:defRPr/>
            </a:pPr>
            <a:r>
              <a:rPr lang="en-US" sz="2000" b="1" dirty="0">
                <a:solidFill>
                  <a:schemeClr val="bg2">
                    <a:lumMod val="75000"/>
                  </a:schemeClr>
                </a:solidFill>
                <a:latin typeface="Verdana" pitchFamily="34" charset="0"/>
              </a:rPr>
              <a:t> Testify at hearings</a:t>
            </a:r>
          </a:p>
          <a:p>
            <a:pPr>
              <a:spcBef>
                <a:spcPct val="50000"/>
              </a:spcBef>
              <a:buSzPct val="140000"/>
              <a:buFontTx/>
              <a:buChar char="•"/>
              <a:defRPr/>
            </a:pPr>
            <a:r>
              <a:rPr lang="en-US" sz="2000" b="1" dirty="0">
                <a:solidFill>
                  <a:schemeClr val="bg2">
                    <a:lumMod val="75000"/>
                  </a:schemeClr>
                </a:solidFill>
                <a:latin typeface="Verdana" pitchFamily="34" charset="0"/>
              </a:rPr>
              <a:t> In-District Meetings</a:t>
            </a:r>
          </a:p>
          <a:p>
            <a:pPr>
              <a:spcBef>
                <a:spcPct val="50000"/>
              </a:spcBef>
              <a:buSzPct val="140000"/>
              <a:buFontTx/>
              <a:buChar char="•"/>
              <a:defRPr/>
            </a:pPr>
            <a:r>
              <a:rPr lang="en-US" sz="2000" b="1" dirty="0">
                <a:solidFill>
                  <a:schemeClr val="bg2">
                    <a:lumMod val="75000"/>
                  </a:schemeClr>
                </a:solidFill>
                <a:latin typeface="Verdana" pitchFamily="34" charset="0"/>
              </a:rPr>
              <a:t> Invite Legislators to See Programs</a:t>
            </a:r>
          </a:p>
          <a:p>
            <a:pPr>
              <a:spcBef>
                <a:spcPct val="50000"/>
              </a:spcBef>
              <a:buSzPct val="140000"/>
              <a:buFontTx/>
              <a:buChar char="•"/>
              <a:defRPr/>
            </a:pPr>
            <a:r>
              <a:rPr lang="en-US" sz="2000" b="1" dirty="0">
                <a:solidFill>
                  <a:schemeClr val="bg2">
                    <a:lumMod val="75000"/>
                  </a:schemeClr>
                </a:solidFill>
                <a:latin typeface="Verdana" pitchFamily="34" charset="0"/>
              </a:rPr>
              <a:t> Capitol Lobby Visits</a:t>
            </a:r>
          </a:p>
          <a:p>
            <a:pPr>
              <a:spcBef>
                <a:spcPct val="50000"/>
              </a:spcBef>
              <a:buSzPct val="140000"/>
              <a:buFontTx/>
              <a:buChar char="•"/>
              <a:defRPr/>
            </a:pPr>
            <a:r>
              <a:rPr lang="en-US" sz="2000" b="1" dirty="0">
                <a:solidFill>
                  <a:schemeClr val="bg2">
                    <a:lumMod val="75000"/>
                  </a:schemeClr>
                </a:solidFill>
                <a:latin typeface="Verdana" pitchFamily="34" charset="0"/>
              </a:rPr>
              <a:t> Organize a public rally or an event with a key speaker</a:t>
            </a:r>
          </a:p>
        </p:txBody>
      </p:sp>
      <p:grpSp>
        <p:nvGrpSpPr>
          <p:cNvPr id="28677" name="Group 9"/>
          <p:cNvGrpSpPr>
            <a:grpSpLocks/>
          </p:cNvGrpSpPr>
          <p:nvPr/>
        </p:nvGrpSpPr>
        <p:grpSpPr bwMode="auto">
          <a:xfrm>
            <a:off x="0" y="0"/>
            <a:ext cx="9140825" cy="2324100"/>
            <a:chOff x="0" y="0"/>
            <a:chExt cx="5758" cy="1464"/>
          </a:xfrm>
        </p:grpSpPr>
        <p:sp>
          <p:nvSpPr>
            <p:cNvPr id="28679" name="Rectangle 5"/>
            <p:cNvSpPr>
              <a:spLocks noChangeArrowheads="1"/>
            </p:cNvSpPr>
            <p:nvPr/>
          </p:nvSpPr>
          <p:spPr bwMode="auto">
            <a:xfrm rot="5400000">
              <a:off x="2447" y="-2447"/>
              <a:ext cx="864" cy="5758"/>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p>
              <a:endParaRPr lang="en-US"/>
            </a:p>
          </p:txBody>
        </p:sp>
        <p:sp>
          <p:nvSpPr>
            <p:cNvPr id="28680" name="Text Box 11"/>
            <p:cNvSpPr txBox="1">
              <a:spLocks noChangeArrowheads="1"/>
            </p:cNvSpPr>
            <p:nvPr/>
          </p:nvSpPr>
          <p:spPr bwMode="auto">
            <a:xfrm>
              <a:off x="2064" y="154"/>
              <a:ext cx="3552"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800" b="1" dirty="0" smtClean="0">
                  <a:solidFill>
                    <a:schemeClr val="bg1"/>
                  </a:solidFill>
                  <a:latin typeface="Verdana" pitchFamily="34" charset="0"/>
                </a:rPr>
                <a:t>Sustain Your Vision</a:t>
              </a:r>
              <a:endParaRPr lang="en-US" sz="2800" b="1" dirty="0">
                <a:solidFill>
                  <a:schemeClr val="bg1"/>
                </a:solidFill>
                <a:latin typeface="Verdana" pitchFamily="34" charset="0"/>
              </a:endParaRPr>
            </a:p>
          </p:txBody>
        </p:sp>
        <p:sp>
          <p:nvSpPr>
            <p:cNvPr id="30729" name="Text Box 12"/>
            <p:cNvSpPr txBox="1">
              <a:spLocks noChangeArrowheads="1"/>
            </p:cNvSpPr>
            <p:nvPr/>
          </p:nvSpPr>
          <p:spPr bwMode="auto">
            <a:xfrm>
              <a:off x="1632" y="96"/>
              <a:ext cx="336" cy="330"/>
            </a:xfrm>
            <a:prstGeom prst="rect">
              <a:avLst/>
            </a:prstGeom>
            <a:solidFill>
              <a:srgbClr val="DDDDDD"/>
            </a:solidFill>
            <a:ln w="50800">
              <a:solidFill>
                <a:schemeClr val="bg1">
                  <a:lumMod val="75000"/>
                </a:schemeClr>
              </a:solidFill>
              <a:miter lim="800000"/>
              <a:headEnd/>
              <a:tailEnd/>
            </a:ln>
          </p:spPr>
          <p:txBody>
            <a:bodyPr>
              <a:spAutoFit/>
            </a:bodyPr>
            <a:lstStyle/>
            <a:p>
              <a:pPr algn="ctr">
                <a:spcBef>
                  <a:spcPct val="50000"/>
                </a:spcBef>
                <a:defRPr/>
              </a:pPr>
              <a:r>
                <a:rPr lang="en-US" sz="2800" b="1" dirty="0" smtClean="0">
                  <a:latin typeface="Verdana" pitchFamily="34" charset="0"/>
                </a:rPr>
                <a:t>7</a:t>
              </a:r>
              <a:endParaRPr lang="en-US" sz="2800" b="1" dirty="0">
                <a:latin typeface="Verdana" pitchFamily="34" charset="0"/>
              </a:endParaRPr>
            </a:p>
          </p:txBody>
        </p:sp>
        <p:grpSp>
          <p:nvGrpSpPr>
            <p:cNvPr id="28682" name="Group 13"/>
            <p:cNvGrpSpPr>
              <a:grpSpLocks/>
            </p:cNvGrpSpPr>
            <p:nvPr/>
          </p:nvGrpSpPr>
          <p:grpSpPr bwMode="auto">
            <a:xfrm>
              <a:off x="235" y="0"/>
              <a:ext cx="1541" cy="1464"/>
              <a:chOff x="570" y="442"/>
              <a:chExt cx="1541" cy="1464"/>
            </a:xfrm>
          </p:grpSpPr>
          <p:sp>
            <p:nvSpPr>
              <p:cNvPr id="28683" name="Freeform 8"/>
              <p:cNvSpPr>
                <a:spLocks/>
              </p:cNvSpPr>
              <p:nvPr/>
            </p:nvSpPr>
            <p:spPr bwMode="auto">
              <a:xfrm rot="6354732">
                <a:off x="1502" y="960"/>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28684" name="Freeform 6"/>
              <p:cNvSpPr>
                <a:spLocks/>
              </p:cNvSpPr>
              <p:nvPr/>
            </p:nvSpPr>
            <p:spPr bwMode="auto">
              <a:xfrm rot="6354732">
                <a:off x="816" y="1296"/>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28685" name="Freeform 7"/>
              <p:cNvSpPr>
                <a:spLocks/>
              </p:cNvSpPr>
              <p:nvPr/>
            </p:nvSpPr>
            <p:spPr bwMode="auto">
              <a:xfrm rot="5400000">
                <a:off x="650" y="866"/>
                <a:ext cx="561" cy="433"/>
              </a:xfrm>
              <a:custGeom>
                <a:avLst/>
                <a:gdLst>
                  <a:gd name="T0" fmla="*/ 0 w 873"/>
                  <a:gd name="T1" fmla="*/ 579 h 674"/>
                  <a:gd name="T2" fmla="*/ 83 w 873"/>
                  <a:gd name="T3" fmla="*/ 362 h 674"/>
                  <a:gd name="T4" fmla="*/ 156 w 873"/>
                  <a:gd name="T5" fmla="*/ 238 h 674"/>
                  <a:gd name="T6" fmla="*/ 280 w 873"/>
                  <a:gd name="T7" fmla="*/ 156 h 674"/>
                  <a:gd name="T8" fmla="*/ 704 w 873"/>
                  <a:gd name="T9" fmla="*/ 2 h 674"/>
                  <a:gd name="T10" fmla="*/ 745 w 873"/>
                  <a:gd name="T11" fmla="*/ 12 h 674"/>
                  <a:gd name="T12" fmla="*/ 652 w 873"/>
                  <a:gd name="T13" fmla="*/ 43 h 674"/>
                  <a:gd name="T14" fmla="*/ 558 w 873"/>
                  <a:gd name="T15" fmla="*/ 74 h 674"/>
                  <a:gd name="T16" fmla="*/ 435 w 873"/>
                  <a:gd name="T17" fmla="*/ 146 h 674"/>
                  <a:gd name="T18" fmla="*/ 383 w 873"/>
                  <a:gd name="T19" fmla="*/ 188 h 674"/>
                  <a:gd name="T20" fmla="*/ 321 w 873"/>
                  <a:gd name="T21" fmla="*/ 238 h 674"/>
                  <a:gd name="T22" fmla="*/ 269 w 873"/>
                  <a:gd name="T23" fmla="*/ 290 h 674"/>
                  <a:gd name="T24" fmla="*/ 248 w 873"/>
                  <a:gd name="T25" fmla="*/ 321 h 674"/>
                  <a:gd name="T26" fmla="*/ 186 w 873"/>
                  <a:gd name="T27" fmla="*/ 362 h 674"/>
                  <a:gd name="T28" fmla="*/ 145 w 873"/>
                  <a:gd name="T29" fmla="*/ 403 h 674"/>
                  <a:gd name="T30" fmla="*/ 103 w 873"/>
                  <a:gd name="T31" fmla="*/ 445 h 674"/>
                  <a:gd name="T32" fmla="*/ 62 w 873"/>
                  <a:gd name="T33" fmla="*/ 496 h 674"/>
                  <a:gd name="T34" fmla="*/ 21 w 873"/>
                  <a:gd name="T35" fmla="*/ 548 h 674"/>
                  <a:gd name="T36" fmla="*/ 0 w 873"/>
                  <a:gd name="T37" fmla="*/ 579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sp>
            <p:nvSpPr>
              <p:cNvPr id="28686" name="Freeform 9"/>
              <p:cNvSpPr>
                <a:spLocks/>
              </p:cNvSpPr>
              <p:nvPr/>
            </p:nvSpPr>
            <p:spPr bwMode="auto">
              <a:xfrm rot="4083525">
                <a:off x="706" y="306"/>
                <a:ext cx="840" cy="1111"/>
              </a:xfrm>
              <a:custGeom>
                <a:avLst/>
                <a:gdLst>
                  <a:gd name="T0" fmla="*/ 0 w 873"/>
                  <a:gd name="T1" fmla="*/ 2147483647 h 674"/>
                  <a:gd name="T2" fmla="*/ 79155 w 873"/>
                  <a:gd name="T3" fmla="*/ 2147483647 h 674"/>
                  <a:gd name="T4" fmla="*/ 148420 w 873"/>
                  <a:gd name="T5" fmla="*/ 2147483647 h 674"/>
                  <a:gd name="T6" fmla="*/ 267157 w 873"/>
                  <a:gd name="T7" fmla="*/ 1414828567 h 674"/>
                  <a:gd name="T8" fmla="*/ 672838 w 873"/>
                  <a:gd name="T9" fmla="*/ 15549676 h 674"/>
                  <a:gd name="T10" fmla="*/ 712416 w 873"/>
                  <a:gd name="T11" fmla="*/ 108833995 h 674"/>
                  <a:gd name="T12" fmla="*/ 623366 w 873"/>
                  <a:gd name="T13" fmla="*/ 388689664 h 674"/>
                  <a:gd name="T14" fmla="*/ 534313 w 873"/>
                  <a:gd name="T15" fmla="*/ 668545940 h 674"/>
                  <a:gd name="T16" fmla="*/ 415576 w 873"/>
                  <a:gd name="T17" fmla="*/ 1321542685 h 674"/>
                  <a:gd name="T18" fmla="*/ 366100 w 873"/>
                  <a:gd name="T19" fmla="*/ 1694686214 h 674"/>
                  <a:gd name="T20" fmla="*/ 306735 w 873"/>
                  <a:gd name="T21" fmla="*/ 2147483647 h 674"/>
                  <a:gd name="T22" fmla="*/ 257260 w 873"/>
                  <a:gd name="T23" fmla="*/ 2147483647 h 674"/>
                  <a:gd name="T24" fmla="*/ 237471 w 873"/>
                  <a:gd name="T25" fmla="*/ 2147483647 h 674"/>
                  <a:gd name="T26" fmla="*/ 178105 w 873"/>
                  <a:gd name="T27" fmla="*/ 2147483647 h 674"/>
                  <a:gd name="T28" fmla="*/ 138526 w 873"/>
                  <a:gd name="T29" fmla="*/ 2147483647 h 674"/>
                  <a:gd name="T30" fmla="*/ 98945 w 873"/>
                  <a:gd name="T31" fmla="*/ 2147483647 h 674"/>
                  <a:gd name="T32" fmla="*/ 59370 w 873"/>
                  <a:gd name="T33" fmla="*/ 2147483647 h 674"/>
                  <a:gd name="T34" fmla="*/ 19789 w 873"/>
                  <a:gd name="T35" fmla="*/ 2147483647 h 674"/>
                  <a:gd name="T36" fmla="*/ 0 w 873"/>
                  <a:gd name="T37" fmla="*/ 2147483647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grpSp>
      </p:grpSp>
      <p:sp>
        <p:nvSpPr>
          <p:cNvPr id="30726" name="Text Box 18"/>
          <p:cNvSpPr txBox="1">
            <a:spLocks noChangeArrowheads="1"/>
          </p:cNvSpPr>
          <p:nvPr/>
        </p:nvSpPr>
        <p:spPr bwMode="auto">
          <a:xfrm>
            <a:off x="4648200" y="2895600"/>
            <a:ext cx="4343400" cy="3324225"/>
          </a:xfrm>
          <a:prstGeom prst="rect">
            <a:avLst/>
          </a:prstGeom>
          <a:noFill/>
          <a:ln w="9525">
            <a:noFill/>
            <a:miter lim="800000"/>
            <a:headEnd/>
            <a:tailEnd/>
          </a:ln>
        </p:spPr>
        <p:txBody>
          <a:bodyPr>
            <a:spAutoFit/>
          </a:bodyPr>
          <a:lstStyle/>
          <a:p>
            <a:pPr>
              <a:spcBef>
                <a:spcPct val="50000"/>
              </a:spcBef>
              <a:buSzPct val="140000"/>
              <a:buFontTx/>
              <a:buChar char="•"/>
              <a:defRPr/>
            </a:pPr>
            <a:r>
              <a:rPr lang="en-US" sz="2000" dirty="0">
                <a:solidFill>
                  <a:schemeClr val="bg2">
                    <a:lumMod val="75000"/>
                  </a:schemeClr>
                </a:solidFill>
                <a:latin typeface="Verdana" pitchFamily="34" charset="0"/>
              </a:rPr>
              <a:t> </a:t>
            </a:r>
            <a:r>
              <a:rPr lang="en-US" sz="2000" b="1" dirty="0">
                <a:solidFill>
                  <a:schemeClr val="bg2">
                    <a:lumMod val="75000"/>
                  </a:schemeClr>
                </a:solidFill>
                <a:latin typeface="Verdana" pitchFamily="34" charset="0"/>
              </a:rPr>
              <a:t>Develop region-specific fact sheets</a:t>
            </a:r>
          </a:p>
          <a:p>
            <a:pPr>
              <a:spcBef>
                <a:spcPct val="50000"/>
              </a:spcBef>
              <a:buSzPct val="140000"/>
              <a:buFontTx/>
              <a:buChar char="•"/>
              <a:defRPr/>
            </a:pPr>
            <a:r>
              <a:rPr lang="en-US" sz="2000" b="1" dirty="0">
                <a:solidFill>
                  <a:schemeClr val="bg2">
                    <a:lumMod val="75000"/>
                  </a:schemeClr>
                </a:solidFill>
                <a:latin typeface="Verdana" pitchFamily="34" charset="0"/>
              </a:rPr>
              <a:t> Collect petitions for your cause</a:t>
            </a:r>
          </a:p>
          <a:p>
            <a:pPr>
              <a:spcBef>
                <a:spcPct val="50000"/>
              </a:spcBef>
              <a:buSzPct val="140000"/>
              <a:buFontTx/>
              <a:buChar char="•"/>
              <a:defRPr/>
            </a:pPr>
            <a:r>
              <a:rPr lang="en-US" sz="2000" b="1" dirty="0">
                <a:solidFill>
                  <a:schemeClr val="bg2">
                    <a:lumMod val="75000"/>
                  </a:schemeClr>
                </a:solidFill>
                <a:latin typeface="Verdana" pitchFamily="34" charset="0"/>
              </a:rPr>
              <a:t> Earned media</a:t>
            </a:r>
          </a:p>
          <a:p>
            <a:pPr>
              <a:spcBef>
                <a:spcPct val="50000"/>
              </a:spcBef>
              <a:buSzPct val="140000"/>
              <a:buFontTx/>
              <a:buChar char="•"/>
              <a:defRPr/>
            </a:pPr>
            <a:r>
              <a:rPr lang="en-US" sz="2000" b="1" dirty="0">
                <a:solidFill>
                  <a:schemeClr val="bg2">
                    <a:lumMod val="75000"/>
                  </a:schemeClr>
                </a:solidFill>
                <a:latin typeface="Verdana" pitchFamily="34" charset="0"/>
              </a:rPr>
              <a:t> Phone calls</a:t>
            </a:r>
          </a:p>
          <a:p>
            <a:pPr>
              <a:spcBef>
                <a:spcPct val="50000"/>
              </a:spcBef>
              <a:buSzPct val="140000"/>
              <a:buFontTx/>
              <a:buChar char="•"/>
              <a:defRPr/>
            </a:pPr>
            <a:r>
              <a:rPr lang="en-US" sz="2000" b="1" dirty="0">
                <a:solidFill>
                  <a:schemeClr val="bg2">
                    <a:lumMod val="75000"/>
                  </a:schemeClr>
                </a:solidFill>
                <a:latin typeface="Verdana" pitchFamily="34" charset="0"/>
              </a:rPr>
              <a:t> Letters/Emails</a:t>
            </a:r>
          </a:p>
          <a:p>
            <a:pPr>
              <a:spcBef>
                <a:spcPct val="50000"/>
              </a:spcBef>
              <a:buSzPct val="140000"/>
              <a:buFontTx/>
              <a:buChar char="•"/>
              <a:defRPr/>
            </a:pPr>
            <a:r>
              <a:rPr lang="en-US" sz="2000" b="1" dirty="0">
                <a:solidFill>
                  <a:schemeClr val="bg2">
                    <a:lumMod val="75000"/>
                  </a:schemeClr>
                </a:solidFill>
                <a:latin typeface="Verdana" pitchFamily="34" charset="0"/>
              </a:rPr>
              <a:t> Tell Your Story Campaigns</a:t>
            </a:r>
          </a:p>
        </p:txBody>
      </p:sp>
    </p:spTree>
  </p:cSld>
  <p:clrMapOvr>
    <a:masterClrMapping/>
  </p:clrMapOvr>
  <p:transition spd="med">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11"/>
          <p:cNvSpPr>
            <a:spLocks/>
          </p:cNvSpPr>
          <p:nvPr/>
        </p:nvSpPr>
        <p:spPr bwMode="auto">
          <a:xfrm rot="1313254">
            <a:off x="4159250" y="3036888"/>
            <a:ext cx="2857500" cy="2562225"/>
          </a:xfrm>
          <a:custGeom>
            <a:avLst/>
            <a:gdLst>
              <a:gd name="T0" fmla="*/ 2147483647 w 1645"/>
              <a:gd name="T1" fmla="*/ 2147483647 h 1608"/>
              <a:gd name="T2" fmla="*/ 2147483647 w 1645"/>
              <a:gd name="T3" fmla="*/ 2147483647 h 1608"/>
              <a:gd name="T4" fmla="*/ 2147483647 w 1645"/>
              <a:gd name="T5" fmla="*/ 2147483647 h 1608"/>
              <a:gd name="T6" fmla="*/ 2147483647 w 1645"/>
              <a:gd name="T7" fmla="*/ 2147483647 h 1608"/>
              <a:gd name="T8" fmla="*/ 2147483647 w 1645"/>
              <a:gd name="T9" fmla="*/ 2147483647 h 1608"/>
              <a:gd name="T10" fmla="*/ 2147483647 w 1645"/>
              <a:gd name="T11" fmla="*/ 2147483647 h 1608"/>
              <a:gd name="T12" fmla="*/ 2147483647 w 1645"/>
              <a:gd name="T13" fmla="*/ 2147483647 h 1608"/>
              <a:gd name="T14" fmla="*/ 2147483647 w 1645"/>
              <a:gd name="T15" fmla="*/ 0 h 1608"/>
              <a:gd name="T16" fmla="*/ 2147483647 w 1645"/>
              <a:gd name="T17" fmla="*/ 2147483647 h 1608"/>
              <a:gd name="T18" fmla="*/ 2147483647 w 1645"/>
              <a:gd name="T19" fmla="*/ 2147483647 h 1608"/>
              <a:gd name="T20" fmla="*/ 2147483647 w 1645"/>
              <a:gd name="T21" fmla="*/ 2147483647 h 1608"/>
              <a:gd name="T22" fmla="*/ 2147483647 w 1645"/>
              <a:gd name="T23" fmla="*/ 2147483647 h 1608"/>
              <a:gd name="T24" fmla="*/ 2147483647 w 1645"/>
              <a:gd name="T25" fmla="*/ 2147483647 h 1608"/>
              <a:gd name="T26" fmla="*/ 2147483647 w 1645"/>
              <a:gd name="T27" fmla="*/ 2147483647 h 1608"/>
              <a:gd name="T28" fmla="*/ 2147483647 w 1645"/>
              <a:gd name="T29" fmla="*/ 2147483647 h 1608"/>
              <a:gd name="T30" fmla="*/ 2147483647 w 1645"/>
              <a:gd name="T31" fmla="*/ 2147483647 h 1608"/>
              <a:gd name="T32" fmla="*/ 2147483647 w 1645"/>
              <a:gd name="T33" fmla="*/ 2147483647 h 1608"/>
              <a:gd name="T34" fmla="*/ 2147483647 w 1645"/>
              <a:gd name="T35" fmla="*/ 2147483647 h 1608"/>
              <a:gd name="T36" fmla="*/ 2147483647 w 1645"/>
              <a:gd name="T37" fmla="*/ 2147483647 h 1608"/>
              <a:gd name="T38" fmla="*/ 2147483647 w 1645"/>
              <a:gd name="T39" fmla="*/ 2147483647 h 1608"/>
              <a:gd name="T40" fmla="*/ 2147483647 w 1645"/>
              <a:gd name="T41" fmla="*/ 2147483647 h 1608"/>
              <a:gd name="T42" fmla="*/ 2147483647 w 1645"/>
              <a:gd name="T43" fmla="*/ 2147483647 h 1608"/>
              <a:gd name="T44" fmla="*/ 2147483647 w 1645"/>
              <a:gd name="T45" fmla="*/ 2147483647 h 1608"/>
              <a:gd name="T46" fmla="*/ 2147483647 w 1645"/>
              <a:gd name="T47" fmla="*/ 2147483647 h 1608"/>
              <a:gd name="T48" fmla="*/ 2147483647 w 1645"/>
              <a:gd name="T49" fmla="*/ 2147483647 h 1608"/>
              <a:gd name="T50" fmla="*/ 2147483647 w 1645"/>
              <a:gd name="T51" fmla="*/ 2147483647 h 1608"/>
              <a:gd name="T52" fmla="*/ 2147483647 w 1645"/>
              <a:gd name="T53" fmla="*/ 2147483647 h 1608"/>
              <a:gd name="T54" fmla="*/ 2147483647 w 1645"/>
              <a:gd name="T55" fmla="*/ 2147483647 h 1608"/>
              <a:gd name="T56" fmla="*/ 2147483647 w 1645"/>
              <a:gd name="T57" fmla="*/ 2147483647 h 1608"/>
              <a:gd name="T58" fmla="*/ 2147483647 w 1645"/>
              <a:gd name="T59" fmla="*/ 2147483647 h 1608"/>
              <a:gd name="T60" fmla="*/ 2147483647 w 1645"/>
              <a:gd name="T61" fmla="*/ 2147483647 h 1608"/>
              <a:gd name="T62" fmla="*/ 2147483647 w 1645"/>
              <a:gd name="T63" fmla="*/ 2147483647 h 1608"/>
              <a:gd name="T64" fmla="*/ 2147483647 w 1645"/>
              <a:gd name="T65" fmla="*/ 2147483647 h 1608"/>
              <a:gd name="T66" fmla="*/ 2147483647 w 1645"/>
              <a:gd name="T67" fmla="*/ 2147483647 h 1608"/>
              <a:gd name="T68" fmla="*/ 2147483647 w 1645"/>
              <a:gd name="T69" fmla="*/ 2147483647 h 1608"/>
              <a:gd name="T70" fmla="*/ 2147483647 w 1645"/>
              <a:gd name="T71" fmla="*/ 2147483647 h 1608"/>
              <a:gd name="T72" fmla="*/ 2147483647 w 1645"/>
              <a:gd name="T73" fmla="*/ 2147483647 h 1608"/>
              <a:gd name="T74" fmla="*/ 2147483647 w 1645"/>
              <a:gd name="T75" fmla="*/ 2147483647 h 1608"/>
              <a:gd name="T76" fmla="*/ 2147483647 w 1645"/>
              <a:gd name="T77" fmla="*/ 2147483647 h 1608"/>
              <a:gd name="T78" fmla="*/ 2147483647 w 1645"/>
              <a:gd name="T79" fmla="*/ 2147483647 h 1608"/>
              <a:gd name="T80" fmla="*/ 2147483647 w 1645"/>
              <a:gd name="T81" fmla="*/ 2147483647 h 1608"/>
              <a:gd name="T82" fmla="*/ 2147483647 w 1645"/>
              <a:gd name="T83" fmla="*/ 2147483647 h 1608"/>
              <a:gd name="T84" fmla="*/ 2147483647 w 1645"/>
              <a:gd name="T85" fmla="*/ 2147483647 h 1608"/>
              <a:gd name="T86" fmla="*/ 2147483647 w 1645"/>
              <a:gd name="T87" fmla="*/ 2147483647 h 1608"/>
              <a:gd name="T88" fmla="*/ 2147483647 w 1645"/>
              <a:gd name="T89" fmla="*/ 2147483647 h 1608"/>
              <a:gd name="T90" fmla="*/ 2147483647 w 1645"/>
              <a:gd name="T91" fmla="*/ 2147483647 h 1608"/>
              <a:gd name="T92" fmla="*/ 2147483647 w 1645"/>
              <a:gd name="T93" fmla="*/ 2147483647 h 1608"/>
              <a:gd name="T94" fmla="*/ 2147483647 w 1645"/>
              <a:gd name="T95" fmla="*/ 2147483647 h 1608"/>
              <a:gd name="T96" fmla="*/ 2147483647 w 1645"/>
              <a:gd name="T97" fmla="*/ 2147483647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F4F4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 name="Freeform 13"/>
          <p:cNvSpPr>
            <a:spLocks/>
          </p:cNvSpPr>
          <p:nvPr/>
        </p:nvSpPr>
        <p:spPr bwMode="auto">
          <a:xfrm rot="1313254">
            <a:off x="2940050" y="1588"/>
            <a:ext cx="2857500" cy="2560637"/>
          </a:xfrm>
          <a:custGeom>
            <a:avLst/>
            <a:gdLst>
              <a:gd name="T0" fmla="*/ 2147483647 w 1645"/>
              <a:gd name="T1" fmla="*/ 2147483647 h 1608"/>
              <a:gd name="T2" fmla="*/ 2147483647 w 1645"/>
              <a:gd name="T3" fmla="*/ 2147483647 h 1608"/>
              <a:gd name="T4" fmla="*/ 2147483647 w 1645"/>
              <a:gd name="T5" fmla="*/ 2147483647 h 1608"/>
              <a:gd name="T6" fmla="*/ 2147483647 w 1645"/>
              <a:gd name="T7" fmla="*/ 2147483647 h 1608"/>
              <a:gd name="T8" fmla="*/ 2147483647 w 1645"/>
              <a:gd name="T9" fmla="*/ 2147483647 h 1608"/>
              <a:gd name="T10" fmla="*/ 2147483647 w 1645"/>
              <a:gd name="T11" fmla="*/ 2147483647 h 1608"/>
              <a:gd name="T12" fmla="*/ 2147483647 w 1645"/>
              <a:gd name="T13" fmla="*/ 2147483647 h 1608"/>
              <a:gd name="T14" fmla="*/ 2147483647 w 1645"/>
              <a:gd name="T15" fmla="*/ 0 h 1608"/>
              <a:gd name="T16" fmla="*/ 2147483647 w 1645"/>
              <a:gd name="T17" fmla="*/ 2147483647 h 1608"/>
              <a:gd name="T18" fmla="*/ 2147483647 w 1645"/>
              <a:gd name="T19" fmla="*/ 2147483647 h 1608"/>
              <a:gd name="T20" fmla="*/ 2147483647 w 1645"/>
              <a:gd name="T21" fmla="*/ 2147483647 h 1608"/>
              <a:gd name="T22" fmla="*/ 2147483647 w 1645"/>
              <a:gd name="T23" fmla="*/ 2147483647 h 1608"/>
              <a:gd name="T24" fmla="*/ 2147483647 w 1645"/>
              <a:gd name="T25" fmla="*/ 2147483647 h 1608"/>
              <a:gd name="T26" fmla="*/ 2147483647 w 1645"/>
              <a:gd name="T27" fmla="*/ 2147483647 h 1608"/>
              <a:gd name="T28" fmla="*/ 2147483647 w 1645"/>
              <a:gd name="T29" fmla="*/ 2147483647 h 1608"/>
              <a:gd name="T30" fmla="*/ 2147483647 w 1645"/>
              <a:gd name="T31" fmla="*/ 2147483647 h 1608"/>
              <a:gd name="T32" fmla="*/ 2147483647 w 1645"/>
              <a:gd name="T33" fmla="*/ 2147483647 h 1608"/>
              <a:gd name="T34" fmla="*/ 2147483647 w 1645"/>
              <a:gd name="T35" fmla="*/ 2147483647 h 1608"/>
              <a:gd name="T36" fmla="*/ 2147483647 w 1645"/>
              <a:gd name="T37" fmla="*/ 2147483647 h 1608"/>
              <a:gd name="T38" fmla="*/ 2147483647 w 1645"/>
              <a:gd name="T39" fmla="*/ 2147483647 h 1608"/>
              <a:gd name="T40" fmla="*/ 2147483647 w 1645"/>
              <a:gd name="T41" fmla="*/ 2147483647 h 1608"/>
              <a:gd name="T42" fmla="*/ 2147483647 w 1645"/>
              <a:gd name="T43" fmla="*/ 2147483647 h 1608"/>
              <a:gd name="T44" fmla="*/ 2147483647 w 1645"/>
              <a:gd name="T45" fmla="*/ 2147483647 h 1608"/>
              <a:gd name="T46" fmla="*/ 2147483647 w 1645"/>
              <a:gd name="T47" fmla="*/ 2147483647 h 1608"/>
              <a:gd name="T48" fmla="*/ 2147483647 w 1645"/>
              <a:gd name="T49" fmla="*/ 2147483647 h 1608"/>
              <a:gd name="T50" fmla="*/ 2147483647 w 1645"/>
              <a:gd name="T51" fmla="*/ 2147483647 h 1608"/>
              <a:gd name="T52" fmla="*/ 2147483647 w 1645"/>
              <a:gd name="T53" fmla="*/ 2147483647 h 1608"/>
              <a:gd name="T54" fmla="*/ 2147483647 w 1645"/>
              <a:gd name="T55" fmla="*/ 2147483647 h 1608"/>
              <a:gd name="T56" fmla="*/ 2147483647 w 1645"/>
              <a:gd name="T57" fmla="*/ 2147483647 h 1608"/>
              <a:gd name="T58" fmla="*/ 2147483647 w 1645"/>
              <a:gd name="T59" fmla="*/ 2147483647 h 1608"/>
              <a:gd name="T60" fmla="*/ 2147483647 w 1645"/>
              <a:gd name="T61" fmla="*/ 2147483647 h 1608"/>
              <a:gd name="T62" fmla="*/ 2147483647 w 1645"/>
              <a:gd name="T63" fmla="*/ 2147483647 h 1608"/>
              <a:gd name="T64" fmla="*/ 2147483647 w 1645"/>
              <a:gd name="T65" fmla="*/ 2147483647 h 1608"/>
              <a:gd name="T66" fmla="*/ 2147483647 w 1645"/>
              <a:gd name="T67" fmla="*/ 2147483647 h 1608"/>
              <a:gd name="T68" fmla="*/ 2147483647 w 1645"/>
              <a:gd name="T69" fmla="*/ 2147483647 h 1608"/>
              <a:gd name="T70" fmla="*/ 2147483647 w 1645"/>
              <a:gd name="T71" fmla="*/ 2147483647 h 1608"/>
              <a:gd name="T72" fmla="*/ 2147483647 w 1645"/>
              <a:gd name="T73" fmla="*/ 2147483647 h 1608"/>
              <a:gd name="T74" fmla="*/ 2147483647 w 1645"/>
              <a:gd name="T75" fmla="*/ 2147483647 h 1608"/>
              <a:gd name="T76" fmla="*/ 2147483647 w 1645"/>
              <a:gd name="T77" fmla="*/ 2147483647 h 1608"/>
              <a:gd name="T78" fmla="*/ 2147483647 w 1645"/>
              <a:gd name="T79" fmla="*/ 2147483647 h 1608"/>
              <a:gd name="T80" fmla="*/ 2147483647 w 1645"/>
              <a:gd name="T81" fmla="*/ 2147483647 h 1608"/>
              <a:gd name="T82" fmla="*/ 2147483647 w 1645"/>
              <a:gd name="T83" fmla="*/ 2147483647 h 1608"/>
              <a:gd name="T84" fmla="*/ 2147483647 w 1645"/>
              <a:gd name="T85" fmla="*/ 2147483647 h 1608"/>
              <a:gd name="T86" fmla="*/ 2147483647 w 1645"/>
              <a:gd name="T87" fmla="*/ 2147483647 h 1608"/>
              <a:gd name="T88" fmla="*/ 2147483647 w 1645"/>
              <a:gd name="T89" fmla="*/ 2147483647 h 1608"/>
              <a:gd name="T90" fmla="*/ 2147483647 w 1645"/>
              <a:gd name="T91" fmla="*/ 2147483647 h 1608"/>
              <a:gd name="T92" fmla="*/ 2147483647 w 1645"/>
              <a:gd name="T93" fmla="*/ 2147483647 h 1608"/>
              <a:gd name="T94" fmla="*/ 2147483647 w 1645"/>
              <a:gd name="T95" fmla="*/ 2147483647 h 1608"/>
              <a:gd name="T96" fmla="*/ 2147483647 w 1645"/>
              <a:gd name="T97" fmla="*/ 2147483647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F4F4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6" name="Freeform 14"/>
          <p:cNvSpPr>
            <a:spLocks/>
          </p:cNvSpPr>
          <p:nvPr/>
        </p:nvSpPr>
        <p:spPr bwMode="auto">
          <a:xfrm rot="-957953">
            <a:off x="179388" y="1603375"/>
            <a:ext cx="3935412" cy="4670425"/>
          </a:xfrm>
          <a:custGeom>
            <a:avLst/>
            <a:gdLst>
              <a:gd name="T0" fmla="*/ 0 w 873"/>
              <a:gd name="T1" fmla="*/ 2147483647 h 674"/>
              <a:gd name="T2" fmla="*/ 2147483647 w 873"/>
              <a:gd name="T3" fmla="*/ 2147483647 h 674"/>
              <a:gd name="T4" fmla="*/ 2147483647 w 873"/>
              <a:gd name="T5" fmla="*/ 2147483647 h 674"/>
              <a:gd name="T6" fmla="*/ 2147483647 w 873"/>
              <a:gd name="T7" fmla="*/ 2147483647 h 674"/>
              <a:gd name="T8" fmla="*/ 2147483647 w 873"/>
              <a:gd name="T9" fmla="*/ 2147483647 h 674"/>
              <a:gd name="T10" fmla="*/ 2147483647 w 873"/>
              <a:gd name="T11" fmla="*/ 2147483647 h 674"/>
              <a:gd name="T12" fmla="*/ 2147483647 w 873"/>
              <a:gd name="T13" fmla="*/ 2147483647 h 674"/>
              <a:gd name="T14" fmla="*/ 2147483647 w 873"/>
              <a:gd name="T15" fmla="*/ 2147483647 h 674"/>
              <a:gd name="T16" fmla="*/ 2147483647 w 873"/>
              <a:gd name="T17" fmla="*/ 2147483647 h 674"/>
              <a:gd name="T18" fmla="*/ 2147483647 w 873"/>
              <a:gd name="T19" fmla="*/ 2147483647 h 674"/>
              <a:gd name="T20" fmla="*/ 2147483647 w 873"/>
              <a:gd name="T21" fmla="*/ 2147483647 h 674"/>
              <a:gd name="T22" fmla="*/ 2147483647 w 873"/>
              <a:gd name="T23" fmla="*/ 2147483647 h 674"/>
              <a:gd name="T24" fmla="*/ 2147483647 w 873"/>
              <a:gd name="T25" fmla="*/ 2147483647 h 674"/>
              <a:gd name="T26" fmla="*/ 2147483647 w 873"/>
              <a:gd name="T27" fmla="*/ 2147483647 h 674"/>
              <a:gd name="T28" fmla="*/ 2147483647 w 873"/>
              <a:gd name="T29" fmla="*/ 2147483647 h 674"/>
              <a:gd name="T30" fmla="*/ 2147483647 w 873"/>
              <a:gd name="T31" fmla="*/ 2147483647 h 674"/>
              <a:gd name="T32" fmla="*/ 2147483647 w 873"/>
              <a:gd name="T33" fmla="*/ 2147483647 h 674"/>
              <a:gd name="T34" fmla="*/ 2147483647 w 873"/>
              <a:gd name="T35" fmla="*/ 2147483647 h 674"/>
              <a:gd name="T36" fmla="*/ 0 w 873"/>
              <a:gd name="T37" fmla="*/ 2147483647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F4F4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7" name="Text Box 15"/>
          <p:cNvSpPr txBox="1">
            <a:spLocks noChangeArrowheads="1"/>
          </p:cNvSpPr>
          <p:nvPr/>
        </p:nvSpPr>
        <p:spPr bwMode="auto">
          <a:xfrm>
            <a:off x="304800" y="1706563"/>
            <a:ext cx="7772400" cy="3970318"/>
          </a:xfrm>
          <a:prstGeom prst="rect">
            <a:avLst/>
          </a:prstGeom>
          <a:noFill/>
          <a:ln w="9525">
            <a:noFill/>
            <a:miter lim="800000"/>
            <a:headEnd/>
            <a:tailEnd/>
          </a:ln>
        </p:spPr>
        <p:txBody>
          <a:bodyPr>
            <a:spAutoFit/>
          </a:bodyPr>
          <a:lstStyle/>
          <a:p>
            <a:pPr>
              <a:defRPr/>
            </a:pPr>
            <a:r>
              <a:rPr lang="en-US" sz="2800" b="1" i="1" dirty="0" smtClean="0">
                <a:solidFill>
                  <a:srgbClr val="FF0000"/>
                </a:solidFill>
                <a:latin typeface="Verdana" pitchFamily="34" charset="0"/>
              </a:rPr>
              <a:t>Identify needs of Missouri’s Children</a:t>
            </a:r>
          </a:p>
          <a:p>
            <a:pPr>
              <a:defRPr/>
            </a:pPr>
            <a:r>
              <a:rPr lang="en-US" sz="2800" b="1" i="1" dirty="0">
                <a:solidFill>
                  <a:srgbClr val="FF0000"/>
                </a:solidFill>
                <a:latin typeface="Verdana" pitchFamily="34" charset="0"/>
              </a:rPr>
              <a:t>	</a:t>
            </a:r>
            <a:r>
              <a:rPr lang="en-US" sz="2800" b="1" i="1" dirty="0" smtClean="0">
                <a:solidFill>
                  <a:srgbClr val="FF0000"/>
                </a:solidFill>
                <a:latin typeface="Verdana" pitchFamily="34" charset="0"/>
              </a:rPr>
              <a:t>(Motivation To Take Action)</a:t>
            </a:r>
            <a:endParaRPr lang="en-US" sz="2800" b="1" i="1" dirty="0" smtClean="0">
              <a:solidFill>
                <a:srgbClr val="FF0000"/>
              </a:solidFill>
              <a:latin typeface="Verdana" pitchFamily="34" charset="0"/>
            </a:endParaRPr>
          </a:p>
          <a:p>
            <a:pPr>
              <a:defRPr/>
            </a:pPr>
            <a:endParaRPr lang="en-US" sz="2800" b="1" i="1" dirty="0" smtClean="0">
              <a:solidFill>
                <a:schemeClr val="bg2">
                  <a:lumMod val="75000"/>
                </a:schemeClr>
              </a:solidFill>
              <a:latin typeface="Verdana" pitchFamily="34" charset="0"/>
            </a:endParaRPr>
          </a:p>
          <a:p>
            <a:pPr>
              <a:defRPr/>
            </a:pPr>
            <a:r>
              <a:rPr lang="en-US" sz="2800" b="1" i="1" dirty="0" smtClean="0">
                <a:solidFill>
                  <a:schemeClr val="bg2">
                    <a:lumMod val="75000"/>
                  </a:schemeClr>
                </a:solidFill>
                <a:latin typeface="Verdana" pitchFamily="34" charset="0"/>
              </a:rPr>
              <a:t>Kids Count Data</a:t>
            </a:r>
          </a:p>
          <a:p>
            <a:pPr>
              <a:defRPr/>
            </a:pPr>
            <a:endParaRPr lang="en-US" sz="2800" b="1" i="1" dirty="0">
              <a:solidFill>
                <a:schemeClr val="bg2">
                  <a:lumMod val="75000"/>
                </a:schemeClr>
              </a:solidFill>
              <a:latin typeface="Verdana" pitchFamily="34" charset="0"/>
            </a:endParaRPr>
          </a:p>
          <a:p>
            <a:pPr>
              <a:defRPr/>
            </a:pPr>
            <a:r>
              <a:rPr lang="en-US" sz="2800" b="1" i="1" dirty="0" smtClean="0">
                <a:solidFill>
                  <a:schemeClr val="bg2">
                    <a:lumMod val="75000"/>
                  </a:schemeClr>
                </a:solidFill>
                <a:latin typeface="Verdana" pitchFamily="34" charset="0"/>
              </a:rPr>
              <a:t>Missouri PTA Legislative Priorities</a:t>
            </a:r>
          </a:p>
          <a:p>
            <a:pPr>
              <a:defRPr/>
            </a:pPr>
            <a:endParaRPr lang="en-US" sz="2800" b="1" i="1" dirty="0">
              <a:solidFill>
                <a:schemeClr val="bg2">
                  <a:lumMod val="75000"/>
                </a:schemeClr>
              </a:solidFill>
              <a:latin typeface="Verdana" pitchFamily="34" charset="0"/>
            </a:endParaRPr>
          </a:p>
          <a:p>
            <a:pPr>
              <a:defRPr/>
            </a:pPr>
            <a:r>
              <a:rPr lang="en-US" sz="2800" b="1" i="1" dirty="0" smtClean="0">
                <a:solidFill>
                  <a:schemeClr val="bg2">
                    <a:lumMod val="75000"/>
                  </a:schemeClr>
                </a:solidFill>
                <a:latin typeface="Verdana" pitchFamily="34" charset="0"/>
              </a:rPr>
              <a:t>National PTA Legislative Priorities</a:t>
            </a:r>
            <a:endParaRPr lang="en-US" sz="2800" b="1" i="1" dirty="0">
              <a:solidFill>
                <a:schemeClr val="bg2">
                  <a:lumMod val="75000"/>
                </a:schemeClr>
              </a:solidFill>
              <a:latin typeface="Verdana" pitchFamily="34" charset="0"/>
            </a:endParaRPr>
          </a:p>
          <a:p>
            <a:pPr>
              <a:defRPr/>
            </a:pPr>
            <a:endParaRPr lang="en-US" sz="2800" b="1" i="1" dirty="0">
              <a:solidFill>
                <a:schemeClr val="bg2">
                  <a:lumMod val="75000"/>
                </a:schemeClr>
              </a:solidFill>
              <a:latin typeface="Verdana" pitchFamily="34" charset="0"/>
            </a:endParaRPr>
          </a:p>
        </p:txBody>
      </p:sp>
    </p:spTree>
    <p:extLst>
      <p:ext uri="{BB962C8B-B14F-4D97-AF65-F5344CB8AC3E}">
        <p14:creationId xmlns:p14="http://schemas.microsoft.com/office/powerpoint/2010/main" val="3430535326"/>
      </p:ext>
    </p:extLst>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8" name="Group 15"/>
          <p:cNvGrpSpPr>
            <a:grpSpLocks/>
          </p:cNvGrpSpPr>
          <p:nvPr/>
        </p:nvGrpSpPr>
        <p:grpSpPr bwMode="auto">
          <a:xfrm>
            <a:off x="3733800" y="381000"/>
            <a:ext cx="3124200" cy="2362200"/>
            <a:chOff x="1776" y="-96"/>
            <a:chExt cx="1968" cy="1488"/>
          </a:xfrm>
        </p:grpSpPr>
        <p:sp>
          <p:nvSpPr>
            <p:cNvPr id="29709" name="Freeform 16"/>
            <p:cNvSpPr>
              <a:spLocks/>
            </p:cNvSpPr>
            <p:nvPr/>
          </p:nvSpPr>
          <p:spPr bwMode="auto">
            <a:xfrm rot="-874291">
              <a:off x="1776" y="-96"/>
              <a:ext cx="1968" cy="1488"/>
            </a:xfrm>
            <a:custGeom>
              <a:avLst/>
              <a:gdLst>
                <a:gd name="T0" fmla="*/ 13179 w 1645"/>
                <a:gd name="T1" fmla="*/ 143 h 1608"/>
                <a:gd name="T2" fmla="*/ 14450 w 1645"/>
                <a:gd name="T3" fmla="*/ 97 h 1608"/>
                <a:gd name="T4" fmla="*/ 14930 w 1645"/>
                <a:gd name="T5" fmla="*/ 87 h 1608"/>
                <a:gd name="T6" fmla="*/ 15964 w 1645"/>
                <a:gd name="T7" fmla="*/ 58 h 1608"/>
                <a:gd name="T8" fmla="*/ 16435 w 1645"/>
                <a:gd name="T9" fmla="*/ 48 h 1608"/>
                <a:gd name="T10" fmla="*/ 17214 w 1645"/>
                <a:gd name="T11" fmla="*/ 19 h 1608"/>
                <a:gd name="T12" fmla="*/ 17475 w 1645"/>
                <a:gd name="T13" fmla="*/ 10 h 1608"/>
                <a:gd name="T14" fmla="*/ 17719 w 1645"/>
                <a:gd name="T15" fmla="*/ 0 h 1608"/>
                <a:gd name="T16" fmla="*/ 18741 w 1645"/>
                <a:gd name="T17" fmla="*/ 29 h 1608"/>
                <a:gd name="T18" fmla="*/ 21757 w 1645"/>
                <a:gd name="T19" fmla="*/ 97 h 1608"/>
                <a:gd name="T20" fmla="*/ 22007 w 1645"/>
                <a:gd name="T21" fmla="*/ 105 h 1608"/>
                <a:gd name="T22" fmla="*/ 23298 w 1645"/>
                <a:gd name="T23" fmla="*/ 133 h 1608"/>
                <a:gd name="T24" fmla="*/ 23523 w 1645"/>
                <a:gd name="T25" fmla="*/ 143 h 1608"/>
                <a:gd name="T26" fmla="*/ 24294 w 1645"/>
                <a:gd name="T27" fmla="*/ 147 h 1608"/>
                <a:gd name="T28" fmla="*/ 28078 w 1645"/>
                <a:gd name="T29" fmla="*/ 161 h 1608"/>
                <a:gd name="T30" fmla="*/ 34648 w 1645"/>
                <a:gd name="T31" fmla="*/ 177 h 1608"/>
                <a:gd name="T32" fmla="*/ 31866 w 1645"/>
                <a:gd name="T33" fmla="*/ 198 h 1608"/>
                <a:gd name="T34" fmla="*/ 28846 w 1645"/>
                <a:gd name="T35" fmla="*/ 222 h 1608"/>
                <a:gd name="T36" fmla="*/ 22763 w 1645"/>
                <a:gd name="T37" fmla="*/ 257 h 1608"/>
                <a:gd name="T38" fmla="*/ 23039 w 1645"/>
                <a:gd name="T39" fmla="*/ 404 h 1608"/>
                <a:gd name="T40" fmla="*/ 22763 w 1645"/>
                <a:gd name="T41" fmla="*/ 424 h 1608"/>
                <a:gd name="T42" fmla="*/ 22007 w 1645"/>
                <a:gd name="T43" fmla="*/ 417 h 1608"/>
                <a:gd name="T44" fmla="*/ 21263 w 1645"/>
                <a:gd name="T45" fmla="*/ 398 h 1608"/>
                <a:gd name="T46" fmla="*/ 19489 w 1645"/>
                <a:gd name="T47" fmla="*/ 357 h 1608"/>
                <a:gd name="T48" fmla="*/ 17475 w 1645"/>
                <a:gd name="T49" fmla="*/ 289 h 1608"/>
                <a:gd name="T50" fmla="*/ 16435 w 1645"/>
                <a:gd name="T51" fmla="*/ 292 h 1608"/>
                <a:gd name="T52" fmla="*/ 15964 w 1645"/>
                <a:gd name="T53" fmla="*/ 302 h 1608"/>
                <a:gd name="T54" fmla="*/ 13659 w 1645"/>
                <a:gd name="T55" fmla="*/ 324 h 1608"/>
                <a:gd name="T56" fmla="*/ 11662 w 1645"/>
                <a:gd name="T57" fmla="*/ 347 h 1608"/>
                <a:gd name="T58" fmla="*/ 8608 w 1645"/>
                <a:gd name="T59" fmla="*/ 383 h 1608"/>
                <a:gd name="T60" fmla="*/ 6581 w 1645"/>
                <a:gd name="T61" fmla="*/ 401 h 1608"/>
                <a:gd name="T62" fmla="*/ 7092 w 1645"/>
                <a:gd name="T63" fmla="*/ 373 h 1608"/>
                <a:gd name="T64" fmla="*/ 8377 w 1645"/>
                <a:gd name="T65" fmla="*/ 321 h 1608"/>
                <a:gd name="T66" fmla="*/ 8871 w 1645"/>
                <a:gd name="T67" fmla="*/ 302 h 1608"/>
                <a:gd name="T68" fmla="*/ 9360 w 1645"/>
                <a:gd name="T69" fmla="*/ 292 h 1608"/>
                <a:gd name="T70" fmla="*/ 10126 w 1645"/>
                <a:gd name="T71" fmla="*/ 263 h 1608"/>
                <a:gd name="T72" fmla="*/ 10403 w 1645"/>
                <a:gd name="T73" fmla="*/ 254 h 1608"/>
                <a:gd name="T74" fmla="*/ 8871 w 1645"/>
                <a:gd name="T75" fmla="*/ 214 h 1608"/>
                <a:gd name="T76" fmla="*/ 7348 w 1645"/>
                <a:gd name="T77" fmla="*/ 196 h 1608"/>
                <a:gd name="T78" fmla="*/ 5335 w 1645"/>
                <a:gd name="T79" fmla="*/ 167 h 1608"/>
                <a:gd name="T80" fmla="*/ 4827 w 1645"/>
                <a:gd name="T81" fmla="*/ 156 h 1608"/>
                <a:gd name="T82" fmla="*/ 4066 w 1645"/>
                <a:gd name="T83" fmla="*/ 155 h 1608"/>
                <a:gd name="T84" fmla="*/ 2048 w 1645"/>
                <a:gd name="T85" fmla="*/ 130 h 1608"/>
                <a:gd name="T86" fmla="*/ 773 w 1645"/>
                <a:gd name="T87" fmla="*/ 110 h 1608"/>
                <a:gd name="T88" fmla="*/ 282 w 1645"/>
                <a:gd name="T89" fmla="*/ 99 h 1608"/>
                <a:gd name="T90" fmla="*/ 1796 w 1645"/>
                <a:gd name="T91" fmla="*/ 103 h 1608"/>
                <a:gd name="T92" fmla="*/ 8127 w 1645"/>
                <a:gd name="T93" fmla="*/ 130 h 1608"/>
                <a:gd name="T94" fmla="*/ 12418 w 1645"/>
                <a:gd name="T95" fmla="*/ 139 h 1608"/>
                <a:gd name="T96" fmla="*/ 13179 w 1645"/>
                <a:gd name="T97" fmla="*/ 143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10" name="Freeform 17"/>
            <p:cNvSpPr>
              <a:spLocks/>
            </p:cNvSpPr>
            <p:nvPr/>
          </p:nvSpPr>
          <p:spPr bwMode="auto">
            <a:xfrm rot="-874291">
              <a:off x="1886" y="-22"/>
              <a:ext cx="1734" cy="1332"/>
            </a:xfrm>
            <a:custGeom>
              <a:avLst/>
              <a:gdLst>
                <a:gd name="T0" fmla="*/ 1533 w 1645"/>
                <a:gd name="T1" fmla="*/ 22 h 1608"/>
                <a:gd name="T2" fmla="*/ 1679 w 1645"/>
                <a:gd name="T3" fmla="*/ 15 h 1608"/>
                <a:gd name="T4" fmla="*/ 1734 w 1645"/>
                <a:gd name="T5" fmla="*/ 13 h 1608"/>
                <a:gd name="T6" fmla="*/ 1853 w 1645"/>
                <a:gd name="T7" fmla="*/ 8 h 1608"/>
                <a:gd name="T8" fmla="*/ 1913 w 1645"/>
                <a:gd name="T9" fmla="*/ 7 h 1608"/>
                <a:gd name="T10" fmla="*/ 2004 w 1645"/>
                <a:gd name="T11" fmla="*/ 2 h 1608"/>
                <a:gd name="T12" fmla="*/ 2030 w 1645"/>
                <a:gd name="T13" fmla="*/ 2 h 1608"/>
                <a:gd name="T14" fmla="*/ 2059 w 1645"/>
                <a:gd name="T15" fmla="*/ 0 h 1608"/>
                <a:gd name="T16" fmla="*/ 2175 w 1645"/>
                <a:gd name="T17" fmla="*/ 5 h 1608"/>
                <a:gd name="T18" fmla="*/ 2531 w 1645"/>
                <a:gd name="T19" fmla="*/ 15 h 1608"/>
                <a:gd name="T20" fmla="*/ 2563 w 1645"/>
                <a:gd name="T21" fmla="*/ 16 h 1608"/>
                <a:gd name="T22" fmla="*/ 2706 w 1645"/>
                <a:gd name="T23" fmla="*/ 21 h 1608"/>
                <a:gd name="T24" fmla="*/ 2735 w 1645"/>
                <a:gd name="T25" fmla="*/ 22 h 1608"/>
                <a:gd name="T26" fmla="*/ 2822 w 1645"/>
                <a:gd name="T27" fmla="*/ 22 h 1608"/>
                <a:gd name="T28" fmla="*/ 3265 w 1645"/>
                <a:gd name="T29" fmla="*/ 24 h 1608"/>
                <a:gd name="T30" fmla="*/ 4031 w 1645"/>
                <a:gd name="T31" fmla="*/ 27 h 1608"/>
                <a:gd name="T32" fmla="*/ 3705 w 1645"/>
                <a:gd name="T33" fmla="*/ 31 h 1608"/>
                <a:gd name="T34" fmla="*/ 3351 w 1645"/>
                <a:gd name="T35" fmla="*/ 34 h 1608"/>
                <a:gd name="T36" fmla="*/ 2646 w 1645"/>
                <a:gd name="T37" fmla="*/ 39 h 1608"/>
                <a:gd name="T38" fmla="*/ 2675 w 1645"/>
                <a:gd name="T39" fmla="*/ 62 h 1608"/>
                <a:gd name="T40" fmla="*/ 2646 w 1645"/>
                <a:gd name="T41" fmla="*/ 65 h 1608"/>
                <a:gd name="T42" fmla="*/ 2563 w 1645"/>
                <a:gd name="T43" fmla="*/ 63 h 1608"/>
                <a:gd name="T44" fmla="*/ 2473 w 1645"/>
                <a:gd name="T45" fmla="*/ 60 h 1608"/>
                <a:gd name="T46" fmla="*/ 2265 w 1645"/>
                <a:gd name="T47" fmla="*/ 54 h 1608"/>
                <a:gd name="T48" fmla="*/ 2030 w 1645"/>
                <a:gd name="T49" fmla="*/ 45 h 1608"/>
                <a:gd name="T50" fmla="*/ 1913 w 1645"/>
                <a:gd name="T51" fmla="*/ 45 h 1608"/>
                <a:gd name="T52" fmla="*/ 1853 w 1645"/>
                <a:gd name="T53" fmla="*/ 46 h 1608"/>
                <a:gd name="T54" fmla="*/ 1589 w 1645"/>
                <a:gd name="T55" fmla="*/ 50 h 1608"/>
                <a:gd name="T56" fmla="*/ 1355 w 1645"/>
                <a:gd name="T57" fmla="*/ 53 h 1608"/>
                <a:gd name="T58" fmla="*/ 1001 w 1645"/>
                <a:gd name="T59" fmla="*/ 58 h 1608"/>
                <a:gd name="T60" fmla="*/ 767 w 1645"/>
                <a:gd name="T61" fmla="*/ 61 h 1608"/>
                <a:gd name="T62" fmla="*/ 822 w 1645"/>
                <a:gd name="T63" fmla="*/ 57 h 1608"/>
                <a:gd name="T64" fmla="*/ 972 w 1645"/>
                <a:gd name="T65" fmla="*/ 49 h 1608"/>
                <a:gd name="T66" fmla="*/ 1033 w 1645"/>
                <a:gd name="T67" fmla="*/ 46 h 1608"/>
                <a:gd name="T68" fmla="*/ 1090 w 1645"/>
                <a:gd name="T69" fmla="*/ 45 h 1608"/>
                <a:gd name="T70" fmla="*/ 1177 w 1645"/>
                <a:gd name="T71" fmla="*/ 40 h 1608"/>
                <a:gd name="T72" fmla="*/ 1210 w 1645"/>
                <a:gd name="T73" fmla="*/ 38 h 1608"/>
                <a:gd name="T74" fmla="*/ 1033 w 1645"/>
                <a:gd name="T75" fmla="*/ 33 h 1608"/>
                <a:gd name="T76" fmla="*/ 855 w 1645"/>
                <a:gd name="T77" fmla="*/ 30 h 1608"/>
                <a:gd name="T78" fmla="*/ 620 w 1645"/>
                <a:gd name="T79" fmla="*/ 26 h 1608"/>
                <a:gd name="T80" fmla="*/ 560 w 1645"/>
                <a:gd name="T81" fmla="*/ 24 h 1608"/>
                <a:gd name="T82" fmla="*/ 474 w 1645"/>
                <a:gd name="T83" fmla="*/ 23 h 1608"/>
                <a:gd name="T84" fmla="*/ 237 w 1645"/>
                <a:gd name="T85" fmla="*/ 19 h 1608"/>
                <a:gd name="T86" fmla="*/ 90 w 1645"/>
                <a:gd name="T87" fmla="*/ 17 h 1608"/>
                <a:gd name="T88" fmla="*/ 32 w 1645"/>
                <a:gd name="T89" fmla="*/ 15 h 1608"/>
                <a:gd name="T90" fmla="*/ 209 w 1645"/>
                <a:gd name="T91" fmla="*/ 15 h 1608"/>
                <a:gd name="T92" fmla="*/ 941 w 1645"/>
                <a:gd name="T93" fmla="*/ 19 h 1608"/>
                <a:gd name="T94" fmla="*/ 1442 w 1645"/>
                <a:gd name="T95" fmla="*/ 22 h 1608"/>
                <a:gd name="T96" fmla="*/ 1533 w 1645"/>
                <a:gd name="T97" fmla="*/ 22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9699" name="Rectangle 5"/>
          <p:cNvSpPr>
            <a:spLocks noChangeArrowheads="1"/>
          </p:cNvSpPr>
          <p:nvPr/>
        </p:nvSpPr>
        <p:spPr bwMode="auto">
          <a:xfrm rot="5400000">
            <a:off x="4113213" y="-4113213"/>
            <a:ext cx="914400" cy="9140825"/>
          </a:xfrm>
          <a:prstGeom prst="rect">
            <a:avLst/>
          </a:prstGeom>
          <a:solidFill>
            <a:srgbClr val="C00000"/>
          </a:solidFill>
          <a:ln w="9525">
            <a:solidFill>
              <a:schemeClr val="tx1"/>
            </a:solidFill>
            <a:miter lim="800000"/>
            <a:headEnd/>
            <a:tailEnd/>
          </a:ln>
        </p:spPr>
        <p:txBody>
          <a:bodyPr rot="10800000" vert="eaVert" wrap="none" anchor="ctr"/>
          <a:lstStyle/>
          <a:p>
            <a:endParaRPr lang="en-US"/>
          </a:p>
        </p:txBody>
      </p:sp>
      <p:sp>
        <p:nvSpPr>
          <p:cNvPr id="29700" name="Text Box 48"/>
          <p:cNvSpPr txBox="1">
            <a:spLocks noChangeArrowheads="1"/>
          </p:cNvSpPr>
          <p:nvPr/>
        </p:nvSpPr>
        <p:spPr bwMode="auto">
          <a:xfrm>
            <a:off x="3276600" y="244475"/>
            <a:ext cx="5638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800" b="1" dirty="0" smtClean="0">
                <a:solidFill>
                  <a:schemeClr val="bg1"/>
                </a:solidFill>
                <a:latin typeface="Verdana" pitchFamily="34" charset="0"/>
              </a:rPr>
              <a:t>Sustain Your Vision</a:t>
            </a:r>
            <a:endParaRPr lang="en-US" sz="2800" b="1" dirty="0">
              <a:solidFill>
                <a:schemeClr val="bg1"/>
              </a:solidFill>
              <a:latin typeface="Verdana" pitchFamily="34" charset="0"/>
            </a:endParaRPr>
          </a:p>
        </p:txBody>
      </p:sp>
      <p:sp>
        <p:nvSpPr>
          <p:cNvPr id="31749" name="Text Box 49"/>
          <p:cNvSpPr txBox="1">
            <a:spLocks noChangeArrowheads="1"/>
          </p:cNvSpPr>
          <p:nvPr/>
        </p:nvSpPr>
        <p:spPr bwMode="auto">
          <a:xfrm>
            <a:off x="2590800" y="152400"/>
            <a:ext cx="533400" cy="523875"/>
          </a:xfrm>
          <a:prstGeom prst="rect">
            <a:avLst/>
          </a:prstGeom>
          <a:solidFill>
            <a:srgbClr val="DDDDDD"/>
          </a:solidFill>
          <a:ln w="50800">
            <a:solidFill>
              <a:schemeClr val="bg1">
                <a:lumMod val="75000"/>
              </a:schemeClr>
            </a:solidFill>
            <a:miter lim="800000"/>
            <a:headEnd/>
            <a:tailEnd/>
          </a:ln>
        </p:spPr>
        <p:txBody>
          <a:bodyPr>
            <a:spAutoFit/>
          </a:bodyPr>
          <a:lstStyle/>
          <a:p>
            <a:pPr algn="ctr">
              <a:spcBef>
                <a:spcPct val="50000"/>
              </a:spcBef>
              <a:defRPr/>
            </a:pPr>
            <a:r>
              <a:rPr lang="en-US" sz="2800" b="1" dirty="0" smtClean="0">
                <a:latin typeface="Verdana" pitchFamily="34" charset="0"/>
              </a:rPr>
              <a:t>7</a:t>
            </a:r>
            <a:endParaRPr lang="en-US" sz="2800" b="1" dirty="0">
              <a:latin typeface="Verdana" pitchFamily="34" charset="0"/>
            </a:endParaRPr>
          </a:p>
        </p:txBody>
      </p:sp>
      <p:grpSp>
        <p:nvGrpSpPr>
          <p:cNvPr id="29702" name="Group 50"/>
          <p:cNvGrpSpPr>
            <a:grpSpLocks/>
          </p:cNvGrpSpPr>
          <p:nvPr/>
        </p:nvGrpSpPr>
        <p:grpSpPr bwMode="auto">
          <a:xfrm>
            <a:off x="373063" y="0"/>
            <a:ext cx="2446337" cy="2324100"/>
            <a:chOff x="570" y="442"/>
            <a:chExt cx="1541" cy="1464"/>
          </a:xfrm>
        </p:grpSpPr>
        <p:sp>
          <p:nvSpPr>
            <p:cNvPr id="29705" name="Freeform 8"/>
            <p:cNvSpPr>
              <a:spLocks/>
            </p:cNvSpPr>
            <p:nvPr/>
          </p:nvSpPr>
          <p:spPr bwMode="auto">
            <a:xfrm rot="6354732">
              <a:off x="1502" y="960"/>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29706" name="Freeform 6"/>
            <p:cNvSpPr>
              <a:spLocks/>
            </p:cNvSpPr>
            <p:nvPr/>
          </p:nvSpPr>
          <p:spPr bwMode="auto">
            <a:xfrm rot="6354732">
              <a:off x="816" y="1296"/>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29707" name="Freeform 7"/>
            <p:cNvSpPr>
              <a:spLocks/>
            </p:cNvSpPr>
            <p:nvPr/>
          </p:nvSpPr>
          <p:spPr bwMode="auto">
            <a:xfrm rot="5400000">
              <a:off x="650" y="866"/>
              <a:ext cx="561" cy="433"/>
            </a:xfrm>
            <a:custGeom>
              <a:avLst/>
              <a:gdLst>
                <a:gd name="T0" fmla="*/ 0 w 873"/>
                <a:gd name="T1" fmla="*/ 239 h 674"/>
                <a:gd name="T2" fmla="*/ 34 w 873"/>
                <a:gd name="T3" fmla="*/ 150 h 674"/>
                <a:gd name="T4" fmla="*/ 64 w 873"/>
                <a:gd name="T5" fmla="*/ 98 h 674"/>
                <a:gd name="T6" fmla="*/ 116 w 873"/>
                <a:gd name="T7" fmla="*/ 64 h 674"/>
                <a:gd name="T8" fmla="*/ 290 w 873"/>
                <a:gd name="T9" fmla="*/ 1 h 674"/>
                <a:gd name="T10" fmla="*/ 308 w 873"/>
                <a:gd name="T11" fmla="*/ 5 h 674"/>
                <a:gd name="T12" fmla="*/ 269 w 873"/>
                <a:gd name="T13" fmla="*/ 18 h 674"/>
                <a:gd name="T14" fmla="*/ 231 w 873"/>
                <a:gd name="T15" fmla="*/ 31 h 674"/>
                <a:gd name="T16" fmla="*/ 180 w 873"/>
                <a:gd name="T17" fmla="*/ 60 h 674"/>
                <a:gd name="T18" fmla="*/ 158 w 873"/>
                <a:gd name="T19" fmla="*/ 78 h 674"/>
                <a:gd name="T20" fmla="*/ 132 w 873"/>
                <a:gd name="T21" fmla="*/ 98 h 674"/>
                <a:gd name="T22" fmla="*/ 111 w 873"/>
                <a:gd name="T23" fmla="*/ 119 h 674"/>
                <a:gd name="T24" fmla="*/ 102 w 873"/>
                <a:gd name="T25" fmla="*/ 132 h 674"/>
                <a:gd name="T26" fmla="*/ 77 w 873"/>
                <a:gd name="T27" fmla="*/ 150 h 674"/>
                <a:gd name="T28" fmla="*/ 60 w 873"/>
                <a:gd name="T29" fmla="*/ 166 h 674"/>
                <a:gd name="T30" fmla="*/ 42 w 873"/>
                <a:gd name="T31" fmla="*/ 184 h 674"/>
                <a:gd name="T32" fmla="*/ 26 w 873"/>
                <a:gd name="T33" fmla="*/ 205 h 674"/>
                <a:gd name="T34" fmla="*/ 8 w 873"/>
                <a:gd name="T35" fmla="*/ 226 h 674"/>
                <a:gd name="T36" fmla="*/ 0 w 873"/>
                <a:gd name="T37" fmla="*/ 239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sp>
          <p:nvSpPr>
            <p:cNvPr id="29708" name="Freeform 9"/>
            <p:cNvSpPr>
              <a:spLocks/>
            </p:cNvSpPr>
            <p:nvPr/>
          </p:nvSpPr>
          <p:spPr bwMode="auto">
            <a:xfrm rot="4083525">
              <a:off x="706" y="306"/>
              <a:ext cx="840" cy="1111"/>
            </a:xfrm>
            <a:custGeom>
              <a:avLst/>
              <a:gdLst>
                <a:gd name="T0" fmla="*/ 0 w 873"/>
                <a:gd name="T1" fmla="*/ 2147483647 h 674"/>
                <a:gd name="T2" fmla="*/ 73284 w 873"/>
                <a:gd name="T3" fmla="*/ 2147483647 h 674"/>
                <a:gd name="T4" fmla="*/ 137412 w 873"/>
                <a:gd name="T5" fmla="*/ 2147483647 h 674"/>
                <a:gd name="T6" fmla="*/ 247341 w 873"/>
                <a:gd name="T7" fmla="*/ 2147483647 h 674"/>
                <a:gd name="T8" fmla="*/ 622932 w 873"/>
                <a:gd name="T9" fmla="*/ 42250253 h 674"/>
                <a:gd name="T10" fmla="*/ 659574 w 873"/>
                <a:gd name="T11" fmla="*/ 295714572 h 674"/>
                <a:gd name="T12" fmla="*/ 577129 w 873"/>
                <a:gd name="T13" fmla="*/ 1056115136 h 674"/>
                <a:gd name="T14" fmla="*/ 494682 w 873"/>
                <a:gd name="T15" fmla="*/ 1816515384 h 674"/>
                <a:gd name="T16" fmla="*/ 384752 w 873"/>
                <a:gd name="T17" fmla="*/ 2147483647 h 674"/>
                <a:gd name="T18" fmla="*/ 338945 w 873"/>
                <a:gd name="T19" fmla="*/ 2147483647 h 674"/>
                <a:gd name="T20" fmla="*/ 283984 w 873"/>
                <a:gd name="T21" fmla="*/ 2147483647 h 674"/>
                <a:gd name="T22" fmla="*/ 238178 w 873"/>
                <a:gd name="T23" fmla="*/ 2147483647 h 674"/>
                <a:gd name="T24" fmla="*/ 219857 w 873"/>
                <a:gd name="T25" fmla="*/ 2147483647 h 674"/>
                <a:gd name="T26" fmla="*/ 164895 w 873"/>
                <a:gd name="T27" fmla="*/ 2147483647 h 674"/>
                <a:gd name="T28" fmla="*/ 128252 w 873"/>
                <a:gd name="T29" fmla="*/ 2147483647 h 674"/>
                <a:gd name="T30" fmla="*/ 91606 w 873"/>
                <a:gd name="T31" fmla="*/ 2147483647 h 674"/>
                <a:gd name="T32" fmla="*/ 54967 w 873"/>
                <a:gd name="T33" fmla="*/ 2147483647 h 674"/>
                <a:gd name="T34" fmla="*/ 18321 w 873"/>
                <a:gd name="T35" fmla="*/ 2147483647 h 674"/>
                <a:gd name="T36" fmla="*/ 0 w 873"/>
                <a:gd name="T37" fmla="*/ 2147483647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grpSp>
      <p:sp>
        <p:nvSpPr>
          <p:cNvPr id="29703" name="Rectangle 18"/>
          <p:cNvSpPr>
            <a:spLocks noChangeArrowheads="1"/>
          </p:cNvSpPr>
          <p:nvPr/>
        </p:nvSpPr>
        <p:spPr bwMode="auto">
          <a:xfrm>
            <a:off x="304800" y="990600"/>
            <a:ext cx="8839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a:r>
              <a:rPr lang="en-US" sz="2800" b="1">
                <a:solidFill>
                  <a:srgbClr val="C00000"/>
                </a:solidFill>
                <a:latin typeface="Verdana" pitchFamily="34" charset="0"/>
              </a:rPr>
              <a:t>10 Steps for Meeting with Elected Officials</a:t>
            </a:r>
          </a:p>
        </p:txBody>
      </p:sp>
      <p:sp>
        <p:nvSpPr>
          <p:cNvPr id="31752" name="Text Box 20"/>
          <p:cNvSpPr txBox="1">
            <a:spLocks noChangeArrowheads="1"/>
          </p:cNvSpPr>
          <p:nvPr/>
        </p:nvSpPr>
        <p:spPr bwMode="auto">
          <a:xfrm>
            <a:off x="457200" y="1905000"/>
            <a:ext cx="8458200" cy="4386263"/>
          </a:xfrm>
          <a:prstGeom prst="rect">
            <a:avLst/>
          </a:prstGeom>
          <a:noFill/>
          <a:ln w="9525">
            <a:noFill/>
            <a:miter lim="800000"/>
            <a:headEnd/>
            <a:tailEnd/>
          </a:ln>
        </p:spPr>
        <p:txBody>
          <a:bodyPr>
            <a:spAutoFit/>
          </a:bodyPr>
          <a:lstStyle/>
          <a:p>
            <a:pPr marL="457200" indent="-457200">
              <a:spcBef>
                <a:spcPct val="50000"/>
              </a:spcBef>
              <a:buSzPct val="140000"/>
              <a:buFont typeface="Times New Roman" pitchFamily="18" charset="0"/>
              <a:buAutoNum type="arabicPeriod"/>
              <a:defRPr/>
            </a:pPr>
            <a:r>
              <a:rPr lang="en-US" sz="1800" b="1" dirty="0">
                <a:solidFill>
                  <a:schemeClr val="bg2">
                    <a:lumMod val="75000"/>
                  </a:schemeClr>
                </a:solidFill>
                <a:latin typeface="Verdana" pitchFamily="34" charset="0"/>
              </a:rPr>
              <a:t> Plan your visit: </a:t>
            </a:r>
            <a:r>
              <a:rPr lang="en-US" sz="1800" dirty="0">
                <a:solidFill>
                  <a:schemeClr val="bg2">
                    <a:lumMod val="75000"/>
                  </a:schemeClr>
                </a:solidFill>
                <a:latin typeface="Verdana" pitchFamily="34" charset="0"/>
              </a:rPr>
              <a:t>What do you want to achieve? Who is the best spokesperson?</a:t>
            </a:r>
          </a:p>
          <a:p>
            <a:pPr marL="457200" indent="-457200">
              <a:spcBef>
                <a:spcPct val="50000"/>
              </a:spcBef>
              <a:buSzPct val="140000"/>
              <a:buFont typeface="Times New Roman" pitchFamily="18" charset="0"/>
              <a:buAutoNum type="arabicPeriod"/>
              <a:defRPr/>
            </a:pPr>
            <a:r>
              <a:rPr lang="en-US" sz="1800" b="1" dirty="0">
                <a:solidFill>
                  <a:schemeClr val="bg2">
                    <a:lumMod val="75000"/>
                  </a:schemeClr>
                </a:solidFill>
                <a:latin typeface="Verdana" pitchFamily="34" charset="0"/>
              </a:rPr>
              <a:t> Make an appointment</a:t>
            </a:r>
          </a:p>
          <a:p>
            <a:pPr marL="457200" indent="-457200">
              <a:spcBef>
                <a:spcPct val="50000"/>
              </a:spcBef>
              <a:buSzPct val="140000"/>
              <a:buFont typeface="Times New Roman" pitchFamily="18" charset="0"/>
              <a:buAutoNum type="arabicPeriod"/>
              <a:defRPr/>
            </a:pPr>
            <a:r>
              <a:rPr lang="en-US" sz="1800" b="1" dirty="0">
                <a:solidFill>
                  <a:schemeClr val="bg2">
                    <a:lumMod val="75000"/>
                  </a:schemeClr>
                </a:solidFill>
                <a:latin typeface="Verdana" pitchFamily="34" charset="0"/>
              </a:rPr>
              <a:t>Be prompt, patient, &amp; persistent</a:t>
            </a:r>
          </a:p>
          <a:p>
            <a:pPr marL="457200" indent="-457200">
              <a:spcBef>
                <a:spcPct val="50000"/>
              </a:spcBef>
              <a:buSzPct val="140000"/>
              <a:buFont typeface="Times New Roman" pitchFamily="18" charset="0"/>
              <a:buAutoNum type="arabicPeriod"/>
              <a:defRPr/>
            </a:pPr>
            <a:r>
              <a:rPr lang="en-US" sz="1800" b="1" dirty="0">
                <a:solidFill>
                  <a:schemeClr val="bg2">
                    <a:lumMod val="75000"/>
                  </a:schemeClr>
                </a:solidFill>
                <a:latin typeface="Verdana" pitchFamily="34" charset="0"/>
              </a:rPr>
              <a:t>Practice your elevator speech</a:t>
            </a:r>
          </a:p>
          <a:p>
            <a:pPr marL="457200" indent="-457200">
              <a:spcBef>
                <a:spcPct val="50000"/>
              </a:spcBef>
              <a:buSzPct val="140000"/>
              <a:buFont typeface="Times New Roman" pitchFamily="18" charset="0"/>
              <a:buAutoNum type="arabicPeriod"/>
              <a:defRPr/>
            </a:pPr>
            <a:r>
              <a:rPr lang="en-US" sz="1800" b="1" dirty="0">
                <a:solidFill>
                  <a:schemeClr val="bg2">
                    <a:lumMod val="75000"/>
                  </a:schemeClr>
                </a:solidFill>
                <a:latin typeface="Verdana" pitchFamily="34" charset="0"/>
              </a:rPr>
              <a:t>Introduce yourself</a:t>
            </a:r>
          </a:p>
          <a:p>
            <a:pPr marL="457200" indent="-457200">
              <a:spcBef>
                <a:spcPct val="50000"/>
              </a:spcBef>
              <a:buSzPct val="140000"/>
              <a:buFont typeface="Times New Roman" pitchFamily="18" charset="0"/>
              <a:buAutoNum type="arabicPeriod"/>
              <a:defRPr/>
            </a:pPr>
            <a:r>
              <a:rPr lang="en-US" sz="1800" b="1" dirty="0">
                <a:solidFill>
                  <a:schemeClr val="bg2">
                    <a:lumMod val="75000"/>
                  </a:schemeClr>
                </a:solidFill>
                <a:latin typeface="Verdana" pitchFamily="34" charset="0"/>
              </a:rPr>
              <a:t>Make your case</a:t>
            </a:r>
          </a:p>
          <a:p>
            <a:pPr marL="457200" indent="-457200">
              <a:spcBef>
                <a:spcPct val="50000"/>
              </a:spcBef>
              <a:buSzPct val="140000"/>
              <a:buFont typeface="Times New Roman" pitchFamily="18" charset="0"/>
              <a:buAutoNum type="arabicPeriod"/>
              <a:defRPr/>
            </a:pPr>
            <a:r>
              <a:rPr lang="en-US" sz="1800" b="1" dirty="0">
                <a:solidFill>
                  <a:schemeClr val="bg2">
                    <a:lumMod val="75000"/>
                  </a:schemeClr>
                </a:solidFill>
                <a:latin typeface="Verdana" pitchFamily="34" charset="0"/>
              </a:rPr>
              <a:t>Be honest &amp; respectful</a:t>
            </a:r>
          </a:p>
          <a:p>
            <a:pPr marL="457200" indent="-457200">
              <a:spcBef>
                <a:spcPct val="50000"/>
              </a:spcBef>
              <a:buSzPct val="140000"/>
              <a:buFont typeface="Times New Roman" pitchFamily="18" charset="0"/>
              <a:buAutoNum type="arabicPeriod"/>
              <a:defRPr/>
            </a:pPr>
            <a:r>
              <a:rPr lang="en-US" sz="1800" b="1" dirty="0">
                <a:solidFill>
                  <a:schemeClr val="bg2">
                    <a:lumMod val="75000"/>
                  </a:schemeClr>
                </a:solidFill>
                <a:latin typeface="Verdana" pitchFamily="34" charset="0"/>
              </a:rPr>
              <a:t>Make the ask</a:t>
            </a:r>
          </a:p>
          <a:p>
            <a:pPr marL="457200" indent="-457200">
              <a:spcBef>
                <a:spcPct val="50000"/>
              </a:spcBef>
              <a:buSzPct val="140000"/>
              <a:buFont typeface="Times New Roman" pitchFamily="18" charset="0"/>
              <a:buAutoNum type="arabicPeriod"/>
              <a:defRPr/>
            </a:pPr>
            <a:r>
              <a:rPr lang="en-US" sz="1800" b="1" dirty="0">
                <a:solidFill>
                  <a:schemeClr val="bg2">
                    <a:lumMod val="75000"/>
                  </a:schemeClr>
                </a:solidFill>
                <a:latin typeface="Verdana" pitchFamily="34" charset="0"/>
              </a:rPr>
              <a:t>Leave a fact sheet with information about your issue</a:t>
            </a:r>
          </a:p>
          <a:p>
            <a:pPr marL="457200" indent="-457200">
              <a:spcBef>
                <a:spcPct val="50000"/>
              </a:spcBef>
              <a:buSzPct val="140000"/>
              <a:buFont typeface="Times New Roman" pitchFamily="18" charset="0"/>
              <a:buAutoNum type="arabicPeriod"/>
              <a:defRPr/>
            </a:pPr>
            <a:r>
              <a:rPr lang="en-US" sz="1800" b="1" dirty="0">
                <a:solidFill>
                  <a:schemeClr val="bg2">
                    <a:lumMod val="75000"/>
                  </a:schemeClr>
                </a:solidFill>
                <a:latin typeface="Verdana" pitchFamily="34" charset="0"/>
              </a:rPr>
              <a:t>  Say thank you and follow up</a:t>
            </a:r>
          </a:p>
        </p:txBody>
      </p:sp>
    </p:spTree>
  </p:cSld>
  <p:clrMapOvr>
    <a:masterClrMapping/>
  </p:clrMapOvr>
  <p:transition spd="med">
    <p:split orient="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8" name="Group 15"/>
          <p:cNvGrpSpPr>
            <a:grpSpLocks/>
          </p:cNvGrpSpPr>
          <p:nvPr/>
        </p:nvGrpSpPr>
        <p:grpSpPr bwMode="auto">
          <a:xfrm>
            <a:off x="3733800" y="381000"/>
            <a:ext cx="3124200" cy="2362200"/>
            <a:chOff x="1776" y="-96"/>
            <a:chExt cx="1968" cy="1488"/>
          </a:xfrm>
        </p:grpSpPr>
        <p:sp>
          <p:nvSpPr>
            <p:cNvPr id="29709" name="Freeform 16"/>
            <p:cNvSpPr>
              <a:spLocks/>
            </p:cNvSpPr>
            <p:nvPr/>
          </p:nvSpPr>
          <p:spPr bwMode="auto">
            <a:xfrm rot="-874291">
              <a:off x="1776" y="-96"/>
              <a:ext cx="1968" cy="1488"/>
            </a:xfrm>
            <a:custGeom>
              <a:avLst/>
              <a:gdLst>
                <a:gd name="T0" fmla="*/ 13179 w 1645"/>
                <a:gd name="T1" fmla="*/ 143 h 1608"/>
                <a:gd name="T2" fmla="*/ 14450 w 1645"/>
                <a:gd name="T3" fmla="*/ 97 h 1608"/>
                <a:gd name="T4" fmla="*/ 14930 w 1645"/>
                <a:gd name="T5" fmla="*/ 87 h 1608"/>
                <a:gd name="T6" fmla="*/ 15964 w 1645"/>
                <a:gd name="T7" fmla="*/ 58 h 1608"/>
                <a:gd name="T8" fmla="*/ 16435 w 1645"/>
                <a:gd name="T9" fmla="*/ 48 h 1608"/>
                <a:gd name="T10" fmla="*/ 17214 w 1645"/>
                <a:gd name="T11" fmla="*/ 19 h 1608"/>
                <a:gd name="T12" fmla="*/ 17475 w 1645"/>
                <a:gd name="T13" fmla="*/ 10 h 1608"/>
                <a:gd name="T14" fmla="*/ 17719 w 1645"/>
                <a:gd name="T15" fmla="*/ 0 h 1608"/>
                <a:gd name="T16" fmla="*/ 18741 w 1645"/>
                <a:gd name="T17" fmla="*/ 29 h 1608"/>
                <a:gd name="T18" fmla="*/ 21757 w 1645"/>
                <a:gd name="T19" fmla="*/ 97 h 1608"/>
                <a:gd name="T20" fmla="*/ 22007 w 1645"/>
                <a:gd name="T21" fmla="*/ 105 h 1608"/>
                <a:gd name="T22" fmla="*/ 23298 w 1645"/>
                <a:gd name="T23" fmla="*/ 133 h 1608"/>
                <a:gd name="T24" fmla="*/ 23523 w 1645"/>
                <a:gd name="T25" fmla="*/ 143 h 1608"/>
                <a:gd name="T26" fmla="*/ 24294 w 1645"/>
                <a:gd name="T27" fmla="*/ 147 h 1608"/>
                <a:gd name="T28" fmla="*/ 28078 w 1645"/>
                <a:gd name="T29" fmla="*/ 161 h 1608"/>
                <a:gd name="T30" fmla="*/ 34648 w 1645"/>
                <a:gd name="T31" fmla="*/ 177 h 1608"/>
                <a:gd name="T32" fmla="*/ 31866 w 1645"/>
                <a:gd name="T33" fmla="*/ 198 h 1608"/>
                <a:gd name="T34" fmla="*/ 28846 w 1645"/>
                <a:gd name="T35" fmla="*/ 222 h 1608"/>
                <a:gd name="T36" fmla="*/ 22763 w 1645"/>
                <a:gd name="T37" fmla="*/ 257 h 1608"/>
                <a:gd name="T38" fmla="*/ 23039 w 1645"/>
                <a:gd name="T39" fmla="*/ 404 h 1608"/>
                <a:gd name="T40" fmla="*/ 22763 w 1645"/>
                <a:gd name="T41" fmla="*/ 424 h 1608"/>
                <a:gd name="T42" fmla="*/ 22007 w 1645"/>
                <a:gd name="T43" fmla="*/ 417 h 1608"/>
                <a:gd name="T44" fmla="*/ 21263 w 1645"/>
                <a:gd name="T45" fmla="*/ 398 h 1608"/>
                <a:gd name="T46" fmla="*/ 19489 w 1645"/>
                <a:gd name="T47" fmla="*/ 357 h 1608"/>
                <a:gd name="T48" fmla="*/ 17475 w 1645"/>
                <a:gd name="T49" fmla="*/ 289 h 1608"/>
                <a:gd name="T50" fmla="*/ 16435 w 1645"/>
                <a:gd name="T51" fmla="*/ 292 h 1608"/>
                <a:gd name="T52" fmla="*/ 15964 w 1645"/>
                <a:gd name="T53" fmla="*/ 302 h 1608"/>
                <a:gd name="T54" fmla="*/ 13659 w 1645"/>
                <a:gd name="T55" fmla="*/ 324 h 1608"/>
                <a:gd name="T56" fmla="*/ 11662 w 1645"/>
                <a:gd name="T57" fmla="*/ 347 h 1608"/>
                <a:gd name="T58" fmla="*/ 8608 w 1645"/>
                <a:gd name="T59" fmla="*/ 383 h 1608"/>
                <a:gd name="T60" fmla="*/ 6581 w 1645"/>
                <a:gd name="T61" fmla="*/ 401 h 1608"/>
                <a:gd name="T62" fmla="*/ 7092 w 1645"/>
                <a:gd name="T63" fmla="*/ 373 h 1608"/>
                <a:gd name="T64" fmla="*/ 8377 w 1645"/>
                <a:gd name="T65" fmla="*/ 321 h 1608"/>
                <a:gd name="T66" fmla="*/ 8871 w 1645"/>
                <a:gd name="T67" fmla="*/ 302 h 1608"/>
                <a:gd name="T68" fmla="*/ 9360 w 1645"/>
                <a:gd name="T69" fmla="*/ 292 h 1608"/>
                <a:gd name="T70" fmla="*/ 10126 w 1645"/>
                <a:gd name="T71" fmla="*/ 263 h 1608"/>
                <a:gd name="T72" fmla="*/ 10403 w 1645"/>
                <a:gd name="T73" fmla="*/ 254 h 1608"/>
                <a:gd name="T74" fmla="*/ 8871 w 1645"/>
                <a:gd name="T75" fmla="*/ 214 h 1608"/>
                <a:gd name="T76" fmla="*/ 7348 w 1645"/>
                <a:gd name="T77" fmla="*/ 196 h 1608"/>
                <a:gd name="T78" fmla="*/ 5335 w 1645"/>
                <a:gd name="T79" fmla="*/ 167 h 1608"/>
                <a:gd name="T80" fmla="*/ 4827 w 1645"/>
                <a:gd name="T81" fmla="*/ 156 h 1608"/>
                <a:gd name="T82" fmla="*/ 4066 w 1645"/>
                <a:gd name="T83" fmla="*/ 155 h 1608"/>
                <a:gd name="T84" fmla="*/ 2048 w 1645"/>
                <a:gd name="T85" fmla="*/ 130 h 1608"/>
                <a:gd name="T86" fmla="*/ 773 w 1645"/>
                <a:gd name="T87" fmla="*/ 110 h 1608"/>
                <a:gd name="T88" fmla="*/ 282 w 1645"/>
                <a:gd name="T89" fmla="*/ 99 h 1608"/>
                <a:gd name="T90" fmla="*/ 1796 w 1645"/>
                <a:gd name="T91" fmla="*/ 103 h 1608"/>
                <a:gd name="T92" fmla="*/ 8127 w 1645"/>
                <a:gd name="T93" fmla="*/ 130 h 1608"/>
                <a:gd name="T94" fmla="*/ 12418 w 1645"/>
                <a:gd name="T95" fmla="*/ 139 h 1608"/>
                <a:gd name="T96" fmla="*/ 13179 w 1645"/>
                <a:gd name="T97" fmla="*/ 143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10" name="Freeform 17"/>
            <p:cNvSpPr>
              <a:spLocks/>
            </p:cNvSpPr>
            <p:nvPr/>
          </p:nvSpPr>
          <p:spPr bwMode="auto">
            <a:xfrm rot="-874291">
              <a:off x="1886" y="-22"/>
              <a:ext cx="1734" cy="1332"/>
            </a:xfrm>
            <a:custGeom>
              <a:avLst/>
              <a:gdLst>
                <a:gd name="T0" fmla="*/ 1533 w 1645"/>
                <a:gd name="T1" fmla="*/ 22 h 1608"/>
                <a:gd name="T2" fmla="*/ 1679 w 1645"/>
                <a:gd name="T3" fmla="*/ 15 h 1608"/>
                <a:gd name="T4" fmla="*/ 1734 w 1645"/>
                <a:gd name="T5" fmla="*/ 13 h 1608"/>
                <a:gd name="T6" fmla="*/ 1853 w 1645"/>
                <a:gd name="T7" fmla="*/ 8 h 1608"/>
                <a:gd name="T8" fmla="*/ 1913 w 1645"/>
                <a:gd name="T9" fmla="*/ 7 h 1608"/>
                <a:gd name="T10" fmla="*/ 2004 w 1645"/>
                <a:gd name="T11" fmla="*/ 2 h 1608"/>
                <a:gd name="T12" fmla="*/ 2030 w 1645"/>
                <a:gd name="T13" fmla="*/ 2 h 1608"/>
                <a:gd name="T14" fmla="*/ 2059 w 1645"/>
                <a:gd name="T15" fmla="*/ 0 h 1608"/>
                <a:gd name="T16" fmla="*/ 2175 w 1645"/>
                <a:gd name="T17" fmla="*/ 5 h 1608"/>
                <a:gd name="T18" fmla="*/ 2531 w 1645"/>
                <a:gd name="T19" fmla="*/ 15 h 1608"/>
                <a:gd name="T20" fmla="*/ 2563 w 1645"/>
                <a:gd name="T21" fmla="*/ 16 h 1608"/>
                <a:gd name="T22" fmla="*/ 2706 w 1645"/>
                <a:gd name="T23" fmla="*/ 21 h 1608"/>
                <a:gd name="T24" fmla="*/ 2735 w 1645"/>
                <a:gd name="T25" fmla="*/ 22 h 1608"/>
                <a:gd name="T26" fmla="*/ 2822 w 1645"/>
                <a:gd name="T27" fmla="*/ 22 h 1608"/>
                <a:gd name="T28" fmla="*/ 3265 w 1645"/>
                <a:gd name="T29" fmla="*/ 24 h 1608"/>
                <a:gd name="T30" fmla="*/ 4031 w 1645"/>
                <a:gd name="T31" fmla="*/ 27 h 1608"/>
                <a:gd name="T32" fmla="*/ 3705 w 1645"/>
                <a:gd name="T33" fmla="*/ 31 h 1608"/>
                <a:gd name="T34" fmla="*/ 3351 w 1645"/>
                <a:gd name="T35" fmla="*/ 34 h 1608"/>
                <a:gd name="T36" fmla="*/ 2646 w 1645"/>
                <a:gd name="T37" fmla="*/ 39 h 1608"/>
                <a:gd name="T38" fmla="*/ 2675 w 1645"/>
                <a:gd name="T39" fmla="*/ 62 h 1608"/>
                <a:gd name="T40" fmla="*/ 2646 w 1645"/>
                <a:gd name="T41" fmla="*/ 65 h 1608"/>
                <a:gd name="T42" fmla="*/ 2563 w 1645"/>
                <a:gd name="T43" fmla="*/ 63 h 1608"/>
                <a:gd name="T44" fmla="*/ 2473 w 1645"/>
                <a:gd name="T45" fmla="*/ 60 h 1608"/>
                <a:gd name="T46" fmla="*/ 2265 w 1645"/>
                <a:gd name="T47" fmla="*/ 54 h 1608"/>
                <a:gd name="T48" fmla="*/ 2030 w 1645"/>
                <a:gd name="T49" fmla="*/ 45 h 1608"/>
                <a:gd name="T50" fmla="*/ 1913 w 1645"/>
                <a:gd name="T51" fmla="*/ 45 h 1608"/>
                <a:gd name="T52" fmla="*/ 1853 w 1645"/>
                <a:gd name="T53" fmla="*/ 46 h 1608"/>
                <a:gd name="T54" fmla="*/ 1589 w 1645"/>
                <a:gd name="T55" fmla="*/ 50 h 1608"/>
                <a:gd name="T56" fmla="*/ 1355 w 1645"/>
                <a:gd name="T57" fmla="*/ 53 h 1608"/>
                <a:gd name="T58" fmla="*/ 1001 w 1645"/>
                <a:gd name="T59" fmla="*/ 58 h 1608"/>
                <a:gd name="T60" fmla="*/ 767 w 1645"/>
                <a:gd name="T61" fmla="*/ 61 h 1608"/>
                <a:gd name="T62" fmla="*/ 822 w 1645"/>
                <a:gd name="T63" fmla="*/ 57 h 1608"/>
                <a:gd name="T64" fmla="*/ 972 w 1645"/>
                <a:gd name="T65" fmla="*/ 49 h 1608"/>
                <a:gd name="T66" fmla="*/ 1033 w 1645"/>
                <a:gd name="T67" fmla="*/ 46 h 1608"/>
                <a:gd name="T68" fmla="*/ 1090 w 1645"/>
                <a:gd name="T69" fmla="*/ 45 h 1608"/>
                <a:gd name="T70" fmla="*/ 1177 w 1645"/>
                <a:gd name="T71" fmla="*/ 40 h 1608"/>
                <a:gd name="T72" fmla="*/ 1210 w 1645"/>
                <a:gd name="T73" fmla="*/ 38 h 1608"/>
                <a:gd name="T74" fmla="*/ 1033 w 1645"/>
                <a:gd name="T75" fmla="*/ 33 h 1608"/>
                <a:gd name="T76" fmla="*/ 855 w 1645"/>
                <a:gd name="T77" fmla="*/ 30 h 1608"/>
                <a:gd name="T78" fmla="*/ 620 w 1645"/>
                <a:gd name="T79" fmla="*/ 26 h 1608"/>
                <a:gd name="T80" fmla="*/ 560 w 1645"/>
                <a:gd name="T81" fmla="*/ 24 h 1608"/>
                <a:gd name="T82" fmla="*/ 474 w 1645"/>
                <a:gd name="T83" fmla="*/ 23 h 1608"/>
                <a:gd name="T84" fmla="*/ 237 w 1645"/>
                <a:gd name="T85" fmla="*/ 19 h 1608"/>
                <a:gd name="T86" fmla="*/ 90 w 1645"/>
                <a:gd name="T87" fmla="*/ 17 h 1608"/>
                <a:gd name="T88" fmla="*/ 32 w 1645"/>
                <a:gd name="T89" fmla="*/ 15 h 1608"/>
                <a:gd name="T90" fmla="*/ 209 w 1645"/>
                <a:gd name="T91" fmla="*/ 15 h 1608"/>
                <a:gd name="T92" fmla="*/ 941 w 1645"/>
                <a:gd name="T93" fmla="*/ 19 h 1608"/>
                <a:gd name="T94" fmla="*/ 1442 w 1645"/>
                <a:gd name="T95" fmla="*/ 22 h 1608"/>
                <a:gd name="T96" fmla="*/ 1533 w 1645"/>
                <a:gd name="T97" fmla="*/ 22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9699" name="Rectangle 5"/>
          <p:cNvSpPr>
            <a:spLocks noChangeArrowheads="1"/>
          </p:cNvSpPr>
          <p:nvPr/>
        </p:nvSpPr>
        <p:spPr bwMode="auto">
          <a:xfrm rot="5400000">
            <a:off x="4113213" y="-4113213"/>
            <a:ext cx="914400" cy="9140825"/>
          </a:xfrm>
          <a:prstGeom prst="rect">
            <a:avLst/>
          </a:prstGeom>
          <a:solidFill>
            <a:srgbClr val="C00000"/>
          </a:solidFill>
          <a:ln w="9525">
            <a:solidFill>
              <a:schemeClr val="tx1"/>
            </a:solidFill>
            <a:miter lim="800000"/>
            <a:headEnd/>
            <a:tailEnd/>
          </a:ln>
        </p:spPr>
        <p:txBody>
          <a:bodyPr rot="10800000" vert="eaVert" wrap="none" anchor="ctr"/>
          <a:lstStyle/>
          <a:p>
            <a:endParaRPr lang="en-US"/>
          </a:p>
        </p:txBody>
      </p:sp>
      <p:sp>
        <p:nvSpPr>
          <p:cNvPr id="29700" name="Text Box 48"/>
          <p:cNvSpPr txBox="1">
            <a:spLocks noChangeArrowheads="1"/>
          </p:cNvSpPr>
          <p:nvPr/>
        </p:nvSpPr>
        <p:spPr bwMode="auto">
          <a:xfrm>
            <a:off x="3276600" y="244475"/>
            <a:ext cx="5638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800" b="1" dirty="0" smtClean="0">
                <a:solidFill>
                  <a:schemeClr val="bg1"/>
                </a:solidFill>
                <a:latin typeface="Verdana" pitchFamily="34" charset="0"/>
              </a:rPr>
              <a:t>Sustain Your Vision</a:t>
            </a:r>
            <a:endParaRPr lang="en-US" sz="2800" b="1" dirty="0">
              <a:solidFill>
                <a:schemeClr val="bg1"/>
              </a:solidFill>
              <a:latin typeface="Verdana" pitchFamily="34" charset="0"/>
            </a:endParaRPr>
          </a:p>
        </p:txBody>
      </p:sp>
      <p:sp>
        <p:nvSpPr>
          <p:cNvPr id="31749" name="Text Box 49"/>
          <p:cNvSpPr txBox="1">
            <a:spLocks noChangeArrowheads="1"/>
          </p:cNvSpPr>
          <p:nvPr/>
        </p:nvSpPr>
        <p:spPr bwMode="auto">
          <a:xfrm>
            <a:off x="2590800" y="152400"/>
            <a:ext cx="533400" cy="523875"/>
          </a:xfrm>
          <a:prstGeom prst="rect">
            <a:avLst/>
          </a:prstGeom>
          <a:solidFill>
            <a:srgbClr val="DDDDDD"/>
          </a:solidFill>
          <a:ln w="50800">
            <a:solidFill>
              <a:schemeClr val="bg1">
                <a:lumMod val="75000"/>
              </a:schemeClr>
            </a:solidFill>
            <a:miter lim="800000"/>
            <a:headEnd/>
            <a:tailEnd/>
          </a:ln>
        </p:spPr>
        <p:txBody>
          <a:bodyPr>
            <a:spAutoFit/>
          </a:bodyPr>
          <a:lstStyle/>
          <a:p>
            <a:pPr algn="ctr">
              <a:spcBef>
                <a:spcPct val="50000"/>
              </a:spcBef>
              <a:defRPr/>
            </a:pPr>
            <a:r>
              <a:rPr lang="en-US" sz="2800" b="1" dirty="0" smtClean="0">
                <a:latin typeface="Verdana" pitchFamily="34" charset="0"/>
              </a:rPr>
              <a:t>7</a:t>
            </a:r>
            <a:endParaRPr lang="en-US" sz="2800" b="1" dirty="0">
              <a:latin typeface="Verdana" pitchFamily="34" charset="0"/>
            </a:endParaRPr>
          </a:p>
        </p:txBody>
      </p:sp>
      <p:grpSp>
        <p:nvGrpSpPr>
          <p:cNvPr id="29702" name="Group 50"/>
          <p:cNvGrpSpPr>
            <a:grpSpLocks/>
          </p:cNvGrpSpPr>
          <p:nvPr/>
        </p:nvGrpSpPr>
        <p:grpSpPr bwMode="auto">
          <a:xfrm>
            <a:off x="373063" y="0"/>
            <a:ext cx="2446337" cy="2324100"/>
            <a:chOff x="570" y="442"/>
            <a:chExt cx="1541" cy="1464"/>
          </a:xfrm>
        </p:grpSpPr>
        <p:sp>
          <p:nvSpPr>
            <p:cNvPr id="29705" name="Freeform 8"/>
            <p:cNvSpPr>
              <a:spLocks/>
            </p:cNvSpPr>
            <p:nvPr/>
          </p:nvSpPr>
          <p:spPr bwMode="auto">
            <a:xfrm rot="6354732">
              <a:off x="1502" y="960"/>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29706" name="Freeform 6"/>
            <p:cNvSpPr>
              <a:spLocks/>
            </p:cNvSpPr>
            <p:nvPr/>
          </p:nvSpPr>
          <p:spPr bwMode="auto">
            <a:xfrm rot="6354732">
              <a:off x="816" y="1296"/>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29707" name="Freeform 7"/>
            <p:cNvSpPr>
              <a:spLocks/>
            </p:cNvSpPr>
            <p:nvPr/>
          </p:nvSpPr>
          <p:spPr bwMode="auto">
            <a:xfrm rot="5400000">
              <a:off x="650" y="866"/>
              <a:ext cx="561" cy="433"/>
            </a:xfrm>
            <a:custGeom>
              <a:avLst/>
              <a:gdLst>
                <a:gd name="T0" fmla="*/ 0 w 873"/>
                <a:gd name="T1" fmla="*/ 239 h 674"/>
                <a:gd name="T2" fmla="*/ 34 w 873"/>
                <a:gd name="T3" fmla="*/ 150 h 674"/>
                <a:gd name="T4" fmla="*/ 64 w 873"/>
                <a:gd name="T5" fmla="*/ 98 h 674"/>
                <a:gd name="T6" fmla="*/ 116 w 873"/>
                <a:gd name="T7" fmla="*/ 64 h 674"/>
                <a:gd name="T8" fmla="*/ 290 w 873"/>
                <a:gd name="T9" fmla="*/ 1 h 674"/>
                <a:gd name="T10" fmla="*/ 308 w 873"/>
                <a:gd name="T11" fmla="*/ 5 h 674"/>
                <a:gd name="T12" fmla="*/ 269 w 873"/>
                <a:gd name="T13" fmla="*/ 18 h 674"/>
                <a:gd name="T14" fmla="*/ 231 w 873"/>
                <a:gd name="T15" fmla="*/ 31 h 674"/>
                <a:gd name="T16" fmla="*/ 180 w 873"/>
                <a:gd name="T17" fmla="*/ 60 h 674"/>
                <a:gd name="T18" fmla="*/ 158 w 873"/>
                <a:gd name="T19" fmla="*/ 78 h 674"/>
                <a:gd name="T20" fmla="*/ 132 w 873"/>
                <a:gd name="T21" fmla="*/ 98 h 674"/>
                <a:gd name="T22" fmla="*/ 111 w 873"/>
                <a:gd name="T23" fmla="*/ 119 h 674"/>
                <a:gd name="T24" fmla="*/ 102 w 873"/>
                <a:gd name="T25" fmla="*/ 132 h 674"/>
                <a:gd name="T26" fmla="*/ 77 w 873"/>
                <a:gd name="T27" fmla="*/ 150 h 674"/>
                <a:gd name="T28" fmla="*/ 60 w 873"/>
                <a:gd name="T29" fmla="*/ 166 h 674"/>
                <a:gd name="T30" fmla="*/ 42 w 873"/>
                <a:gd name="T31" fmla="*/ 184 h 674"/>
                <a:gd name="T32" fmla="*/ 26 w 873"/>
                <a:gd name="T33" fmla="*/ 205 h 674"/>
                <a:gd name="T34" fmla="*/ 8 w 873"/>
                <a:gd name="T35" fmla="*/ 226 h 674"/>
                <a:gd name="T36" fmla="*/ 0 w 873"/>
                <a:gd name="T37" fmla="*/ 239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sp>
          <p:nvSpPr>
            <p:cNvPr id="29708" name="Freeform 9"/>
            <p:cNvSpPr>
              <a:spLocks/>
            </p:cNvSpPr>
            <p:nvPr/>
          </p:nvSpPr>
          <p:spPr bwMode="auto">
            <a:xfrm rot="4083525">
              <a:off x="706" y="306"/>
              <a:ext cx="840" cy="1111"/>
            </a:xfrm>
            <a:custGeom>
              <a:avLst/>
              <a:gdLst>
                <a:gd name="T0" fmla="*/ 0 w 873"/>
                <a:gd name="T1" fmla="*/ 2147483647 h 674"/>
                <a:gd name="T2" fmla="*/ 73284 w 873"/>
                <a:gd name="T3" fmla="*/ 2147483647 h 674"/>
                <a:gd name="T4" fmla="*/ 137412 w 873"/>
                <a:gd name="T5" fmla="*/ 2147483647 h 674"/>
                <a:gd name="T6" fmla="*/ 247341 w 873"/>
                <a:gd name="T7" fmla="*/ 2147483647 h 674"/>
                <a:gd name="T8" fmla="*/ 622932 w 873"/>
                <a:gd name="T9" fmla="*/ 42250253 h 674"/>
                <a:gd name="T10" fmla="*/ 659574 w 873"/>
                <a:gd name="T11" fmla="*/ 295714572 h 674"/>
                <a:gd name="T12" fmla="*/ 577129 w 873"/>
                <a:gd name="T13" fmla="*/ 1056115136 h 674"/>
                <a:gd name="T14" fmla="*/ 494682 w 873"/>
                <a:gd name="T15" fmla="*/ 1816515384 h 674"/>
                <a:gd name="T16" fmla="*/ 384752 w 873"/>
                <a:gd name="T17" fmla="*/ 2147483647 h 674"/>
                <a:gd name="T18" fmla="*/ 338945 w 873"/>
                <a:gd name="T19" fmla="*/ 2147483647 h 674"/>
                <a:gd name="T20" fmla="*/ 283984 w 873"/>
                <a:gd name="T21" fmla="*/ 2147483647 h 674"/>
                <a:gd name="T22" fmla="*/ 238178 w 873"/>
                <a:gd name="T23" fmla="*/ 2147483647 h 674"/>
                <a:gd name="T24" fmla="*/ 219857 w 873"/>
                <a:gd name="T25" fmla="*/ 2147483647 h 674"/>
                <a:gd name="T26" fmla="*/ 164895 w 873"/>
                <a:gd name="T27" fmla="*/ 2147483647 h 674"/>
                <a:gd name="T28" fmla="*/ 128252 w 873"/>
                <a:gd name="T29" fmla="*/ 2147483647 h 674"/>
                <a:gd name="T30" fmla="*/ 91606 w 873"/>
                <a:gd name="T31" fmla="*/ 2147483647 h 674"/>
                <a:gd name="T32" fmla="*/ 54967 w 873"/>
                <a:gd name="T33" fmla="*/ 2147483647 h 674"/>
                <a:gd name="T34" fmla="*/ 18321 w 873"/>
                <a:gd name="T35" fmla="*/ 2147483647 h 674"/>
                <a:gd name="T36" fmla="*/ 0 w 873"/>
                <a:gd name="T37" fmla="*/ 2147483647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grpSp>
      <p:sp>
        <p:nvSpPr>
          <p:cNvPr id="29703" name="Rectangle 18"/>
          <p:cNvSpPr>
            <a:spLocks noChangeArrowheads="1"/>
          </p:cNvSpPr>
          <p:nvPr/>
        </p:nvSpPr>
        <p:spPr bwMode="auto">
          <a:xfrm>
            <a:off x="304800" y="990600"/>
            <a:ext cx="8839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a:endParaRPr lang="en-US" sz="2800" b="1" dirty="0">
              <a:solidFill>
                <a:srgbClr val="C00000"/>
              </a:solidFill>
              <a:latin typeface="Verdana" pitchFamily="34" charset="0"/>
            </a:endParaRPr>
          </a:p>
        </p:txBody>
      </p:sp>
      <p:sp>
        <p:nvSpPr>
          <p:cNvPr id="31752" name="Text Box 20"/>
          <p:cNvSpPr txBox="1">
            <a:spLocks noChangeArrowheads="1"/>
          </p:cNvSpPr>
          <p:nvPr/>
        </p:nvSpPr>
        <p:spPr bwMode="auto">
          <a:xfrm>
            <a:off x="457200" y="1905000"/>
            <a:ext cx="8458200" cy="3893374"/>
          </a:xfrm>
          <a:prstGeom prst="rect">
            <a:avLst/>
          </a:prstGeom>
          <a:noFill/>
          <a:ln w="9525">
            <a:noFill/>
            <a:miter lim="800000"/>
            <a:headEnd/>
            <a:tailEnd/>
          </a:ln>
        </p:spPr>
        <p:txBody>
          <a:bodyPr>
            <a:spAutoFit/>
          </a:bodyPr>
          <a:lstStyle/>
          <a:p>
            <a:pPr marL="457200" indent="-457200">
              <a:spcBef>
                <a:spcPct val="50000"/>
              </a:spcBef>
              <a:buSzPct val="140000"/>
              <a:buFont typeface="Times New Roman" pitchFamily="18" charset="0"/>
              <a:buAutoNum type="arabicPeriod"/>
              <a:defRPr/>
            </a:pPr>
            <a:r>
              <a:rPr lang="en-US" sz="2000" b="1" dirty="0">
                <a:solidFill>
                  <a:schemeClr val="bg2">
                    <a:lumMod val="75000"/>
                  </a:schemeClr>
                </a:solidFill>
                <a:latin typeface="Verdana" pitchFamily="34" charset="0"/>
              </a:rPr>
              <a:t>Keep in mind that you may encounter some critics. Don't get </a:t>
            </a:r>
            <a:r>
              <a:rPr lang="en-US" sz="2000" b="1" dirty="0" smtClean="0">
                <a:solidFill>
                  <a:schemeClr val="bg2">
                    <a:lumMod val="75000"/>
                  </a:schemeClr>
                </a:solidFill>
                <a:latin typeface="Verdana" pitchFamily="34" charset="0"/>
              </a:rPr>
              <a:t>discouraged</a:t>
            </a:r>
          </a:p>
          <a:p>
            <a:pPr marL="457200" indent="-457200">
              <a:spcBef>
                <a:spcPct val="50000"/>
              </a:spcBef>
              <a:buSzPct val="140000"/>
              <a:buFont typeface="Times New Roman" pitchFamily="18" charset="0"/>
              <a:buAutoNum type="arabicPeriod"/>
              <a:defRPr/>
            </a:pPr>
            <a:endParaRPr lang="en-US" sz="2000" b="1" dirty="0" smtClean="0">
              <a:solidFill>
                <a:schemeClr val="bg2">
                  <a:lumMod val="75000"/>
                </a:schemeClr>
              </a:solidFill>
              <a:latin typeface="Verdana" pitchFamily="34" charset="0"/>
            </a:endParaRPr>
          </a:p>
          <a:p>
            <a:pPr marL="457200" indent="-457200">
              <a:spcBef>
                <a:spcPct val="50000"/>
              </a:spcBef>
              <a:buSzPct val="140000"/>
              <a:buFont typeface="Times New Roman" pitchFamily="18" charset="0"/>
              <a:buAutoNum type="arabicPeriod"/>
              <a:defRPr/>
            </a:pPr>
            <a:r>
              <a:rPr lang="en-US" sz="2000" b="1" dirty="0">
                <a:solidFill>
                  <a:schemeClr val="bg2">
                    <a:lumMod val="75000"/>
                  </a:schemeClr>
                </a:solidFill>
                <a:latin typeface="Verdana" pitchFamily="34" charset="0"/>
              </a:rPr>
              <a:t>View any opposition as giving you the opportunity to </a:t>
            </a:r>
            <a:r>
              <a:rPr lang="en-US" sz="2000" b="1" dirty="0" smtClean="0">
                <a:solidFill>
                  <a:schemeClr val="bg2">
                    <a:lumMod val="75000"/>
                  </a:schemeClr>
                </a:solidFill>
                <a:latin typeface="Verdana" pitchFamily="34" charset="0"/>
              </a:rPr>
              <a:t>answer questions or objectives and gain more support</a:t>
            </a:r>
          </a:p>
          <a:p>
            <a:pPr marL="457200" indent="-457200">
              <a:spcBef>
                <a:spcPct val="50000"/>
              </a:spcBef>
              <a:buSzPct val="140000"/>
              <a:buFont typeface="Times New Roman" pitchFamily="18" charset="0"/>
              <a:buAutoNum type="arabicPeriod"/>
              <a:defRPr/>
            </a:pPr>
            <a:endParaRPr lang="en-US" sz="2000" b="1" dirty="0" smtClean="0">
              <a:solidFill>
                <a:schemeClr val="bg2">
                  <a:lumMod val="75000"/>
                </a:schemeClr>
              </a:solidFill>
              <a:latin typeface="Verdana" pitchFamily="34" charset="0"/>
            </a:endParaRPr>
          </a:p>
          <a:p>
            <a:pPr marL="457200" indent="-457200">
              <a:spcBef>
                <a:spcPct val="50000"/>
              </a:spcBef>
              <a:buSzPct val="140000"/>
              <a:buFont typeface="Times New Roman" pitchFamily="18" charset="0"/>
              <a:buAutoNum type="arabicPeriod"/>
              <a:defRPr/>
            </a:pPr>
            <a:r>
              <a:rPr lang="en-US" sz="2000" b="1" dirty="0">
                <a:solidFill>
                  <a:schemeClr val="bg2">
                    <a:lumMod val="75000"/>
                  </a:schemeClr>
                </a:solidFill>
                <a:latin typeface="Verdana" pitchFamily="34" charset="0"/>
              </a:rPr>
              <a:t>Staying positive despite obstacles can pave the road for a future partnerships with people who may seem critical at </a:t>
            </a:r>
            <a:r>
              <a:rPr lang="en-US" sz="2000" b="1" dirty="0" smtClean="0">
                <a:solidFill>
                  <a:schemeClr val="bg2">
                    <a:lumMod val="75000"/>
                  </a:schemeClr>
                </a:solidFill>
                <a:latin typeface="Verdana" pitchFamily="34" charset="0"/>
              </a:rPr>
              <a:t>first</a:t>
            </a:r>
            <a:endParaRPr lang="en-US" sz="2000" b="1" dirty="0">
              <a:solidFill>
                <a:schemeClr val="bg2">
                  <a:lumMod val="75000"/>
                </a:schemeClr>
              </a:solidFill>
              <a:latin typeface="Verdana" pitchFamily="34" charset="0"/>
            </a:endParaRPr>
          </a:p>
          <a:p>
            <a:pPr marL="457200" indent="-457200">
              <a:spcBef>
                <a:spcPct val="50000"/>
              </a:spcBef>
              <a:buSzPct val="140000"/>
              <a:buFont typeface="Times New Roman" pitchFamily="18" charset="0"/>
              <a:buAutoNum type="arabicPeriod"/>
              <a:defRPr/>
            </a:pPr>
            <a:endParaRPr lang="en-US" sz="1800" b="1" dirty="0">
              <a:solidFill>
                <a:schemeClr val="bg2">
                  <a:lumMod val="75000"/>
                </a:schemeClr>
              </a:solidFill>
              <a:latin typeface="Verdana" pitchFamily="34" charset="0"/>
            </a:endParaRPr>
          </a:p>
        </p:txBody>
      </p:sp>
    </p:spTree>
    <p:extLst>
      <p:ext uri="{BB962C8B-B14F-4D97-AF65-F5344CB8AC3E}">
        <p14:creationId xmlns:p14="http://schemas.microsoft.com/office/powerpoint/2010/main" val="2895332"/>
      </p:ext>
    </p:extLst>
  </p:cSld>
  <p:clrMapOvr>
    <a:masterClrMapping/>
  </p:clrMapOvr>
  <p:transition spd="med">
    <p:split orient="ver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8" name="Group 15"/>
          <p:cNvGrpSpPr>
            <a:grpSpLocks/>
          </p:cNvGrpSpPr>
          <p:nvPr/>
        </p:nvGrpSpPr>
        <p:grpSpPr bwMode="auto">
          <a:xfrm>
            <a:off x="3733800" y="381000"/>
            <a:ext cx="3124200" cy="2362200"/>
            <a:chOff x="1776" y="-96"/>
            <a:chExt cx="1968" cy="1488"/>
          </a:xfrm>
        </p:grpSpPr>
        <p:sp>
          <p:nvSpPr>
            <p:cNvPr id="29709" name="Freeform 16"/>
            <p:cNvSpPr>
              <a:spLocks/>
            </p:cNvSpPr>
            <p:nvPr/>
          </p:nvSpPr>
          <p:spPr bwMode="auto">
            <a:xfrm rot="-874291">
              <a:off x="1776" y="-96"/>
              <a:ext cx="1968" cy="1488"/>
            </a:xfrm>
            <a:custGeom>
              <a:avLst/>
              <a:gdLst>
                <a:gd name="T0" fmla="*/ 13179 w 1645"/>
                <a:gd name="T1" fmla="*/ 143 h 1608"/>
                <a:gd name="T2" fmla="*/ 14450 w 1645"/>
                <a:gd name="T3" fmla="*/ 97 h 1608"/>
                <a:gd name="T4" fmla="*/ 14930 w 1645"/>
                <a:gd name="T5" fmla="*/ 87 h 1608"/>
                <a:gd name="T6" fmla="*/ 15964 w 1645"/>
                <a:gd name="T7" fmla="*/ 58 h 1608"/>
                <a:gd name="T8" fmla="*/ 16435 w 1645"/>
                <a:gd name="T9" fmla="*/ 48 h 1608"/>
                <a:gd name="T10" fmla="*/ 17214 w 1645"/>
                <a:gd name="T11" fmla="*/ 19 h 1608"/>
                <a:gd name="T12" fmla="*/ 17475 w 1645"/>
                <a:gd name="T13" fmla="*/ 10 h 1608"/>
                <a:gd name="T14" fmla="*/ 17719 w 1645"/>
                <a:gd name="T15" fmla="*/ 0 h 1608"/>
                <a:gd name="T16" fmla="*/ 18741 w 1645"/>
                <a:gd name="T17" fmla="*/ 29 h 1608"/>
                <a:gd name="T18" fmla="*/ 21757 w 1645"/>
                <a:gd name="T19" fmla="*/ 97 h 1608"/>
                <a:gd name="T20" fmla="*/ 22007 w 1645"/>
                <a:gd name="T21" fmla="*/ 105 h 1608"/>
                <a:gd name="T22" fmla="*/ 23298 w 1645"/>
                <a:gd name="T23" fmla="*/ 133 h 1608"/>
                <a:gd name="T24" fmla="*/ 23523 w 1645"/>
                <a:gd name="T25" fmla="*/ 143 h 1608"/>
                <a:gd name="T26" fmla="*/ 24294 w 1645"/>
                <a:gd name="T27" fmla="*/ 147 h 1608"/>
                <a:gd name="T28" fmla="*/ 28078 w 1645"/>
                <a:gd name="T29" fmla="*/ 161 h 1608"/>
                <a:gd name="T30" fmla="*/ 34648 w 1645"/>
                <a:gd name="T31" fmla="*/ 177 h 1608"/>
                <a:gd name="T32" fmla="*/ 31866 w 1645"/>
                <a:gd name="T33" fmla="*/ 198 h 1608"/>
                <a:gd name="T34" fmla="*/ 28846 w 1645"/>
                <a:gd name="T35" fmla="*/ 222 h 1608"/>
                <a:gd name="T36" fmla="*/ 22763 w 1645"/>
                <a:gd name="T37" fmla="*/ 257 h 1608"/>
                <a:gd name="T38" fmla="*/ 23039 w 1645"/>
                <a:gd name="T39" fmla="*/ 404 h 1608"/>
                <a:gd name="T40" fmla="*/ 22763 w 1645"/>
                <a:gd name="T41" fmla="*/ 424 h 1608"/>
                <a:gd name="T42" fmla="*/ 22007 w 1645"/>
                <a:gd name="T43" fmla="*/ 417 h 1608"/>
                <a:gd name="T44" fmla="*/ 21263 w 1645"/>
                <a:gd name="T45" fmla="*/ 398 h 1608"/>
                <a:gd name="T46" fmla="*/ 19489 w 1645"/>
                <a:gd name="T47" fmla="*/ 357 h 1608"/>
                <a:gd name="T48" fmla="*/ 17475 w 1645"/>
                <a:gd name="T49" fmla="*/ 289 h 1608"/>
                <a:gd name="T50" fmla="*/ 16435 w 1645"/>
                <a:gd name="T51" fmla="*/ 292 h 1608"/>
                <a:gd name="T52" fmla="*/ 15964 w 1645"/>
                <a:gd name="T53" fmla="*/ 302 h 1608"/>
                <a:gd name="T54" fmla="*/ 13659 w 1645"/>
                <a:gd name="T55" fmla="*/ 324 h 1608"/>
                <a:gd name="T56" fmla="*/ 11662 w 1645"/>
                <a:gd name="T57" fmla="*/ 347 h 1608"/>
                <a:gd name="T58" fmla="*/ 8608 w 1645"/>
                <a:gd name="T59" fmla="*/ 383 h 1608"/>
                <a:gd name="T60" fmla="*/ 6581 w 1645"/>
                <a:gd name="T61" fmla="*/ 401 h 1608"/>
                <a:gd name="T62" fmla="*/ 7092 w 1645"/>
                <a:gd name="T63" fmla="*/ 373 h 1608"/>
                <a:gd name="T64" fmla="*/ 8377 w 1645"/>
                <a:gd name="T65" fmla="*/ 321 h 1608"/>
                <a:gd name="T66" fmla="*/ 8871 w 1645"/>
                <a:gd name="T67" fmla="*/ 302 h 1608"/>
                <a:gd name="T68" fmla="*/ 9360 w 1645"/>
                <a:gd name="T69" fmla="*/ 292 h 1608"/>
                <a:gd name="T70" fmla="*/ 10126 w 1645"/>
                <a:gd name="T71" fmla="*/ 263 h 1608"/>
                <a:gd name="T72" fmla="*/ 10403 w 1645"/>
                <a:gd name="T73" fmla="*/ 254 h 1608"/>
                <a:gd name="T74" fmla="*/ 8871 w 1645"/>
                <a:gd name="T75" fmla="*/ 214 h 1608"/>
                <a:gd name="T76" fmla="*/ 7348 w 1645"/>
                <a:gd name="T77" fmla="*/ 196 h 1608"/>
                <a:gd name="T78" fmla="*/ 5335 w 1645"/>
                <a:gd name="T79" fmla="*/ 167 h 1608"/>
                <a:gd name="T80" fmla="*/ 4827 w 1645"/>
                <a:gd name="T81" fmla="*/ 156 h 1608"/>
                <a:gd name="T82" fmla="*/ 4066 w 1645"/>
                <a:gd name="T83" fmla="*/ 155 h 1608"/>
                <a:gd name="T84" fmla="*/ 2048 w 1645"/>
                <a:gd name="T85" fmla="*/ 130 h 1608"/>
                <a:gd name="T86" fmla="*/ 773 w 1645"/>
                <a:gd name="T87" fmla="*/ 110 h 1608"/>
                <a:gd name="T88" fmla="*/ 282 w 1645"/>
                <a:gd name="T89" fmla="*/ 99 h 1608"/>
                <a:gd name="T90" fmla="*/ 1796 w 1645"/>
                <a:gd name="T91" fmla="*/ 103 h 1608"/>
                <a:gd name="T92" fmla="*/ 8127 w 1645"/>
                <a:gd name="T93" fmla="*/ 130 h 1608"/>
                <a:gd name="T94" fmla="*/ 12418 w 1645"/>
                <a:gd name="T95" fmla="*/ 139 h 1608"/>
                <a:gd name="T96" fmla="*/ 13179 w 1645"/>
                <a:gd name="T97" fmla="*/ 143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10" name="Freeform 17"/>
            <p:cNvSpPr>
              <a:spLocks/>
            </p:cNvSpPr>
            <p:nvPr/>
          </p:nvSpPr>
          <p:spPr bwMode="auto">
            <a:xfrm rot="-874291">
              <a:off x="1886" y="-22"/>
              <a:ext cx="1734" cy="1332"/>
            </a:xfrm>
            <a:custGeom>
              <a:avLst/>
              <a:gdLst>
                <a:gd name="T0" fmla="*/ 1533 w 1645"/>
                <a:gd name="T1" fmla="*/ 22 h 1608"/>
                <a:gd name="T2" fmla="*/ 1679 w 1645"/>
                <a:gd name="T3" fmla="*/ 15 h 1608"/>
                <a:gd name="T4" fmla="*/ 1734 w 1645"/>
                <a:gd name="T5" fmla="*/ 13 h 1608"/>
                <a:gd name="T6" fmla="*/ 1853 w 1645"/>
                <a:gd name="T7" fmla="*/ 8 h 1608"/>
                <a:gd name="T8" fmla="*/ 1913 w 1645"/>
                <a:gd name="T9" fmla="*/ 7 h 1608"/>
                <a:gd name="T10" fmla="*/ 2004 w 1645"/>
                <a:gd name="T11" fmla="*/ 2 h 1608"/>
                <a:gd name="T12" fmla="*/ 2030 w 1645"/>
                <a:gd name="T13" fmla="*/ 2 h 1608"/>
                <a:gd name="T14" fmla="*/ 2059 w 1645"/>
                <a:gd name="T15" fmla="*/ 0 h 1608"/>
                <a:gd name="T16" fmla="*/ 2175 w 1645"/>
                <a:gd name="T17" fmla="*/ 5 h 1608"/>
                <a:gd name="T18" fmla="*/ 2531 w 1645"/>
                <a:gd name="T19" fmla="*/ 15 h 1608"/>
                <a:gd name="T20" fmla="*/ 2563 w 1645"/>
                <a:gd name="T21" fmla="*/ 16 h 1608"/>
                <a:gd name="T22" fmla="*/ 2706 w 1645"/>
                <a:gd name="T23" fmla="*/ 21 h 1608"/>
                <a:gd name="T24" fmla="*/ 2735 w 1645"/>
                <a:gd name="T25" fmla="*/ 22 h 1608"/>
                <a:gd name="T26" fmla="*/ 2822 w 1645"/>
                <a:gd name="T27" fmla="*/ 22 h 1608"/>
                <a:gd name="T28" fmla="*/ 3265 w 1645"/>
                <a:gd name="T29" fmla="*/ 24 h 1608"/>
                <a:gd name="T30" fmla="*/ 4031 w 1645"/>
                <a:gd name="T31" fmla="*/ 27 h 1608"/>
                <a:gd name="T32" fmla="*/ 3705 w 1645"/>
                <a:gd name="T33" fmla="*/ 31 h 1608"/>
                <a:gd name="T34" fmla="*/ 3351 w 1645"/>
                <a:gd name="T35" fmla="*/ 34 h 1608"/>
                <a:gd name="T36" fmla="*/ 2646 w 1645"/>
                <a:gd name="T37" fmla="*/ 39 h 1608"/>
                <a:gd name="T38" fmla="*/ 2675 w 1645"/>
                <a:gd name="T39" fmla="*/ 62 h 1608"/>
                <a:gd name="T40" fmla="*/ 2646 w 1645"/>
                <a:gd name="T41" fmla="*/ 65 h 1608"/>
                <a:gd name="T42" fmla="*/ 2563 w 1645"/>
                <a:gd name="T43" fmla="*/ 63 h 1608"/>
                <a:gd name="T44" fmla="*/ 2473 w 1645"/>
                <a:gd name="T45" fmla="*/ 60 h 1608"/>
                <a:gd name="T46" fmla="*/ 2265 w 1645"/>
                <a:gd name="T47" fmla="*/ 54 h 1608"/>
                <a:gd name="T48" fmla="*/ 2030 w 1645"/>
                <a:gd name="T49" fmla="*/ 45 h 1608"/>
                <a:gd name="T50" fmla="*/ 1913 w 1645"/>
                <a:gd name="T51" fmla="*/ 45 h 1608"/>
                <a:gd name="T52" fmla="*/ 1853 w 1645"/>
                <a:gd name="T53" fmla="*/ 46 h 1608"/>
                <a:gd name="T54" fmla="*/ 1589 w 1645"/>
                <a:gd name="T55" fmla="*/ 50 h 1608"/>
                <a:gd name="T56" fmla="*/ 1355 w 1645"/>
                <a:gd name="T57" fmla="*/ 53 h 1608"/>
                <a:gd name="T58" fmla="*/ 1001 w 1645"/>
                <a:gd name="T59" fmla="*/ 58 h 1608"/>
                <a:gd name="T60" fmla="*/ 767 w 1645"/>
                <a:gd name="T61" fmla="*/ 61 h 1608"/>
                <a:gd name="T62" fmla="*/ 822 w 1645"/>
                <a:gd name="T63" fmla="*/ 57 h 1608"/>
                <a:gd name="T64" fmla="*/ 972 w 1645"/>
                <a:gd name="T65" fmla="*/ 49 h 1608"/>
                <a:gd name="T66" fmla="*/ 1033 w 1645"/>
                <a:gd name="T67" fmla="*/ 46 h 1608"/>
                <a:gd name="T68" fmla="*/ 1090 w 1645"/>
                <a:gd name="T69" fmla="*/ 45 h 1608"/>
                <a:gd name="T70" fmla="*/ 1177 w 1645"/>
                <a:gd name="T71" fmla="*/ 40 h 1608"/>
                <a:gd name="T72" fmla="*/ 1210 w 1645"/>
                <a:gd name="T73" fmla="*/ 38 h 1608"/>
                <a:gd name="T74" fmla="*/ 1033 w 1645"/>
                <a:gd name="T75" fmla="*/ 33 h 1608"/>
                <a:gd name="T76" fmla="*/ 855 w 1645"/>
                <a:gd name="T77" fmla="*/ 30 h 1608"/>
                <a:gd name="T78" fmla="*/ 620 w 1645"/>
                <a:gd name="T79" fmla="*/ 26 h 1608"/>
                <a:gd name="T80" fmla="*/ 560 w 1645"/>
                <a:gd name="T81" fmla="*/ 24 h 1608"/>
                <a:gd name="T82" fmla="*/ 474 w 1645"/>
                <a:gd name="T83" fmla="*/ 23 h 1608"/>
                <a:gd name="T84" fmla="*/ 237 w 1645"/>
                <a:gd name="T85" fmla="*/ 19 h 1608"/>
                <a:gd name="T86" fmla="*/ 90 w 1645"/>
                <a:gd name="T87" fmla="*/ 17 h 1608"/>
                <a:gd name="T88" fmla="*/ 32 w 1645"/>
                <a:gd name="T89" fmla="*/ 15 h 1608"/>
                <a:gd name="T90" fmla="*/ 209 w 1645"/>
                <a:gd name="T91" fmla="*/ 15 h 1608"/>
                <a:gd name="T92" fmla="*/ 941 w 1645"/>
                <a:gd name="T93" fmla="*/ 19 h 1608"/>
                <a:gd name="T94" fmla="*/ 1442 w 1645"/>
                <a:gd name="T95" fmla="*/ 22 h 1608"/>
                <a:gd name="T96" fmla="*/ 1533 w 1645"/>
                <a:gd name="T97" fmla="*/ 22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9699" name="Rectangle 5"/>
          <p:cNvSpPr>
            <a:spLocks noChangeArrowheads="1"/>
          </p:cNvSpPr>
          <p:nvPr/>
        </p:nvSpPr>
        <p:spPr bwMode="auto">
          <a:xfrm rot="5400000">
            <a:off x="4113213" y="-4113213"/>
            <a:ext cx="914400" cy="9140825"/>
          </a:xfrm>
          <a:prstGeom prst="rect">
            <a:avLst/>
          </a:prstGeom>
          <a:solidFill>
            <a:srgbClr val="C00000"/>
          </a:solidFill>
          <a:ln w="9525">
            <a:solidFill>
              <a:schemeClr val="tx1"/>
            </a:solidFill>
            <a:miter lim="800000"/>
            <a:headEnd/>
            <a:tailEnd/>
          </a:ln>
        </p:spPr>
        <p:txBody>
          <a:bodyPr rot="10800000" vert="eaVert" wrap="none" anchor="ctr"/>
          <a:lstStyle/>
          <a:p>
            <a:endParaRPr lang="en-US"/>
          </a:p>
        </p:txBody>
      </p:sp>
      <p:sp>
        <p:nvSpPr>
          <p:cNvPr id="29700" name="Text Box 48"/>
          <p:cNvSpPr txBox="1">
            <a:spLocks noChangeArrowheads="1"/>
          </p:cNvSpPr>
          <p:nvPr/>
        </p:nvSpPr>
        <p:spPr bwMode="auto">
          <a:xfrm>
            <a:off x="3276600" y="244475"/>
            <a:ext cx="5638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800" b="1" dirty="0" smtClean="0">
                <a:solidFill>
                  <a:schemeClr val="bg1"/>
                </a:solidFill>
                <a:latin typeface="Verdana" pitchFamily="34" charset="0"/>
              </a:rPr>
              <a:t>Evaluate Your Progress</a:t>
            </a:r>
            <a:endParaRPr lang="en-US" sz="2800" b="1" dirty="0">
              <a:solidFill>
                <a:schemeClr val="bg1"/>
              </a:solidFill>
              <a:latin typeface="Verdana" pitchFamily="34" charset="0"/>
            </a:endParaRPr>
          </a:p>
        </p:txBody>
      </p:sp>
      <p:sp>
        <p:nvSpPr>
          <p:cNvPr id="31749" name="Text Box 49"/>
          <p:cNvSpPr txBox="1">
            <a:spLocks noChangeArrowheads="1"/>
          </p:cNvSpPr>
          <p:nvPr/>
        </p:nvSpPr>
        <p:spPr bwMode="auto">
          <a:xfrm>
            <a:off x="2590800" y="152400"/>
            <a:ext cx="533400" cy="523220"/>
          </a:xfrm>
          <a:prstGeom prst="rect">
            <a:avLst/>
          </a:prstGeom>
          <a:solidFill>
            <a:srgbClr val="DDDDDD"/>
          </a:solidFill>
          <a:ln w="50800">
            <a:solidFill>
              <a:schemeClr val="bg1">
                <a:lumMod val="75000"/>
              </a:schemeClr>
            </a:solidFill>
            <a:miter lim="800000"/>
            <a:headEnd/>
            <a:tailEnd/>
          </a:ln>
        </p:spPr>
        <p:txBody>
          <a:bodyPr>
            <a:spAutoFit/>
          </a:bodyPr>
          <a:lstStyle/>
          <a:p>
            <a:pPr algn="ctr">
              <a:spcBef>
                <a:spcPct val="50000"/>
              </a:spcBef>
              <a:defRPr/>
            </a:pPr>
            <a:r>
              <a:rPr lang="en-US" sz="2800" b="1" dirty="0">
                <a:latin typeface="Verdana" pitchFamily="34" charset="0"/>
              </a:rPr>
              <a:t>8</a:t>
            </a:r>
            <a:endParaRPr lang="en-US" sz="2800" b="1" dirty="0">
              <a:latin typeface="Verdana" pitchFamily="34" charset="0"/>
            </a:endParaRPr>
          </a:p>
        </p:txBody>
      </p:sp>
      <p:grpSp>
        <p:nvGrpSpPr>
          <p:cNvPr id="29702" name="Group 50"/>
          <p:cNvGrpSpPr>
            <a:grpSpLocks/>
          </p:cNvGrpSpPr>
          <p:nvPr/>
        </p:nvGrpSpPr>
        <p:grpSpPr bwMode="auto">
          <a:xfrm>
            <a:off x="373063" y="0"/>
            <a:ext cx="2446337" cy="2324100"/>
            <a:chOff x="570" y="442"/>
            <a:chExt cx="1541" cy="1464"/>
          </a:xfrm>
        </p:grpSpPr>
        <p:sp>
          <p:nvSpPr>
            <p:cNvPr id="29705" name="Freeform 8"/>
            <p:cNvSpPr>
              <a:spLocks/>
            </p:cNvSpPr>
            <p:nvPr/>
          </p:nvSpPr>
          <p:spPr bwMode="auto">
            <a:xfrm rot="6354732">
              <a:off x="1502" y="960"/>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29706" name="Freeform 6"/>
            <p:cNvSpPr>
              <a:spLocks/>
            </p:cNvSpPr>
            <p:nvPr/>
          </p:nvSpPr>
          <p:spPr bwMode="auto">
            <a:xfrm rot="6354732">
              <a:off x="816" y="1296"/>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29707" name="Freeform 7"/>
            <p:cNvSpPr>
              <a:spLocks/>
            </p:cNvSpPr>
            <p:nvPr/>
          </p:nvSpPr>
          <p:spPr bwMode="auto">
            <a:xfrm rot="5400000">
              <a:off x="650" y="866"/>
              <a:ext cx="561" cy="433"/>
            </a:xfrm>
            <a:custGeom>
              <a:avLst/>
              <a:gdLst>
                <a:gd name="T0" fmla="*/ 0 w 873"/>
                <a:gd name="T1" fmla="*/ 239 h 674"/>
                <a:gd name="T2" fmla="*/ 34 w 873"/>
                <a:gd name="T3" fmla="*/ 150 h 674"/>
                <a:gd name="T4" fmla="*/ 64 w 873"/>
                <a:gd name="T5" fmla="*/ 98 h 674"/>
                <a:gd name="T6" fmla="*/ 116 w 873"/>
                <a:gd name="T7" fmla="*/ 64 h 674"/>
                <a:gd name="T8" fmla="*/ 290 w 873"/>
                <a:gd name="T9" fmla="*/ 1 h 674"/>
                <a:gd name="T10" fmla="*/ 308 w 873"/>
                <a:gd name="T11" fmla="*/ 5 h 674"/>
                <a:gd name="T12" fmla="*/ 269 w 873"/>
                <a:gd name="T13" fmla="*/ 18 h 674"/>
                <a:gd name="T14" fmla="*/ 231 w 873"/>
                <a:gd name="T15" fmla="*/ 31 h 674"/>
                <a:gd name="T16" fmla="*/ 180 w 873"/>
                <a:gd name="T17" fmla="*/ 60 h 674"/>
                <a:gd name="T18" fmla="*/ 158 w 873"/>
                <a:gd name="T19" fmla="*/ 78 h 674"/>
                <a:gd name="T20" fmla="*/ 132 w 873"/>
                <a:gd name="T21" fmla="*/ 98 h 674"/>
                <a:gd name="T22" fmla="*/ 111 w 873"/>
                <a:gd name="T23" fmla="*/ 119 h 674"/>
                <a:gd name="T24" fmla="*/ 102 w 873"/>
                <a:gd name="T25" fmla="*/ 132 h 674"/>
                <a:gd name="T26" fmla="*/ 77 w 873"/>
                <a:gd name="T27" fmla="*/ 150 h 674"/>
                <a:gd name="T28" fmla="*/ 60 w 873"/>
                <a:gd name="T29" fmla="*/ 166 h 674"/>
                <a:gd name="T30" fmla="*/ 42 w 873"/>
                <a:gd name="T31" fmla="*/ 184 h 674"/>
                <a:gd name="T32" fmla="*/ 26 w 873"/>
                <a:gd name="T33" fmla="*/ 205 h 674"/>
                <a:gd name="T34" fmla="*/ 8 w 873"/>
                <a:gd name="T35" fmla="*/ 226 h 674"/>
                <a:gd name="T36" fmla="*/ 0 w 873"/>
                <a:gd name="T37" fmla="*/ 239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sp>
          <p:nvSpPr>
            <p:cNvPr id="29708" name="Freeform 9"/>
            <p:cNvSpPr>
              <a:spLocks/>
            </p:cNvSpPr>
            <p:nvPr/>
          </p:nvSpPr>
          <p:spPr bwMode="auto">
            <a:xfrm rot="4083525">
              <a:off x="706" y="306"/>
              <a:ext cx="840" cy="1111"/>
            </a:xfrm>
            <a:custGeom>
              <a:avLst/>
              <a:gdLst>
                <a:gd name="T0" fmla="*/ 0 w 873"/>
                <a:gd name="T1" fmla="*/ 2147483647 h 674"/>
                <a:gd name="T2" fmla="*/ 73284 w 873"/>
                <a:gd name="T3" fmla="*/ 2147483647 h 674"/>
                <a:gd name="T4" fmla="*/ 137412 w 873"/>
                <a:gd name="T5" fmla="*/ 2147483647 h 674"/>
                <a:gd name="T6" fmla="*/ 247341 w 873"/>
                <a:gd name="T7" fmla="*/ 2147483647 h 674"/>
                <a:gd name="T8" fmla="*/ 622932 w 873"/>
                <a:gd name="T9" fmla="*/ 42250253 h 674"/>
                <a:gd name="T10" fmla="*/ 659574 w 873"/>
                <a:gd name="T11" fmla="*/ 295714572 h 674"/>
                <a:gd name="T12" fmla="*/ 577129 w 873"/>
                <a:gd name="T13" fmla="*/ 1056115136 h 674"/>
                <a:gd name="T14" fmla="*/ 494682 w 873"/>
                <a:gd name="T15" fmla="*/ 1816515384 h 674"/>
                <a:gd name="T16" fmla="*/ 384752 w 873"/>
                <a:gd name="T17" fmla="*/ 2147483647 h 674"/>
                <a:gd name="T18" fmla="*/ 338945 w 873"/>
                <a:gd name="T19" fmla="*/ 2147483647 h 674"/>
                <a:gd name="T20" fmla="*/ 283984 w 873"/>
                <a:gd name="T21" fmla="*/ 2147483647 h 674"/>
                <a:gd name="T22" fmla="*/ 238178 w 873"/>
                <a:gd name="T23" fmla="*/ 2147483647 h 674"/>
                <a:gd name="T24" fmla="*/ 219857 w 873"/>
                <a:gd name="T25" fmla="*/ 2147483647 h 674"/>
                <a:gd name="T26" fmla="*/ 164895 w 873"/>
                <a:gd name="T27" fmla="*/ 2147483647 h 674"/>
                <a:gd name="T28" fmla="*/ 128252 w 873"/>
                <a:gd name="T29" fmla="*/ 2147483647 h 674"/>
                <a:gd name="T30" fmla="*/ 91606 w 873"/>
                <a:gd name="T31" fmla="*/ 2147483647 h 674"/>
                <a:gd name="T32" fmla="*/ 54967 w 873"/>
                <a:gd name="T33" fmla="*/ 2147483647 h 674"/>
                <a:gd name="T34" fmla="*/ 18321 w 873"/>
                <a:gd name="T35" fmla="*/ 2147483647 h 674"/>
                <a:gd name="T36" fmla="*/ 0 w 873"/>
                <a:gd name="T37" fmla="*/ 2147483647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grpSp>
      <p:sp>
        <p:nvSpPr>
          <p:cNvPr id="29703" name="Rectangle 18"/>
          <p:cNvSpPr>
            <a:spLocks noChangeArrowheads="1"/>
          </p:cNvSpPr>
          <p:nvPr/>
        </p:nvSpPr>
        <p:spPr bwMode="auto">
          <a:xfrm>
            <a:off x="304800" y="990600"/>
            <a:ext cx="8839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a:endParaRPr lang="en-US" sz="2800" b="1" dirty="0">
              <a:solidFill>
                <a:srgbClr val="C00000"/>
              </a:solidFill>
              <a:latin typeface="Verdana" pitchFamily="34" charset="0"/>
            </a:endParaRPr>
          </a:p>
        </p:txBody>
      </p:sp>
      <p:sp>
        <p:nvSpPr>
          <p:cNvPr id="31752" name="Text Box 20"/>
          <p:cNvSpPr txBox="1">
            <a:spLocks noChangeArrowheads="1"/>
          </p:cNvSpPr>
          <p:nvPr/>
        </p:nvSpPr>
        <p:spPr bwMode="auto">
          <a:xfrm>
            <a:off x="457200" y="1905000"/>
            <a:ext cx="8458200" cy="4201150"/>
          </a:xfrm>
          <a:prstGeom prst="rect">
            <a:avLst/>
          </a:prstGeom>
          <a:noFill/>
          <a:ln w="9525">
            <a:noFill/>
            <a:miter lim="800000"/>
            <a:headEnd/>
            <a:tailEnd/>
          </a:ln>
        </p:spPr>
        <p:txBody>
          <a:bodyPr>
            <a:spAutoFit/>
          </a:bodyPr>
          <a:lstStyle/>
          <a:p>
            <a:pPr marL="457200" indent="-457200">
              <a:spcBef>
                <a:spcPct val="50000"/>
              </a:spcBef>
              <a:buSzPct val="140000"/>
              <a:buFont typeface="Times New Roman" pitchFamily="18" charset="0"/>
              <a:buAutoNum type="arabicPeriod"/>
              <a:defRPr/>
            </a:pPr>
            <a:endParaRPr lang="en-US" sz="2000" b="1" dirty="0">
              <a:solidFill>
                <a:schemeClr val="bg2">
                  <a:lumMod val="75000"/>
                </a:schemeClr>
              </a:solidFill>
              <a:latin typeface="Verdana" pitchFamily="34" charset="0"/>
            </a:endParaRPr>
          </a:p>
          <a:p>
            <a:pPr>
              <a:spcBef>
                <a:spcPct val="50000"/>
              </a:spcBef>
              <a:buSzPct val="140000"/>
              <a:defRPr/>
            </a:pPr>
            <a:r>
              <a:rPr lang="en-US" sz="2000" b="1" dirty="0">
                <a:solidFill>
                  <a:schemeClr val="bg2">
                    <a:lumMod val="75000"/>
                  </a:schemeClr>
                </a:solidFill>
                <a:latin typeface="Verdana" pitchFamily="34" charset="0"/>
              </a:rPr>
              <a:t>Ask these evaluation questions when your advocacy effort is in full swing:</a:t>
            </a:r>
          </a:p>
          <a:p>
            <a:pPr>
              <a:spcBef>
                <a:spcPct val="50000"/>
              </a:spcBef>
              <a:buSzPct val="140000"/>
              <a:defRPr/>
            </a:pPr>
            <a:r>
              <a:rPr lang="en-US" sz="2000" b="1" dirty="0" smtClean="0">
                <a:solidFill>
                  <a:schemeClr val="bg2">
                    <a:lumMod val="75000"/>
                  </a:schemeClr>
                </a:solidFill>
                <a:latin typeface="Verdana" pitchFamily="34" charset="0"/>
              </a:rPr>
              <a:t>•  </a:t>
            </a:r>
            <a:r>
              <a:rPr lang="en-US" sz="2000" b="1" dirty="0">
                <a:solidFill>
                  <a:schemeClr val="bg2">
                    <a:lumMod val="75000"/>
                  </a:schemeClr>
                </a:solidFill>
                <a:latin typeface="Verdana" pitchFamily="34" charset="0"/>
              </a:rPr>
              <a:t>Do we have a clear and concise message?</a:t>
            </a:r>
          </a:p>
          <a:p>
            <a:pPr>
              <a:spcBef>
                <a:spcPct val="50000"/>
              </a:spcBef>
              <a:buSzPct val="140000"/>
              <a:defRPr/>
            </a:pPr>
            <a:r>
              <a:rPr lang="en-US" sz="2000" b="1" dirty="0" smtClean="0">
                <a:solidFill>
                  <a:schemeClr val="bg2">
                    <a:lumMod val="75000"/>
                  </a:schemeClr>
                </a:solidFill>
                <a:latin typeface="Verdana" pitchFamily="34" charset="0"/>
              </a:rPr>
              <a:t>•  </a:t>
            </a:r>
            <a:r>
              <a:rPr lang="en-US" sz="2000" b="1" dirty="0">
                <a:solidFill>
                  <a:schemeClr val="bg2">
                    <a:lumMod val="75000"/>
                  </a:schemeClr>
                </a:solidFill>
                <a:latin typeface="Verdana" pitchFamily="34" charset="0"/>
              </a:rPr>
              <a:t>Is the response positive so far?</a:t>
            </a:r>
          </a:p>
          <a:p>
            <a:pPr>
              <a:spcBef>
                <a:spcPct val="50000"/>
              </a:spcBef>
              <a:buSzPct val="140000"/>
              <a:defRPr/>
            </a:pPr>
            <a:r>
              <a:rPr lang="en-US" sz="2000" b="1" dirty="0" smtClean="0">
                <a:solidFill>
                  <a:schemeClr val="bg2">
                    <a:lumMod val="75000"/>
                  </a:schemeClr>
                </a:solidFill>
                <a:latin typeface="Verdana" pitchFamily="34" charset="0"/>
              </a:rPr>
              <a:t>•  </a:t>
            </a:r>
            <a:r>
              <a:rPr lang="en-US" sz="2000" b="1" dirty="0">
                <a:solidFill>
                  <a:schemeClr val="bg2">
                    <a:lumMod val="75000"/>
                  </a:schemeClr>
                </a:solidFill>
                <a:latin typeface="Verdana" pitchFamily="34" charset="0"/>
              </a:rPr>
              <a:t>Are we building momentum and moving the issue forward?</a:t>
            </a:r>
          </a:p>
          <a:p>
            <a:pPr>
              <a:spcBef>
                <a:spcPct val="50000"/>
              </a:spcBef>
              <a:buSzPct val="140000"/>
              <a:defRPr/>
            </a:pPr>
            <a:r>
              <a:rPr lang="en-US" sz="2000" b="1" dirty="0">
                <a:solidFill>
                  <a:schemeClr val="bg2">
                    <a:lumMod val="75000"/>
                  </a:schemeClr>
                </a:solidFill>
                <a:latin typeface="Verdana" pitchFamily="34" charset="0"/>
              </a:rPr>
              <a:t> </a:t>
            </a:r>
          </a:p>
          <a:p>
            <a:pPr>
              <a:spcBef>
                <a:spcPct val="50000"/>
              </a:spcBef>
              <a:buSzPct val="140000"/>
              <a:defRPr/>
            </a:pPr>
            <a:r>
              <a:rPr lang="en-US" sz="2000" b="1" dirty="0">
                <a:solidFill>
                  <a:schemeClr val="bg2">
                    <a:lumMod val="75000"/>
                  </a:schemeClr>
                </a:solidFill>
                <a:latin typeface="Verdana" pitchFamily="34" charset="0"/>
              </a:rPr>
              <a:t> </a:t>
            </a:r>
          </a:p>
          <a:p>
            <a:pPr marL="457200" indent="-457200">
              <a:spcBef>
                <a:spcPct val="50000"/>
              </a:spcBef>
              <a:buSzPct val="140000"/>
              <a:buFont typeface="Times New Roman" pitchFamily="18" charset="0"/>
              <a:buAutoNum type="arabicPeriod"/>
              <a:defRPr/>
            </a:pPr>
            <a:endParaRPr lang="en-US" sz="1800" b="1" dirty="0">
              <a:solidFill>
                <a:schemeClr val="bg2">
                  <a:lumMod val="75000"/>
                </a:schemeClr>
              </a:solidFill>
              <a:latin typeface="Verdana" pitchFamily="34" charset="0"/>
            </a:endParaRPr>
          </a:p>
        </p:txBody>
      </p:sp>
    </p:spTree>
    <p:extLst>
      <p:ext uri="{BB962C8B-B14F-4D97-AF65-F5344CB8AC3E}">
        <p14:creationId xmlns:p14="http://schemas.microsoft.com/office/powerpoint/2010/main" val="384909952"/>
      </p:ext>
    </p:extLst>
  </p:cSld>
  <p:clrMapOvr>
    <a:masterClrMapping/>
  </p:clrMapOvr>
  <p:transition spd="med">
    <p:split orient="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8" name="Group 15"/>
          <p:cNvGrpSpPr>
            <a:grpSpLocks/>
          </p:cNvGrpSpPr>
          <p:nvPr/>
        </p:nvGrpSpPr>
        <p:grpSpPr bwMode="auto">
          <a:xfrm>
            <a:off x="3733800" y="381000"/>
            <a:ext cx="3124200" cy="2362200"/>
            <a:chOff x="1776" y="-96"/>
            <a:chExt cx="1968" cy="1488"/>
          </a:xfrm>
        </p:grpSpPr>
        <p:sp>
          <p:nvSpPr>
            <p:cNvPr id="29709" name="Freeform 16"/>
            <p:cNvSpPr>
              <a:spLocks/>
            </p:cNvSpPr>
            <p:nvPr/>
          </p:nvSpPr>
          <p:spPr bwMode="auto">
            <a:xfrm rot="-874291">
              <a:off x="1776" y="-96"/>
              <a:ext cx="1968" cy="1488"/>
            </a:xfrm>
            <a:custGeom>
              <a:avLst/>
              <a:gdLst>
                <a:gd name="T0" fmla="*/ 13179 w 1645"/>
                <a:gd name="T1" fmla="*/ 143 h 1608"/>
                <a:gd name="T2" fmla="*/ 14450 w 1645"/>
                <a:gd name="T3" fmla="*/ 97 h 1608"/>
                <a:gd name="T4" fmla="*/ 14930 w 1645"/>
                <a:gd name="T5" fmla="*/ 87 h 1608"/>
                <a:gd name="T6" fmla="*/ 15964 w 1645"/>
                <a:gd name="T7" fmla="*/ 58 h 1608"/>
                <a:gd name="T8" fmla="*/ 16435 w 1645"/>
                <a:gd name="T9" fmla="*/ 48 h 1608"/>
                <a:gd name="T10" fmla="*/ 17214 w 1645"/>
                <a:gd name="T11" fmla="*/ 19 h 1608"/>
                <a:gd name="T12" fmla="*/ 17475 w 1645"/>
                <a:gd name="T13" fmla="*/ 10 h 1608"/>
                <a:gd name="T14" fmla="*/ 17719 w 1645"/>
                <a:gd name="T15" fmla="*/ 0 h 1608"/>
                <a:gd name="T16" fmla="*/ 18741 w 1645"/>
                <a:gd name="T17" fmla="*/ 29 h 1608"/>
                <a:gd name="T18" fmla="*/ 21757 w 1645"/>
                <a:gd name="T19" fmla="*/ 97 h 1608"/>
                <a:gd name="T20" fmla="*/ 22007 w 1645"/>
                <a:gd name="T21" fmla="*/ 105 h 1608"/>
                <a:gd name="T22" fmla="*/ 23298 w 1645"/>
                <a:gd name="T23" fmla="*/ 133 h 1608"/>
                <a:gd name="T24" fmla="*/ 23523 w 1645"/>
                <a:gd name="T25" fmla="*/ 143 h 1608"/>
                <a:gd name="T26" fmla="*/ 24294 w 1645"/>
                <a:gd name="T27" fmla="*/ 147 h 1608"/>
                <a:gd name="T28" fmla="*/ 28078 w 1645"/>
                <a:gd name="T29" fmla="*/ 161 h 1608"/>
                <a:gd name="T30" fmla="*/ 34648 w 1645"/>
                <a:gd name="T31" fmla="*/ 177 h 1608"/>
                <a:gd name="T32" fmla="*/ 31866 w 1645"/>
                <a:gd name="T33" fmla="*/ 198 h 1608"/>
                <a:gd name="T34" fmla="*/ 28846 w 1645"/>
                <a:gd name="T35" fmla="*/ 222 h 1608"/>
                <a:gd name="T36" fmla="*/ 22763 w 1645"/>
                <a:gd name="T37" fmla="*/ 257 h 1608"/>
                <a:gd name="T38" fmla="*/ 23039 w 1645"/>
                <a:gd name="T39" fmla="*/ 404 h 1608"/>
                <a:gd name="T40" fmla="*/ 22763 w 1645"/>
                <a:gd name="T41" fmla="*/ 424 h 1608"/>
                <a:gd name="T42" fmla="*/ 22007 w 1645"/>
                <a:gd name="T43" fmla="*/ 417 h 1608"/>
                <a:gd name="T44" fmla="*/ 21263 w 1645"/>
                <a:gd name="T45" fmla="*/ 398 h 1608"/>
                <a:gd name="T46" fmla="*/ 19489 w 1645"/>
                <a:gd name="T47" fmla="*/ 357 h 1608"/>
                <a:gd name="T48" fmla="*/ 17475 w 1645"/>
                <a:gd name="T49" fmla="*/ 289 h 1608"/>
                <a:gd name="T50" fmla="*/ 16435 w 1645"/>
                <a:gd name="T51" fmla="*/ 292 h 1608"/>
                <a:gd name="T52" fmla="*/ 15964 w 1645"/>
                <a:gd name="T53" fmla="*/ 302 h 1608"/>
                <a:gd name="T54" fmla="*/ 13659 w 1645"/>
                <a:gd name="T55" fmla="*/ 324 h 1608"/>
                <a:gd name="T56" fmla="*/ 11662 w 1645"/>
                <a:gd name="T57" fmla="*/ 347 h 1608"/>
                <a:gd name="T58" fmla="*/ 8608 w 1645"/>
                <a:gd name="T59" fmla="*/ 383 h 1608"/>
                <a:gd name="T60" fmla="*/ 6581 w 1645"/>
                <a:gd name="T61" fmla="*/ 401 h 1608"/>
                <a:gd name="T62" fmla="*/ 7092 w 1645"/>
                <a:gd name="T63" fmla="*/ 373 h 1608"/>
                <a:gd name="T64" fmla="*/ 8377 w 1645"/>
                <a:gd name="T65" fmla="*/ 321 h 1608"/>
                <a:gd name="T66" fmla="*/ 8871 w 1645"/>
                <a:gd name="T67" fmla="*/ 302 h 1608"/>
                <a:gd name="T68" fmla="*/ 9360 w 1645"/>
                <a:gd name="T69" fmla="*/ 292 h 1608"/>
                <a:gd name="T70" fmla="*/ 10126 w 1645"/>
                <a:gd name="T71" fmla="*/ 263 h 1608"/>
                <a:gd name="T72" fmla="*/ 10403 w 1645"/>
                <a:gd name="T73" fmla="*/ 254 h 1608"/>
                <a:gd name="T74" fmla="*/ 8871 w 1645"/>
                <a:gd name="T75" fmla="*/ 214 h 1608"/>
                <a:gd name="T76" fmla="*/ 7348 w 1645"/>
                <a:gd name="T77" fmla="*/ 196 h 1608"/>
                <a:gd name="T78" fmla="*/ 5335 w 1645"/>
                <a:gd name="T79" fmla="*/ 167 h 1608"/>
                <a:gd name="T80" fmla="*/ 4827 w 1645"/>
                <a:gd name="T81" fmla="*/ 156 h 1608"/>
                <a:gd name="T82" fmla="*/ 4066 w 1645"/>
                <a:gd name="T83" fmla="*/ 155 h 1608"/>
                <a:gd name="T84" fmla="*/ 2048 w 1645"/>
                <a:gd name="T85" fmla="*/ 130 h 1608"/>
                <a:gd name="T86" fmla="*/ 773 w 1645"/>
                <a:gd name="T87" fmla="*/ 110 h 1608"/>
                <a:gd name="T88" fmla="*/ 282 w 1645"/>
                <a:gd name="T89" fmla="*/ 99 h 1608"/>
                <a:gd name="T90" fmla="*/ 1796 w 1645"/>
                <a:gd name="T91" fmla="*/ 103 h 1608"/>
                <a:gd name="T92" fmla="*/ 8127 w 1645"/>
                <a:gd name="T93" fmla="*/ 130 h 1608"/>
                <a:gd name="T94" fmla="*/ 12418 w 1645"/>
                <a:gd name="T95" fmla="*/ 139 h 1608"/>
                <a:gd name="T96" fmla="*/ 13179 w 1645"/>
                <a:gd name="T97" fmla="*/ 143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10" name="Freeform 17"/>
            <p:cNvSpPr>
              <a:spLocks/>
            </p:cNvSpPr>
            <p:nvPr/>
          </p:nvSpPr>
          <p:spPr bwMode="auto">
            <a:xfrm rot="-874291">
              <a:off x="1886" y="-22"/>
              <a:ext cx="1734" cy="1332"/>
            </a:xfrm>
            <a:custGeom>
              <a:avLst/>
              <a:gdLst>
                <a:gd name="T0" fmla="*/ 1533 w 1645"/>
                <a:gd name="T1" fmla="*/ 22 h 1608"/>
                <a:gd name="T2" fmla="*/ 1679 w 1645"/>
                <a:gd name="T3" fmla="*/ 15 h 1608"/>
                <a:gd name="T4" fmla="*/ 1734 w 1645"/>
                <a:gd name="T5" fmla="*/ 13 h 1608"/>
                <a:gd name="T6" fmla="*/ 1853 w 1645"/>
                <a:gd name="T7" fmla="*/ 8 h 1608"/>
                <a:gd name="T8" fmla="*/ 1913 w 1645"/>
                <a:gd name="T9" fmla="*/ 7 h 1608"/>
                <a:gd name="T10" fmla="*/ 2004 w 1645"/>
                <a:gd name="T11" fmla="*/ 2 h 1608"/>
                <a:gd name="T12" fmla="*/ 2030 w 1645"/>
                <a:gd name="T13" fmla="*/ 2 h 1608"/>
                <a:gd name="T14" fmla="*/ 2059 w 1645"/>
                <a:gd name="T15" fmla="*/ 0 h 1608"/>
                <a:gd name="T16" fmla="*/ 2175 w 1645"/>
                <a:gd name="T17" fmla="*/ 5 h 1608"/>
                <a:gd name="T18" fmla="*/ 2531 w 1645"/>
                <a:gd name="T19" fmla="*/ 15 h 1608"/>
                <a:gd name="T20" fmla="*/ 2563 w 1645"/>
                <a:gd name="T21" fmla="*/ 16 h 1608"/>
                <a:gd name="T22" fmla="*/ 2706 w 1645"/>
                <a:gd name="T23" fmla="*/ 21 h 1608"/>
                <a:gd name="T24" fmla="*/ 2735 w 1645"/>
                <a:gd name="T25" fmla="*/ 22 h 1608"/>
                <a:gd name="T26" fmla="*/ 2822 w 1645"/>
                <a:gd name="T27" fmla="*/ 22 h 1608"/>
                <a:gd name="T28" fmla="*/ 3265 w 1645"/>
                <a:gd name="T29" fmla="*/ 24 h 1608"/>
                <a:gd name="T30" fmla="*/ 4031 w 1645"/>
                <a:gd name="T31" fmla="*/ 27 h 1608"/>
                <a:gd name="T32" fmla="*/ 3705 w 1645"/>
                <a:gd name="T33" fmla="*/ 31 h 1608"/>
                <a:gd name="T34" fmla="*/ 3351 w 1645"/>
                <a:gd name="T35" fmla="*/ 34 h 1608"/>
                <a:gd name="T36" fmla="*/ 2646 w 1645"/>
                <a:gd name="T37" fmla="*/ 39 h 1608"/>
                <a:gd name="T38" fmla="*/ 2675 w 1645"/>
                <a:gd name="T39" fmla="*/ 62 h 1608"/>
                <a:gd name="T40" fmla="*/ 2646 w 1645"/>
                <a:gd name="T41" fmla="*/ 65 h 1608"/>
                <a:gd name="T42" fmla="*/ 2563 w 1645"/>
                <a:gd name="T43" fmla="*/ 63 h 1608"/>
                <a:gd name="T44" fmla="*/ 2473 w 1645"/>
                <a:gd name="T45" fmla="*/ 60 h 1608"/>
                <a:gd name="T46" fmla="*/ 2265 w 1645"/>
                <a:gd name="T47" fmla="*/ 54 h 1608"/>
                <a:gd name="T48" fmla="*/ 2030 w 1645"/>
                <a:gd name="T49" fmla="*/ 45 h 1608"/>
                <a:gd name="T50" fmla="*/ 1913 w 1645"/>
                <a:gd name="T51" fmla="*/ 45 h 1608"/>
                <a:gd name="T52" fmla="*/ 1853 w 1645"/>
                <a:gd name="T53" fmla="*/ 46 h 1608"/>
                <a:gd name="T54" fmla="*/ 1589 w 1645"/>
                <a:gd name="T55" fmla="*/ 50 h 1608"/>
                <a:gd name="T56" fmla="*/ 1355 w 1645"/>
                <a:gd name="T57" fmla="*/ 53 h 1608"/>
                <a:gd name="T58" fmla="*/ 1001 w 1645"/>
                <a:gd name="T59" fmla="*/ 58 h 1608"/>
                <a:gd name="T60" fmla="*/ 767 w 1645"/>
                <a:gd name="T61" fmla="*/ 61 h 1608"/>
                <a:gd name="T62" fmla="*/ 822 w 1645"/>
                <a:gd name="T63" fmla="*/ 57 h 1608"/>
                <a:gd name="T64" fmla="*/ 972 w 1645"/>
                <a:gd name="T65" fmla="*/ 49 h 1608"/>
                <a:gd name="T66" fmla="*/ 1033 w 1645"/>
                <a:gd name="T67" fmla="*/ 46 h 1608"/>
                <a:gd name="T68" fmla="*/ 1090 w 1645"/>
                <a:gd name="T69" fmla="*/ 45 h 1608"/>
                <a:gd name="T70" fmla="*/ 1177 w 1645"/>
                <a:gd name="T71" fmla="*/ 40 h 1608"/>
                <a:gd name="T72" fmla="*/ 1210 w 1645"/>
                <a:gd name="T73" fmla="*/ 38 h 1608"/>
                <a:gd name="T74" fmla="*/ 1033 w 1645"/>
                <a:gd name="T75" fmla="*/ 33 h 1608"/>
                <a:gd name="T76" fmla="*/ 855 w 1645"/>
                <a:gd name="T77" fmla="*/ 30 h 1608"/>
                <a:gd name="T78" fmla="*/ 620 w 1645"/>
                <a:gd name="T79" fmla="*/ 26 h 1608"/>
                <a:gd name="T80" fmla="*/ 560 w 1645"/>
                <a:gd name="T81" fmla="*/ 24 h 1608"/>
                <a:gd name="T82" fmla="*/ 474 w 1645"/>
                <a:gd name="T83" fmla="*/ 23 h 1608"/>
                <a:gd name="T84" fmla="*/ 237 w 1645"/>
                <a:gd name="T85" fmla="*/ 19 h 1608"/>
                <a:gd name="T86" fmla="*/ 90 w 1645"/>
                <a:gd name="T87" fmla="*/ 17 h 1608"/>
                <a:gd name="T88" fmla="*/ 32 w 1645"/>
                <a:gd name="T89" fmla="*/ 15 h 1608"/>
                <a:gd name="T90" fmla="*/ 209 w 1645"/>
                <a:gd name="T91" fmla="*/ 15 h 1608"/>
                <a:gd name="T92" fmla="*/ 941 w 1645"/>
                <a:gd name="T93" fmla="*/ 19 h 1608"/>
                <a:gd name="T94" fmla="*/ 1442 w 1645"/>
                <a:gd name="T95" fmla="*/ 22 h 1608"/>
                <a:gd name="T96" fmla="*/ 1533 w 1645"/>
                <a:gd name="T97" fmla="*/ 22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9699" name="Rectangle 5"/>
          <p:cNvSpPr>
            <a:spLocks noChangeArrowheads="1"/>
          </p:cNvSpPr>
          <p:nvPr/>
        </p:nvSpPr>
        <p:spPr bwMode="auto">
          <a:xfrm rot="5400000">
            <a:off x="4113213" y="-4113213"/>
            <a:ext cx="914400" cy="9140825"/>
          </a:xfrm>
          <a:prstGeom prst="rect">
            <a:avLst/>
          </a:prstGeom>
          <a:solidFill>
            <a:srgbClr val="C00000"/>
          </a:solidFill>
          <a:ln w="9525">
            <a:solidFill>
              <a:schemeClr val="tx1"/>
            </a:solidFill>
            <a:miter lim="800000"/>
            <a:headEnd/>
            <a:tailEnd/>
          </a:ln>
        </p:spPr>
        <p:txBody>
          <a:bodyPr rot="10800000" vert="eaVert" wrap="none" anchor="ctr"/>
          <a:lstStyle/>
          <a:p>
            <a:endParaRPr lang="en-US"/>
          </a:p>
        </p:txBody>
      </p:sp>
      <p:sp>
        <p:nvSpPr>
          <p:cNvPr id="29700" name="Text Box 48"/>
          <p:cNvSpPr txBox="1">
            <a:spLocks noChangeArrowheads="1"/>
          </p:cNvSpPr>
          <p:nvPr/>
        </p:nvSpPr>
        <p:spPr bwMode="auto">
          <a:xfrm>
            <a:off x="3276600" y="244475"/>
            <a:ext cx="5638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800" b="1" dirty="0" smtClean="0">
                <a:solidFill>
                  <a:schemeClr val="bg1"/>
                </a:solidFill>
                <a:latin typeface="Verdana" pitchFamily="34" charset="0"/>
              </a:rPr>
              <a:t>Evaluate Your Progress</a:t>
            </a:r>
            <a:endParaRPr lang="en-US" sz="2800" b="1" dirty="0">
              <a:solidFill>
                <a:schemeClr val="bg1"/>
              </a:solidFill>
              <a:latin typeface="Verdana" pitchFamily="34" charset="0"/>
            </a:endParaRPr>
          </a:p>
        </p:txBody>
      </p:sp>
      <p:sp>
        <p:nvSpPr>
          <p:cNvPr id="31749" name="Text Box 49"/>
          <p:cNvSpPr txBox="1">
            <a:spLocks noChangeArrowheads="1"/>
          </p:cNvSpPr>
          <p:nvPr/>
        </p:nvSpPr>
        <p:spPr bwMode="auto">
          <a:xfrm>
            <a:off x="2590800" y="152400"/>
            <a:ext cx="533400" cy="523220"/>
          </a:xfrm>
          <a:prstGeom prst="rect">
            <a:avLst/>
          </a:prstGeom>
          <a:solidFill>
            <a:srgbClr val="DDDDDD"/>
          </a:solidFill>
          <a:ln w="50800">
            <a:solidFill>
              <a:schemeClr val="bg1">
                <a:lumMod val="75000"/>
              </a:schemeClr>
            </a:solidFill>
            <a:miter lim="800000"/>
            <a:headEnd/>
            <a:tailEnd/>
          </a:ln>
        </p:spPr>
        <p:txBody>
          <a:bodyPr>
            <a:spAutoFit/>
          </a:bodyPr>
          <a:lstStyle/>
          <a:p>
            <a:pPr algn="ctr">
              <a:spcBef>
                <a:spcPct val="50000"/>
              </a:spcBef>
              <a:defRPr/>
            </a:pPr>
            <a:r>
              <a:rPr lang="en-US" sz="2800" b="1" dirty="0">
                <a:latin typeface="Verdana" pitchFamily="34" charset="0"/>
              </a:rPr>
              <a:t>8</a:t>
            </a:r>
            <a:endParaRPr lang="en-US" sz="2800" b="1" dirty="0">
              <a:latin typeface="Verdana" pitchFamily="34" charset="0"/>
            </a:endParaRPr>
          </a:p>
        </p:txBody>
      </p:sp>
      <p:grpSp>
        <p:nvGrpSpPr>
          <p:cNvPr id="29702" name="Group 50"/>
          <p:cNvGrpSpPr>
            <a:grpSpLocks/>
          </p:cNvGrpSpPr>
          <p:nvPr/>
        </p:nvGrpSpPr>
        <p:grpSpPr bwMode="auto">
          <a:xfrm>
            <a:off x="373063" y="0"/>
            <a:ext cx="2446337" cy="2324100"/>
            <a:chOff x="570" y="442"/>
            <a:chExt cx="1541" cy="1464"/>
          </a:xfrm>
        </p:grpSpPr>
        <p:sp>
          <p:nvSpPr>
            <p:cNvPr id="29705" name="Freeform 8"/>
            <p:cNvSpPr>
              <a:spLocks/>
            </p:cNvSpPr>
            <p:nvPr/>
          </p:nvSpPr>
          <p:spPr bwMode="auto">
            <a:xfrm rot="6354732">
              <a:off x="1502" y="960"/>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29706" name="Freeform 6"/>
            <p:cNvSpPr>
              <a:spLocks/>
            </p:cNvSpPr>
            <p:nvPr/>
          </p:nvSpPr>
          <p:spPr bwMode="auto">
            <a:xfrm rot="6354732">
              <a:off x="816" y="1296"/>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29707" name="Freeform 7"/>
            <p:cNvSpPr>
              <a:spLocks/>
            </p:cNvSpPr>
            <p:nvPr/>
          </p:nvSpPr>
          <p:spPr bwMode="auto">
            <a:xfrm rot="5400000">
              <a:off x="650" y="866"/>
              <a:ext cx="561" cy="433"/>
            </a:xfrm>
            <a:custGeom>
              <a:avLst/>
              <a:gdLst>
                <a:gd name="T0" fmla="*/ 0 w 873"/>
                <a:gd name="T1" fmla="*/ 239 h 674"/>
                <a:gd name="T2" fmla="*/ 34 w 873"/>
                <a:gd name="T3" fmla="*/ 150 h 674"/>
                <a:gd name="T4" fmla="*/ 64 w 873"/>
                <a:gd name="T5" fmla="*/ 98 h 674"/>
                <a:gd name="T6" fmla="*/ 116 w 873"/>
                <a:gd name="T7" fmla="*/ 64 h 674"/>
                <a:gd name="T8" fmla="*/ 290 w 873"/>
                <a:gd name="T9" fmla="*/ 1 h 674"/>
                <a:gd name="T10" fmla="*/ 308 w 873"/>
                <a:gd name="T11" fmla="*/ 5 h 674"/>
                <a:gd name="T12" fmla="*/ 269 w 873"/>
                <a:gd name="T13" fmla="*/ 18 h 674"/>
                <a:gd name="T14" fmla="*/ 231 w 873"/>
                <a:gd name="T15" fmla="*/ 31 h 674"/>
                <a:gd name="T16" fmla="*/ 180 w 873"/>
                <a:gd name="T17" fmla="*/ 60 h 674"/>
                <a:gd name="T18" fmla="*/ 158 w 873"/>
                <a:gd name="T19" fmla="*/ 78 h 674"/>
                <a:gd name="T20" fmla="*/ 132 w 873"/>
                <a:gd name="T21" fmla="*/ 98 h 674"/>
                <a:gd name="T22" fmla="*/ 111 w 873"/>
                <a:gd name="T23" fmla="*/ 119 h 674"/>
                <a:gd name="T24" fmla="*/ 102 w 873"/>
                <a:gd name="T25" fmla="*/ 132 h 674"/>
                <a:gd name="T26" fmla="*/ 77 w 873"/>
                <a:gd name="T27" fmla="*/ 150 h 674"/>
                <a:gd name="T28" fmla="*/ 60 w 873"/>
                <a:gd name="T29" fmla="*/ 166 h 674"/>
                <a:gd name="T30" fmla="*/ 42 w 873"/>
                <a:gd name="T31" fmla="*/ 184 h 674"/>
                <a:gd name="T32" fmla="*/ 26 w 873"/>
                <a:gd name="T33" fmla="*/ 205 h 674"/>
                <a:gd name="T34" fmla="*/ 8 w 873"/>
                <a:gd name="T35" fmla="*/ 226 h 674"/>
                <a:gd name="T36" fmla="*/ 0 w 873"/>
                <a:gd name="T37" fmla="*/ 239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sp>
          <p:nvSpPr>
            <p:cNvPr id="29708" name="Freeform 9"/>
            <p:cNvSpPr>
              <a:spLocks/>
            </p:cNvSpPr>
            <p:nvPr/>
          </p:nvSpPr>
          <p:spPr bwMode="auto">
            <a:xfrm rot="4083525">
              <a:off x="706" y="306"/>
              <a:ext cx="840" cy="1111"/>
            </a:xfrm>
            <a:custGeom>
              <a:avLst/>
              <a:gdLst>
                <a:gd name="T0" fmla="*/ 0 w 873"/>
                <a:gd name="T1" fmla="*/ 2147483647 h 674"/>
                <a:gd name="T2" fmla="*/ 73284 w 873"/>
                <a:gd name="T3" fmla="*/ 2147483647 h 674"/>
                <a:gd name="T4" fmla="*/ 137412 w 873"/>
                <a:gd name="T5" fmla="*/ 2147483647 h 674"/>
                <a:gd name="T6" fmla="*/ 247341 w 873"/>
                <a:gd name="T7" fmla="*/ 2147483647 h 674"/>
                <a:gd name="T8" fmla="*/ 622932 w 873"/>
                <a:gd name="T9" fmla="*/ 42250253 h 674"/>
                <a:gd name="T10" fmla="*/ 659574 w 873"/>
                <a:gd name="T11" fmla="*/ 295714572 h 674"/>
                <a:gd name="T12" fmla="*/ 577129 w 873"/>
                <a:gd name="T13" fmla="*/ 1056115136 h 674"/>
                <a:gd name="T14" fmla="*/ 494682 w 873"/>
                <a:gd name="T15" fmla="*/ 1816515384 h 674"/>
                <a:gd name="T16" fmla="*/ 384752 w 873"/>
                <a:gd name="T17" fmla="*/ 2147483647 h 674"/>
                <a:gd name="T18" fmla="*/ 338945 w 873"/>
                <a:gd name="T19" fmla="*/ 2147483647 h 674"/>
                <a:gd name="T20" fmla="*/ 283984 w 873"/>
                <a:gd name="T21" fmla="*/ 2147483647 h 674"/>
                <a:gd name="T22" fmla="*/ 238178 w 873"/>
                <a:gd name="T23" fmla="*/ 2147483647 h 674"/>
                <a:gd name="T24" fmla="*/ 219857 w 873"/>
                <a:gd name="T25" fmla="*/ 2147483647 h 674"/>
                <a:gd name="T26" fmla="*/ 164895 w 873"/>
                <a:gd name="T27" fmla="*/ 2147483647 h 674"/>
                <a:gd name="T28" fmla="*/ 128252 w 873"/>
                <a:gd name="T29" fmla="*/ 2147483647 h 674"/>
                <a:gd name="T30" fmla="*/ 91606 w 873"/>
                <a:gd name="T31" fmla="*/ 2147483647 h 674"/>
                <a:gd name="T32" fmla="*/ 54967 w 873"/>
                <a:gd name="T33" fmla="*/ 2147483647 h 674"/>
                <a:gd name="T34" fmla="*/ 18321 w 873"/>
                <a:gd name="T35" fmla="*/ 2147483647 h 674"/>
                <a:gd name="T36" fmla="*/ 0 w 873"/>
                <a:gd name="T37" fmla="*/ 2147483647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grpSp>
      <p:sp>
        <p:nvSpPr>
          <p:cNvPr id="29703" name="Rectangle 18"/>
          <p:cNvSpPr>
            <a:spLocks noChangeArrowheads="1"/>
          </p:cNvSpPr>
          <p:nvPr/>
        </p:nvSpPr>
        <p:spPr bwMode="auto">
          <a:xfrm>
            <a:off x="304800" y="990600"/>
            <a:ext cx="8839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a:endParaRPr lang="en-US" sz="2800" b="1" dirty="0">
              <a:solidFill>
                <a:srgbClr val="C00000"/>
              </a:solidFill>
              <a:latin typeface="Verdana" pitchFamily="34" charset="0"/>
            </a:endParaRPr>
          </a:p>
        </p:txBody>
      </p:sp>
      <p:sp>
        <p:nvSpPr>
          <p:cNvPr id="31752" name="Text Box 20"/>
          <p:cNvSpPr txBox="1">
            <a:spLocks noChangeArrowheads="1"/>
          </p:cNvSpPr>
          <p:nvPr/>
        </p:nvSpPr>
        <p:spPr bwMode="auto">
          <a:xfrm>
            <a:off x="457200" y="1905000"/>
            <a:ext cx="8458200" cy="4201150"/>
          </a:xfrm>
          <a:prstGeom prst="rect">
            <a:avLst/>
          </a:prstGeom>
          <a:noFill/>
          <a:ln w="9525">
            <a:noFill/>
            <a:miter lim="800000"/>
            <a:headEnd/>
            <a:tailEnd/>
          </a:ln>
        </p:spPr>
        <p:txBody>
          <a:bodyPr>
            <a:spAutoFit/>
          </a:bodyPr>
          <a:lstStyle/>
          <a:p>
            <a:pPr marL="457200" indent="-457200">
              <a:spcBef>
                <a:spcPct val="50000"/>
              </a:spcBef>
              <a:buSzPct val="140000"/>
              <a:buFont typeface="Times New Roman" pitchFamily="18" charset="0"/>
              <a:buAutoNum type="arabicPeriod"/>
              <a:defRPr/>
            </a:pPr>
            <a:endParaRPr lang="en-US" sz="2000" b="1" dirty="0">
              <a:solidFill>
                <a:schemeClr val="bg2">
                  <a:lumMod val="75000"/>
                </a:schemeClr>
              </a:solidFill>
              <a:latin typeface="Verdana" pitchFamily="34" charset="0"/>
            </a:endParaRPr>
          </a:p>
          <a:p>
            <a:pPr>
              <a:spcBef>
                <a:spcPct val="50000"/>
              </a:spcBef>
              <a:buSzPct val="140000"/>
              <a:defRPr/>
            </a:pPr>
            <a:r>
              <a:rPr lang="en-US" sz="2000" b="1" dirty="0">
                <a:solidFill>
                  <a:schemeClr val="bg2">
                    <a:lumMod val="75000"/>
                  </a:schemeClr>
                </a:solidFill>
                <a:latin typeface="Verdana" pitchFamily="34" charset="0"/>
              </a:rPr>
              <a:t>Ask these evaluation questions when your advocacy effort is in full swing:</a:t>
            </a:r>
          </a:p>
          <a:p>
            <a:pPr>
              <a:spcBef>
                <a:spcPct val="50000"/>
              </a:spcBef>
              <a:buSzPct val="140000"/>
              <a:defRPr/>
            </a:pPr>
            <a:r>
              <a:rPr lang="en-US" sz="2000" b="1" dirty="0" smtClean="0">
                <a:solidFill>
                  <a:schemeClr val="bg2">
                    <a:lumMod val="75000"/>
                  </a:schemeClr>
                </a:solidFill>
                <a:latin typeface="Verdana" pitchFamily="34" charset="0"/>
              </a:rPr>
              <a:t>•  </a:t>
            </a:r>
            <a:r>
              <a:rPr lang="en-US" sz="2000" b="1" dirty="0">
                <a:solidFill>
                  <a:schemeClr val="bg2">
                    <a:lumMod val="75000"/>
                  </a:schemeClr>
                </a:solidFill>
                <a:latin typeface="Verdana" pitchFamily="34" charset="0"/>
              </a:rPr>
              <a:t>Do we have a clear and concise message?</a:t>
            </a:r>
          </a:p>
          <a:p>
            <a:pPr>
              <a:spcBef>
                <a:spcPct val="50000"/>
              </a:spcBef>
              <a:buSzPct val="140000"/>
              <a:defRPr/>
            </a:pPr>
            <a:r>
              <a:rPr lang="en-US" sz="2000" b="1" dirty="0" smtClean="0">
                <a:solidFill>
                  <a:schemeClr val="bg2">
                    <a:lumMod val="75000"/>
                  </a:schemeClr>
                </a:solidFill>
                <a:latin typeface="Verdana" pitchFamily="34" charset="0"/>
              </a:rPr>
              <a:t>•  </a:t>
            </a:r>
            <a:r>
              <a:rPr lang="en-US" sz="2000" b="1" dirty="0">
                <a:solidFill>
                  <a:schemeClr val="bg2">
                    <a:lumMod val="75000"/>
                  </a:schemeClr>
                </a:solidFill>
                <a:latin typeface="Verdana" pitchFamily="34" charset="0"/>
              </a:rPr>
              <a:t>Is the response positive so far?</a:t>
            </a:r>
          </a:p>
          <a:p>
            <a:pPr>
              <a:spcBef>
                <a:spcPct val="50000"/>
              </a:spcBef>
              <a:buSzPct val="140000"/>
              <a:defRPr/>
            </a:pPr>
            <a:r>
              <a:rPr lang="en-US" sz="2000" b="1" dirty="0" smtClean="0">
                <a:solidFill>
                  <a:schemeClr val="bg2">
                    <a:lumMod val="75000"/>
                  </a:schemeClr>
                </a:solidFill>
                <a:latin typeface="Verdana" pitchFamily="34" charset="0"/>
              </a:rPr>
              <a:t>•  </a:t>
            </a:r>
            <a:r>
              <a:rPr lang="en-US" sz="2000" b="1" dirty="0">
                <a:solidFill>
                  <a:schemeClr val="bg2">
                    <a:lumMod val="75000"/>
                  </a:schemeClr>
                </a:solidFill>
                <a:latin typeface="Verdana" pitchFamily="34" charset="0"/>
              </a:rPr>
              <a:t>Are we building momentum and moving the issue forward?</a:t>
            </a:r>
          </a:p>
          <a:p>
            <a:pPr>
              <a:spcBef>
                <a:spcPct val="50000"/>
              </a:spcBef>
              <a:buSzPct val="140000"/>
              <a:defRPr/>
            </a:pPr>
            <a:r>
              <a:rPr lang="en-US" sz="2000" b="1" dirty="0">
                <a:solidFill>
                  <a:schemeClr val="bg2">
                    <a:lumMod val="75000"/>
                  </a:schemeClr>
                </a:solidFill>
                <a:latin typeface="Verdana" pitchFamily="34" charset="0"/>
              </a:rPr>
              <a:t> </a:t>
            </a:r>
          </a:p>
          <a:p>
            <a:pPr>
              <a:spcBef>
                <a:spcPct val="50000"/>
              </a:spcBef>
              <a:buSzPct val="140000"/>
              <a:defRPr/>
            </a:pPr>
            <a:r>
              <a:rPr lang="en-US" sz="2000" b="1" dirty="0">
                <a:solidFill>
                  <a:schemeClr val="bg2">
                    <a:lumMod val="75000"/>
                  </a:schemeClr>
                </a:solidFill>
                <a:latin typeface="Verdana" pitchFamily="34" charset="0"/>
              </a:rPr>
              <a:t> </a:t>
            </a:r>
          </a:p>
          <a:p>
            <a:pPr marL="457200" indent="-457200">
              <a:spcBef>
                <a:spcPct val="50000"/>
              </a:spcBef>
              <a:buSzPct val="140000"/>
              <a:buFont typeface="Times New Roman" pitchFamily="18" charset="0"/>
              <a:buAutoNum type="arabicPeriod"/>
              <a:defRPr/>
            </a:pPr>
            <a:endParaRPr lang="en-US" sz="1800" b="1" dirty="0">
              <a:solidFill>
                <a:schemeClr val="bg2">
                  <a:lumMod val="75000"/>
                </a:schemeClr>
              </a:solidFill>
              <a:latin typeface="Verdana" pitchFamily="34" charset="0"/>
            </a:endParaRPr>
          </a:p>
        </p:txBody>
      </p:sp>
    </p:spTree>
    <p:extLst>
      <p:ext uri="{BB962C8B-B14F-4D97-AF65-F5344CB8AC3E}">
        <p14:creationId xmlns:p14="http://schemas.microsoft.com/office/powerpoint/2010/main" val="2850532163"/>
      </p:ext>
    </p:extLst>
  </p:cSld>
  <p:clrMapOvr>
    <a:masterClrMapping/>
  </p:clrMapOvr>
  <p:transition spd="med">
    <p:split orient="ver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8" name="Group 15"/>
          <p:cNvGrpSpPr>
            <a:grpSpLocks/>
          </p:cNvGrpSpPr>
          <p:nvPr/>
        </p:nvGrpSpPr>
        <p:grpSpPr bwMode="auto">
          <a:xfrm>
            <a:off x="3733800" y="381000"/>
            <a:ext cx="3124200" cy="2362200"/>
            <a:chOff x="1776" y="-96"/>
            <a:chExt cx="1968" cy="1488"/>
          </a:xfrm>
        </p:grpSpPr>
        <p:sp>
          <p:nvSpPr>
            <p:cNvPr id="29709" name="Freeform 16"/>
            <p:cNvSpPr>
              <a:spLocks/>
            </p:cNvSpPr>
            <p:nvPr/>
          </p:nvSpPr>
          <p:spPr bwMode="auto">
            <a:xfrm rot="-874291">
              <a:off x="1776" y="-96"/>
              <a:ext cx="1968" cy="1488"/>
            </a:xfrm>
            <a:custGeom>
              <a:avLst/>
              <a:gdLst>
                <a:gd name="T0" fmla="*/ 13179 w 1645"/>
                <a:gd name="T1" fmla="*/ 143 h 1608"/>
                <a:gd name="T2" fmla="*/ 14450 w 1645"/>
                <a:gd name="T3" fmla="*/ 97 h 1608"/>
                <a:gd name="T4" fmla="*/ 14930 w 1645"/>
                <a:gd name="T5" fmla="*/ 87 h 1608"/>
                <a:gd name="T6" fmla="*/ 15964 w 1645"/>
                <a:gd name="T7" fmla="*/ 58 h 1608"/>
                <a:gd name="T8" fmla="*/ 16435 w 1645"/>
                <a:gd name="T9" fmla="*/ 48 h 1608"/>
                <a:gd name="T10" fmla="*/ 17214 w 1645"/>
                <a:gd name="T11" fmla="*/ 19 h 1608"/>
                <a:gd name="T12" fmla="*/ 17475 w 1645"/>
                <a:gd name="T13" fmla="*/ 10 h 1608"/>
                <a:gd name="T14" fmla="*/ 17719 w 1645"/>
                <a:gd name="T15" fmla="*/ 0 h 1608"/>
                <a:gd name="T16" fmla="*/ 18741 w 1645"/>
                <a:gd name="T17" fmla="*/ 29 h 1608"/>
                <a:gd name="T18" fmla="*/ 21757 w 1645"/>
                <a:gd name="T19" fmla="*/ 97 h 1608"/>
                <a:gd name="T20" fmla="*/ 22007 w 1645"/>
                <a:gd name="T21" fmla="*/ 105 h 1608"/>
                <a:gd name="T22" fmla="*/ 23298 w 1645"/>
                <a:gd name="T23" fmla="*/ 133 h 1608"/>
                <a:gd name="T24" fmla="*/ 23523 w 1645"/>
                <a:gd name="T25" fmla="*/ 143 h 1608"/>
                <a:gd name="T26" fmla="*/ 24294 w 1645"/>
                <a:gd name="T27" fmla="*/ 147 h 1608"/>
                <a:gd name="T28" fmla="*/ 28078 w 1645"/>
                <a:gd name="T29" fmla="*/ 161 h 1608"/>
                <a:gd name="T30" fmla="*/ 34648 w 1645"/>
                <a:gd name="T31" fmla="*/ 177 h 1608"/>
                <a:gd name="T32" fmla="*/ 31866 w 1645"/>
                <a:gd name="T33" fmla="*/ 198 h 1608"/>
                <a:gd name="T34" fmla="*/ 28846 w 1645"/>
                <a:gd name="T35" fmla="*/ 222 h 1608"/>
                <a:gd name="T36" fmla="*/ 22763 w 1645"/>
                <a:gd name="T37" fmla="*/ 257 h 1608"/>
                <a:gd name="T38" fmla="*/ 23039 w 1645"/>
                <a:gd name="T39" fmla="*/ 404 h 1608"/>
                <a:gd name="T40" fmla="*/ 22763 w 1645"/>
                <a:gd name="T41" fmla="*/ 424 h 1608"/>
                <a:gd name="T42" fmla="*/ 22007 w 1645"/>
                <a:gd name="T43" fmla="*/ 417 h 1608"/>
                <a:gd name="T44" fmla="*/ 21263 w 1645"/>
                <a:gd name="T45" fmla="*/ 398 h 1608"/>
                <a:gd name="T46" fmla="*/ 19489 w 1645"/>
                <a:gd name="T47" fmla="*/ 357 h 1608"/>
                <a:gd name="T48" fmla="*/ 17475 w 1645"/>
                <a:gd name="T49" fmla="*/ 289 h 1608"/>
                <a:gd name="T50" fmla="*/ 16435 w 1645"/>
                <a:gd name="T51" fmla="*/ 292 h 1608"/>
                <a:gd name="T52" fmla="*/ 15964 w 1645"/>
                <a:gd name="T53" fmla="*/ 302 h 1608"/>
                <a:gd name="T54" fmla="*/ 13659 w 1645"/>
                <a:gd name="T55" fmla="*/ 324 h 1608"/>
                <a:gd name="T56" fmla="*/ 11662 w 1645"/>
                <a:gd name="T57" fmla="*/ 347 h 1608"/>
                <a:gd name="T58" fmla="*/ 8608 w 1645"/>
                <a:gd name="T59" fmla="*/ 383 h 1608"/>
                <a:gd name="T60" fmla="*/ 6581 w 1645"/>
                <a:gd name="T61" fmla="*/ 401 h 1608"/>
                <a:gd name="T62" fmla="*/ 7092 w 1645"/>
                <a:gd name="T63" fmla="*/ 373 h 1608"/>
                <a:gd name="T64" fmla="*/ 8377 w 1645"/>
                <a:gd name="T65" fmla="*/ 321 h 1608"/>
                <a:gd name="T66" fmla="*/ 8871 w 1645"/>
                <a:gd name="T67" fmla="*/ 302 h 1608"/>
                <a:gd name="T68" fmla="*/ 9360 w 1645"/>
                <a:gd name="T69" fmla="*/ 292 h 1608"/>
                <a:gd name="T70" fmla="*/ 10126 w 1645"/>
                <a:gd name="T71" fmla="*/ 263 h 1608"/>
                <a:gd name="T72" fmla="*/ 10403 w 1645"/>
                <a:gd name="T73" fmla="*/ 254 h 1608"/>
                <a:gd name="T74" fmla="*/ 8871 w 1645"/>
                <a:gd name="T75" fmla="*/ 214 h 1608"/>
                <a:gd name="T76" fmla="*/ 7348 w 1645"/>
                <a:gd name="T77" fmla="*/ 196 h 1608"/>
                <a:gd name="T78" fmla="*/ 5335 w 1645"/>
                <a:gd name="T79" fmla="*/ 167 h 1608"/>
                <a:gd name="T80" fmla="*/ 4827 w 1645"/>
                <a:gd name="T81" fmla="*/ 156 h 1608"/>
                <a:gd name="T82" fmla="*/ 4066 w 1645"/>
                <a:gd name="T83" fmla="*/ 155 h 1608"/>
                <a:gd name="T84" fmla="*/ 2048 w 1645"/>
                <a:gd name="T85" fmla="*/ 130 h 1608"/>
                <a:gd name="T86" fmla="*/ 773 w 1645"/>
                <a:gd name="T87" fmla="*/ 110 h 1608"/>
                <a:gd name="T88" fmla="*/ 282 w 1645"/>
                <a:gd name="T89" fmla="*/ 99 h 1608"/>
                <a:gd name="T90" fmla="*/ 1796 w 1645"/>
                <a:gd name="T91" fmla="*/ 103 h 1608"/>
                <a:gd name="T92" fmla="*/ 8127 w 1645"/>
                <a:gd name="T93" fmla="*/ 130 h 1608"/>
                <a:gd name="T94" fmla="*/ 12418 w 1645"/>
                <a:gd name="T95" fmla="*/ 139 h 1608"/>
                <a:gd name="T96" fmla="*/ 13179 w 1645"/>
                <a:gd name="T97" fmla="*/ 143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10" name="Freeform 17"/>
            <p:cNvSpPr>
              <a:spLocks/>
            </p:cNvSpPr>
            <p:nvPr/>
          </p:nvSpPr>
          <p:spPr bwMode="auto">
            <a:xfrm rot="-874291">
              <a:off x="1886" y="-22"/>
              <a:ext cx="1734" cy="1332"/>
            </a:xfrm>
            <a:custGeom>
              <a:avLst/>
              <a:gdLst>
                <a:gd name="T0" fmla="*/ 1533 w 1645"/>
                <a:gd name="T1" fmla="*/ 22 h 1608"/>
                <a:gd name="T2" fmla="*/ 1679 w 1645"/>
                <a:gd name="T3" fmla="*/ 15 h 1608"/>
                <a:gd name="T4" fmla="*/ 1734 w 1645"/>
                <a:gd name="T5" fmla="*/ 13 h 1608"/>
                <a:gd name="T6" fmla="*/ 1853 w 1645"/>
                <a:gd name="T7" fmla="*/ 8 h 1608"/>
                <a:gd name="T8" fmla="*/ 1913 w 1645"/>
                <a:gd name="T9" fmla="*/ 7 h 1608"/>
                <a:gd name="T10" fmla="*/ 2004 w 1645"/>
                <a:gd name="T11" fmla="*/ 2 h 1608"/>
                <a:gd name="T12" fmla="*/ 2030 w 1645"/>
                <a:gd name="T13" fmla="*/ 2 h 1608"/>
                <a:gd name="T14" fmla="*/ 2059 w 1645"/>
                <a:gd name="T15" fmla="*/ 0 h 1608"/>
                <a:gd name="T16" fmla="*/ 2175 w 1645"/>
                <a:gd name="T17" fmla="*/ 5 h 1608"/>
                <a:gd name="T18" fmla="*/ 2531 w 1645"/>
                <a:gd name="T19" fmla="*/ 15 h 1608"/>
                <a:gd name="T20" fmla="*/ 2563 w 1645"/>
                <a:gd name="T21" fmla="*/ 16 h 1608"/>
                <a:gd name="T22" fmla="*/ 2706 w 1645"/>
                <a:gd name="T23" fmla="*/ 21 h 1608"/>
                <a:gd name="T24" fmla="*/ 2735 w 1645"/>
                <a:gd name="T25" fmla="*/ 22 h 1608"/>
                <a:gd name="T26" fmla="*/ 2822 w 1645"/>
                <a:gd name="T27" fmla="*/ 22 h 1608"/>
                <a:gd name="T28" fmla="*/ 3265 w 1645"/>
                <a:gd name="T29" fmla="*/ 24 h 1608"/>
                <a:gd name="T30" fmla="*/ 4031 w 1645"/>
                <a:gd name="T31" fmla="*/ 27 h 1608"/>
                <a:gd name="T32" fmla="*/ 3705 w 1645"/>
                <a:gd name="T33" fmla="*/ 31 h 1608"/>
                <a:gd name="T34" fmla="*/ 3351 w 1645"/>
                <a:gd name="T35" fmla="*/ 34 h 1608"/>
                <a:gd name="T36" fmla="*/ 2646 w 1645"/>
                <a:gd name="T37" fmla="*/ 39 h 1608"/>
                <a:gd name="T38" fmla="*/ 2675 w 1645"/>
                <a:gd name="T39" fmla="*/ 62 h 1608"/>
                <a:gd name="T40" fmla="*/ 2646 w 1645"/>
                <a:gd name="T41" fmla="*/ 65 h 1608"/>
                <a:gd name="T42" fmla="*/ 2563 w 1645"/>
                <a:gd name="T43" fmla="*/ 63 h 1608"/>
                <a:gd name="T44" fmla="*/ 2473 w 1645"/>
                <a:gd name="T45" fmla="*/ 60 h 1608"/>
                <a:gd name="T46" fmla="*/ 2265 w 1645"/>
                <a:gd name="T47" fmla="*/ 54 h 1608"/>
                <a:gd name="T48" fmla="*/ 2030 w 1645"/>
                <a:gd name="T49" fmla="*/ 45 h 1608"/>
                <a:gd name="T50" fmla="*/ 1913 w 1645"/>
                <a:gd name="T51" fmla="*/ 45 h 1608"/>
                <a:gd name="T52" fmla="*/ 1853 w 1645"/>
                <a:gd name="T53" fmla="*/ 46 h 1608"/>
                <a:gd name="T54" fmla="*/ 1589 w 1645"/>
                <a:gd name="T55" fmla="*/ 50 h 1608"/>
                <a:gd name="T56" fmla="*/ 1355 w 1645"/>
                <a:gd name="T57" fmla="*/ 53 h 1608"/>
                <a:gd name="T58" fmla="*/ 1001 w 1645"/>
                <a:gd name="T59" fmla="*/ 58 h 1608"/>
                <a:gd name="T60" fmla="*/ 767 w 1645"/>
                <a:gd name="T61" fmla="*/ 61 h 1608"/>
                <a:gd name="T62" fmla="*/ 822 w 1645"/>
                <a:gd name="T63" fmla="*/ 57 h 1608"/>
                <a:gd name="T64" fmla="*/ 972 w 1645"/>
                <a:gd name="T65" fmla="*/ 49 h 1608"/>
                <a:gd name="T66" fmla="*/ 1033 w 1645"/>
                <a:gd name="T67" fmla="*/ 46 h 1608"/>
                <a:gd name="T68" fmla="*/ 1090 w 1645"/>
                <a:gd name="T69" fmla="*/ 45 h 1608"/>
                <a:gd name="T70" fmla="*/ 1177 w 1645"/>
                <a:gd name="T71" fmla="*/ 40 h 1608"/>
                <a:gd name="T72" fmla="*/ 1210 w 1645"/>
                <a:gd name="T73" fmla="*/ 38 h 1608"/>
                <a:gd name="T74" fmla="*/ 1033 w 1645"/>
                <a:gd name="T75" fmla="*/ 33 h 1608"/>
                <a:gd name="T76" fmla="*/ 855 w 1645"/>
                <a:gd name="T77" fmla="*/ 30 h 1608"/>
                <a:gd name="T78" fmla="*/ 620 w 1645"/>
                <a:gd name="T79" fmla="*/ 26 h 1608"/>
                <a:gd name="T80" fmla="*/ 560 w 1645"/>
                <a:gd name="T81" fmla="*/ 24 h 1608"/>
                <a:gd name="T82" fmla="*/ 474 w 1645"/>
                <a:gd name="T83" fmla="*/ 23 h 1608"/>
                <a:gd name="T84" fmla="*/ 237 w 1645"/>
                <a:gd name="T85" fmla="*/ 19 h 1608"/>
                <a:gd name="T86" fmla="*/ 90 w 1645"/>
                <a:gd name="T87" fmla="*/ 17 h 1608"/>
                <a:gd name="T88" fmla="*/ 32 w 1645"/>
                <a:gd name="T89" fmla="*/ 15 h 1608"/>
                <a:gd name="T90" fmla="*/ 209 w 1645"/>
                <a:gd name="T91" fmla="*/ 15 h 1608"/>
                <a:gd name="T92" fmla="*/ 941 w 1645"/>
                <a:gd name="T93" fmla="*/ 19 h 1608"/>
                <a:gd name="T94" fmla="*/ 1442 w 1645"/>
                <a:gd name="T95" fmla="*/ 22 h 1608"/>
                <a:gd name="T96" fmla="*/ 1533 w 1645"/>
                <a:gd name="T97" fmla="*/ 22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9699" name="Rectangle 5"/>
          <p:cNvSpPr>
            <a:spLocks noChangeArrowheads="1"/>
          </p:cNvSpPr>
          <p:nvPr/>
        </p:nvSpPr>
        <p:spPr bwMode="auto">
          <a:xfrm rot="5400000">
            <a:off x="4113213" y="-4113213"/>
            <a:ext cx="914400" cy="9140825"/>
          </a:xfrm>
          <a:prstGeom prst="rect">
            <a:avLst/>
          </a:prstGeom>
          <a:solidFill>
            <a:srgbClr val="C00000"/>
          </a:solidFill>
          <a:ln w="9525">
            <a:solidFill>
              <a:schemeClr val="tx1"/>
            </a:solidFill>
            <a:miter lim="800000"/>
            <a:headEnd/>
            <a:tailEnd/>
          </a:ln>
        </p:spPr>
        <p:txBody>
          <a:bodyPr rot="10800000" vert="eaVert" wrap="none" anchor="ctr"/>
          <a:lstStyle/>
          <a:p>
            <a:endParaRPr lang="en-US"/>
          </a:p>
        </p:txBody>
      </p:sp>
      <p:sp>
        <p:nvSpPr>
          <p:cNvPr id="29700" name="Text Box 48"/>
          <p:cNvSpPr txBox="1">
            <a:spLocks noChangeArrowheads="1"/>
          </p:cNvSpPr>
          <p:nvPr/>
        </p:nvSpPr>
        <p:spPr bwMode="auto">
          <a:xfrm>
            <a:off x="2934419" y="244475"/>
            <a:ext cx="598098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800" b="1" dirty="0" smtClean="0">
                <a:solidFill>
                  <a:schemeClr val="bg1"/>
                </a:solidFill>
                <a:latin typeface="Verdana" pitchFamily="34" charset="0"/>
              </a:rPr>
              <a:t>Monitor the Implementation</a:t>
            </a:r>
            <a:endParaRPr lang="en-US" sz="2800" b="1" dirty="0">
              <a:solidFill>
                <a:schemeClr val="bg1"/>
              </a:solidFill>
              <a:latin typeface="Verdana" pitchFamily="34" charset="0"/>
            </a:endParaRPr>
          </a:p>
        </p:txBody>
      </p:sp>
      <p:sp>
        <p:nvSpPr>
          <p:cNvPr id="31749" name="Text Box 49"/>
          <p:cNvSpPr txBox="1">
            <a:spLocks noChangeArrowheads="1"/>
          </p:cNvSpPr>
          <p:nvPr/>
        </p:nvSpPr>
        <p:spPr bwMode="auto">
          <a:xfrm>
            <a:off x="2290172" y="152400"/>
            <a:ext cx="533400" cy="523220"/>
          </a:xfrm>
          <a:prstGeom prst="rect">
            <a:avLst/>
          </a:prstGeom>
          <a:solidFill>
            <a:srgbClr val="DDDDDD"/>
          </a:solidFill>
          <a:ln w="50800">
            <a:solidFill>
              <a:schemeClr val="bg1">
                <a:lumMod val="75000"/>
              </a:schemeClr>
            </a:solidFill>
            <a:miter lim="800000"/>
            <a:headEnd/>
            <a:tailEnd/>
          </a:ln>
        </p:spPr>
        <p:txBody>
          <a:bodyPr>
            <a:spAutoFit/>
          </a:bodyPr>
          <a:lstStyle/>
          <a:p>
            <a:pPr algn="ctr">
              <a:spcBef>
                <a:spcPct val="50000"/>
              </a:spcBef>
              <a:defRPr/>
            </a:pPr>
            <a:r>
              <a:rPr lang="en-US" sz="2800" b="1" dirty="0" smtClean="0">
                <a:latin typeface="Verdana" pitchFamily="34" charset="0"/>
              </a:rPr>
              <a:t>9</a:t>
            </a:r>
            <a:endParaRPr lang="en-US" sz="2800" b="1" dirty="0">
              <a:latin typeface="Verdana" pitchFamily="34" charset="0"/>
            </a:endParaRPr>
          </a:p>
        </p:txBody>
      </p:sp>
      <p:grpSp>
        <p:nvGrpSpPr>
          <p:cNvPr id="29702" name="Group 50"/>
          <p:cNvGrpSpPr>
            <a:grpSpLocks/>
          </p:cNvGrpSpPr>
          <p:nvPr/>
        </p:nvGrpSpPr>
        <p:grpSpPr bwMode="auto">
          <a:xfrm>
            <a:off x="373063" y="0"/>
            <a:ext cx="2446337" cy="2324100"/>
            <a:chOff x="570" y="442"/>
            <a:chExt cx="1541" cy="1464"/>
          </a:xfrm>
        </p:grpSpPr>
        <p:sp>
          <p:nvSpPr>
            <p:cNvPr id="29705" name="Freeform 8"/>
            <p:cNvSpPr>
              <a:spLocks/>
            </p:cNvSpPr>
            <p:nvPr/>
          </p:nvSpPr>
          <p:spPr bwMode="auto">
            <a:xfrm rot="6354732">
              <a:off x="1502" y="960"/>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29706" name="Freeform 6"/>
            <p:cNvSpPr>
              <a:spLocks/>
            </p:cNvSpPr>
            <p:nvPr/>
          </p:nvSpPr>
          <p:spPr bwMode="auto">
            <a:xfrm rot="6354732">
              <a:off x="816" y="1296"/>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29707" name="Freeform 7"/>
            <p:cNvSpPr>
              <a:spLocks/>
            </p:cNvSpPr>
            <p:nvPr/>
          </p:nvSpPr>
          <p:spPr bwMode="auto">
            <a:xfrm rot="5400000">
              <a:off x="650" y="866"/>
              <a:ext cx="561" cy="433"/>
            </a:xfrm>
            <a:custGeom>
              <a:avLst/>
              <a:gdLst>
                <a:gd name="T0" fmla="*/ 0 w 873"/>
                <a:gd name="T1" fmla="*/ 239 h 674"/>
                <a:gd name="T2" fmla="*/ 34 w 873"/>
                <a:gd name="T3" fmla="*/ 150 h 674"/>
                <a:gd name="T4" fmla="*/ 64 w 873"/>
                <a:gd name="T5" fmla="*/ 98 h 674"/>
                <a:gd name="T6" fmla="*/ 116 w 873"/>
                <a:gd name="T7" fmla="*/ 64 h 674"/>
                <a:gd name="T8" fmla="*/ 290 w 873"/>
                <a:gd name="T9" fmla="*/ 1 h 674"/>
                <a:gd name="T10" fmla="*/ 308 w 873"/>
                <a:gd name="T11" fmla="*/ 5 h 674"/>
                <a:gd name="T12" fmla="*/ 269 w 873"/>
                <a:gd name="T13" fmla="*/ 18 h 674"/>
                <a:gd name="T14" fmla="*/ 231 w 873"/>
                <a:gd name="T15" fmla="*/ 31 h 674"/>
                <a:gd name="T16" fmla="*/ 180 w 873"/>
                <a:gd name="T17" fmla="*/ 60 h 674"/>
                <a:gd name="T18" fmla="*/ 158 w 873"/>
                <a:gd name="T19" fmla="*/ 78 h 674"/>
                <a:gd name="T20" fmla="*/ 132 w 873"/>
                <a:gd name="T21" fmla="*/ 98 h 674"/>
                <a:gd name="T22" fmla="*/ 111 w 873"/>
                <a:gd name="T23" fmla="*/ 119 h 674"/>
                <a:gd name="T24" fmla="*/ 102 w 873"/>
                <a:gd name="T25" fmla="*/ 132 h 674"/>
                <a:gd name="T26" fmla="*/ 77 w 873"/>
                <a:gd name="T27" fmla="*/ 150 h 674"/>
                <a:gd name="T28" fmla="*/ 60 w 873"/>
                <a:gd name="T29" fmla="*/ 166 h 674"/>
                <a:gd name="T30" fmla="*/ 42 w 873"/>
                <a:gd name="T31" fmla="*/ 184 h 674"/>
                <a:gd name="T32" fmla="*/ 26 w 873"/>
                <a:gd name="T33" fmla="*/ 205 h 674"/>
                <a:gd name="T34" fmla="*/ 8 w 873"/>
                <a:gd name="T35" fmla="*/ 226 h 674"/>
                <a:gd name="T36" fmla="*/ 0 w 873"/>
                <a:gd name="T37" fmla="*/ 239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sp>
          <p:nvSpPr>
            <p:cNvPr id="29708" name="Freeform 9"/>
            <p:cNvSpPr>
              <a:spLocks/>
            </p:cNvSpPr>
            <p:nvPr/>
          </p:nvSpPr>
          <p:spPr bwMode="auto">
            <a:xfrm rot="4083525">
              <a:off x="706" y="306"/>
              <a:ext cx="840" cy="1111"/>
            </a:xfrm>
            <a:custGeom>
              <a:avLst/>
              <a:gdLst>
                <a:gd name="T0" fmla="*/ 0 w 873"/>
                <a:gd name="T1" fmla="*/ 2147483647 h 674"/>
                <a:gd name="T2" fmla="*/ 73284 w 873"/>
                <a:gd name="T3" fmla="*/ 2147483647 h 674"/>
                <a:gd name="T4" fmla="*/ 137412 w 873"/>
                <a:gd name="T5" fmla="*/ 2147483647 h 674"/>
                <a:gd name="T6" fmla="*/ 247341 w 873"/>
                <a:gd name="T7" fmla="*/ 2147483647 h 674"/>
                <a:gd name="T8" fmla="*/ 622932 w 873"/>
                <a:gd name="T9" fmla="*/ 42250253 h 674"/>
                <a:gd name="T10" fmla="*/ 659574 w 873"/>
                <a:gd name="T11" fmla="*/ 295714572 h 674"/>
                <a:gd name="T12" fmla="*/ 577129 w 873"/>
                <a:gd name="T13" fmla="*/ 1056115136 h 674"/>
                <a:gd name="T14" fmla="*/ 494682 w 873"/>
                <a:gd name="T15" fmla="*/ 1816515384 h 674"/>
                <a:gd name="T16" fmla="*/ 384752 w 873"/>
                <a:gd name="T17" fmla="*/ 2147483647 h 674"/>
                <a:gd name="T18" fmla="*/ 338945 w 873"/>
                <a:gd name="T19" fmla="*/ 2147483647 h 674"/>
                <a:gd name="T20" fmla="*/ 283984 w 873"/>
                <a:gd name="T21" fmla="*/ 2147483647 h 674"/>
                <a:gd name="T22" fmla="*/ 238178 w 873"/>
                <a:gd name="T23" fmla="*/ 2147483647 h 674"/>
                <a:gd name="T24" fmla="*/ 219857 w 873"/>
                <a:gd name="T25" fmla="*/ 2147483647 h 674"/>
                <a:gd name="T26" fmla="*/ 164895 w 873"/>
                <a:gd name="T27" fmla="*/ 2147483647 h 674"/>
                <a:gd name="T28" fmla="*/ 128252 w 873"/>
                <a:gd name="T29" fmla="*/ 2147483647 h 674"/>
                <a:gd name="T30" fmla="*/ 91606 w 873"/>
                <a:gd name="T31" fmla="*/ 2147483647 h 674"/>
                <a:gd name="T32" fmla="*/ 54967 w 873"/>
                <a:gd name="T33" fmla="*/ 2147483647 h 674"/>
                <a:gd name="T34" fmla="*/ 18321 w 873"/>
                <a:gd name="T35" fmla="*/ 2147483647 h 674"/>
                <a:gd name="T36" fmla="*/ 0 w 873"/>
                <a:gd name="T37" fmla="*/ 2147483647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grpSp>
      <p:sp>
        <p:nvSpPr>
          <p:cNvPr id="29703" name="Rectangle 18"/>
          <p:cNvSpPr>
            <a:spLocks noChangeArrowheads="1"/>
          </p:cNvSpPr>
          <p:nvPr/>
        </p:nvSpPr>
        <p:spPr bwMode="auto">
          <a:xfrm>
            <a:off x="304800" y="990600"/>
            <a:ext cx="8839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a:endParaRPr lang="en-US" sz="2800" b="1" dirty="0">
              <a:solidFill>
                <a:srgbClr val="C00000"/>
              </a:solidFill>
              <a:latin typeface="Verdana" pitchFamily="34" charset="0"/>
            </a:endParaRPr>
          </a:p>
        </p:txBody>
      </p:sp>
      <p:sp>
        <p:nvSpPr>
          <p:cNvPr id="31752" name="Text Box 20"/>
          <p:cNvSpPr txBox="1">
            <a:spLocks noChangeArrowheads="1"/>
          </p:cNvSpPr>
          <p:nvPr/>
        </p:nvSpPr>
        <p:spPr bwMode="auto">
          <a:xfrm>
            <a:off x="457200" y="1905000"/>
            <a:ext cx="8458200" cy="4816703"/>
          </a:xfrm>
          <a:prstGeom prst="rect">
            <a:avLst/>
          </a:prstGeom>
          <a:noFill/>
          <a:ln w="9525">
            <a:noFill/>
            <a:miter lim="800000"/>
            <a:headEnd/>
            <a:tailEnd/>
          </a:ln>
        </p:spPr>
        <p:txBody>
          <a:bodyPr>
            <a:spAutoFit/>
          </a:bodyPr>
          <a:lstStyle/>
          <a:p>
            <a:pPr marL="457200" indent="-457200">
              <a:spcBef>
                <a:spcPct val="50000"/>
              </a:spcBef>
              <a:buSzPct val="140000"/>
              <a:buFont typeface="Times New Roman" pitchFamily="18" charset="0"/>
              <a:buAutoNum type="arabicPeriod"/>
              <a:defRPr/>
            </a:pPr>
            <a:endParaRPr lang="en-US" sz="2000" b="1" dirty="0">
              <a:solidFill>
                <a:schemeClr val="bg2">
                  <a:lumMod val="75000"/>
                </a:schemeClr>
              </a:solidFill>
              <a:latin typeface="Verdana" pitchFamily="34" charset="0"/>
            </a:endParaRPr>
          </a:p>
          <a:p>
            <a:pPr>
              <a:spcBef>
                <a:spcPct val="50000"/>
              </a:spcBef>
              <a:buSzPct val="140000"/>
              <a:defRPr/>
            </a:pPr>
            <a:r>
              <a:rPr lang="en-US" sz="2000" b="1" dirty="0" smtClean="0">
                <a:solidFill>
                  <a:schemeClr val="bg2">
                    <a:lumMod val="75000"/>
                  </a:schemeClr>
                </a:solidFill>
                <a:latin typeface="Verdana" pitchFamily="34" charset="0"/>
              </a:rPr>
              <a:t>Ask </a:t>
            </a:r>
            <a:r>
              <a:rPr lang="en-US" sz="2000" b="1" dirty="0">
                <a:solidFill>
                  <a:schemeClr val="bg2">
                    <a:lumMod val="75000"/>
                  </a:schemeClr>
                </a:solidFill>
                <a:latin typeface="Verdana" pitchFamily="34" charset="0"/>
              </a:rPr>
              <a:t>these when your advocacy effort has ended:</a:t>
            </a:r>
          </a:p>
          <a:p>
            <a:pPr>
              <a:spcBef>
                <a:spcPct val="50000"/>
              </a:spcBef>
              <a:buSzPct val="140000"/>
              <a:defRPr/>
            </a:pPr>
            <a:r>
              <a:rPr lang="en-US" sz="2000" b="1" dirty="0" smtClean="0">
                <a:solidFill>
                  <a:schemeClr val="bg2">
                    <a:lumMod val="75000"/>
                  </a:schemeClr>
                </a:solidFill>
                <a:latin typeface="Verdana" pitchFamily="34" charset="0"/>
              </a:rPr>
              <a:t>•  </a:t>
            </a:r>
            <a:r>
              <a:rPr lang="en-US" sz="2000" b="1" dirty="0">
                <a:solidFill>
                  <a:schemeClr val="bg2">
                    <a:lumMod val="75000"/>
                  </a:schemeClr>
                </a:solidFill>
                <a:latin typeface="Verdana" pitchFamily="34" charset="0"/>
              </a:rPr>
              <a:t>Did our message have an </a:t>
            </a:r>
            <a:r>
              <a:rPr lang="en-US" sz="2000" b="1" dirty="0" smtClean="0">
                <a:solidFill>
                  <a:schemeClr val="bg2">
                    <a:lumMod val="75000"/>
                  </a:schemeClr>
                </a:solidFill>
                <a:latin typeface="Verdana" pitchFamily="34" charset="0"/>
              </a:rPr>
              <a:t>impact?</a:t>
            </a:r>
          </a:p>
          <a:p>
            <a:pPr>
              <a:spcBef>
                <a:spcPct val="50000"/>
              </a:spcBef>
              <a:buSzPct val="140000"/>
              <a:defRPr/>
            </a:pPr>
            <a:r>
              <a:rPr lang="en-US" sz="2000" b="1" dirty="0" smtClean="0">
                <a:solidFill>
                  <a:schemeClr val="bg2">
                    <a:lumMod val="75000"/>
                  </a:schemeClr>
                </a:solidFill>
                <a:latin typeface="Verdana" pitchFamily="34" charset="0"/>
              </a:rPr>
              <a:t>•  </a:t>
            </a:r>
            <a:r>
              <a:rPr lang="en-US" sz="2000" b="1" dirty="0">
                <a:solidFill>
                  <a:schemeClr val="bg2">
                    <a:lumMod val="75000"/>
                  </a:schemeClr>
                </a:solidFill>
                <a:latin typeface="Verdana" pitchFamily="34" charset="0"/>
              </a:rPr>
              <a:t>Did we educate people about our issue</a:t>
            </a:r>
            <a:r>
              <a:rPr lang="en-US" sz="2000" b="1" dirty="0" smtClean="0">
                <a:solidFill>
                  <a:schemeClr val="bg2">
                    <a:lumMod val="75000"/>
                  </a:schemeClr>
                </a:solidFill>
                <a:latin typeface="Verdana" pitchFamily="34" charset="0"/>
              </a:rPr>
              <a:t>?</a:t>
            </a:r>
          </a:p>
          <a:p>
            <a:pPr>
              <a:spcBef>
                <a:spcPct val="50000"/>
              </a:spcBef>
              <a:buSzPct val="140000"/>
              <a:defRPr/>
            </a:pPr>
            <a:r>
              <a:rPr lang="en-US" sz="2000" b="1" dirty="0" smtClean="0">
                <a:solidFill>
                  <a:schemeClr val="bg2">
                    <a:lumMod val="75000"/>
                  </a:schemeClr>
                </a:solidFill>
                <a:latin typeface="Verdana" pitchFamily="34" charset="0"/>
              </a:rPr>
              <a:t>•  </a:t>
            </a:r>
            <a:r>
              <a:rPr lang="en-US" sz="2000" b="1" dirty="0">
                <a:solidFill>
                  <a:schemeClr val="bg2">
                    <a:lumMod val="75000"/>
                  </a:schemeClr>
                </a:solidFill>
                <a:latin typeface="Verdana" pitchFamily="34" charset="0"/>
              </a:rPr>
              <a:t>Did our audience see the effect we had?</a:t>
            </a:r>
          </a:p>
          <a:p>
            <a:pPr>
              <a:spcBef>
                <a:spcPct val="50000"/>
              </a:spcBef>
              <a:buSzPct val="140000"/>
              <a:defRPr/>
            </a:pPr>
            <a:r>
              <a:rPr lang="en-US" sz="2000" b="1" dirty="0" smtClean="0">
                <a:solidFill>
                  <a:schemeClr val="bg2">
                    <a:lumMod val="75000"/>
                  </a:schemeClr>
                </a:solidFill>
                <a:latin typeface="Verdana" pitchFamily="34" charset="0"/>
              </a:rPr>
              <a:t>•  </a:t>
            </a:r>
            <a:r>
              <a:rPr lang="en-US" sz="2000" b="1" dirty="0">
                <a:solidFill>
                  <a:schemeClr val="bg2">
                    <a:lumMod val="75000"/>
                  </a:schemeClr>
                </a:solidFill>
                <a:latin typeface="Verdana" pitchFamily="34" charset="0"/>
              </a:rPr>
              <a:t>Did we create change, even if only by incremental amounts?</a:t>
            </a:r>
          </a:p>
          <a:p>
            <a:pPr>
              <a:spcBef>
                <a:spcPct val="50000"/>
              </a:spcBef>
              <a:buSzPct val="140000"/>
              <a:defRPr/>
            </a:pPr>
            <a:r>
              <a:rPr lang="en-US" sz="2000" b="1" dirty="0">
                <a:solidFill>
                  <a:schemeClr val="bg2">
                    <a:lumMod val="75000"/>
                  </a:schemeClr>
                </a:solidFill>
                <a:latin typeface="Verdana" pitchFamily="34" charset="0"/>
              </a:rPr>
              <a:t> </a:t>
            </a:r>
          </a:p>
          <a:p>
            <a:pPr>
              <a:spcBef>
                <a:spcPct val="50000"/>
              </a:spcBef>
              <a:buSzPct val="140000"/>
              <a:defRPr/>
            </a:pPr>
            <a:r>
              <a:rPr lang="en-US" sz="2000" b="1" dirty="0">
                <a:solidFill>
                  <a:schemeClr val="bg2">
                    <a:lumMod val="75000"/>
                  </a:schemeClr>
                </a:solidFill>
                <a:latin typeface="Verdana" pitchFamily="34" charset="0"/>
              </a:rPr>
              <a:t> </a:t>
            </a:r>
          </a:p>
          <a:p>
            <a:pPr>
              <a:spcBef>
                <a:spcPct val="50000"/>
              </a:spcBef>
              <a:buSzPct val="140000"/>
              <a:defRPr/>
            </a:pPr>
            <a:r>
              <a:rPr lang="en-US" sz="2000" b="1" dirty="0" smtClean="0">
                <a:solidFill>
                  <a:schemeClr val="bg2">
                    <a:lumMod val="75000"/>
                  </a:schemeClr>
                </a:solidFill>
                <a:latin typeface="Verdana" pitchFamily="34" charset="0"/>
              </a:rPr>
              <a:t> </a:t>
            </a:r>
            <a:endParaRPr lang="en-US" sz="2000" b="1" dirty="0">
              <a:solidFill>
                <a:schemeClr val="bg2">
                  <a:lumMod val="75000"/>
                </a:schemeClr>
              </a:solidFill>
              <a:latin typeface="Verdana" pitchFamily="34" charset="0"/>
            </a:endParaRPr>
          </a:p>
          <a:p>
            <a:pPr marL="457200" indent="-457200">
              <a:spcBef>
                <a:spcPct val="50000"/>
              </a:spcBef>
              <a:buSzPct val="140000"/>
              <a:buFont typeface="Times New Roman" pitchFamily="18" charset="0"/>
              <a:buAutoNum type="arabicPeriod"/>
              <a:defRPr/>
            </a:pPr>
            <a:endParaRPr lang="en-US" sz="1800" b="1" dirty="0">
              <a:solidFill>
                <a:schemeClr val="bg2">
                  <a:lumMod val="75000"/>
                </a:schemeClr>
              </a:solidFill>
              <a:latin typeface="Verdana" pitchFamily="34" charset="0"/>
            </a:endParaRPr>
          </a:p>
        </p:txBody>
      </p:sp>
    </p:spTree>
    <p:extLst>
      <p:ext uri="{BB962C8B-B14F-4D97-AF65-F5344CB8AC3E}">
        <p14:creationId xmlns:p14="http://schemas.microsoft.com/office/powerpoint/2010/main" val="2763470340"/>
      </p:ext>
    </p:extLst>
  </p:cSld>
  <p:clrMapOvr>
    <a:masterClrMapping/>
  </p:clrMapOvr>
  <p:transition spd="med">
    <p:split orient="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5" name="Text Box 52"/>
          <p:cNvSpPr txBox="1">
            <a:spLocks noChangeArrowheads="1"/>
          </p:cNvSpPr>
          <p:nvPr/>
        </p:nvSpPr>
        <p:spPr bwMode="auto">
          <a:xfrm>
            <a:off x="3276600" y="3124200"/>
            <a:ext cx="5638800" cy="3170238"/>
          </a:xfrm>
          <a:prstGeom prst="rect">
            <a:avLst/>
          </a:prstGeom>
          <a:noFill/>
          <a:ln w="9525">
            <a:noFill/>
            <a:miter lim="800000"/>
            <a:headEnd/>
            <a:tailEnd/>
          </a:ln>
        </p:spPr>
        <p:txBody>
          <a:bodyPr>
            <a:spAutoFit/>
          </a:bodyPr>
          <a:lstStyle/>
          <a:p>
            <a:pPr marL="457200" indent="-457200">
              <a:spcAft>
                <a:spcPct val="100000"/>
              </a:spcAft>
              <a:buFontTx/>
              <a:buAutoNum type="arabicPeriod"/>
              <a:defRPr/>
            </a:pPr>
            <a:r>
              <a:rPr lang="en-US" sz="2000" b="1" dirty="0">
                <a:solidFill>
                  <a:schemeClr val="bg2">
                    <a:lumMod val="75000"/>
                  </a:schemeClr>
                </a:solidFill>
                <a:latin typeface="Verdana" pitchFamily="34" charset="0"/>
              </a:rPr>
              <a:t>Learn about legislative issues affecting children &amp; families</a:t>
            </a:r>
          </a:p>
          <a:p>
            <a:pPr marL="457200" indent="-457200">
              <a:spcAft>
                <a:spcPct val="100000"/>
              </a:spcAft>
              <a:buFontTx/>
              <a:buAutoNum type="arabicPeriod"/>
              <a:defRPr/>
            </a:pPr>
            <a:r>
              <a:rPr lang="en-US" sz="2000" b="1" dirty="0">
                <a:solidFill>
                  <a:schemeClr val="bg2">
                    <a:lumMod val="75000"/>
                  </a:schemeClr>
                </a:solidFill>
                <a:latin typeface="Verdana" pitchFamily="34" charset="0"/>
              </a:rPr>
              <a:t>Hear from legislative leadership about their policy priorities</a:t>
            </a:r>
          </a:p>
          <a:p>
            <a:pPr marL="457200" indent="-457200">
              <a:spcAft>
                <a:spcPct val="100000"/>
              </a:spcAft>
              <a:buFontTx/>
              <a:buAutoNum type="arabicPeriod"/>
              <a:defRPr/>
            </a:pPr>
            <a:r>
              <a:rPr lang="en-US" sz="2000" b="1" dirty="0">
                <a:solidFill>
                  <a:schemeClr val="bg2">
                    <a:lumMod val="75000"/>
                  </a:schemeClr>
                </a:solidFill>
                <a:latin typeface="Verdana" pitchFamily="34" charset="0"/>
              </a:rPr>
              <a:t>Talk to your own state lawmakers</a:t>
            </a:r>
          </a:p>
          <a:p>
            <a:pPr marL="457200" indent="-457200">
              <a:spcAft>
                <a:spcPct val="100000"/>
              </a:spcAft>
              <a:buFontTx/>
              <a:buAutoNum type="arabicPeriod"/>
              <a:defRPr/>
            </a:pPr>
            <a:r>
              <a:rPr lang="en-US" sz="2000" b="1" dirty="0">
                <a:solidFill>
                  <a:schemeClr val="bg2">
                    <a:lumMod val="75000"/>
                  </a:schemeClr>
                </a:solidFill>
                <a:latin typeface="Verdana" pitchFamily="34" charset="0"/>
              </a:rPr>
              <a:t>Help make kids Missouri’s #1 policy and budget priority</a:t>
            </a:r>
          </a:p>
        </p:txBody>
      </p:sp>
      <p:sp>
        <p:nvSpPr>
          <p:cNvPr id="4099" name="Rectangle 14"/>
          <p:cNvSpPr>
            <a:spLocks noChangeArrowheads="1"/>
          </p:cNvSpPr>
          <p:nvPr/>
        </p:nvSpPr>
        <p:spPr bwMode="auto">
          <a:xfrm>
            <a:off x="76200" y="304800"/>
            <a:ext cx="57150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sz="3200" b="1" dirty="0">
                <a:solidFill>
                  <a:srgbClr val="C00000"/>
                </a:solidFill>
                <a:latin typeface="Verdana" pitchFamily="34" charset="0"/>
              </a:rPr>
              <a:t>MO Child Advocacy Day</a:t>
            </a:r>
          </a:p>
          <a:p>
            <a:r>
              <a:rPr lang="en-US" sz="3200" b="1" dirty="0" smtClean="0">
                <a:solidFill>
                  <a:srgbClr val="C00000"/>
                </a:solidFill>
                <a:latin typeface="Verdana" pitchFamily="34" charset="0"/>
              </a:rPr>
              <a:t>32nd </a:t>
            </a:r>
            <a:r>
              <a:rPr lang="en-US" sz="3200" b="1" dirty="0">
                <a:solidFill>
                  <a:srgbClr val="C00000"/>
                </a:solidFill>
                <a:latin typeface="Verdana" pitchFamily="34" charset="0"/>
              </a:rPr>
              <a:t>Anniversary</a:t>
            </a:r>
          </a:p>
          <a:p>
            <a:r>
              <a:rPr lang="en-US" sz="3200" b="1" dirty="0">
                <a:solidFill>
                  <a:srgbClr val="C00000"/>
                </a:solidFill>
                <a:latin typeface="Verdana" pitchFamily="34" charset="0"/>
              </a:rPr>
              <a:t>April </a:t>
            </a:r>
            <a:r>
              <a:rPr lang="en-US" sz="3200" b="1" dirty="0" smtClean="0">
                <a:solidFill>
                  <a:srgbClr val="C00000"/>
                </a:solidFill>
                <a:latin typeface="Verdana" pitchFamily="34" charset="0"/>
              </a:rPr>
              <a:t>1, 2014</a:t>
            </a:r>
            <a:endParaRPr lang="en-US" sz="3200" b="1" dirty="0">
              <a:solidFill>
                <a:srgbClr val="C00000"/>
              </a:solidFill>
              <a:latin typeface="Verdana" pitchFamily="34" charset="0"/>
            </a:endParaRPr>
          </a:p>
          <a:p>
            <a:r>
              <a:rPr lang="en-US" sz="3200" b="1" dirty="0">
                <a:solidFill>
                  <a:srgbClr val="C00000"/>
                </a:solidFill>
                <a:latin typeface="Verdana" pitchFamily="34" charset="0"/>
              </a:rPr>
              <a:t>Jefferson City</a:t>
            </a:r>
          </a:p>
        </p:txBody>
      </p:sp>
      <p:pic>
        <p:nvPicPr>
          <p:cNvPr id="4100" name="Picture 14" descr="CapitolBldg.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200400"/>
            <a:ext cx="2643188"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15" descr="childrensmartinvestment.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381000"/>
            <a:ext cx="1809750" cy="255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3031202"/>
      </p:ext>
    </p:extLst>
  </p:cSld>
  <p:clrMapOvr>
    <a:masterClrMapping/>
  </p:clrMapOvr>
  <p:transition spd="med">
    <p:split orient="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2" name="Group 50"/>
          <p:cNvGrpSpPr>
            <a:grpSpLocks/>
          </p:cNvGrpSpPr>
          <p:nvPr/>
        </p:nvGrpSpPr>
        <p:grpSpPr bwMode="auto">
          <a:xfrm>
            <a:off x="373063" y="0"/>
            <a:ext cx="2446337" cy="2324100"/>
            <a:chOff x="570" y="442"/>
            <a:chExt cx="1541" cy="1464"/>
          </a:xfrm>
        </p:grpSpPr>
        <p:sp>
          <p:nvSpPr>
            <p:cNvPr id="30729" name="Freeform 8"/>
            <p:cNvSpPr>
              <a:spLocks/>
            </p:cNvSpPr>
            <p:nvPr/>
          </p:nvSpPr>
          <p:spPr bwMode="auto">
            <a:xfrm rot="6354732">
              <a:off x="1502" y="960"/>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30730" name="Freeform 6"/>
            <p:cNvSpPr>
              <a:spLocks/>
            </p:cNvSpPr>
            <p:nvPr/>
          </p:nvSpPr>
          <p:spPr bwMode="auto">
            <a:xfrm rot="6354732">
              <a:off x="816" y="1296"/>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30731" name="Freeform 7"/>
            <p:cNvSpPr>
              <a:spLocks/>
            </p:cNvSpPr>
            <p:nvPr/>
          </p:nvSpPr>
          <p:spPr bwMode="auto">
            <a:xfrm rot="5400000">
              <a:off x="650" y="866"/>
              <a:ext cx="561" cy="433"/>
            </a:xfrm>
            <a:custGeom>
              <a:avLst/>
              <a:gdLst>
                <a:gd name="T0" fmla="*/ 0 w 873"/>
                <a:gd name="T1" fmla="*/ 239 h 674"/>
                <a:gd name="T2" fmla="*/ 34 w 873"/>
                <a:gd name="T3" fmla="*/ 150 h 674"/>
                <a:gd name="T4" fmla="*/ 64 w 873"/>
                <a:gd name="T5" fmla="*/ 98 h 674"/>
                <a:gd name="T6" fmla="*/ 116 w 873"/>
                <a:gd name="T7" fmla="*/ 64 h 674"/>
                <a:gd name="T8" fmla="*/ 290 w 873"/>
                <a:gd name="T9" fmla="*/ 1 h 674"/>
                <a:gd name="T10" fmla="*/ 308 w 873"/>
                <a:gd name="T11" fmla="*/ 5 h 674"/>
                <a:gd name="T12" fmla="*/ 269 w 873"/>
                <a:gd name="T13" fmla="*/ 18 h 674"/>
                <a:gd name="T14" fmla="*/ 231 w 873"/>
                <a:gd name="T15" fmla="*/ 31 h 674"/>
                <a:gd name="T16" fmla="*/ 180 w 873"/>
                <a:gd name="T17" fmla="*/ 60 h 674"/>
                <a:gd name="T18" fmla="*/ 158 w 873"/>
                <a:gd name="T19" fmla="*/ 78 h 674"/>
                <a:gd name="T20" fmla="*/ 132 w 873"/>
                <a:gd name="T21" fmla="*/ 98 h 674"/>
                <a:gd name="T22" fmla="*/ 111 w 873"/>
                <a:gd name="T23" fmla="*/ 119 h 674"/>
                <a:gd name="T24" fmla="*/ 102 w 873"/>
                <a:gd name="T25" fmla="*/ 132 h 674"/>
                <a:gd name="T26" fmla="*/ 77 w 873"/>
                <a:gd name="T27" fmla="*/ 150 h 674"/>
                <a:gd name="T28" fmla="*/ 60 w 873"/>
                <a:gd name="T29" fmla="*/ 166 h 674"/>
                <a:gd name="T30" fmla="*/ 42 w 873"/>
                <a:gd name="T31" fmla="*/ 184 h 674"/>
                <a:gd name="T32" fmla="*/ 26 w 873"/>
                <a:gd name="T33" fmla="*/ 205 h 674"/>
                <a:gd name="T34" fmla="*/ 8 w 873"/>
                <a:gd name="T35" fmla="*/ 226 h 674"/>
                <a:gd name="T36" fmla="*/ 0 w 873"/>
                <a:gd name="T37" fmla="*/ 239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sp>
          <p:nvSpPr>
            <p:cNvPr id="30732" name="Freeform 9"/>
            <p:cNvSpPr>
              <a:spLocks/>
            </p:cNvSpPr>
            <p:nvPr/>
          </p:nvSpPr>
          <p:spPr bwMode="auto">
            <a:xfrm rot="4083525">
              <a:off x="706" y="306"/>
              <a:ext cx="840" cy="1111"/>
            </a:xfrm>
            <a:custGeom>
              <a:avLst/>
              <a:gdLst>
                <a:gd name="T0" fmla="*/ 0 w 873"/>
                <a:gd name="T1" fmla="*/ 2147483647 h 674"/>
                <a:gd name="T2" fmla="*/ 73284 w 873"/>
                <a:gd name="T3" fmla="*/ 2147483647 h 674"/>
                <a:gd name="T4" fmla="*/ 137412 w 873"/>
                <a:gd name="T5" fmla="*/ 2147483647 h 674"/>
                <a:gd name="T6" fmla="*/ 247341 w 873"/>
                <a:gd name="T7" fmla="*/ 2147483647 h 674"/>
                <a:gd name="T8" fmla="*/ 622932 w 873"/>
                <a:gd name="T9" fmla="*/ 42250253 h 674"/>
                <a:gd name="T10" fmla="*/ 659574 w 873"/>
                <a:gd name="T11" fmla="*/ 295714572 h 674"/>
                <a:gd name="T12" fmla="*/ 577129 w 873"/>
                <a:gd name="T13" fmla="*/ 1056115136 h 674"/>
                <a:gd name="T14" fmla="*/ 494682 w 873"/>
                <a:gd name="T15" fmla="*/ 1816515384 h 674"/>
                <a:gd name="T16" fmla="*/ 384752 w 873"/>
                <a:gd name="T17" fmla="*/ 2147483647 h 674"/>
                <a:gd name="T18" fmla="*/ 338945 w 873"/>
                <a:gd name="T19" fmla="*/ 2147483647 h 674"/>
                <a:gd name="T20" fmla="*/ 283984 w 873"/>
                <a:gd name="T21" fmla="*/ 2147483647 h 674"/>
                <a:gd name="T22" fmla="*/ 238178 w 873"/>
                <a:gd name="T23" fmla="*/ 2147483647 h 674"/>
                <a:gd name="T24" fmla="*/ 219857 w 873"/>
                <a:gd name="T25" fmla="*/ 2147483647 h 674"/>
                <a:gd name="T26" fmla="*/ 164895 w 873"/>
                <a:gd name="T27" fmla="*/ 2147483647 h 674"/>
                <a:gd name="T28" fmla="*/ 128252 w 873"/>
                <a:gd name="T29" fmla="*/ 2147483647 h 674"/>
                <a:gd name="T30" fmla="*/ 91606 w 873"/>
                <a:gd name="T31" fmla="*/ 2147483647 h 674"/>
                <a:gd name="T32" fmla="*/ 54967 w 873"/>
                <a:gd name="T33" fmla="*/ 2147483647 h 674"/>
                <a:gd name="T34" fmla="*/ 18321 w 873"/>
                <a:gd name="T35" fmla="*/ 2147483647 h 674"/>
                <a:gd name="T36" fmla="*/ 0 w 873"/>
                <a:gd name="T37" fmla="*/ 2147483647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grpSp>
      <p:sp>
        <p:nvSpPr>
          <p:cNvPr id="4105" name="Text Box 52"/>
          <p:cNvSpPr txBox="1">
            <a:spLocks noChangeArrowheads="1"/>
          </p:cNvSpPr>
          <p:nvPr/>
        </p:nvSpPr>
        <p:spPr bwMode="auto">
          <a:xfrm>
            <a:off x="381000" y="1447800"/>
            <a:ext cx="8534400" cy="4232275"/>
          </a:xfrm>
          <a:prstGeom prst="rect">
            <a:avLst/>
          </a:prstGeom>
          <a:noFill/>
          <a:ln w="9525">
            <a:noFill/>
            <a:miter lim="800000"/>
            <a:headEnd/>
            <a:tailEnd/>
          </a:ln>
        </p:spPr>
        <p:txBody>
          <a:bodyPr>
            <a:spAutoFit/>
          </a:bodyPr>
          <a:lstStyle/>
          <a:p>
            <a:pPr marL="457200" indent="-457200">
              <a:spcAft>
                <a:spcPts val="600"/>
              </a:spcAft>
              <a:defRPr/>
            </a:pPr>
            <a:r>
              <a:rPr lang="en-US" sz="1800" b="1" dirty="0">
                <a:solidFill>
                  <a:schemeClr val="bg2">
                    <a:lumMod val="75000"/>
                  </a:schemeClr>
                </a:solidFill>
                <a:latin typeface="Verdana" pitchFamily="34" charset="0"/>
              </a:rPr>
              <a:t>At Child Advocacy Day:</a:t>
            </a:r>
          </a:p>
          <a:p>
            <a:pPr marL="457200" indent="-457200">
              <a:spcAft>
                <a:spcPts val="600"/>
              </a:spcAft>
              <a:buFont typeface="Wingdings" pitchFamily="2" charset="2"/>
              <a:buChar char="§"/>
              <a:defRPr/>
            </a:pPr>
            <a:r>
              <a:rPr lang="en-US" sz="1800" dirty="0">
                <a:solidFill>
                  <a:schemeClr val="bg2">
                    <a:lumMod val="75000"/>
                  </a:schemeClr>
                </a:solidFill>
                <a:latin typeface="Verdana" pitchFamily="34" charset="0"/>
              </a:rPr>
              <a:t>Attend the morning workshop on current political and budget issues impacting kids.</a:t>
            </a:r>
          </a:p>
          <a:p>
            <a:pPr marL="457200" indent="-457200">
              <a:spcAft>
                <a:spcPts val="600"/>
              </a:spcAft>
              <a:buFont typeface="Wingdings" pitchFamily="2" charset="2"/>
              <a:buChar char="§"/>
              <a:defRPr/>
            </a:pPr>
            <a:r>
              <a:rPr lang="en-US" sz="1800" dirty="0">
                <a:solidFill>
                  <a:schemeClr val="bg2">
                    <a:lumMod val="75000"/>
                  </a:schemeClr>
                </a:solidFill>
                <a:latin typeface="Verdana" pitchFamily="34" charset="0"/>
              </a:rPr>
              <a:t>Visit your state senator with a group of other constituents from your region.</a:t>
            </a:r>
          </a:p>
          <a:p>
            <a:pPr marL="457200" indent="-457200">
              <a:spcAft>
                <a:spcPts val="600"/>
              </a:spcAft>
              <a:buFont typeface="Wingdings" pitchFamily="2" charset="2"/>
              <a:buChar char="§"/>
              <a:defRPr/>
            </a:pPr>
            <a:r>
              <a:rPr lang="en-US" sz="1800" dirty="0">
                <a:solidFill>
                  <a:schemeClr val="bg2">
                    <a:lumMod val="75000"/>
                  </a:schemeClr>
                </a:solidFill>
                <a:latin typeface="Verdana" pitchFamily="34" charset="0"/>
              </a:rPr>
              <a:t>Visit your state representative on your own and ask them to make kids the state’s #1 </a:t>
            </a:r>
            <a:r>
              <a:rPr lang="en-US" sz="1800" dirty="0" smtClean="0">
                <a:solidFill>
                  <a:schemeClr val="bg2">
                    <a:lumMod val="75000"/>
                  </a:schemeClr>
                </a:solidFill>
                <a:latin typeface="Verdana" pitchFamily="34" charset="0"/>
              </a:rPr>
              <a:t>priority.</a:t>
            </a:r>
            <a:endParaRPr lang="en-US" sz="1800" dirty="0">
              <a:solidFill>
                <a:schemeClr val="bg2">
                  <a:lumMod val="75000"/>
                </a:schemeClr>
              </a:solidFill>
              <a:latin typeface="Verdana" pitchFamily="34" charset="0"/>
            </a:endParaRPr>
          </a:p>
          <a:p>
            <a:pPr marL="457200" indent="-457200">
              <a:spcAft>
                <a:spcPts val="600"/>
              </a:spcAft>
              <a:defRPr/>
            </a:pPr>
            <a:endParaRPr lang="en-US" sz="1800" dirty="0">
              <a:solidFill>
                <a:schemeClr val="bg2">
                  <a:lumMod val="75000"/>
                </a:schemeClr>
              </a:solidFill>
              <a:latin typeface="Verdana" pitchFamily="34" charset="0"/>
            </a:endParaRPr>
          </a:p>
          <a:p>
            <a:pPr marL="457200" indent="-457200">
              <a:spcAft>
                <a:spcPts val="600"/>
              </a:spcAft>
              <a:defRPr/>
            </a:pPr>
            <a:r>
              <a:rPr lang="en-US" sz="1800" b="1" dirty="0">
                <a:solidFill>
                  <a:schemeClr val="bg2">
                    <a:lumMod val="75000"/>
                  </a:schemeClr>
                </a:solidFill>
                <a:latin typeface="Verdana" pitchFamily="34" charset="0"/>
              </a:rPr>
              <a:t>After Child Advocacy Day:</a:t>
            </a:r>
            <a:endParaRPr lang="en-US" sz="1800" dirty="0">
              <a:solidFill>
                <a:schemeClr val="bg2">
                  <a:lumMod val="75000"/>
                </a:schemeClr>
              </a:solidFill>
              <a:latin typeface="Verdana" pitchFamily="34" charset="0"/>
            </a:endParaRPr>
          </a:p>
          <a:p>
            <a:pPr marL="457200" indent="-457200">
              <a:spcAft>
                <a:spcPts val="600"/>
              </a:spcAft>
              <a:buFont typeface="Wingdings" pitchFamily="2" charset="2"/>
              <a:buChar char="§"/>
              <a:defRPr/>
            </a:pPr>
            <a:r>
              <a:rPr lang="en-US" sz="1800" dirty="0">
                <a:solidFill>
                  <a:schemeClr val="bg2">
                    <a:lumMod val="75000"/>
                  </a:schemeClr>
                </a:solidFill>
                <a:latin typeface="Verdana" pitchFamily="34" charset="0"/>
              </a:rPr>
              <a:t>Sign up for advocacy list serves to stay updated		 	       on what’s going on during legislative session.</a:t>
            </a:r>
          </a:p>
          <a:p>
            <a:pPr marL="457200" indent="-457200">
              <a:spcAft>
                <a:spcPts val="600"/>
              </a:spcAft>
              <a:buFont typeface="Wingdings" pitchFamily="2" charset="2"/>
              <a:buChar char="§"/>
              <a:defRPr/>
            </a:pPr>
            <a:r>
              <a:rPr lang="en-US" sz="1800" dirty="0">
                <a:solidFill>
                  <a:schemeClr val="bg2">
                    <a:lumMod val="75000"/>
                  </a:schemeClr>
                </a:solidFill>
                <a:latin typeface="Verdana" pitchFamily="34" charset="0"/>
              </a:rPr>
              <a:t>Email and call your legislators as issues 				affecting children arise during session.		</a:t>
            </a:r>
            <a:endParaRPr lang="en-US" sz="1800" b="1" dirty="0">
              <a:solidFill>
                <a:schemeClr val="bg2">
                  <a:lumMod val="75000"/>
                </a:schemeClr>
              </a:solidFill>
              <a:latin typeface="Verdana" pitchFamily="34" charset="0"/>
            </a:endParaRPr>
          </a:p>
        </p:txBody>
      </p:sp>
      <p:sp>
        <p:nvSpPr>
          <p:cNvPr id="30724" name="Rectangle 14"/>
          <p:cNvSpPr>
            <a:spLocks noChangeArrowheads="1"/>
          </p:cNvSpPr>
          <p:nvPr/>
        </p:nvSpPr>
        <p:spPr bwMode="auto">
          <a:xfrm>
            <a:off x="5791200" y="990600"/>
            <a:ext cx="3276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sz="3200" b="1">
                <a:solidFill>
                  <a:srgbClr val="C00000"/>
                </a:solidFill>
                <a:latin typeface="Verdana" pitchFamily="34" charset="0"/>
              </a:rPr>
              <a:t>Take Action!</a:t>
            </a:r>
          </a:p>
        </p:txBody>
      </p:sp>
      <p:pic>
        <p:nvPicPr>
          <p:cNvPr id="30725" name="Picture 14" descr="CapitolBldg.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35738" y="4443413"/>
            <a:ext cx="2379662" cy="218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6" name="Rectangle 5"/>
          <p:cNvSpPr>
            <a:spLocks noChangeArrowheads="1"/>
          </p:cNvSpPr>
          <p:nvPr/>
        </p:nvSpPr>
        <p:spPr bwMode="auto">
          <a:xfrm rot="5400000">
            <a:off x="4113213" y="-4113213"/>
            <a:ext cx="914400" cy="9140825"/>
          </a:xfrm>
          <a:prstGeom prst="rect">
            <a:avLst/>
          </a:prstGeom>
          <a:solidFill>
            <a:srgbClr val="C00000"/>
          </a:solidFill>
          <a:ln w="9525">
            <a:solidFill>
              <a:schemeClr val="tx1"/>
            </a:solidFill>
            <a:miter lim="800000"/>
            <a:headEnd/>
            <a:tailEnd/>
          </a:ln>
        </p:spPr>
        <p:txBody>
          <a:bodyPr rot="10800000" vert="eaVert" wrap="none" anchor="ctr"/>
          <a:lstStyle/>
          <a:p>
            <a:endParaRPr lang="en-US"/>
          </a:p>
        </p:txBody>
      </p:sp>
      <p:sp>
        <p:nvSpPr>
          <p:cNvPr id="30727" name="Text Box 48"/>
          <p:cNvSpPr txBox="1">
            <a:spLocks noChangeArrowheads="1"/>
          </p:cNvSpPr>
          <p:nvPr/>
        </p:nvSpPr>
        <p:spPr bwMode="auto">
          <a:xfrm>
            <a:off x="3276600" y="244475"/>
            <a:ext cx="5638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800" b="1">
                <a:solidFill>
                  <a:schemeClr val="bg1"/>
                </a:solidFill>
                <a:latin typeface="Verdana" pitchFamily="34" charset="0"/>
              </a:rPr>
              <a:t>Go Forth &amp; Advocate!</a:t>
            </a:r>
          </a:p>
        </p:txBody>
      </p:sp>
    </p:spTree>
  </p:cSld>
  <p:clrMapOvr>
    <a:masterClrMapping/>
  </p:clrMapOvr>
  <p:transition spd="med">
    <p:split orient="ver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2" name="Group 50"/>
          <p:cNvGrpSpPr>
            <a:grpSpLocks/>
          </p:cNvGrpSpPr>
          <p:nvPr/>
        </p:nvGrpSpPr>
        <p:grpSpPr bwMode="auto">
          <a:xfrm>
            <a:off x="373063" y="0"/>
            <a:ext cx="2446337" cy="2324100"/>
            <a:chOff x="570" y="442"/>
            <a:chExt cx="1541" cy="1464"/>
          </a:xfrm>
        </p:grpSpPr>
        <p:sp>
          <p:nvSpPr>
            <p:cNvPr id="30729" name="Freeform 8"/>
            <p:cNvSpPr>
              <a:spLocks/>
            </p:cNvSpPr>
            <p:nvPr/>
          </p:nvSpPr>
          <p:spPr bwMode="auto">
            <a:xfrm rot="6354732">
              <a:off x="1502" y="960"/>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30730" name="Freeform 6"/>
            <p:cNvSpPr>
              <a:spLocks/>
            </p:cNvSpPr>
            <p:nvPr/>
          </p:nvSpPr>
          <p:spPr bwMode="auto">
            <a:xfrm rot="6354732">
              <a:off x="816" y="1296"/>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30731" name="Freeform 7"/>
            <p:cNvSpPr>
              <a:spLocks/>
            </p:cNvSpPr>
            <p:nvPr/>
          </p:nvSpPr>
          <p:spPr bwMode="auto">
            <a:xfrm rot="5400000">
              <a:off x="650" y="866"/>
              <a:ext cx="561" cy="433"/>
            </a:xfrm>
            <a:custGeom>
              <a:avLst/>
              <a:gdLst>
                <a:gd name="T0" fmla="*/ 0 w 873"/>
                <a:gd name="T1" fmla="*/ 239 h 674"/>
                <a:gd name="T2" fmla="*/ 34 w 873"/>
                <a:gd name="T3" fmla="*/ 150 h 674"/>
                <a:gd name="T4" fmla="*/ 64 w 873"/>
                <a:gd name="T5" fmla="*/ 98 h 674"/>
                <a:gd name="T6" fmla="*/ 116 w 873"/>
                <a:gd name="T7" fmla="*/ 64 h 674"/>
                <a:gd name="T8" fmla="*/ 290 w 873"/>
                <a:gd name="T9" fmla="*/ 1 h 674"/>
                <a:gd name="T10" fmla="*/ 308 w 873"/>
                <a:gd name="T11" fmla="*/ 5 h 674"/>
                <a:gd name="T12" fmla="*/ 269 w 873"/>
                <a:gd name="T13" fmla="*/ 18 h 674"/>
                <a:gd name="T14" fmla="*/ 231 w 873"/>
                <a:gd name="T15" fmla="*/ 31 h 674"/>
                <a:gd name="T16" fmla="*/ 180 w 873"/>
                <a:gd name="T17" fmla="*/ 60 h 674"/>
                <a:gd name="T18" fmla="*/ 158 w 873"/>
                <a:gd name="T19" fmla="*/ 78 h 674"/>
                <a:gd name="T20" fmla="*/ 132 w 873"/>
                <a:gd name="T21" fmla="*/ 98 h 674"/>
                <a:gd name="T22" fmla="*/ 111 w 873"/>
                <a:gd name="T23" fmla="*/ 119 h 674"/>
                <a:gd name="T24" fmla="*/ 102 w 873"/>
                <a:gd name="T25" fmla="*/ 132 h 674"/>
                <a:gd name="T26" fmla="*/ 77 w 873"/>
                <a:gd name="T27" fmla="*/ 150 h 674"/>
                <a:gd name="T28" fmla="*/ 60 w 873"/>
                <a:gd name="T29" fmla="*/ 166 h 674"/>
                <a:gd name="T30" fmla="*/ 42 w 873"/>
                <a:gd name="T31" fmla="*/ 184 h 674"/>
                <a:gd name="T32" fmla="*/ 26 w 873"/>
                <a:gd name="T33" fmla="*/ 205 h 674"/>
                <a:gd name="T34" fmla="*/ 8 w 873"/>
                <a:gd name="T35" fmla="*/ 226 h 674"/>
                <a:gd name="T36" fmla="*/ 0 w 873"/>
                <a:gd name="T37" fmla="*/ 239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sp>
          <p:nvSpPr>
            <p:cNvPr id="30732" name="Freeform 9"/>
            <p:cNvSpPr>
              <a:spLocks/>
            </p:cNvSpPr>
            <p:nvPr/>
          </p:nvSpPr>
          <p:spPr bwMode="auto">
            <a:xfrm rot="4083525">
              <a:off x="706" y="306"/>
              <a:ext cx="840" cy="1111"/>
            </a:xfrm>
            <a:custGeom>
              <a:avLst/>
              <a:gdLst>
                <a:gd name="T0" fmla="*/ 0 w 873"/>
                <a:gd name="T1" fmla="*/ 2147483647 h 674"/>
                <a:gd name="T2" fmla="*/ 73284 w 873"/>
                <a:gd name="T3" fmla="*/ 2147483647 h 674"/>
                <a:gd name="T4" fmla="*/ 137412 w 873"/>
                <a:gd name="T5" fmla="*/ 2147483647 h 674"/>
                <a:gd name="T6" fmla="*/ 247341 w 873"/>
                <a:gd name="T7" fmla="*/ 2147483647 h 674"/>
                <a:gd name="T8" fmla="*/ 622932 w 873"/>
                <a:gd name="T9" fmla="*/ 42250253 h 674"/>
                <a:gd name="T10" fmla="*/ 659574 w 873"/>
                <a:gd name="T11" fmla="*/ 295714572 h 674"/>
                <a:gd name="T12" fmla="*/ 577129 w 873"/>
                <a:gd name="T13" fmla="*/ 1056115136 h 674"/>
                <a:gd name="T14" fmla="*/ 494682 w 873"/>
                <a:gd name="T15" fmla="*/ 1816515384 h 674"/>
                <a:gd name="T16" fmla="*/ 384752 w 873"/>
                <a:gd name="T17" fmla="*/ 2147483647 h 674"/>
                <a:gd name="T18" fmla="*/ 338945 w 873"/>
                <a:gd name="T19" fmla="*/ 2147483647 h 674"/>
                <a:gd name="T20" fmla="*/ 283984 w 873"/>
                <a:gd name="T21" fmla="*/ 2147483647 h 674"/>
                <a:gd name="T22" fmla="*/ 238178 w 873"/>
                <a:gd name="T23" fmla="*/ 2147483647 h 674"/>
                <a:gd name="T24" fmla="*/ 219857 w 873"/>
                <a:gd name="T25" fmla="*/ 2147483647 h 674"/>
                <a:gd name="T26" fmla="*/ 164895 w 873"/>
                <a:gd name="T27" fmla="*/ 2147483647 h 674"/>
                <a:gd name="T28" fmla="*/ 128252 w 873"/>
                <a:gd name="T29" fmla="*/ 2147483647 h 674"/>
                <a:gd name="T30" fmla="*/ 91606 w 873"/>
                <a:gd name="T31" fmla="*/ 2147483647 h 674"/>
                <a:gd name="T32" fmla="*/ 54967 w 873"/>
                <a:gd name="T33" fmla="*/ 2147483647 h 674"/>
                <a:gd name="T34" fmla="*/ 18321 w 873"/>
                <a:gd name="T35" fmla="*/ 2147483647 h 674"/>
                <a:gd name="T36" fmla="*/ 0 w 873"/>
                <a:gd name="T37" fmla="*/ 2147483647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grpSp>
      <p:sp>
        <p:nvSpPr>
          <p:cNvPr id="4105" name="Text Box 52"/>
          <p:cNvSpPr txBox="1">
            <a:spLocks noChangeArrowheads="1"/>
          </p:cNvSpPr>
          <p:nvPr/>
        </p:nvSpPr>
        <p:spPr bwMode="auto">
          <a:xfrm>
            <a:off x="381000" y="1447800"/>
            <a:ext cx="8534400" cy="3831818"/>
          </a:xfrm>
          <a:prstGeom prst="rect">
            <a:avLst/>
          </a:prstGeom>
          <a:noFill/>
          <a:ln w="9525">
            <a:noFill/>
            <a:miter lim="800000"/>
            <a:headEnd/>
            <a:tailEnd/>
          </a:ln>
        </p:spPr>
        <p:txBody>
          <a:bodyPr>
            <a:spAutoFit/>
          </a:bodyPr>
          <a:lstStyle/>
          <a:p>
            <a:pPr marL="457200" indent="-457200">
              <a:spcAft>
                <a:spcPts val="600"/>
              </a:spcAft>
              <a:defRPr/>
            </a:pPr>
            <a:r>
              <a:rPr lang="en-US" sz="1800" b="1" dirty="0" smtClean="0">
                <a:solidFill>
                  <a:schemeClr val="bg2">
                    <a:lumMod val="75000"/>
                  </a:schemeClr>
                </a:solidFill>
                <a:latin typeface="Verdana" pitchFamily="34" charset="0"/>
              </a:rPr>
              <a:t>Host a Missouri PTA Kids First Town Hall</a:t>
            </a:r>
          </a:p>
          <a:p>
            <a:pPr marL="457200" indent="-457200">
              <a:spcAft>
                <a:spcPts val="600"/>
              </a:spcAft>
              <a:defRPr/>
            </a:pPr>
            <a:r>
              <a:rPr lang="en-US" sz="1800" b="1" dirty="0">
                <a:solidFill>
                  <a:schemeClr val="bg2">
                    <a:lumMod val="75000"/>
                  </a:schemeClr>
                </a:solidFill>
                <a:latin typeface="Verdana" pitchFamily="34" charset="0"/>
              </a:rPr>
              <a:t>	</a:t>
            </a:r>
            <a:r>
              <a:rPr lang="en-US" sz="1800" b="1" dirty="0" smtClean="0">
                <a:solidFill>
                  <a:schemeClr val="bg2">
                    <a:lumMod val="75000"/>
                  </a:schemeClr>
                </a:solidFill>
                <a:latin typeface="Verdana" pitchFamily="34" charset="0"/>
              </a:rPr>
              <a:t>State Legislative Chair assists and provides a MOPTA Moderator for the event.</a:t>
            </a:r>
          </a:p>
          <a:p>
            <a:pPr marL="457200" indent="-457200">
              <a:spcAft>
                <a:spcPts val="600"/>
              </a:spcAft>
              <a:defRPr/>
            </a:pPr>
            <a:endParaRPr lang="en-US" sz="1800" dirty="0">
              <a:solidFill>
                <a:schemeClr val="bg2">
                  <a:lumMod val="75000"/>
                </a:schemeClr>
              </a:solidFill>
              <a:latin typeface="Verdana" pitchFamily="34" charset="0"/>
            </a:endParaRPr>
          </a:p>
          <a:p>
            <a:pPr marL="457200" indent="-457200">
              <a:spcAft>
                <a:spcPts val="600"/>
              </a:spcAft>
              <a:defRPr/>
            </a:pPr>
            <a:r>
              <a:rPr lang="en-US" sz="1800" b="1" dirty="0" smtClean="0">
                <a:solidFill>
                  <a:schemeClr val="bg2">
                    <a:lumMod val="75000"/>
                  </a:schemeClr>
                </a:solidFill>
                <a:latin typeface="Verdana" pitchFamily="34" charset="0"/>
              </a:rPr>
              <a:t>Attend a MOPTA Kids First Town Hall Meeting</a:t>
            </a:r>
          </a:p>
          <a:p>
            <a:pPr marL="457200" indent="-457200">
              <a:spcAft>
                <a:spcPts val="600"/>
              </a:spcAft>
              <a:defRPr/>
            </a:pPr>
            <a:endParaRPr lang="en-US" sz="1800" b="1" dirty="0" smtClean="0">
              <a:solidFill>
                <a:schemeClr val="bg2">
                  <a:lumMod val="75000"/>
                </a:schemeClr>
              </a:solidFill>
              <a:latin typeface="Verdana" pitchFamily="34" charset="0"/>
            </a:endParaRPr>
          </a:p>
          <a:p>
            <a:pPr marL="457200" indent="-457200">
              <a:spcAft>
                <a:spcPts val="600"/>
              </a:spcAft>
              <a:defRPr/>
            </a:pPr>
            <a:r>
              <a:rPr lang="en-US" sz="1800" b="1" dirty="0" smtClean="0">
                <a:solidFill>
                  <a:schemeClr val="bg2">
                    <a:lumMod val="75000"/>
                  </a:schemeClr>
                </a:solidFill>
                <a:latin typeface="Verdana" pitchFamily="34" charset="0"/>
              </a:rPr>
              <a:t>Sign up for legislative alerts on the MOPTA PTA Website and</a:t>
            </a:r>
          </a:p>
          <a:p>
            <a:pPr marL="457200" indent="-457200">
              <a:spcAft>
                <a:spcPts val="600"/>
              </a:spcAft>
              <a:defRPr/>
            </a:pPr>
            <a:r>
              <a:rPr lang="en-US" sz="1800" b="1" dirty="0">
                <a:solidFill>
                  <a:schemeClr val="bg2">
                    <a:lumMod val="75000"/>
                  </a:schemeClr>
                </a:solidFill>
                <a:latin typeface="Verdana" pitchFamily="34" charset="0"/>
              </a:rPr>
              <a:t>	</a:t>
            </a:r>
            <a:r>
              <a:rPr lang="en-US" sz="1800" b="1" dirty="0" smtClean="0">
                <a:solidFill>
                  <a:schemeClr val="bg2">
                    <a:lumMod val="75000"/>
                  </a:schemeClr>
                </a:solidFill>
                <a:latin typeface="Verdana" pitchFamily="34" charset="0"/>
              </a:rPr>
              <a:t>on National PTA’s website</a:t>
            </a:r>
          </a:p>
          <a:p>
            <a:pPr marL="457200" indent="-457200">
              <a:spcAft>
                <a:spcPts val="600"/>
              </a:spcAft>
              <a:defRPr/>
            </a:pPr>
            <a:endParaRPr lang="en-US" sz="1800" b="1" dirty="0" smtClean="0">
              <a:solidFill>
                <a:schemeClr val="bg2">
                  <a:lumMod val="75000"/>
                </a:schemeClr>
              </a:solidFill>
              <a:latin typeface="Verdana" pitchFamily="34" charset="0"/>
            </a:endParaRPr>
          </a:p>
          <a:p>
            <a:pPr marL="457200" indent="-457200">
              <a:spcAft>
                <a:spcPts val="600"/>
              </a:spcAft>
              <a:defRPr/>
            </a:pPr>
            <a:r>
              <a:rPr lang="en-US" sz="1800" b="1" dirty="0" smtClean="0">
                <a:solidFill>
                  <a:schemeClr val="bg2">
                    <a:lumMod val="75000"/>
                  </a:schemeClr>
                </a:solidFill>
                <a:latin typeface="Verdana" pitchFamily="34" charset="0"/>
              </a:rPr>
              <a:t>Email or call your legislators as issues</a:t>
            </a:r>
          </a:p>
          <a:p>
            <a:pPr marL="457200" indent="-457200">
              <a:spcAft>
                <a:spcPts val="600"/>
              </a:spcAft>
              <a:defRPr/>
            </a:pPr>
            <a:r>
              <a:rPr lang="en-US" sz="1800" b="1" dirty="0">
                <a:solidFill>
                  <a:schemeClr val="bg2">
                    <a:lumMod val="75000"/>
                  </a:schemeClr>
                </a:solidFill>
                <a:latin typeface="Verdana" pitchFamily="34" charset="0"/>
              </a:rPr>
              <a:t>	</a:t>
            </a:r>
            <a:r>
              <a:rPr lang="en-US" sz="1800" b="1" dirty="0" smtClean="0">
                <a:solidFill>
                  <a:schemeClr val="bg2">
                    <a:lumMod val="75000"/>
                  </a:schemeClr>
                </a:solidFill>
                <a:latin typeface="Verdana" pitchFamily="34" charset="0"/>
              </a:rPr>
              <a:t> affecting children arise during session</a:t>
            </a:r>
            <a:r>
              <a:rPr lang="en-US" sz="1800" dirty="0">
                <a:solidFill>
                  <a:schemeClr val="bg2">
                    <a:lumMod val="75000"/>
                  </a:schemeClr>
                </a:solidFill>
                <a:latin typeface="Verdana" pitchFamily="34" charset="0"/>
              </a:rPr>
              <a:t>	</a:t>
            </a:r>
            <a:endParaRPr lang="en-US" sz="1800" b="1" dirty="0">
              <a:solidFill>
                <a:schemeClr val="bg2">
                  <a:lumMod val="75000"/>
                </a:schemeClr>
              </a:solidFill>
              <a:latin typeface="Verdana" pitchFamily="34" charset="0"/>
            </a:endParaRPr>
          </a:p>
        </p:txBody>
      </p:sp>
      <p:sp>
        <p:nvSpPr>
          <p:cNvPr id="30724" name="Rectangle 14"/>
          <p:cNvSpPr>
            <a:spLocks noChangeArrowheads="1"/>
          </p:cNvSpPr>
          <p:nvPr/>
        </p:nvSpPr>
        <p:spPr bwMode="auto">
          <a:xfrm>
            <a:off x="5791200" y="990600"/>
            <a:ext cx="3276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sz="3200" b="1">
                <a:solidFill>
                  <a:srgbClr val="C00000"/>
                </a:solidFill>
                <a:latin typeface="Verdana" pitchFamily="34" charset="0"/>
              </a:rPr>
              <a:t>Take Action!</a:t>
            </a:r>
          </a:p>
        </p:txBody>
      </p:sp>
      <p:pic>
        <p:nvPicPr>
          <p:cNvPr id="30725" name="Picture 14" descr="CapitolBldg.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35738" y="4443413"/>
            <a:ext cx="2379662" cy="218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6" name="Rectangle 5"/>
          <p:cNvSpPr>
            <a:spLocks noChangeArrowheads="1"/>
          </p:cNvSpPr>
          <p:nvPr/>
        </p:nvSpPr>
        <p:spPr bwMode="auto">
          <a:xfrm rot="5400000">
            <a:off x="4113213" y="-4113213"/>
            <a:ext cx="914400" cy="9140825"/>
          </a:xfrm>
          <a:prstGeom prst="rect">
            <a:avLst/>
          </a:prstGeom>
          <a:solidFill>
            <a:srgbClr val="C00000"/>
          </a:solidFill>
          <a:ln w="9525">
            <a:solidFill>
              <a:schemeClr val="tx1"/>
            </a:solidFill>
            <a:miter lim="800000"/>
            <a:headEnd/>
            <a:tailEnd/>
          </a:ln>
        </p:spPr>
        <p:txBody>
          <a:bodyPr rot="10800000" vert="eaVert" wrap="none" anchor="ctr"/>
          <a:lstStyle/>
          <a:p>
            <a:endParaRPr lang="en-US"/>
          </a:p>
        </p:txBody>
      </p:sp>
      <p:sp>
        <p:nvSpPr>
          <p:cNvPr id="30727" name="Text Box 48"/>
          <p:cNvSpPr txBox="1">
            <a:spLocks noChangeArrowheads="1"/>
          </p:cNvSpPr>
          <p:nvPr/>
        </p:nvSpPr>
        <p:spPr bwMode="auto">
          <a:xfrm>
            <a:off x="3276600" y="244475"/>
            <a:ext cx="5638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800" b="1">
                <a:solidFill>
                  <a:schemeClr val="bg1"/>
                </a:solidFill>
                <a:latin typeface="Verdana" pitchFamily="34" charset="0"/>
              </a:rPr>
              <a:t>Go Forth &amp; Advocate!</a:t>
            </a:r>
          </a:p>
        </p:txBody>
      </p:sp>
    </p:spTree>
    <p:extLst>
      <p:ext uri="{BB962C8B-B14F-4D97-AF65-F5344CB8AC3E}">
        <p14:creationId xmlns:p14="http://schemas.microsoft.com/office/powerpoint/2010/main" val="672990966"/>
      </p:ext>
    </p:extLst>
  </p:cSld>
  <p:clrMapOvr>
    <a:masterClrMapping/>
  </p:clrMapOvr>
  <p:transition spd="med">
    <p:split orient="ver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2" name="Group 50"/>
          <p:cNvGrpSpPr>
            <a:grpSpLocks/>
          </p:cNvGrpSpPr>
          <p:nvPr/>
        </p:nvGrpSpPr>
        <p:grpSpPr bwMode="auto">
          <a:xfrm>
            <a:off x="373063" y="0"/>
            <a:ext cx="2446337" cy="2324100"/>
            <a:chOff x="570" y="442"/>
            <a:chExt cx="1541" cy="1464"/>
          </a:xfrm>
        </p:grpSpPr>
        <p:sp>
          <p:nvSpPr>
            <p:cNvPr id="30729" name="Freeform 8"/>
            <p:cNvSpPr>
              <a:spLocks/>
            </p:cNvSpPr>
            <p:nvPr/>
          </p:nvSpPr>
          <p:spPr bwMode="auto">
            <a:xfrm rot="6354732">
              <a:off x="1502" y="960"/>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30730" name="Freeform 6"/>
            <p:cNvSpPr>
              <a:spLocks/>
            </p:cNvSpPr>
            <p:nvPr/>
          </p:nvSpPr>
          <p:spPr bwMode="auto">
            <a:xfrm rot="6354732">
              <a:off x="816" y="1296"/>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30731" name="Freeform 7"/>
            <p:cNvSpPr>
              <a:spLocks/>
            </p:cNvSpPr>
            <p:nvPr/>
          </p:nvSpPr>
          <p:spPr bwMode="auto">
            <a:xfrm rot="5400000">
              <a:off x="650" y="866"/>
              <a:ext cx="561" cy="433"/>
            </a:xfrm>
            <a:custGeom>
              <a:avLst/>
              <a:gdLst>
                <a:gd name="T0" fmla="*/ 0 w 873"/>
                <a:gd name="T1" fmla="*/ 239 h 674"/>
                <a:gd name="T2" fmla="*/ 34 w 873"/>
                <a:gd name="T3" fmla="*/ 150 h 674"/>
                <a:gd name="T4" fmla="*/ 64 w 873"/>
                <a:gd name="T5" fmla="*/ 98 h 674"/>
                <a:gd name="T6" fmla="*/ 116 w 873"/>
                <a:gd name="T7" fmla="*/ 64 h 674"/>
                <a:gd name="T8" fmla="*/ 290 w 873"/>
                <a:gd name="T9" fmla="*/ 1 h 674"/>
                <a:gd name="T10" fmla="*/ 308 w 873"/>
                <a:gd name="T11" fmla="*/ 5 h 674"/>
                <a:gd name="T12" fmla="*/ 269 w 873"/>
                <a:gd name="T13" fmla="*/ 18 h 674"/>
                <a:gd name="T14" fmla="*/ 231 w 873"/>
                <a:gd name="T15" fmla="*/ 31 h 674"/>
                <a:gd name="T16" fmla="*/ 180 w 873"/>
                <a:gd name="T17" fmla="*/ 60 h 674"/>
                <a:gd name="T18" fmla="*/ 158 w 873"/>
                <a:gd name="T19" fmla="*/ 78 h 674"/>
                <a:gd name="T20" fmla="*/ 132 w 873"/>
                <a:gd name="T21" fmla="*/ 98 h 674"/>
                <a:gd name="T22" fmla="*/ 111 w 873"/>
                <a:gd name="T23" fmla="*/ 119 h 674"/>
                <a:gd name="T24" fmla="*/ 102 w 873"/>
                <a:gd name="T25" fmla="*/ 132 h 674"/>
                <a:gd name="T26" fmla="*/ 77 w 873"/>
                <a:gd name="T27" fmla="*/ 150 h 674"/>
                <a:gd name="T28" fmla="*/ 60 w 873"/>
                <a:gd name="T29" fmla="*/ 166 h 674"/>
                <a:gd name="T30" fmla="*/ 42 w 873"/>
                <a:gd name="T31" fmla="*/ 184 h 674"/>
                <a:gd name="T32" fmla="*/ 26 w 873"/>
                <a:gd name="T33" fmla="*/ 205 h 674"/>
                <a:gd name="T34" fmla="*/ 8 w 873"/>
                <a:gd name="T35" fmla="*/ 226 h 674"/>
                <a:gd name="T36" fmla="*/ 0 w 873"/>
                <a:gd name="T37" fmla="*/ 239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sp>
          <p:nvSpPr>
            <p:cNvPr id="30732" name="Freeform 9"/>
            <p:cNvSpPr>
              <a:spLocks/>
            </p:cNvSpPr>
            <p:nvPr/>
          </p:nvSpPr>
          <p:spPr bwMode="auto">
            <a:xfrm rot="4083525">
              <a:off x="706" y="306"/>
              <a:ext cx="840" cy="1111"/>
            </a:xfrm>
            <a:custGeom>
              <a:avLst/>
              <a:gdLst>
                <a:gd name="T0" fmla="*/ 0 w 873"/>
                <a:gd name="T1" fmla="*/ 2147483647 h 674"/>
                <a:gd name="T2" fmla="*/ 73284 w 873"/>
                <a:gd name="T3" fmla="*/ 2147483647 h 674"/>
                <a:gd name="T4" fmla="*/ 137412 w 873"/>
                <a:gd name="T5" fmla="*/ 2147483647 h 674"/>
                <a:gd name="T6" fmla="*/ 247341 w 873"/>
                <a:gd name="T7" fmla="*/ 2147483647 h 674"/>
                <a:gd name="T8" fmla="*/ 622932 w 873"/>
                <a:gd name="T9" fmla="*/ 42250253 h 674"/>
                <a:gd name="T10" fmla="*/ 659574 w 873"/>
                <a:gd name="T11" fmla="*/ 295714572 h 674"/>
                <a:gd name="T12" fmla="*/ 577129 w 873"/>
                <a:gd name="T13" fmla="*/ 1056115136 h 674"/>
                <a:gd name="T14" fmla="*/ 494682 w 873"/>
                <a:gd name="T15" fmla="*/ 1816515384 h 674"/>
                <a:gd name="T16" fmla="*/ 384752 w 873"/>
                <a:gd name="T17" fmla="*/ 2147483647 h 674"/>
                <a:gd name="T18" fmla="*/ 338945 w 873"/>
                <a:gd name="T19" fmla="*/ 2147483647 h 674"/>
                <a:gd name="T20" fmla="*/ 283984 w 873"/>
                <a:gd name="T21" fmla="*/ 2147483647 h 674"/>
                <a:gd name="T22" fmla="*/ 238178 w 873"/>
                <a:gd name="T23" fmla="*/ 2147483647 h 674"/>
                <a:gd name="T24" fmla="*/ 219857 w 873"/>
                <a:gd name="T25" fmla="*/ 2147483647 h 674"/>
                <a:gd name="T26" fmla="*/ 164895 w 873"/>
                <a:gd name="T27" fmla="*/ 2147483647 h 674"/>
                <a:gd name="T28" fmla="*/ 128252 w 873"/>
                <a:gd name="T29" fmla="*/ 2147483647 h 674"/>
                <a:gd name="T30" fmla="*/ 91606 w 873"/>
                <a:gd name="T31" fmla="*/ 2147483647 h 674"/>
                <a:gd name="T32" fmla="*/ 54967 w 873"/>
                <a:gd name="T33" fmla="*/ 2147483647 h 674"/>
                <a:gd name="T34" fmla="*/ 18321 w 873"/>
                <a:gd name="T35" fmla="*/ 2147483647 h 674"/>
                <a:gd name="T36" fmla="*/ 0 w 873"/>
                <a:gd name="T37" fmla="*/ 2147483647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grpSp>
      <p:sp>
        <p:nvSpPr>
          <p:cNvPr id="4105" name="Text Box 52"/>
          <p:cNvSpPr txBox="1">
            <a:spLocks noChangeArrowheads="1"/>
          </p:cNvSpPr>
          <p:nvPr/>
        </p:nvSpPr>
        <p:spPr bwMode="auto">
          <a:xfrm>
            <a:off x="381000" y="1447800"/>
            <a:ext cx="8534400" cy="369332"/>
          </a:xfrm>
          <a:prstGeom prst="rect">
            <a:avLst/>
          </a:prstGeom>
          <a:noFill/>
          <a:ln w="9525">
            <a:noFill/>
            <a:miter lim="800000"/>
            <a:headEnd/>
            <a:tailEnd/>
          </a:ln>
        </p:spPr>
        <p:txBody>
          <a:bodyPr>
            <a:spAutoFit/>
          </a:bodyPr>
          <a:lstStyle/>
          <a:p>
            <a:pPr marL="457200" indent="-457200">
              <a:spcAft>
                <a:spcPts val="600"/>
              </a:spcAft>
              <a:defRPr/>
            </a:pPr>
            <a:r>
              <a:rPr lang="en-US" sz="1800" dirty="0">
                <a:solidFill>
                  <a:schemeClr val="bg2">
                    <a:lumMod val="75000"/>
                  </a:schemeClr>
                </a:solidFill>
                <a:latin typeface="Verdana" pitchFamily="34" charset="0"/>
              </a:rPr>
              <a:t>	</a:t>
            </a:r>
            <a:endParaRPr lang="en-US" sz="1800" b="1" dirty="0">
              <a:solidFill>
                <a:schemeClr val="bg2">
                  <a:lumMod val="75000"/>
                </a:schemeClr>
              </a:solidFill>
              <a:latin typeface="Verdana" pitchFamily="34" charset="0"/>
            </a:endParaRPr>
          </a:p>
        </p:txBody>
      </p:sp>
      <p:sp>
        <p:nvSpPr>
          <p:cNvPr id="30724" name="Rectangle 14"/>
          <p:cNvSpPr>
            <a:spLocks noChangeArrowheads="1"/>
          </p:cNvSpPr>
          <p:nvPr/>
        </p:nvSpPr>
        <p:spPr bwMode="auto">
          <a:xfrm>
            <a:off x="5791200" y="990600"/>
            <a:ext cx="3276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3200" b="1" dirty="0">
              <a:solidFill>
                <a:srgbClr val="C00000"/>
              </a:solidFill>
              <a:latin typeface="Verdana" pitchFamily="34" charset="0"/>
            </a:endParaRPr>
          </a:p>
        </p:txBody>
      </p:sp>
      <p:pic>
        <p:nvPicPr>
          <p:cNvPr id="30725" name="Picture 14" descr="CapitolBldg.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35738" y="4443413"/>
            <a:ext cx="2379662" cy="218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6" name="Rectangle 5"/>
          <p:cNvSpPr>
            <a:spLocks noChangeArrowheads="1"/>
          </p:cNvSpPr>
          <p:nvPr/>
        </p:nvSpPr>
        <p:spPr bwMode="auto">
          <a:xfrm rot="5400000">
            <a:off x="4113213" y="-4113213"/>
            <a:ext cx="914400" cy="9140825"/>
          </a:xfrm>
          <a:prstGeom prst="rect">
            <a:avLst/>
          </a:prstGeom>
          <a:solidFill>
            <a:srgbClr val="C00000"/>
          </a:solidFill>
          <a:ln w="9525">
            <a:solidFill>
              <a:schemeClr val="tx1"/>
            </a:solidFill>
            <a:miter lim="800000"/>
            <a:headEnd/>
            <a:tailEnd/>
          </a:ln>
        </p:spPr>
        <p:txBody>
          <a:bodyPr rot="10800000" vert="eaVert" wrap="none" anchor="ctr"/>
          <a:lstStyle/>
          <a:p>
            <a:pPr algn="ctr"/>
            <a:endParaRPr lang="en-US" b="1" dirty="0"/>
          </a:p>
        </p:txBody>
      </p:sp>
      <p:sp>
        <p:nvSpPr>
          <p:cNvPr id="2" name="TextBox 1"/>
          <p:cNvSpPr txBox="1"/>
          <p:nvPr/>
        </p:nvSpPr>
        <p:spPr>
          <a:xfrm>
            <a:off x="762000" y="2590800"/>
            <a:ext cx="7162800" cy="461665"/>
          </a:xfrm>
          <a:prstGeom prst="rect">
            <a:avLst/>
          </a:prstGeom>
          <a:noFill/>
        </p:spPr>
        <p:txBody>
          <a:bodyPr wrap="square" rtlCol="0">
            <a:spAutoFit/>
          </a:bodyPr>
          <a:lstStyle/>
          <a:p>
            <a:pPr algn="ctr"/>
            <a:r>
              <a:rPr lang="en-US" b="1" dirty="0" smtClean="0"/>
              <a:t>Questions?</a:t>
            </a:r>
            <a:endParaRPr lang="en-US" b="1" dirty="0"/>
          </a:p>
        </p:txBody>
      </p:sp>
    </p:spTree>
    <p:extLst>
      <p:ext uri="{BB962C8B-B14F-4D97-AF65-F5344CB8AC3E}">
        <p14:creationId xmlns:p14="http://schemas.microsoft.com/office/powerpoint/2010/main" val="3878774651"/>
      </p:ext>
    </p:extLst>
  </p:cSld>
  <p:clrMapOvr>
    <a:masterClrMapping/>
  </p:clrMapOvr>
  <p:transition spd="med">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11"/>
          <p:cNvSpPr>
            <a:spLocks/>
          </p:cNvSpPr>
          <p:nvPr/>
        </p:nvSpPr>
        <p:spPr bwMode="auto">
          <a:xfrm rot="1313254">
            <a:off x="4159250" y="3036888"/>
            <a:ext cx="2857500" cy="2562225"/>
          </a:xfrm>
          <a:custGeom>
            <a:avLst/>
            <a:gdLst>
              <a:gd name="T0" fmla="*/ 2147483647 w 1645"/>
              <a:gd name="T1" fmla="*/ 2147483647 h 1608"/>
              <a:gd name="T2" fmla="*/ 2147483647 w 1645"/>
              <a:gd name="T3" fmla="*/ 2147483647 h 1608"/>
              <a:gd name="T4" fmla="*/ 2147483647 w 1645"/>
              <a:gd name="T5" fmla="*/ 2147483647 h 1608"/>
              <a:gd name="T6" fmla="*/ 2147483647 w 1645"/>
              <a:gd name="T7" fmla="*/ 2147483647 h 1608"/>
              <a:gd name="T8" fmla="*/ 2147483647 w 1645"/>
              <a:gd name="T9" fmla="*/ 2147483647 h 1608"/>
              <a:gd name="T10" fmla="*/ 2147483647 w 1645"/>
              <a:gd name="T11" fmla="*/ 2147483647 h 1608"/>
              <a:gd name="T12" fmla="*/ 2147483647 w 1645"/>
              <a:gd name="T13" fmla="*/ 2147483647 h 1608"/>
              <a:gd name="T14" fmla="*/ 2147483647 w 1645"/>
              <a:gd name="T15" fmla="*/ 0 h 1608"/>
              <a:gd name="T16" fmla="*/ 2147483647 w 1645"/>
              <a:gd name="T17" fmla="*/ 2147483647 h 1608"/>
              <a:gd name="T18" fmla="*/ 2147483647 w 1645"/>
              <a:gd name="T19" fmla="*/ 2147483647 h 1608"/>
              <a:gd name="T20" fmla="*/ 2147483647 w 1645"/>
              <a:gd name="T21" fmla="*/ 2147483647 h 1608"/>
              <a:gd name="T22" fmla="*/ 2147483647 w 1645"/>
              <a:gd name="T23" fmla="*/ 2147483647 h 1608"/>
              <a:gd name="T24" fmla="*/ 2147483647 w 1645"/>
              <a:gd name="T25" fmla="*/ 2147483647 h 1608"/>
              <a:gd name="T26" fmla="*/ 2147483647 w 1645"/>
              <a:gd name="T27" fmla="*/ 2147483647 h 1608"/>
              <a:gd name="T28" fmla="*/ 2147483647 w 1645"/>
              <a:gd name="T29" fmla="*/ 2147483647 h 1608"/>
              <a:gd name="T30" fmla="*/ 2147483647 w 1645"/>
              <a:gd name="T31" fmla="*/ 2147483647 h 1608"/>
              <a:gd name="T32" fmla="*/ 2147483647 w 1645"/>
              <a:gd name="T33" fmla="*/ 2147483647 h 1608"/>
              <a:gd name="T34" fmla="*/ 2147483647 w 1645"/>
              <a:gd name="T35" fmla="*/ 2147483647 h 1608"/>
              <a:gd name="T36" fmla="*/ 2147483647 w 1645"/>
              <a:gd name="T37" fmla="*/ 2147483647 h 1608"/>
              <a:gd name="T38" fmla="*/ 2147483647 w 1645"/>
              <a:gd name="T39" fmla="*/ 2147483647 h 1608"/>
              <a:gd name="T40" fmla="*/ 2147483647 w 1645"/>
              <a:gd name="T41" fmla="*/ 2147483647 h 1608"/>
              <a:gd name="T42" fmla="*/ 2147483647 w 1645"/>
              <a:gd name="T43" fmla="*/ 2147483647 h 1608"/>
              <a:gd name="T44" fmla="*/ 2147483647 w 1645"/>
              <a:gd name="T45" fmla="*/ 2147483647 h 1608"/>
              <a:gd name="T46" fmla="*/ 2147483647 w 1645"/>
              <a:gd name="T47" fmla="*/ 2147483647 h 1608"/>
              <a:gd name="T48" fmla="*/ 2147483647 w 1645"/>
              <a:gd name="T49" fmla="*/ 2147483647 h 1608"/>
              <a:gd name="T50" fmla="*/ 2147483647 w 1645"/>
              <a:gd name="T51" fmla="*/ 2147483647 h 1608"/>
              <a:gd name="T52" fmla="*/ 2147483647 w 1645"/>
              <a:gd name="T53" fmla="*/ 2147483647 h 1608"/>
              <a:gd name="T54" fmla="*/ 2147483647 w 1645"/>
              <a:gd name="T55" fmla="*/ 2147483647 h 1608"/>
              <a:gd name="T56" fmla="*/ 2147483647 w 1645"/>
              <a:gd name="T57" fmla="*/ 2147483647 h 1608"/>
              <a:gd name="T58" fmla="*/ 2147483647 w 1645"/>
              <a:gd name="T59" fmla="*/ 2147483647 h 1608"/>
              <a:gd name="T60" fmla="*/ 2147483647 w 1645"/>
              <a:gd name="T61" fmla="*/ 2147483647 h 1608"/>
              <a:gd name="T62" fmla="*/ 2147483647 w 1645"/>
              <a:gd name="T63" fmla="*/ 2147483647 h 1608"/>
              <a:gd name="T64" fmla="*/ 2147483647 w 1645"/>
              <a:gd name="T65" fmla="*/ 2147483647 h 1608"/>
              <a:gd name="T66" fmla="*/ 2147483647 w 1645"/>
              <a:gd name="T67" fmla="*/ 2147483647 h 1608"/>
              <a:gd name="T68" fmla="*/ 2147483647 w 1645"/>
              <a:gd name="T69" fmla="*/ 2147483647 h 1608"/>
              <a:gd name="T70" fmla="*/ 2147483647 w 1645"/>
              <a:gd name="T71" fmla="*/ 2147483647 h 1608"/>
              <a:gd name="T72" fmla="*/ 2147483647 w 1645"/>
              <a:gd name="T73" fmla="*/ 2147483647 h 1608"/>
              <a:gd name="T74" fmla="*/ 2147483647 w 1645"/>
              <a:gd name="T75" fmla="*/ 2147483647 h 1608"/>
              <a:gd name="T76" fmla="*/ 2147483647 w 1645"/>
              <a:gd name="T77" fmla="*/ 2147483647 h 1608"/>
              <a:gd name="T78" fmla="*/ 2147483647 w 1645"/>
              <a:gd name="T79" fmla="*/ 2147483647 h 1608"/>
              <a:gd name="T80" fmla="*/ 2147483647 w 1645"/>
              <a:gd name="T81" fmla="*/ 2147483647 h 1608"/>
              <a:gd name="T82" fmla="*/ 2147483647 w 1645"/>
              <a:gd name="T83" fmla="*/ 2147483647 h 1608"/>
              <a:gd name="T84" fmla="*/ 2147483647 w 1645"/>
              <a:gd name="T85" fmla="*/ 2147483647 h 1608"/>
              <a:gd name="T86" fmla="*/ 2147483647 w 1645"/>
              <a:gd name="T87" fmla="*/ 2147483647 h 1608"/>
              <a:gd name="T88" fmla="*/ 2147483647 w 1645"/>
              <a:gd name="T89" fmla="*/ 2147483647 h 1608"/>
              <a:gd name="T90" fmla="*/ 2147483647 w 1645"/>
              <a:gd name="T91" fmla="*/ 2147483647 h 1608"/>
              <a:gd name="T92" fmla="*/ 2147483647 w 1645"/>
              <a:gd name="T93" fmla="*/ 2147483647 h 1608"/>
              <a:gd name="T94" fmla="*/ 2147483647 w 1645"/>
              <a:gd name="T95" fmla="*/ 2147483647 h 1608"/>
              <a:gd name="T96" fmla="*/ 2147483647 w 1645"/>
              <a:gd name="T97" fmla="*/ 2147483647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F4F4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 name="Freeform 13"/>
          <p:cNvSpPr>
            <a:spLocks/>
          </p:cNvSpPr>
          <p:nvPr/>
        </p:nvSpPr>
        <p:spPr bwMode="auto">
          <a:xfrm rot="1313254">
            <a:off x="2940050" y="1588"/>
            <a:ext cx="2857500" cy="2560637"/>
          </a:xfrm>
          <a:custGeom>
            <a:avLst/>
            <a:gdLst>
              <a:gd name="T0" fmla="*/ 2147483647 w 1645"/>
              <a:gd name="T1" fmla="*/ 2147483647 h 1608"/>
              <a:gd name="T2" fmla="*/ 2147483647 w 1645"/>
              <a:gd name="T3" fmla="*/ 2147483647 h 1608"/>
              <a:gd name="T4" fmla="*/ 2147483647 w 1645"/>
              <a:gd name="T5" fmla="*/ 2147483647 h 1608"/>
              <a:gd name="T6" fmla="*/ 2147483647 w 1645"/>
              <a:gd name="T7" fmla="*/ 2147483647 h 1608"/>
              <a:gd name="T8" fmla="*/ 2147483647 w 1645"/>
              <a:gd name="T9" fmla="*/ 2147483647 h 1608"/>
              <a:gd name="T10" fmla="*/ 2147483647 w 1645"/>
              <a:gd name="T11" fmla="*/ 2147483647 h 1608"/>
              <a:gd name="T12" fmla="*/ 2147483647 w 1645"/>
              <a:gd name="T13" fmla="*/ 2147483647 h 1608"/>
              <a:gd name="T14" fmla="*/ 2147483647 w 1645"/>
              <a:gd name="T15" fmla="*/ 0 h 1608"/>
              <a:gd name="T16" fmla="*/ 2147483647 w 1645"/>
              <a:gd name="T17" fmla="*/ 2147483647 h 1608"/>
              <a:gd name="T18" fmla="*/ 2147483647 w 1645"/>
              <a:gd name="T19" fmla="*/ 2147483647 h 1608"/>
              <a:gd name="T20" fmla="*/ 2147483647 w 1645"/>
              <a:gd name="T21" fmla="*/ 2147483647 h 1608"/>
              <a:gd name="T22" fmla="*/ 2147483647 w 1645"/>
              <a:gd name="T23" fmla="*/ 2147483647 h 1608"/>
              <a:gd name="T24" fmla="*/ 2147483647 w 1645"/>
              <a:gd name="T25" fmla="*/ 2147483647 h 1608"/>
              <a:gd name="T26" fmla="*/ 2147483647 w 1645"/>
              <a:gd name="T27" fmla="*/ 2147483647 h 1608"/>
              <a:gd name="T28" fmla="*/ 2147483647 w 1645"/>
              <a:gd name="T29" fmla="*/ 2147483647 h 1608"/>
              <a:gd name="T30" fmla="*/ 2147483647 w 1645"/>
              <a:gd name="T31" fmla="*/ 2147483647 h 1608"/>
              <a:gd name="T32" fmla="*/ 2147483647 w 1645"/>
              <a:gd name="T33" fmla="*/ 2147483647 h 1608"/>
              <a:gd name="T34" fmla="*/ 2147483647 w 1645"/>
              <a:gd name="T35" fmla="*/ 2147483647 h 1608"/>
              <a:gd name="T36" fmla="*/ 2147483647 w 1645"/>
              <a:gd name="T37" fmla="*/ 2147483647 h 1608"/>
              <a:gd name="T38" fmla="*/ 2147483647 w 1645"/>
              <a:gd name="T39" fmla="*/ 2147483647 h 1608"/>
              <a:gd name="T40" fmla="*/ 2147483647 w 1645"/>
              <a:gd name="T41" fmla="*/ 2147483647 h 1608"/>
              <a:gd name="T42" fmla="*/ 2147483647 w 1645"/>
              <a:gd name="T43" fmla="*/ 2147483647 h 1608"/>
              <a:gd name="T44" fmla="*/ 2147483647 w 1645"/>
              <a:gd name="T45" fmla="*/ 2147483647 h 1608"/>
              <a:gd name="T46" fmla="*/ 2147483647 w 1645"/>
              <a:gd name="T47" fmla="*/ 2147483647 h 1608"/>
              <a:gd name="T48" fmla="*/ 2147483647 w 1645"/>
              <a:gd name="T49" fmla="*/ 2147483647 h 1608"/>
              <a:gd name="T50" fmla="*/ 2147483647 w 1645"/>
              <a:gd name="T51" fmla="*/ 2147483647 h 1608"/>
              <a:gd name="T52" fmla="*/ 2147483647 w 1645"/>
              <a:gd name="T53" fmla="*/ 2147483647 h 1608"/>
              <a:gd name="T54" fmla="*/ 2147483647 w 1645"/>
              <a:gd name="T55" fmla="*/ 2147483647 h 1608"/>
              <a:gd name="T56" fmla="*/ 2147483647 w 1645"/>
              <a:gd name="T57" fmla="*/ 2147483647 h 1608"/>
              <a:gd name="T58" fmla="*/ 2147483647 w 1645"/>
              <a:gd name="T59" fmla="*/ 2147483647 h 1608"/>
              <a:gd name="T60" fmla="*/ 2147483647 w 1645"/>
              <a:gd name="T61" fmla="*/ 2147483647 h 1608"/>
              <a:gd name="T62" fmla="*/ 2147483647 w 1645"/>
              <a:gd name="T63" fmla="*/ 2147483647 h 1608"/>
              <a:gd name="T64" fmla="*/ 2147483647 w 1645"/>
              <a:gd name="T65" fmla="*/ 2147483647 h 1608"/>
              <a:gd name="T66" fmla="*/ 2147483647 w 1645"/>
              <a:gd name="T67" fmla="*/ 2147483647 h 1608"/>
              <a:gd name="T68" fmla="*/ 2147483647 w 1645"/>
              <a:gd name="T69" fmla="*/ 2147483647 h 1608"/>
              <a:gd name="T70" fmla="*/ 2147483647 w 1645"/>
              <a:gd name="T71" fmla="*/ 2147483647 h 1608"/>
              <a:gd name="T72" fmla="*/ 2147483647 w 1645"/>
              <a:gd name="T73" fmla="*/ 2147483647 h 1608"/>
              <a:gd name="T74" fmla="*/ 2147483647 w 1645"/>
              <a:gd name="T75" fmla="*/ 2147483647 h 1608"/>
              <a:gd name="T76" fmla="*/ 2147483647 w 1645"/>
              <a:gd name="T77" fmla="*/ 2147483647 h 1608"/>
              <a:gd name="T78" fmla="*/ 2147483647 w 1645"/>
              <a:gd name="T79" fmla="*/ 2147483647 h 1608"/>
              <a:gd name="T80" fmla="*/ 2147483647 w 1645"/>
              <a:gd name="T81" fmla="*/ 2147483647 h 1608"/>
              <a:gd name="T82" fmla="*/ 2147483647 w 1645"/>
              <a:gd name="T83" fmla="*/ 2147483647 h 1608"/>
              <a:gd name="T84" fmla="*/ 2147483647 w 1645"/>
              <a:gd name="T85" fmla="*/ 2147483647 h 1608"/>
              <a:gd name="T86" fmla="*/ 2147483647 w 1645"/>
              <a:gd name="T87" fmla="*/ 2147483647 h 1608"/>
              <a:gd name="T88" fmla="*/ 2147483647 w 1645"/>
              <a:gd name="T89" fmla="*/ 2147483647 h 1608"/>
              <a:gd name="T90" fmla="*/ 2147483647 w 1645"/>
              <a:gd name="T91" fmla="*/ 2147483647 h 1608"/>
              <a:gd name="T92" fmla="*/ 2147483647 w 1645"/>
              <a:gd name="T93" fmla="*/ 2147483647 h 1608"/>
              <a:gd name="T94" fmla="*/ 2147483647 w 1645"/>
              <a:gd name="T95" fmla="*/ 2147483647 h 1608"/>
              <a:gd name="T96" fmla="*/ 2147483647 w 1645"/>
              <a:gd name="T97" fmla="*/ 2147483647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F4F4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6" name="Freeform 14"/>
          <p:cNvSpPr>
            <a:spLocks/>
          </p:cNvSpPr>
          <p:nvPr/>
        </p:nvSpPr>
        <p:spPr bwMode="auto">
          <a:xfrm rot="-957953">
            <a:off x="179388" y="1603375"/>
            <a:ext cx="3935412" cy="4670425"/>
          </a:xfrm>
          <a:custGeom>
            <a:avLst/>
            <a:gdLst>
              <a:gd name="T0" fmla="*/ 0 w 873"/>
              <a:gd name="T1" fmla="*/ 2147483647 h 674"/>
              <a:gd name="T2" fmla="*/ 2147483647 w 873"/>
              <a:gd name="T3" fmla="*/ 2147483647 h 674"/>
              <a:gd name="T4" fmla="*/ 2147483647 w 873"/>
              <a:gd name="T5" fmla="*/ 2147483647 h 674"/>
              <a:gd name="T6" fmla="*/ 2147483647 w 873"/>
              <a:gd name="T7" fmla="*/ 2147483647 h 674"/>
              <a:gd name="T8" fmla="*/ 2147483647 w 873"/>
              <a:gd name="T9" fmla="*/ 2147483647 h 674"/>
              <a:gd name="T10" fmla="*/ 2147483647 w 873"/>
              <a:gd name="T11" fmla="*/ 2147483647 h 674"/>
              <a:gd name="T12" fmla="*/ 2147483647 w 873"/>
              <a:gd name="T13" fmla="*/ 2147483647 h 674"/>
              <a:gd name="T14" fmla="*/ 2147483647 w 873"/>
              <a:gd name="T15" fmla="*/ 2147483647 h 674"/>
              <a:gd name="T16" fmla="*/ 2147483647 w 873"/>
              <a:gd name="T17" fmla="*/ 2147483647 h 674"/>
              <a:gd name="T18" fmla="*/ 2147483647 w 873"/>
              <a:gd name="T19" fmla="*/ 2147483647 h 674"/>
              <a:gd name="T20" fmla="*/ 2147483647 w 873"/>
              <a:gd name="T21" fmla="*/ 2147483647 h 674"/>
              <a:gd name="T22" fmla="*/ 2147483647 w 873"/>
              <a:gd name="T23" fmla="*/ 2147483647 h 674"/>
              <a:gd name="T24" fmla="*/ 2147483647 w 873"/>
              <a:gd name="T25" fmla="*/ 2147483647 h 674"/>
              <a:gd name="T26" fmla="*/ 2147483647 w 873"/>
              <a:gd name="T27" fmla="*/ 2147483647 h 674"/>
              <a:gd name="T28" fmla="*/ 2147483647 w 873"/>
              <a:gd name="T29" fmla="*/ 2147483647 h 674"/>
              <a:gd name="T30" fmla="*/ 2147483647 w 873"/>
              <a:gd name="T31" fmla="*/ 2147483647 h 674"/>
              <a:gd name="T32" fmla="*/ 2147483647 w 873"/>
              <a:gd name="T33" fmla="*/ 2147483647 h 674"/>
              <a:gd name="T34" fmla="*/ 2147483647 w 873"/>
              <a:gd name="T35" fmla="*/ 2147483647 h 674"/>
              <a:gd name="T36" fmla="*/ 0 w 873"/>
              <a:gd name="T37" fmla="*/ 2147483647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F4F4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7" name="Text Box 15"/>
          <p:cNvSpPr txBox="1">
            <a:spLocks noChangeArrowheads="1"/>
          </p:cNvSpPr>
          <p:nvPr/>
        </p:nvSpPr>
        <p:spPr bwMode="auto">
          <a:xfrm>
            <a:off x="304800" y="1706563"/>
            <a:ext cx="7772400" cy="4832092"/>
          </a:xfrm>
          <a:prstGeom prst="rect">
            <a:avLst/>
          </a:prstGeom>
          <a:noFill/>
          <a:ln w="9525">
            <a:noFill/>
            <a:miter lim="800000"/>
            <a:headEnd/>
            <a:tailEnd/>
          </a:ln>
        </p:spPr>
        <p:txBody>
          <a:bodyPr>
            <a:spAutoFit/>
          </a:bodyPr>
          <a:lstStyle/>
          <a:p>
            <a:pPr>
              <a:defRPr/>
            </a:pPr>
            <a:r>
              <a:rPr lang="en-US" sz="2800" b="1" i="1" dirty="0" smtClean="0">
                <a:solidFill>
                  <a:schemeClr val="bg2">
                    <a:lumMod val="75000"/>
                  </a:schemeClr>
                </a:solidFill>
                <a:latin typeface="Verdana" pitchFamily="34" charset="0"/>
              </a:rPr>
              <a:t>Kids Count Data</a:t>
            </a:r>
          </a:p>
          <a:p>
            <a:pPr>
              <a:defRPr/>
            </a:pPr>
            <a:endParaRPr lang="en-US" sz="2800" b="1" i="1" dirty="0" smtClean="0">
              <a:solidFill>
                <a:schemeClr val="bg2">
                  <a:lumMod val="75000"/>
                </a:schemeClr>
              </a:solidFill>
              <a:latin typeface="Verdana" pitchFamily="34" charset="0"/>
            </a:endParaRPr>
          </a:p>
          <a:p>
            <a:pPr>
              <a:defRPr/>
            </a:pPr>
            <a:r>
              <a:rPr lang="en-US" sz="2800" dirty="0" smtClean="0">
                <a:solidFill>
                  <a:schemeClr val="bg2">
                    <a:lumMod val="75000"/>
                  </a:schemeClr>
                </a:solidFill>
                <a:latin typeface="Verdana" pitchFamily="34" charset="0"/>
              </a:rPr>
              <a:t>Kids Count is a project of the Anna Casey Foundation (UPS).</a:t>
            </a:r>
          </a:p>
          <a:p>
            <a:pPr>
              <a:defRPr/>
            </a:pPr>
            <a:endParaRPr lang="en-US" sz="2800" dirty="0">
              <a:solidFill>
                <a:schemeClr val="bg2">
                  <a:lumMod val="75000"/>
                </a:schemeClr>
              </a:solidFill>
              <a:latin typeface="Verdana" pitchFamily="34" charset="0"/>
            </a:endParaRPr>
          </a:p>
          <a:p>
            <a:pPr>
              <a:defRPr/>
            </a:pPr>
            <a:r>
              <a:rPr lang="en-US" sz="2800" dirty="0" smtClean="0">
                <a:solidFill>
                  <a:schemeClr val="bg2">
                    <a:lumMod val="75000"/>
                  </a:schemeClr>
                </a:solidFill>
                <a:latin typeface="Verdana" pitchFamily="34" charset="0"/>
              </a:rPr>
              <a:t>Collects data relevant to children from US Census and other sources.</a:t>
            </a:r>
          </a:p>
          <a:p>
            <a:pPr>
              <a:defRPr/>
            </a:pPr>
            <a:endParaRPr lang="en-US" sz="2800" dirty="0">
              <a:solidFill>
                <a:schemeClr val="bg2">
                  <a:lumMod val="75000"/>
                </a:schemeClr>
              </a:solidFill>
              <a:latin typeface="Verdana" pitchFamily="34" charset="0"/>
            </a:endParaRPr>
          </a:p>
          <a:p>
            <a:pPr>
              <a:defRPr/>
            </a:pPr>
            <a:r>
              <a:rPr lang="en-US" sz="2800" dirty="0" smtClean="0">
                <a:solidFill>
                  <a:schemeClr val="bg2">
                    <a:lumMod val="75000"/>
                  </a:schemeClr>
                </a:solidFill>
                <a:latin typeface="Verdana" pitchFamily="34" charset="0"/>
              </a:rPr>
              <a:t>Organizes data by country, state, county.</a:t>
            </a:r>
          </a:p>
          <a:p>
            <a:pPr>
              <a:defRPr/>
            </a:pPr>
            <a:endParaRPr lang="en-US" sz="2800" dirty="0">
              <a:solidFill>
                <a:schemeClr val="bg2">
                  <a:lumMod val="75000"/>
                </a:schemeClr>
              </a:solidFill>
              <a:latin typeface="Verdana" pitchFamily="34" charset="0"/>
            </a:endParaRPr>
          </a:p>
          <a:p>
            <a:pPr>
              <a:defRPr/>
            </a:pPr>
            <a:r>
              <a:rPr lang="en-US" sz="2800" dirty="0" smtClean="0">
                <a:solidFill>
                  <a:schemeClr val="bg2">
                    <a:lumMod val="75000"/>
                  </a:schemeClr>
                </a:solidFill>
                <a:latin typeface="Verdana" pitchFamily="34" charset="0"/>
              </a:rPr>
              <a:t>Examples:</a:t>
            </a:r>
            <a:endParaRPr lang="en-US" sz="2800" dirty="0">
              <a:solidFill>
                <a:schemeClr val="bg2">
                  <a:lumMod val="75000"/>
                </a:schemeClr>
              </a:solidFill>
              <a:latin typeface="Verdana" pitchFamily="34" charset="0"/>
            </a:endParaRPr>
          </a:p>
        </p:txBody>
      </p:sp>
    </p:spTree>
    <p:extLst>
      <p:ext uri="{BB962C8B-B14F-4D97-AF65-F5344CB8AC3E}">
        <p14:creationId xmlns:p14="http://schemas.microsoft.com/office/powerpoint/2010/main" val="2144221339"/>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11"/>
          <p:cNvSpPr>
            <a:spLocks/>
          </p:cNvSpPr>
          <p:nvPr/>
        </p:nvSpPr>
        <p:spPr bwMode="auto">
          <a:xfrm rot="1313254">
            <a:off x="4159250" y="3036888"/>
            <a:ext cx="2857500" cy="2562225"/>
          </a:xfrm>
          <a:custGeom>
            <a:avLst/>
            <a:gdLst>
              <a:gd name="T0" fmla="*/ 2147483647 w 1645"/>
              <a:gd name="T1" fmla="*/ 2147483647 h 1608"/>
              <a:gd name="T2" fmla="*/ 2147483647 w 1645"/>
              <a:gd name="T3" fmla="*/ 2147483647 h 1608"/>
              <a:gd name="T4" fmla="*/ 2147483647 w 1645"/>
              <a:gd name="T5" fmla="*/ 2147483647 h 1608"/>
              <a:gd name="T6" fmla="*/ 2147483647 w 1645"/>
              <a:gd name="T7" fmla="*/ 2147483647 h 1608"/>
              <a:gd name="T8" fmla="*/ 2147483647 w 1645"/>
              <a:gd name="T9" fmla="*/ 2147483647 h 1608"/>
              <a:gd name="T10" fmla="*/ 2147483647 w 1645"/>
              <a:gd name="T11" fmla="*/ 2147483647 h 1608"/>
              <a:gd name="T12" fmla="*/ 2147483647 w 1645"/>
              <a:gd name="T13" fmla="*/ 2147483647 h 1608"/>
              <a:gd name="T14" fmla="*/ 2147483647 w 1645"/>
              <a:gd name="T15" fmla="*/ 0 h 1608"/>
              <a:gd name="T16" fmla="*/ 2147483647 w 1645"/>
              <a:gd name="T17" fmla="*/ 2147483647 h 1608"/>
              <a:gd name="T18" fmla="*/ 2147483647 w 1645"/>
              <a:gd name="T19" fmla="*/ 2147483647 h 1608"/>
              <a:gd name="T20" fmla="*/ 2147483647 w 1645"/>
              <a:gd name="T21" fmla="*/ 2147483647 h 1608"/>
              <a:gd name="T22" fmla="*/ 2147483647 w 1645"/>
              <a:gd name="T23" fmla="*/ 2147483647 h 1608"/>
              <a:gd name="T24" fmla="*/ 2147483647 w 1645"/>
              <a:gd name="T25" fmla="*/ 2147483647 h 1608"/>
              <a:gd name="T26" fmla="*/ 2147483647 w 1645"/>
              <a:gd name="T27" fmla="*/ 2147483647 h 1608"/>
              <a:gd name="T28" fmla="*/ 2147483647 w 1645"/>
              <a:gd name="T29" fmla="*/ 2147483647 h 1608"/>
              <a:gd name="T30" fmla="*/ 2147483647 w 1645"/>
              <a:gd name="T31" fmla="*/ 2147483647 h 1608"/>
              <a:gd name="T32" fmla="*/ 2147483647 w 1645"/>
              <a:gd name="T33" fmla="*/ 2147483647 h 1608"/>
              <a:gd name="T34" fmla="*/ 2147483647 w 1645"/>
              <a:gd name="T35" fmla="*/ 2147483647 h 1608"/>
              <a:gd name="T36" fmla="*/ 2147483647 w 1645"/>
              <a:gd name="T37" fmla="*/ 2147483647 h 1608"/>
              <a:gd name="T38" fmla="*/ 2147483647 w 1645"/>
              <a:gd name="T39" fmla="*/ 2147483647 h 1608"/>
              <a:gd name="T40" fmla="*/ 2147483647 w 1645"/>
              <a:gd name="T41" fmla="*/ 2147483647 h 1608"/>
              <a:gd name="T42" fmla="*/ 2147483647 w 1645"/>
              <a:gd name="T43" fmla="*/ 2147483647 h 1608"/>
              <a:gd name="T44" fmla="*/ 2147483647 w 1645"/>
              <a:gd name="T45" fmla="*/ 2147483647 h 1608"/>
              <a:gd name="T46" fmla="*/ 2147483647 w 1645"/>
              <a:gd name="T47" fmla="*/ 2147483647 h 1608"/>
              <a:gd name="T48" fmla="*/ 2147483647 w 1645"/>
              <a:gd name="T49" fmla="*/ 2147483647 h 1608"/>
              <a:gd name="T50" fmla="*/ 2147483647 w 1645"/>
              <a:gd name="T51" fmla="*/ 2147483647 h 1608"/>
              <a:gd name="T52" fmla="*/ 2147483647 w 1645"/>
              <a:gd name="T53" fmla="*/ 2147483647 h 1608"/>
              <a:gd name="T54" fmla="*/ 2147483647 w 1645"/>
              <a:gd name="T55" fmla="*/ 2147483647 h 1608"/>
              <a:gd name="T56" fmla="*/ 2147483647 w 1645"/>
              <a:gd name="T57" fmla="*/ 2147483647 h 1608"/>
              <a:gd name="T58" fmla="*/ 2147483647 w 1645"/>
              <a:gd name="T59" fmla="*/ 2147483647 h 1608"/>
              <a:gd name="T60" fmla="*/ 2147483647 w 1645"/>
              <a:gd name="T61" fmla="*/ 2147483647 h 1608"/>
              <a:gd name="T62" fmla="*/ 2147483647 w 1645"/>
              <a:gd name="T63" fmla="*/ 2147483647 h 1608"/>
              <a:gd name="T64" fmla="*/ 2147483647 w 1645"/>
              <a:gd name="T65" fmla="*/ 2147483647 h 1608"/>
              <a:gd name="T66" fmla="*/ 2147483647 w 1645"/>
              <a:gd name="T67" fmla="*/ 2147483647 h 1608"/>
              <a:gd name="T68" fmla="*/ 2147483647 w 1645"/>
              <a:gd name="T69" fmla="*/ 2147483647 h 1608"/>
              <a:gd name="T70" fmla="*/ 2147483647 w 1645"/>
              <a:gd name="T71" fmla="*/ 2147483647 h 1608"/>
              <a:gd name="T72" fmla="*/ 2147483647 w 1645"/>
              <a:gd name="T73" fmla="*/ 2147483647 h 1608"/>
              <a:gd name="T74" fmla="*/ 2147483647 w 1645"/>
              <a:gd name="T75" fmla="*/ 2147483647 h 1608"/>
              <a:gd name="T76" fmla="*/ 2147483647 w 1645"/>
              <a:gd name="T77" fmla="*/ 2147483647 h 1608"/>
              <a:gd name="T78" fmla="*/ 2147483647 w 1645"/>
              <a:gd name="T79" fmla="*/ 2147483647 h 1608"/>
              <a:gd name="T80" fmla="*/ 2147483647 w 1645"/>
              <a:gd name="T81" fmla="*/ 2147483647 h 1608"/>
              <a:gd name="T82" fmla="*/ 2147483647 w 1645"/>
              <a:gd name="T83" fmla="*/ 2147483647 h 1608"/>
              <a:gd name="T84" fmla="*/ 2147483647 w 1645"/>
              <a:gd name="T85" fmla="*/ 2147483647 h 1608"/>
              <a:gd name="T86" fmla="*/ 2147483647 w 1645"/>
              <a:gd name="T87" fmla="*/ 2147483647 h 1608"/>
              <a:gd name="T88" fmla="*/ 2147483647 w 1645"/>
              <a:gd name="T89" fmla="*/ 2147483647 h 1608"/>
              <a:gd name="T90" fmla="*/ 2147483647 w 1645"/>
              <a:gd name="T91" fmla="*/ 2147483647 h 1608"/>
              <a:gd name="T92" fmla="*/ 2147483647 w 1645"/>
              <a:gd name="T93" fmla="*/ 2147483647 h 1608"/>
              <a:gd name="T94" fmla="*/ 2147483647 w 1645"/>
              <a:gd name="T95" fmla="*/ 2147483647 h 1608"/>
              <a:gd name="T96" fmla="*/ 2147483647 w 1645"/>
              <a:gd name="T97" fmla="*/ 2147483647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F4F4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 name="Freeform 13"/>
          <p:cNvSpPr>
            <a:spLocks/>
          </p:cNvSpPr>
          <p:nvPr/>
        </p:nvSpPr>
        <p:spPr bwMode="auto">
          <a:xfrm rot="1313254">
            <a:off x="2940050" y="1588"/>
            <a:ext cx="2857500" cy="2560637"/>
          </a:xfrm>
          <a:custGeom>
            <a:avLst/>
            <a:gdLst>
              <a:gd name="T0" fmla="*/ 2147483647 w 1645"/>
              <a:gd name="T1" fmla="*/ 2147483647 h 1608"/>
              <a:gd name="T2" fmla="*/ 2147483647 w 1645"/>
              <a:gd name="T3" fmla="*/ 2147483647 h 1608"/>
              <a:gd name="T4" fmla="*/ 2147483647 w 1645"/>
              <a:gd name="T5" fmla="*/ 2147483647 h 1608"/>
              <a:gd name="T6" fmla="*/ 2147483647 w 1645"/>
              <a:gd name="T7" fmla="*/ 2147483647 h 1608"/>
              <a:gd name="T8" fmla="*/ 2147483647 w 1645"/>
              <a:gd name="T9" fmla="*/ 2147483647 h 1608"/>
              <a:gd name="T10" fmla="*/ 2147483647 w 1645"/>
              <a:gd name="T11" fmla="*/ 2147483647 h 1608"/>
              <a:gd name="T12" fmla="*/ 2147483647 w 1645"/>
              <a:gd name="T13" fmla="*/ 2147483647 h 1608"/>
              <a:gd name="T14" fmla="*/ 2147483647 w 1645"/>
              <a:gd name="T15" fmla="*/ 0 h 1608"/>
              <a:gd name="T16" fmla="*/ 2147483647 w 1645"/>
              <a:gd name="T17" fmla="*/ 2147483647 h 1608"/>
              <a:gd name="T18" fmla="*/ 2147483647 w 1645"/>
              <a:gd name="T19" fmla="*/ 2147483647 h 1608"/>
              <a:gd name="T20" fmla="*/ 2147483647 w 1645"/>
              <a:gd name="T21" fmla="*/ 2147483647 h 1608"/>
              <a:gd name="T22" fmla="*/ 2147483647 w 1645"/>
              <a:gd name="T23" fmla="*/ 2147483647 h 1608"/>
              <a:gd name="T24" fmla="*/ 2147483647 w 1645"/>
              <a:gd name="T25" fmla="*/ 2147483647 h 1608"/>
              <a:gd name="T26" fmla="*/ 2147483647 w 1645"/>
              <a:gd name="T27" fmla="*/ 2147483647 h 1608"/>
              <a:gd name="T28" fmla="*/ 2147483647 w 1645"/>
              <a:gd name="T29" fmla="*/ 2147483647 h 1608"/>
              <a:gd name="T30" fmla="*/ 2147483647 w 1645"/>
              <a:gd name="T31" fmla="*/ 2147483647 h 1608"/>
              <a:gd name="T32" fmla="*/ 2147483647 w 1645"/>
              <a:gd name="T33" fmla="*/ 2147483647 h 1608"/>
              <a:gd name="T34" fmla="*/ 2147483647 w 1645"/>
              <a:gd name="T35" fmla="*/ 2147483647 h 1608"/>
              <a:gd name="T36" fmla="*/ 2147483647 w 1645"/>
              <a:gd name="T37" fmla="*/ 2147483647 h 1608"/>
              <a:gd name="T38" fmla="*/ 2147483647 w 1645"/>
              <a:gd name="T39" fmla="*/ 2147483647 h 1608"/>
              <a:gd name="T40" fmla="*/ 2147483647 w 1645"/>
              <a:gd name="T41" fmla="*/ 2147483647 h 1608"/>
              <a:gd name="T42" fmla="*/ 2147483647 w 1645"/>
              <a:gd name="T43" fmla="*/ 2147483647 h 1608"/>
              <a:gd name="T44" fmla="*/ 2147483647 w 1645"/>
              <a:gd name="T45" fmla="*/ 2147483647 h 1608"/>
              <a:gd name="T46" fmla="*/ 2147483647 w 1645"/>
              <a:gd name="T47" fmla="*/ 2147483647 h 1608"/>
              <a:gd name="T48" fmla="*/ 2147483647 w 1645"/>
              <a:gd name="T49" fmla="*/ 2147483647 h 1608"/>
              <a:gd name="T50" fmla="*/ 2147483647 w 1645"/>
              <a:gd name="T51" fmla="*/ 2147483647 h 1608"/>
              <a:gd name="T52" fmla="*/ 2147483647 w 1645"/>
              <a:gd name="T53" fmla="*/ 2147483647 h 1608"/>
              <a:gd name="T54" fmla="*/ 2147483647 w 1645"/>
              <a:gd name="T55" fmla="*/ 2147483647 h 1608"/>
              <a:gd name="T56" fmla="*/ 2147483647 w 1645"/>
              <a:gd name="T57" fmla="*/ 2147483647 h 1608"/>
              <a:gd name="T58" fmla="*/ 2147483647 w 1645"/>
              <a:gd name="T59" fmla="*/ 2147483647 h 1608"/>
              <a:gd name="T60" fmla="*/ 2147483647 w 1645"/>
              <a:gd name="T61" fmla="*/ 2147483647 h 1608"/>
              <a:gd name="T62" fmla="*/ 2147483647 w 1645"/>
              <a:gd name="T63" fmla="*/ 2147483647 h 1608"/>
              <a:gd name="T64" fmla="*/ 2147483647 w 1645"/>
              <a:gd name="T65" fmla="*/ 2147483647 h 1608"/>
              <a:gd name="T66" fmla="*/ 2147483647 w 1645"/>
              <a:gd name="T67" fmla="*/ 2147483647 h 1608"/>
              <a:gd name="T68" fmla="*/ 2147483647 w 1645"/>
              <a:gd name="T69" fmla="*/ 2147483647 h 1608"/>
              <a:gd name="T70" fmla="*/ 2147483647 w 1645"/>
              <a:gd name="T71" fmla="*/ 2147483647 h 1608"/>
              <a:gd name="T72" fmla="*/ 2147483647 w 1645"/>
              <a:gd name="T73" fmla="*/ 2147483647 h 1608"/>
              <a:gd name="T74" fmla="*/ 2147483647 w 1645"/>
              <a:gd name="T75" fmla="*/ 2147483647 h 1608"/>
              <a:gd name="T76" fmla="*/ 2147483647 w 1645"/>
              <a:gd name="T77" fmla="*/ 2147483647 h 1608"/>
              <a:gd name="T78" fmla="*/ 2147483647 w 1645"/>
              <a:gd name="T79" fmla="*/ 2147483647 h 1608"/>
              <a:gd name="T80" fmla="*/ 2147483647 w 1645"/>
              <a:gd name="T81" fmla="*/ 2147483647 h 1608"/>
              <a:gd name="T82" fmla="*/ 2147483647 w 1645"/>
              <a:gd name="T83" fmla="*/ 2147483647 h 1608"/>
              <a:gd name="T84" fmla="*/ 2147483647 w 1645"/>
              <a:gd name="T85" fmla="*/ 2147483647 h 1608"/>
              <a:gd name="T86" fmla="*/ 2147483647 w 1645"/>
              <a:gd name="T87" fmla="*/ 2147483647 h 1608"/>
              <a:gd name="T88" fmla="*/ 2147483647 w 1645"/>
              <a:gd name="T89" fmla="*/ 2147483647 h 1608"/>
              <a:gd name="T90" fmla="*/ 2147483647 w 1645"/>
              <a:gd name="T91" fmla="*/ 2147483647 h 1608"/>
              <a:gd name="T92" fmla="*/ 2147483647 w 1645"/>
              <a:gd name="T93" fmla="*/ 2147483647 h 1608"/>
              <a:gd name="T94" fmla="*/ 2147483647 w 1645"/>
              <a:gd name="T95" fmla="*/ 2147483647 h 1608"/>
              <a:gd name="T96" fmla="*/ 2147483647 w 1645"/>
              <a:gd name="T97" fmla="*/ 2147483647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F4F4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6" name="Freeform 14"/>
          <p:cNvSpPr>
            <a:spLocks/>
          </p:cNvSpPr>
          <p:nvPr/>
        </p:nvSpPr>
        <p:spPr bwMode="auto">
          <a:xfrm rot="-957953">
            <a:off x="179388" y="1603375"/>
            <a:ext cx="3935412" cy="4670425"/>
          </a:xfrm>
          <a:custGeom>
            <a:avLst/>
            <a:gdLst>
              <a:gd name="T0" fmla="*/ 0 w 873"/>
              <a:gd name="T1" fmla="*/ 2147483647 h 674"/>
              <a:gd name="T2" fmla="*/ 2147483647 w 873"/>
              <a:gd name="T3" fmla="*/ 2147483647 h 674"/>
              <a:gd name="T4" fmla="*/ 2147483647 w 873"/>
              <a:gd name="T5" fmla="*/ 2147483647 h 674"/>
              <a:gd name="T6" fmla="*/ 2147483647 w 873"/>
              <a:gd name="T7" fmla="*/ 2147483647 h 674"/>
              <a:gd name="T8" fmla="*/ 2147483647 w 873"/>
              <a:gd name="T9" fmla="*/ 2147483647 h 674"/>
              <a:gd name="T10" fmla="*/ 2147483647 w 873"/>
              <a:gd name="T11" fmla="*/ 2147483647 h 674"/>
              <a:gd name="T12" fmla="*/ 2147483647 w 873"/>
              <a:gd name="T13" fmla="*/ 2147483647 h 674"/>
              <a:gd name="T14" fmla="*/ 2147483647 w 873"/>
              <a:gd name="T15" fmla="*/ 2147483647 h 674"/>
              <a:gd name="T16" fmla="*/ 2147483647 w 873"/>
              <a:gd name="T17" fmla="*/ 2147483647 h 674"/>
              <a:gd name="T18" fmla="*/ 2147483647 w 873"/>
              <a:gd name="T19" fmla="*/ 2147483647 h 674"/>
              <a:gd name="T20" fmla="*/ 2147483647 w 873"/>
              <a:gd name="T21" fmla="*/ 2147483647 h 674"/>
              <a:gd name="T22" fmla="*/ 2147483647 w 873"/>
              <a:gd name="T23" fmla="*/ 2147483647 h 674"/>
              <a:gd name="T24" fmla="*/ 2147483647 w 873"/>
              <a:gd name="T25" fmla="*/ 2147483647 h 674"/>
              <a:gd name="T26" fmla="*/ 2147483647 w 873"/>
              <a:gd name="T27" fmla="*/ 2147483647 h 674"/>
              <a:gd name="T28" fmla="*/ 2147483647 w 873"/>
              <a:gd name="T29" fmla="*/ 2147483647 h 674"/>
              <a:gd name="T30" fmla="*/ 2147483647 w 873"/>
              <a:gd name="T31" fmla="*/ 2147483647 h 674"/>
              <a:gd name="T32" fmla="*/ 2147483647 w 873"/>
              <a:gd name="T33" fmla="*/ 2147483647 h 674"/>
              <a:gd name="T34" fmla="*/ 2147483647 w 873"/>
              <a:gd name="T35" fmla="*/ 2147483647 h 674"/>
              <a:gd name="T36" fmla="*/ 0 w 873"/>
              <a:gd name="T37" fmla="*/ 2147483647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F4F4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7" name="Text Box 15"/>
          <p:cNvSpPr txBox="1">
            <a:spLocks noChangeArrowheads="1"/>
          </p:cNvSpPr>
          <p:nvPr/>
        </p:nvSpPr>
        <p:spPr bwMode="auto">
          <a:xfrm>
            <a:off x="304800" y="1706563"/>
            <a:ext cx="7772400" cy="4154984"/>
          </a:xfrm>
          <a:prstGeom prst="rect">
            <a:avLst/>
          </a:prstGeom>
          <a:noFill/>
          <a:ln w="9525">
            <a:noFill/>
            <a:miter lim="800000"/>
            <a:headEnd/>
            <a:tailEnd/>
          </a:ln>
        </p:spPr>
        <p:txBody>
          <a:bodyPr>
            <a:spAutoFit/>
          </a:bodyPr>
          <a:lstStyle/>
          <a:p>
            <a:pPr>
              <a:defRPr/>
            </a:pPr>
            <a:endParaRPr lang="en-US" sz="2800" b="1" i="1" dirty="0" smtClean="0">
              <a:solidFill>
                <a:schemeClr val="bg2">
                  <a:lumMod val="75000"/>
                </a:schemeClr>
              </a:solidFill>
              <a:latin typeface="Verdana" pitchFamily="34" charset="0"/>
            </a:endParaRPr>
          </a:p>
          <a:p>
            <a:pPr>
              <a:defRPr/>
            </a:pPr>
            <a:endParaRPr lang="en-US" sz="2800" b="1" i="1" dirty="0">
              <a:solidFill>
                <a:schemeClr val="bg2">
                  <a:lumMod val="75000"/>
                </a:schemeClr>
              </a:solidFill>
              <a:latin typeface="Verdana" pitchFamily="34" charset="0"/>
            </a:endParaRPr>
          </a:p>
          <a:p>
            <a:pPr>
              <a:defRPr/>
            </a:pPr>
            <a:r>
              <a:rPr lang="en-US" sz="2800" b="1" i="1" dirty="0" smtClean="0">
                <a:solidFill>
                  <a:schemeClr val="bg2">
                    <a:lumMod val="75000"/>
                  </a:schemeClr>
                </a:solidFill>
                <a:latin typeface="Verdana" pitchFamily="34" charset="0"/>
              </a:rPr>
              <a:t>Missouri PTA Legislative Priorities</a:t>
            </a:r>
          </a:p>
          <a:p>
            <a:endParaRPr lang="en-US" sz="2000" dirty="0" smtClean="0"/>
          </a:p>
          <a:p>
            <a:r>
              <a:rPr lang="en-US" sz="2000" dirty="0" smtClean="0">
                <a:latin typeface="Verdana" panose="020B0604030504040204" pitchFamily="34" charset="0"/>
                <a:ea typeface="Verdana" panose="020B0604030504040204" pitchFamily="34" charset="0"/>
                <a:cs typeface="Verdana" panose="020B0604030504040204" pitchFamily="34" charset="0"/>
              </a:rPr>
              <a:t>MOPTA legislative </a:t>
            </a:r>
            <a:r>
              <a:rPr lang="en-US" sz="2000" dirty="0">
                <a:latin typeface="Verdana" panose="020B0604030504040204" pitchFamily="34" charset="0"/>
                <a:ea typeface="Verdana" panose="020B0604030504040204" pitchFamily="34" charset="0"/>
                <a:cs typeface="Verdana" panose="020B0604030504040204" pitchFamily="34" charset="0"/>
              </a:rPr>
              <a:t>priorities are based on the issues that the Missouri PTA Legislative Department expects to target for the 2014 legislative session.  As unexpected issues emerge, Missouri PTA will act in accordance with the resolution and position statements that have been approved by the membership.  A complete list of resolutions and position statements are available on our website (www.mopta.org).  </a:t>
            </a:r>
            <a:endParaRPr lang="en-US" sz="2800" b="1" i="1" dirty="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pic>
        <p:nvPicPr>
          <p:cNvPr id="2" name="Picture 2" descr="I-Heart-PTA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641176">
            <a:off x="422746" y="205793"/>
            <a:ext cx="2120900" cy="2292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FFFF"/>
                  </a:outerShdw>
                </a:effectLst>
              </a14:hiddenEffects>
            </a:ext>
          </a:extLst>
        </p:spPr>
      </p:pic>
    </p:spTree>
    <p:extLst>
      <p:ext uri="{BB962C8B-B14F-4D97-AF65-F5344CB8AC3E}">
        <p14:creationId xmlns:p14="http://schemas.microsoft.com/office/powerpoint/2010/main" val="1625156652"/>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11"/>
          <p:cNvSpPr>
            <a:spLocks/>
          </p:cNvSpPr>
          <p:nvPr/>
        </p:nvSpPr>
        <p:spPr bwMode="auto">
          <a:xfrm rot="1313254">
            <a:off x="4159250" y="3036888"/>
            <a:ext cx="2857500" cy="2562225"/>
          </a:xfrm>
          <a:custGeom>
            <a:avLst/>
            <a:gdLst>
              <a:gd name="T0" fmla="*/ 2147483647 w 1645"/>
              <a:gd name="T1" fmla="*/ 2147483647 h 1608"/>
              <a:gd name="T2" fmla="*/ 2147483647 w 1645"/>
              <a:gd name="T3" fmla="*/ 2147483647 h 1608"/>
              <a:gd name="T4" fmla="*/ 2147483647 w 1645"/>
              <a:gd name="T5" fmla="*/ 2147483647 h 1608"/>
              <a:gd name="T6" fmla="*/ 2147483647 w 1645"/>
              <a:gd name="T7" fmla="*/ 2147483647 h 1608"/>
              <a:gd name="T8" fmla="*/ 2147483647 w 1645"/>
              <a:gd name="T9" fmla="*/ 2147483647 h 1608"/>
              <a:gd name="T10" fmla="*/ 2147483647 w 1645"/>
              <a:gd name="T11" fmla="*/ 2147483647 h 1608"/>
              <a:gd name="T12" fmla="*/ 2147483647 w 1645"/>
              <a:gd name="T13" fmla="*/ 2147483647 h 1608"/>
              <a:gd name="T14" fmla="*/ 2147483647 w 1645"/>
              <a:gd name="T15" fmla="*/ 0 h 1608"/>
              <a:gd name="T16" fmla="*/ 2147483647 w 1645"/>
              <a:gd name="T17" fmla="*/ 2147483647 h 1608"/>
              <a:gd name="T18" fmla="*/ 2147483647 w 1645"/>
              <a:gd name="T19" fmla="*/ 2147483647 h 1608"/>
              <a:gd name="T20" fmla="*/ 2147483647 w 1645"/>
              <a:gd name="T21" fmla="*/ 2147483647 h 1608"/>
              <a:gd name="T22" fmla="*/ 2147483647 w 1645"/>
              <a:gd name="T23" fmla="*/ 2147483647 h 1608"/>
              <a:gd name="T24" fmla="*/ 2147483647 w 1645"/>
              <a:gd name="T25" fmla="*/ 2147483647 h 1608"/>
              <a:gd name="T26" fmla="*/ 2147483647 w 1645"/>
              <a:gd name="T27" fmla="*/ 2147483647 h 1608"/>
              <a:gd name="T28" fmla="*/ 2147483647 w 1645"/>
              <a:gd name="T29" fmla="*/ 2147483647 h 1608"/>
              <a:gd name="T30" fmla="*/ 2147483647 w 1645"/>
              <a:gd name="T31" fmla="*/ 2147483647 h 1608"/>
              <a:gd name="T32" fmla="*/ 2147483647 w 1645"/>
              <a:gd name="T33" fmla="*/ 2147483647 h 1608"/>
              <a:gd name="T34" fmla="*/ 2147483647 w 1645"/>
              <a:gd name="T35" fmla="*/ 2147483647 h 1608"/>
              <a:gd name="T36" fmla="*/ 2147483647 w 1645"/>
              <a:gd name="T37" fmla="*/ 2147483647 h 1608"/>
              <a:gd name="T38" fmla="*/ 2147483647 w 1645"/>
              <a:gd name="T39" fmla="*/ 2147483647 h 1608"/>
              <a:gd name="T40" fmla="*/ 2147483647 w 1645"/>
              <a:gd name="T41" fmla="*/ 2147483647 h 1608"/>
              <a:gd name="T42" fmla="*/ 2147483647 w 1645"/>
              <a:gd name="T43" fmla="*/ 2147483647 h 1608"/>
              <a:gd name="T44" fmla="*/ 2147483647 w 1645"/>
              <a:gd name="T45" fmla="*/ 2147483647 h 1608"/>
              <a:gd name="T46" fmla="*/ 2147483647 w 1645"/>
              <a:gd name="T47" fmla="*/ 2147483647 h 1608"/>
              <a:gd name="T48" fmla="*/ 2147483647 w 1645"/>
              <a:gd name="T49" fmla="*/ 2147483647 h 1608"/>
              <a:gd name="T50" fmla="*/ 2147483647 w 1645"/>
              <a:gd name="T51" fmla="*/ 2147483647 h 1608"/>
              <a:gd name="T52" fmla="*/ 2147483647 w 1645"/>
              <a:gd name="T53" fmla="*/ 2147483647 h 1608"/>
              <a:gd name="T54" fmla="*/ 2147483647 w 1645"/>
              <a:gd name="T55" fmla="*/ 2147483647 h 1608"/>
              <a:gd name="T56" fmla="*/ 2147483647 w 1645"/>
              <a:gd name="T57" fmla="*/ 2147483647 h 1608"/>
              <a:gd name="T58" fmla="*/ 2147483647 w 1645"/>
              <a:gd name="T59" fmla="*/ 2147483647 h 1608"/>
              <a:gd name="T60" fmla="*/ 2147483647 w 1645"/>
              <a:gd name="T61" fmla="*/ 2147483647 h 1608"/>
              <a:gd name="T62" fmla="*/ 2147483647 w 1645"/>
              <a:gd name="T63" fmla="*/ 2147483647 h 1608"/>
              <a:gd name="T64" fmla="*/ 2147483647 w 1645"/>
              <a:gd name="T65" fmla="*/ 2147483647 h 1608"/>
              <a:gd name="T66" fmla="*/ 2147483647 w 1645"/>
              <a:gd name="T67" fmla="*/ 2147483647 h 1608"/>
              <a:gd name="T68" fmla="*/ 2147483647 w 1645"/>
              <a:gd name="T69" fmla="*/ 2147483647 h 1608"/>
              <a:gd name="T70" fmla="*/ 2147483647 w 1645"/>
              <a:gd name="T71" fmla="*/ 2147483647 h 1608"/>
              <a:gd name="T72" fmla="*/ 2147483647 w 1645"/>
              <a:gd name="T73" fmla="*/ 2147483647 h 1608"/>
              <a:gd name="T74" fmla="*/ 2147483647 w 1645"/>
              <a:gd name="T75" fmla="*/ 2147483647 h 1608"/>
              <a:gd name="T76" fmla="*/ 2147483647 w 1645"/>
              <a:gd name="T77" fmla="*/ 2147483647 h 1608"/>
              <a:gd name="T78" fmla="*/ 2147483647 w 1645"/>
              <a:gd name="T79" fmla="*/ 2147483647 h 1608"/>
              <a:gd name="T80" fmla="*/ 2147483647 w 1645"/>
              <a:gd name="T81" fmla="*/ 2147483647 h 1608"/>
              <a:gd name="T82" fmla="*/ 2147483647 w 1645"/>
              <a:gd name="T83" fmla="*/ 2147483647 h 1608"/>
              <a:gd name="T84" fmla="*/ 2147483647 w 1645"/>
              <a:gd name="T85" fmla="*/ 2147483647 h 1608"/>
              <a:gd name="T86" fmla="*/ 2147483647 w 1645"/>
              <a:gd name="T87" fmla="*/ 2147483647 h 1608"/>
              <a:gd name="T88" fmla="*/ 2147483647 w 1645"/>
              <a:gd name="T89" fmla="*/ 2147483647 h 1608"/>
              <a:gd name="T90" fmla="*/ 2147483647 w 1645"/>
              <a:gd name="T91" fmla="*/ 2147483647 h 1608"/>
              <a:gd name="T92" fmla="*/ 2147483647 w 1645"/>
              <a:gd name="T93" fmla="*/ 2147483647 h 1608"/>
              <a:gd name="T94" fmla="*/ 2147483647 w 1645"/>
              <a:gd name="T95" fmla="*/ 2147483647 h 1608"/>
              <a:gd name="T96" fmla="*/ 2147483647 w 1645"/>
              <a:gd name="T97" fmla="*/ 2147483647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F4F4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 name="Freeform 13"/>
          <p:cNvSpPr>
            <a:spLocks/>
          </p:cNvSpPr>
          <p:nvPr/>
        </p:nvSpPr>
        <p:spPr bwMode="auto">
          <a:xfrm rot="1313254">
            <a:off x="2940050" y="1588"/>
            <a:ext cx="2857500" cy="2560637"/>
          </a:xfrm>
          <a:custGeom>
            <a:avLst/>
            <a:gdLst>
              <a:gd name="T0" fmla="*/ 2147483647 w 1645"/>
              <a:gd name="T1" fmla="*/ 2147483647 h 1608"/>
              <a:gd name="T2" fmla="*/ 2147483647 w 1645"/>
              <a:gd name="T3" fmla="*/ 2147483647 h 1608"/>
              <a:gd name="T4" fmla="*/ 2147483647 w 1645"/>
              <a:gd name="T5" fmla="*/ 2147483647 h 1608"/>
              <a:gd name="T6" fmla="*/ 2147483647 w 1645"/>
              <a:gd name="T7" fmla="*/ 2147483647 h 1608"/>
              <a:gd name="T8" fmla="*/ 2147483647 w 1645"/>
              <a:gd name="T9" fmla="*/ 2147483647 h 1608"/>
              <a:gd name="T10" fmla="*/ 2147483647 w 1645"/>
              <a:gd name="T11" fmla="*/ 2147483647 h 1608"/>
              <a:gd name="T12" fmla="*/ 2147483647 w 1645"/>
              <a:gd name="T13" fmla="*/ 2147483647 h 1608"/>
              <a:gd name="T14" fmla="*/ 2147483647 w 1645"/>
              <a:gd name="T15" fmla="*/ 0 h 1608"/>
              <a:gd name="T16" fmla="*/ 2147483647 w 1645"/>
              <a:gd name="T17" fmla="*/ 2147483647 h 1608"/>
              <a:gd name="T18" fmla="*/ 2147483647 w 1645"/>
              <a:gd name="T19" fmla="*/ 2147483647 h 1608"/>
              <a:gd name="T20" fmla="*/ 2147483647 w 1645"/>
              <a:gd name="T21" fmla="*/ 2147483647 h 1608"/>
              <a:gd name="T22" fmla="*/ 2147483647 w 1645"/>
              <a:gd name="T23" fmla="*/ 2147483647 h 1608"/>
              <a:gd name="T24" fmla="*/ 2147483647 w 1645"/>
              <a:gd name="T25" fmla="*/ 2147483647 h 1608"/>
              <a:gd name="T26" fmla="*/ 2147483647 w 1645"/>
              <a:gd name="T27" fmla="*/ 2147483647 h 1608"/>
              <a:gd name="T28" fmla="*/ 2147483647 w 1645"/>
              <a:gd name="T29" fmla="*/ 2147483647 h 1608"/>
              <a:gd name="T30" fmla="*/ 2147483647 w 1645"/>
              <a:gd name="T31" fmla="*/ 2147483647 h 1608"/>
              <a:gd name="T32" fmla="*/ 2147483647 w 1645"/>
              <a:gd name="T33" fmla="*/ 2147483647 h 1608"/>
              <a:gd name="T34" fmla="*/ 2147483647 w 1645"/>
              <a:gd name="T35" fmla="*/ 2147483647 h 1608"/>
              <a:gd name="T36" fmla="*/ 2147483647 w 1645"/>
              <a:gd name="T37" fmla="*/ 2147483647 h 1608"/>
              <a:gd name="T38" fmla="*/ 2147483647 w 1645"/>
              <a:gd name="T39" fmla="*/ 2147483647 h 1608"/>
              <a:gd name="T40" fmla="*/ 2147483647 w 1645"/>
              <a:gd name="T41" fmla="*/ 2147483647 h 1608"/>
              <a:gd name="T42" fmla="*/ 2147483647 w 1645"/>
              <a:gd name="T43" fmla="*/ 2147483647 h 1608"/>
              <a:gd name="T44" fmla="*/ 2147483647 w 1645"/>
              <a:gd name="T45" fmla="*/ 2147483647 h 1608"/>
              <a:gd name="T46" fmla="*/ 2147483647 w 1645"/>
              <a:gd name="T47" fmla="*/ 2147483647 h 1608"/>
              <a:gd name="T48" fmla="*/ 2147483647 w 1645"/>
              <a:gd name="T49" fmla="*/ 2147483647 h 1608"/>
              <a:gd name="T50" fmla="*/ 2147483647 w 1645"/>
              <a:gd name="T51" fmla="*/ 2147483647 h 1608"/>
              <a:gd name="T52" fmla="*/ 2147483647 w 1645"/>
              <a:gd name="T53" fmla="*/ 2147483647 h 1608"/>
              <a:gd name="T54" fmla="*/ 2147483647 w 1645"/>
              <a:gd name="T55" fmla="*/ 2147483647 h 1608"/>
              <a:gd name="T56" fmla="*/ 2147483647 w 1645"/>
              <a:gd name="T57" fmla="*/ 2147483647 h 1608"/>
              <a:gd name="T58" fmla="*/ 2147483647 w 1645"/>
              <a:gd name="T59" fmla="*/ 2147483647 h 1608"/>
              <a:gd name="T60" fmla="*/ 2147483647 w 1645"/>
              <a:gd name="T61" fmla="*/ 2147483647 h 1608"/>
              <a:gd name="T62" fmla="*/ 2147483647 w 1645"/>
              <a:gd name="T63" fmla="*/ 2147483647 h 1608"/>
              <a:gd name="T64" fmla="*/ 2147483647 w 1645"/>
              <a:gd name="T65" fmla="*/ 2147483647 h 1608"/>
              <a:gd name="T66" fmla="*/ 2147483647 w 1645"/>
              <a:gd name="T67" fmla="*/ 2147483647 h 1608"/>
              <a:gd name="T68" fmla="*/ 2147483647 w 1645"/>
              <a:gd name="T69" fmla="*/ 2147483647 h 1608"/>
              <a:gd name="T70" fmla="*/ 2147483647 w 1645"/>
              <a:gd name="T71" fmla="*/ 2147483647 h 1608"/>
              <a:gd name="T72" fmla="*/ 2147483647 w 1645"/>
              <a:gd name="T73" fmla="*/ 2147483647 h 1608"/>
              <a:gd name="T74" fmla="*/ 2147483647 w 1645"/>
              <a:gd name="T75" fmla="*/ 2147483647 h 1608"/>
              <a:gd name="T76" fmla="*/ 2147483647 w 1645"/>
              <a:gd name="T77" fmla="*/ 2147483647 h 1608"/>
              <a:gd name="T78" fmla="*/ 2147483647 w 1645"/>
              <a:gd name="T79" fmla="*/ 2147483647 h 1608"/>
              <a:gd name="T80" fmla="*/ 2147483647 w 1645"/>
              <a:gd name="T81" fmla="*/ 2147483647 h 1608"/>
              <a:gd name="T82" fmla="*/ 2147483647 w 1645"/>
              <a:gd name="T83" fmla="*/ 2147483647 h 1608"/>
              <a:gd name="T84" fmla="*/ 2147483647 w 1645"/>
              <a:gd name="T85" fmla="*/ 2147483647 h 1608"/>
              <a:gd name="T86" fmla="*/ 2147483647 w 1645"/>
              <a:gd name="T87" fmla="*/ 2147483647 h 1608"/>
              <a:gd name="T88" fmla="*/ 2147483647 w 1645"/>
              <a:gd name="T89" fmla="*/ 2147483647 h 1608"/>
              <a:gd name="T90" fmla="*/ 2147483647 w 1645"/>
              <a:gd name="T91" fmla="*/ 2147483647 h 1608"/>
              <a:gd name="T92" fmla="*/ 2147483647 w 1645"/>
              <a:gd name="T93" fmla="*/ 2147483647 h 1608"/>
              <a:gd name="T94" fmla="*/ 2147483647 w 1645"/>
              <a:gd name="T95" fmla="*/ 2147483647 h 1608"/>
              <a:gd name="T96" fmla="*/ 2147483647 w 1645"/>
              <a:gd name="T97" fmla="*/ 2147483647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F4F4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6" name="Freeform 14"/>
          <p:cNvSpPr>
            <a:spLocks/>
          </p:cNvSpPr>
          <p:nvPr/>
        </p:nvSpPr>
        <p:spPr bwMode="auto">
          <a:xfrm rot="-957953">
            <a:off x="179388" y="1603375"/>
            <a:ext cx="3935412" cy="4670425"/>
          </a:xfrm>
          <a:custGeom>
            <a:avLst/>
            <a:gdLst>
              <a:gd name="T0" fmla="*/ 0 w 873"/>
              <a:gd name="T1" fmla="*/ 2147483647 h 674"/>
              <a:gd name="T2" fmla="*/ 2147483647 w 873"/>
              <a:gd name="T3" fmla="*/ 2147483647 h 674"/>
              <a:gd name="T4" fmla="*/ 2147483647 w 873"/>
              <a:gd name="T5" fmla="*/ 2147483647 h 674"/>
              <a:gd name="T6" fmla="*/ 2147483647 w 873"/>
              <a:gd name="T7" fmla="*/ 2147483647 h 674"/>
              <a:gd name="T8" fmla="*/ 2147483647 w 873"/>
              <a:gd name="T9" fmla="*/ 2147483647 h 674"/>
              <a:gd name="T10" fmla="*/ 2147483647 w 873"/>
              <a:gd name="T11" fmla="*/ 2147483647 h 674"/>
              <a:gd name="T12" fmla="*/ 2147483647 w 873"/>
              <a:gd name="T13" fmla="*/ 2147483647 h 674"/>
              <a:gd name="T14" fmla="*/ 2147483647 w 873"/>
              <a:gd name="T15" fmla="*/ 2147483647 h 674"/>
              <a:gd name="T16" fmla="*/ 2147483647 w 873"/>
              <a:gd name="T17" fmla="*/ 2147483647 h 674"/>
              <a:gd name="T18" fmla="*/ 2147483647 w 873"/>
              <a:gd name="T19" fmla="*/ 2147483647 h 674"/>
              <a:gd name="T20" fmla="*/ 2147483647 w 873"/>
              <a:gd name="T21" fmla="*/ 2147483647 h 674"/>
              <a:gd name="T22" fmla="*/ 2147483647 w 873"/>
              <a:gd name="T23" fmla="*/ 2147483647 h 674"/>
              <a:gd name="T24" fmla="*/ 2147483647 w 873"/>
              <a:gd name="T25" fmla="*/ 2147483647 h 674"/>
              <a:gd name="T26" fmla="*/ 2147483647 w 873"/>
              <a:gd name="T27" fmla="*/ 2147483647 h 674"/>
              <a:gd name="T28" fmla="*/ 2147483647 w 873"/>
              <a:gd name="T29" fmla="*/ 2147483647 h 674"/>
              <a:gd name="T30" fmla="*/ 2147483647 w 873"/>
              <a:gd name="T31" fmla="*/ 2147483647 h 674"/>
              <a:gd name="T32" fmla="*/ 2147483647 w 873"/>
              <a:gd name="T33" fmla="*/ 2147483647 h 674"/>
              <a:gd name="T34" fmla="*/ 2147483647 w 873"/>
              <a:gd name="T35" fmla="*/ 2147483647 h 674"/>
              <a:gd name="T36" fmla="*/ 0 w 873"/>
              <a:gd name="T37" fmla="*/ 2147483647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F4F4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7" name="Text Box 15"/>
          <p:cNvSpPr txBox="1">
            <a:spLocks noChangeArrowheads="1"/>
          </p:cNvSpPr>
          <p:nvPr/>
        </p:nvSpPr>
        <p:spPr bwMode="auto">
          <a:xfrm>
            <a:off x="304800" y="1706563"/>
            <a:ext cx="7772400" cy="3908762"/>
          </a:xfrm>
          <a:prstGeom prst="rect">
            <a:avLst/>
          </a:prstGeom>
          <a:noFill/>
          <a:ln w="9525">
            <a:noFill/>
            <a:miter lim="800000"/>
            <a:headEnd/>
            <a:tailEnd/>
          </a:ln>
        </p:spPr>
        <p:txBody>
          <a:bodyPr>
            <a:spAutoFit/>
          </a:bodyPr>
          <a:lstStyle/>
          <a:p>
            <a:pPr>
              <a:defRPr/>
            </a:pPr>
            <a:r>
              <a:rPr lang="en-US" sz="2800" b="1" i="1" dirty="0" smtClean="0">
                <a:solidFill>
                  <a:schemeClr val="bg2">
                    <a:lumMod val="75000"/>
                  </a:schemeClr>
                </a:solidFill>
                <a:latin typeface="Verdana" pitchFamily="34" charset="0"/>
              </a:rPr>
              <a:t>National PTA Legislative Priorities</a:t>
            </a:r>
          </a:p>
          <a:p>
            <a:pPr>
              <a:defRPr/>
            </a:pPr>
            <a:r>
              <a:rPr lang="en-US" sz="2800" dirty="0" smtClean="0">
                <a:solidFill>
                  <a:schemeClr val="bg2">
                    <a:lumMod val="75000"/>
                  </a:schemeClr>
                </a:solidFill>
                <a:latin typeface="Verdana" pitchFamily="34" charset="0"/>
              </a:rPr>
              <a:t>General Education</a:t>
            </a:r>
          </a:p>
          <a:p>
            <a:pPr>
              <a:defRPr/>
            </a:pPr>
            <a:r>
              <a:rPr lang="en-US" sz="2800" dirty="0" smtClean="0">
                <a:solidFill>
                  <a:schemeClr val="bg2">
                    <a:lumMod val="75000"/>
                  </a:schemeClr>
                </a:solidFill>
                <a:latin typeface="Verdana" pitchFamily="34" charset="0"/>
              </a:rPr>
              <a:t>Special Education</a:t>
            </a:r>
          </a:p>
          <a:p>
            <a:pPr>
              <a:defRPr/>
            </a:pPr>
            <a:r>
              <a:rPr lang="en-US" sz="2800" dirty="0" smtClean="0">
                <a:solidFill>
                  <a:schemeClr val="bg2">
                    <a:lumMod val="75000"/>
                  </a:schemeClr>
                </a:solidFill>
                <a:latin typeface="Verdana" pitchFamily="34" charset="0"/>
              </a:rPr>
              <a:t>Early Childhood Education</a:t>
            </a:r>
          </a:p>
          <a:p>
            <a:pPr>
              <a:defRPr/>
            </a:pPr>
            <a:r>
              <a:rPr lang="en-US" sz="2800" dirty="0" smtClean="0">
                <a:solidFill>
                  <a:schemeClr val="bg2">
                    <a:lumMod val="75000"/>
                  </a:schemeClr>
                </a:solidFill>
                <a:latin typeface="Verdana" pitchFamily="34" charset="0"/>
              </a:rPr>
              <a:t>Education Funding</a:t>
            </a:r>
          </a:p>
          <a:p>
            <a:pPr>
              <a:defRPr/>
            </a:pPr>
            <a:r>
              <a:rPr lang="en-US" sz="2800" dirty="0" smtClean="0">
                <a:solidFill>
                  <a:schemeClr val="bg2">
                    <a:lumMod val="75000"/>
                  </a:schemeClr>
                </a:solidFill>
                <a:latin typeface="Verdana" pitchFamily="34" charset="0"/>
              </a:rPr>
              <a:t>Child Health and Nutrition</a:t>
            </a:r>
          </a:p>
          <a:p>
            <a:pPr>
              <a:defRPr/>
            </a:pPr>
            <a:r>
              <a:rPr lang="en-US" dirty="0" smtClean="0">
                <a:solidFill>
                  <a:schemeClr val="bg2">
                    <a:lumMod val="75000"/>
                  </a:schemeClr>
                </a:solidFill>
                <a:latin typeface="Verdana" pitchFamily="34" charset="0"/>
              </a:rPr>
              <a:t>Juvenile Justice and Delinquency Prevention</a:t>
            </a:r>
          </a:p>
          <a:p>
            <a:pPr>
              <a:defRPr/>
            </a:pPr>
            <a:r>
              <a:rPr lang="en-US" sz="2800" dirty="0" smtClean="0">
                <a:solidFill>
                  <a:schemeClr val="bg2">
                    <a:lumMod val="75000"/>
                  </a:schemeClr>
                </a:solidFill>
                <a:latin typeface="Verdana" pitchFamily="34" charset="0"/>
              </a:rPr>
              <a:t>School Safety  </a:t>
            </a:r>
            <a:endParaRPr lang="en-US" sz="2800" dirty="0">
              <a:solidFill>
                <a:schemeClr val="bg2">
                  <a:lumMod val="75000"/>
                </a:schemeClr>
              </a:solidFill>
              <a:latin typeface="Verdana" pitchFamily="34" charset="0"/>
            </a:endParaRPr>
          </a:p>
          <a:p>
            <a:pPr>
              <a:defRPr/>
            </a:pPr>
            <a:endParaRPr lang="en-US" sz="2800" b="1" i="1" dirty="0">
              <a:solidFill>
                <a:schemeClr val="bg2">
                  <a:lumMod val="75000"/>
                </a:schemeClr>
              </a:solidFill>
              <a:latin typeface="Verdana" pitchFamily="34" charset="0"/>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89629" y="4843050"/>
            <a:ext cx="2919055" cy="1544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29734568"/>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2"/>
          <p:cNvGrpSpPr>
            <a:grpSpLocks/>
          </p:cNvGrpSpPr>
          <p:nvPr/>
        </p:nvGrpSpPr>
        <p:grpSpPr bwMode="auto">
          <a:xfrm>
            <a:off x="6019800" y="0"/>
            <a:ext cx="3124200" cy="2362200"/>
            <a:chOff x="1776" y="-96"/>
            <a:chExt cx="1968" cy="1488"/>
          </a:xfrm>
        </p:grpSpPr>
        <p:sp>
          <p:nvSpPr>
            <p:cNvPr id="5132" name="Freeform 3"/>
            <p:cNvSpPr>
              <a:spLocks/>
            </p:cNvSpPr>
            <p:nvPr/>
          </p:nvSpPr>
          <p:spPr bwMode="auto">
            <a:xfrm rot="-874291">
              <a:off x="1776" y="-96"/>
              <a:ext cx="1968" cy="1488"/>
            </a:xfrm>
            <a:custGeom>
              <a:avLst/>
              <a:gdLst>
                <a:gd name="T0" fmla="*/ 18863 w 1645"/>
                <a:gd name="T1" fmla="*/ 122 h 1608"/>
                <a:gd name="T2" fmla="*/ 20681 w 1645"/>
                <a:gd name="T3" fmla="*/ 83 h 1608"/>
                <a:gd name="T4" fmla="*/ 21369 w 1645"/>
                <a:gd name="T5" fmla="*/ 75 h 1608"/>
                <a:gd name="T6" fmla="*/ 22849 w 1645"/>
                <a:gd name="T7" fmla="*/ 50 h 1608"/>
                <a:gd name="T8" fmla="*/ 23523 w 1645"/>
                <a:gd name="T9" fmla="*/ 41 h 1608"/>
                <a:gd name="T10" fmla="*/ 24638 w 1645"/>
                <a:gd name="T11" fmla="*/ 17 h 1608"/>
                <a:gd name="T12" fmla="*/ 25011 w 1645"/>
                <a:gd name="T13" fmla="*/ 8 h 1608"/>
                <a:gd name="T14" fmla="*/ 25360 w 1645"/>
                <a:gd name="T15" fmla="*/ 0 h 1608"/>
                <a:gd name="T16" fmla="*/ 26823 w 1645"/>
                <a:gd name="T17" fmla="*/ 25 h 1608"/>
                <a:gd name="T18" fmla="*/ 31140 w 1645"/>
                <a:gd name="T19" fmla="*/ 83 h 1608"/>
                <a:gd name="T20" fmla="*/ 31498 w 1645"/>
                <a:gd name="T21" fmla="*/ 90 h 1608"/>
                <a:gd name="T22" fmla="*/ 33346 w 1645"/>
                <a:gd name="T23" fmla="*/ 114 h 1608"/>
                <a:gd name="T24" fmla="*/ 33668 w 1645"/>
                <a:gd name="T25" fmla="*/ 122 h 1608"/>
                <a:gd name="T26" fmla="*/ 34771 w 1645"/>
                <a:gd name="T27" fmla="*/ 126 h 1608"/>
                <a:gd name="T28" fmla="*/ 40187 w 1645"/>
                <a:gd name="T29" fmla="*/ 138 h 1608"/>
                <a:gd name="T30" fmla="*/ 49590 w 1645"/>
                <a:gd name="T31" fmla="*/ 152 h 1608"/>
                <a:gd name="T32" fmla="*/ 45609 w 1645"/>
                <a:gd name="T33" fmla="*/ 169 h 1608"/>
                <a:gd name="T34" fmla="*/ 41286 w 1645"/>
                <a:gd name="T35" fmla="*/ 190 h 1608"/>
                <a:gd name="T36" fmla="*/ 32580 w 1645"/>
                <a:gd name="T37" fmla="*/ 220 h 1608"/>
                <a:gd name="T38" fmla="*/ 32975 w 1645"/>
                <a:gd name="T39" fmla="*/ 346 h 1608"/>
                <a:gd name="T40" fmla="*/ 32580 w 1645"/>
                <a:gd name="T41" fmla="*/ 363 h 1608"/>
                <a:gd name="T42" fmla="*/ 31498 w 1645"/>
                <a:gd name="T43" fmla="*/ 357 h 1608"/>
                <a:gd name="T44" fmla="*/ 30433 w 1645"/>
                <a:gd name="T45" fmla="*/ 341 h 1608"/>
                <a:gd name="T46" fmla="*/ 27894 w 1645"/>
                <a:gd name="T47" fmla="*/ 305 h 1608"/>
                <a:gd name="T48" fmla="*/ 25011 w 1645"/>
                <a:gd name="T49" fmla="*/ 247 h 1608"/>
                <a:gd name="T50" fmla="*/ 23523 w 1645"/>
                <a:gd name="T51" fmla="*/ 250 h 1608"/>
                <a:gd name="T52" fmla="*/ 22849 w 1645"/>
                <a:gd name="T53" fmla="*/ 258 h 1608"/>
                <a:gd name="T54" fmla="*/ 19550 w 1645"/>
                <a:gd name="T55" fmla="*/ 278 h 1608"/>
                <a:gd name="T56" fmla="*/ 16692 w 1645"/>
                <a:gd name="T57" fmla="*/ 297 h 1608"/>
                <a:gd name="T58" fmla="*/ 12320 w 1645"/>
                <a:gd name="T59" fmla="*/ 328 h 1608"/>
                <a:gd name="T60" fmla="*/ 9419 w 1645"/>
                <a:gd name="T61" fmla="*/ 343 h 1608"/>
                <a:gd name="T62" fmla="*/ 10151 w 1645"/>
                <a:gd name="T63" fmla="*/ 319 h 1608"/>
                <a:gd name="T64" fmla="*/ 11990 w 1645"/>
                <a:gd name="T65" fmla="*/ 275 h 1608"/>
                <a:gd name="T66" fmla="*/ 12697 w 1645"/>
                <a:gd name="T67" fmla="*/ 258 h 1608"/>
                <a:gd name="T68" fmla="*/ 13397 w 1645"/>
                <a:gd name="T69" fmla="*/ 250 h 1608"/>
                <a:gd name="T70" fmla="*/ 14493 w 1645"/>
                <a:gd name="T71" fmla="*/ 225 h 1608"/>
                <a:gd name="T72" fmla="*/ 14890 w 1645"/>
                <a:gd name="T73" fmla="*/ 217 h 1608"/>
                <a:gd name="T74" fmla="*/ 12697 w 1645"/>
                <a:gd name="T75" fmla="*/ 183 h 1608"/>
                <a:gd name="T76" fmla="*/ 10517 w 1645"/>
                <a:gd name="T77" fmla="*/ 167 h 1608"/>
                <a:gd name="T78" fmla="*/ 7636 w 1645"/>
                <a:gd name="T79" fmla="*/ 143 h 1608"/>
                <a:gd name="T80" fmla="*/ 6909 w 1645"/>
                <a:gd name="T81" fmla="*/ 133 h 1608"/>
                <a:gd name="T82" fmla="*/ 5819 w 1645"/>
                <a:gd name="T83" fmla="*/ 132 h 1608"/>
                <a:gd name="T84" fmla="*/ 2931 w 1645"/>
                <a:gd name="T85" fmla="*/ 111 h 1608"/>
                <a:gd name="T86" fmla="*/ 1107 w 1645"/>
                <a:gd name="T87" fmla="*/ 94 h 1608"/>
                <a:gd name="T88" fmla="*/ 403 w 1645"/>
                <a:gd name="T89" fmla="*/ 85 h 1608"/>
                <a:gd name="T90" fmla="*/ 2571 w 1645"/>
                <a:gd name="T91" fmla="*/ 88 h 1608"/>
                <a:gd name="T92" fmla="*/ 11632 w 1645"/>
                <a:gd name="T93" fmla="*/ 111 h 1608"/>
                <a:gd name="T94" fmla="*/ 17773 w 1645"/>
                <a:gd name="T95" fmla="*/ 119 h 1608"/>
                <a:gd name="T96" fmla="*/ 18863 w 1645"/>
                <a:gd name="T97" fmla="*/ 122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3" name="Freeform 4"/>
            <p:cNvSpPr>
              <a:spLocks/>
            </p:cNvSpPr>
            <p:nvPr/>
          </p:nvSpPr>
          <p:spPr bwMode="auto">
            <a:xfrm rot="-874291">
              <a:off x="1886" y="-22"/>
              <a:ext cx="1734" cy="1332"/>
            </a:xfrm>
            <a:custGeom>
              <a:avLst/>
              <a:gdLst>
                <a:gd name="T0" fmla="*/ 1703 w 1645"/>
                <a:gd name="T1" fmla="*/ 15 h 1608"/>
                <a:gd name="T2" fmla="*/ 1866 w 1645"/>
                <a:gd name="T3" fmla="*/ 10 h 1608"/>
                <a:gd name="T4" fmla="*/ 1927 w 1645"/>
                <a:gd name="T5" fmla="*/ 9 h 1608"/>
                <a:gd name="T6" fmla="*/ 2059 w 1645"/>
                <a:gd name="T7" fmla="*/ 6 h 1608"/>
                <a:gd name="T8" fmla="*/ 2125 w 1645"/>
                <a:gd name="T9" fmla="*/ 5 h 1608"/>
                <a:gd name="T10" fmla="*/ 2226 w 1645"/>
                <a:gd name="T11" fmla="*/ 2 h 1608"/>
                <a:gd name="T12" fmla="*/ 2256 w 1645"/>
                <a:gd name="T13" fmla="*/ 2 h 1608"/>
                <a:gd name="T14" fmla="*/ 2287 w 1645"/>
                <a:gd name="T15" fmla="*/ 0 h 1608"/>
                <a:gd name="T16" fmla="*/ 2417 w 1645"/>
                <a:gd name="T17" fmla="*/ 3 h 1608"/>
                <a:gd name="T18" fmla="*/ 2812 w 1645"/>
                <a:gd name="T19" fmla="*/ 10 h 1608"/>
                <a:gd name="T20" fmla="*/ 2848 w 1645"/>
                <a:gd name="T21" fmla="*/ 11 h 1608"/>
                <a:gd name="T22" fmla="*/ 3006 w 1645"/>
                <a:gd name="T23" fmla="*/ 14 h 1608"/>
                <a:gd name="T24" fmla="*/ 3039 w 1645"/>
                <a:gd name="T25" fmla="*/ 15 h 1608"/>
                <a:gd name="T26" fmla="*/ 3136 w 1645"/>
                <a:gd name="T27" fmla="*/ 15 h 1608"/>
                <a:gd name="T28" fmla="*/ 3628 w 1645"/>
                <a:gd name="T29" fmla="*/ 17 h 1608"/>
                <a:gd name="T30" fmla="*/ 4479 w 1645"/>
                <a:gd name="T31" fmla="*/ 18 h 1608"/>
                <a:gd name="T32" fmla="*/ 4116 w 1645"/>
                <a:gd name="T33" fmla="*/ 22 h 1608"/>
                <a:gd name="T34" fmla="*/ 3723 w 1645"/>
                <a:gd name="T35" fmla="*/ 23 h 1608"/>
                <a:gd name="T36" fmla="*/ 2940 w 1645"/>
                <a:gd name="T37" fmla="*/ 27 h 1608"/>
                <a:gd name="T38" fmla="*/ 2973 w 1645"/>
                <a:gd name="T39" fmla="*/ 42 h 1608"/>
                <a:gd name="T40" fmla="*/ 2940 w 1645"/>
                <a:gd name="T41" fmla="*/ 45 h 1608"/>
                <a:gd name="T42" fmla="*/ 2848 w 1645"/>
                <a:gd name="T43" fmla="*/ 43 h 1608"/>
                <a:gd name="T44" fmla="*/ 2748 w 1645"/>
                <a:gd name="T45" fmla="*/ 41 h 1608"/>
                <a:gd name="T46" fmla="*/ 2517 w 1645"/>
                <a:gd name="T47" fmla="*/ 37 h 1608"/>
                <a:gd name="T48" fmla="*/ 2256 w 1645"/>
                <a:gd name="T49" fmla="*/ 31 h 1608"/>
                <a:gd name="T50" fmla="*/ 2125 w 1645"/>
                <a:gd name="T51" fmla="*/ 31 h 1608"/>
                <a:gd name="T52" fmla="*/ 2059 w 1645"/>
                <a:gd name="T53" fmla="*/ 31 h 1608"/>
                <a:gd name="T54" fmla="*/ 1766 w 1645"/>
                <a:gd name="T55" fmla="*/ 34 h 1608"/>
                <a:gd name="T56" fmla="*/ 1505 w 1645"/>
                <a:gd name="T57" fmla="*/ 36 h 1608"/>
                <a:gd name="T58" fmla="*/ 1112 w 1645"/>
                <a:gd name="T59" fmla="*/ 40 h 1608"/>
                <a:gd name="T60" fmla="*/ 852 w 1645"/>
                <a:gd name="T61" fmla="*/ 42 h 1608"/>
                <a:gd name="T62" fmla="*/ 913 w 1645"/>
                <a:gd name="T63" fmla="*/ 39 h 1608"/>
                <a:gd name="T64" fmla="*/ 1080 w 1645"/>
                <a:gd name="T65" fmla="*/ 34 h 1608"/>
                <a:gd name="T66" fmla="*/ 1148 w 1645"/>
                <a:gd name="T67" fmla="*/ 31 h 1608"/>
                <a:gd name="T68" fmla="*/ 1211 w 1645"/>
                <a:gd name="T69" fmla="*/ 31 h 1608"/>
                <a:gd name="T70" fmla="*/ 1308 w 1645"/>
                <a:gd name="T71" fmla="*/ 27 h 1608"/>
                <a:gd name="T72" fmla="*/ 1344 w 1645"/>
                <a:gd name="T73" fmla="*/ 26 h 1608"/>
                <a:gd name="T74" fmla="*/ 1148 w 1645"/>
                <a:gd name="T75" fmla="*/ 22 h 1608"/>
                <a:gd name="T76" fmla="*/ 950 w 1645"/>
                <a:gd name="T77" fmla="*/ 21 h 1608"/>
                <a:gd name="T78" fmla="*/ 689 w 1645"/>
                <a:gd name="T79" fmla="*/ 18 h 1608"/>
                <a:gd name="T80" fmla="*/ 622 w 1645"/>
                <a:gd name="T81" fmla="*/ 17 h 1608"/>
                <a:gd name="T82" fmla="*/ 527 w 1645"/>
                <a:gd name="T83" fmla="*/ 16 h 1608"/>
                <a:gd name="T84" fmla="*/ 264 w 1645"/>
                <a:gd name="T85" fmla="*/ 13 h 1608"/>
                <a:gd name="T86" fmla="*/ 100 w 1645"/>
                <a:gd name="T87" fmla="*/ 12 h 1608"/>
                <a:gd name="T88" fmla="*/ 36 w 1645"/>
                <a:gd name="T89" fmla="*/ 10 h 1608"/>
                <a:gd name="T90" fmla="*/ 232 w 1645"/>
                <a:gd name="T91" fmla="*/ 10 h 1608"/>
                <a:gd name="T92" fmla="*/ 1046 w 1645"/>
                <a:gd name="T93" fmla="*/ 13 h 1608"/>
                <a:gd name="T94" fmla="*/ 1602 w 1645"/>
                <a:gd name="T95" fmla="*/ 15 h 1608"/>
                <a:gd name="T96" fmla="*/ 1703 w 1645"/>
                <a:gd name="T97" fmla="*/ 15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123" name="Rectangle 5"/>
          <p:cNvSpPr>
            <a:spLocks noChangeArrowheads="1"/>
          </p:cNvSpPr>
          <p:nvPr/>
        </p:nvSpPr>
        <p:spPr bwMode="auto">
          <a:xfrm>
            <a:off x="0" y="0"/>
            <a:ext cx="2438400" cy="6858000"/>
          </a:xfrm>
          <a:prstGeom prst="rect">
            <a:avLst/>
          </a:prstGeom>
          <a:solidFill>
            <a:srgbClr val="C00000"/>
          </a:solidFill>
          <a:ln w="9525">
            <a:solidFill>
              <a:schemeClr val="tx1"/>
            </a:solidFill>
            <a:miter lim="800000"/>
            <a:headEnd/>
            <a:tailEnd/>
          </a:ln>
        </p:spPr>
        <p:txBody>
          <a:bodyPr wrap="none" anchor="ctr"/>
          <a:lstStyle/>
          <a:p>
            <a:endParaRPr lang="en-US"/>
          </a:p>
        </p:txBody>
      </p:sp>
      <p:grpSp>
        <p:nvGrpSpPr>
          <p:cNvPr id="5124" name="Group 12"/>
          <p:cNvGrpSpPr>
            <a:grpSpLocks/>
          </p:cNvGrpSpPr>
          <p:nvPr/>
        </p:nvGrpSpPr>
        <p:grpSpPr bwMode="auto">
          <a:xfrm>
            <a:off x="457200" y="4114800"/>
            <a:ext cx="2324100" cy="2449513"/>
            <a:chOff x="457200" y="4114800"/>
            <a:chExt cx="2324100" cy="2449513"/>
          </a:xfrm>
        </p:grpSpPr>
        <p:sp>
          <p:nvSpPr>
            <p:cNvPr id="5128" name="Freeform 6"/>
            <p:cNvSpPr>
              <a:spLocks/>
            </p:cNvSpPr>
            <p:nvPr/>
          </p:nvSpPr>
          <p:spPr bwMode="auto">
            <a:xfrm rot="954732">
              <a:off x="1812925" y="5207000"/>
              <a:ext cx="968375" cy="966788"/>
            </a:xfrm>
            <a:custGeom>
              <a:avLst/>
              <a:gdLst>
                <a:gd name="T0" fmla="*/ 2147483647 w 1645"/>
                <a:gd name="T1" fmla="*/ 2147483647 h 1608"/>
                <a:gd name="T2" fmla="*/ 2147483647 w 1645"/>
                <a:gd name="T3" fmla="*/ 2147483647 h 1608"/>
                <a:gd name="T4" fmla="*/ 2147483647 w 1645"/>
                <a:gd name="T5" fmla="*/ 2147483647 h 1608"/>
                <a:gd name="T6" fmla="*/ 2147483647 w 1645"/>
                <a:gd name="T7" fmla="*/ 2147483647 h 1608"/>
                <a:gd name="T8" fmla="*/ 2147483647 w 1645"/>
                <a:gd name="T9" fmla="*/ 2147483647 h 1608"/>
                <a:gd name="T10" fmla="*/ 2147483647 w 1645"/>
                <a:gd name="T11" fmla="*/ 2147483647 h 1608"/>
                <a:gd name="T12" fmla="*/ 2147483647 w 1645"/>
                <a:gd name="T13" fmla="*/ 2147483647 h 1608"/>
                <a:gd name="T14" fmla="*/ 2147483647 w 1645"/>
                <a:gd name="T15" fmla="*/ 0 h 1608"/>
                <a:gd name="T16" fmla="*/ 2147483647 w 1645"/>
                <a:gd name="T17" fmla="*/ 2147483647 h 1608"/>
                <a:gd name="T18" fmla="*/ 2147483647 w 1645"/>
                <a:gd name="T19" fmla="*/ 2147483647 h 1608"/>
                <a:gd name="T20" fmla="*/ 2147483647 w 1645"/>
                <a:gd name="T21" fmla="*/ 2147483647 h 1608"/>
                <a:gd name="T22" fmla="*/ 2147483647 w 1645"/>
                <a:gd name="T23" fmla="*/ 2147483647 h 1608"/>
                <a:gd name="T24" fmla="*/ 2147483647 w 1645"/>
                <a:gd name="T25" fmla="*/ 2147483647 h 1608"/>
                <a:gd name="T26" fmla="*/ 2147483647 w 1645"/>
                <a:gd name="T27" fmla="*/ 2147483647 h 1608"/>
                <a:gd name="T28" fmla="*/ 2147483647 w 1645"/>
                <a:gd name="T29" fmla="*/ 2147483647 h 1608"/>
                <a:gd name="T30" fmla="*/ 2147483647 w 1645"/>
                <a:gd name="T31" fmla="*/ 2147483647 h 1608"/>
                <a:gd name="T32" fmla="*/ 2147483647 w 1645"/>
                <a:gd name="T33" fmla="*/ 2147483647 h 1608"/>
                <a:gd name="T34" fmla="*/ 2147483647 w 1645"/>
                <a:gd name="T35" fmla="*/ 2147483647 h 1608"/>
                <a:gd name="T36" fmla="*/ 2147483647 w 1645"/>
                <a:gd name="T37" fmla="*/ 2147483647 h 1608"/>
                <a:gd name="T38" fmla="*/ 2147483647 w 1645"/>
                <a:gd name="T39" fmla="*/ 2147483647 h 1608"/>
                <a:gd name="T40" fmla="*/ 2147483647 w 1645"/>
                <a:gd name="T41" fmla="*/ 2147483647 h 1608"/>
                <a:gd name="T42" fmla="*/ 2147483647 w 1645"/>
                <a:gd name="T43" fmla="*/ 2147483647 h 1608"/>
                <a:gd name="T44" fmla="*/ 2147483647 w 1645"/>
                <a:gd name="T45" fmla="*/ 2147483647 h 1608"/>
                <a:gd name="T46" fmla="*/ 2147483647 w 1645"/>
                <a:gd name="T47" fmla="*/ 2147483647 h 1608"/>
                <a:gd name="T48" fmla="*/ 2147483647 w 1645"/>
                <a:gd name="T49" fmla="*/ 2147483647 h 1608"/>
                <a:gd name="T50" fmla="*/ 2147483647 w 1645"/>
                <a:gd name="T51" fmla="*/ 2147483647 h 1608"/>
                <a:gd name="T52" fmla="*/ 2147483647 w 1645"/>
                <a:gd name="T53" fmla="*/ 2147483647 h 1608"/>
                <a:gd name="T54" fmla="*/ 2147483647 w 1645"/>
                <a:gd name="T55" fmla="*/ 2147483647 h 1608"/>
                <a:gd name="T56" fmla="*/ 2147483647 w 1645"/>
                <a:gd name="T57" fmla="*/ 2147483647 h 1608"/>
                <a:gd name="T58" fmla="*/ 2147483647 w 1645"/>
                <a:gd name="T59" fmla="*/ 2147483647 h 1608"/>
                <a:gd name="T60" fmla="*/ 2147483647 w 1645"/>
                <a:gd name="T61" fmla="*/ 2147483647 h 1608"/>
                <a:gd name="T62" fmla="*/ 2147483647 w 1645"/>
                <a:gd name="T63" fmla="*/ 2147483647 h 1608"/>
                <a:gd name="T64" fmla="*/ 2147483647 w 1645"/>
                <a:gd name="T65" fmla="*/ 2147483647 h 1608"/>
                <a:gd name="T66" fmla="*/ 2147483647 w 1645"/>
                <a:gd name="T67" fmla="*/ 2147483647 h 1608"/>
                <a:gd name="T68" fmla="*/ 2147483647 w 1645"/>
                <a:gd name="T69" fmla="*/ 2147483647 h 1608"/>
                <a:gd name="T70" fmla="*/ 2147483647 w 1645"/>
                <a:gd name="T71" fmla="*/ 2147483647 h 1608"/>
                <a:gd name="T72" fmla="*/ 2147483647 w 1645"/>
                <a:gd name="T73" fmla="*/ 2147483647 h 1608"/>
                <a:gd name="T74" fmla="*/ 2147483647 w 1645"/>
                <a:gd name="T75" fmla="*/ 2147483647 h 1608"/>
                <a:gd name="T76" fmla="*/ 2147483647 w 1645"/>
                <a:gd name="T77" fmla="*/ 2147483647 h 1608"/>
                <a:gd name="T78" fmla="*/ 2147483647 w 1645"/>
                <a:gd name="T79" fmla="*/ 2147483647 h 1608"/>
                <a:gd name="T80" fmla="*/ 2147483647 w 1645"/>
                <a:gd name="T81" fmla="*/ 2147483647 h 1608"/>
                <a:gd name="T82" fmla="*/ 2147483647 w 1645"/>
                <a:gd name="T83" fmla="*/ 2147483647 h 1608"/>
                <a:gd name="T84" fmla="*/ 2147483647 w 1645"/>
                <a:gd name="T85" fmla="*/ 2147483647 h 1608"/>
                <a:gd name="T86" fmla="*/ 2147483647 w 1645"/>
                <a:gd name="T87" fmla="*/ 2147483647 h 1608"/>
                <a:gd name="T88" fmla="*/ 2147483647 w 1645"/>
                <a:gd name="T89" fmla="*/ 2147483647 h 1608"/>
                <a:gd name="T90" fmla="*/ 2147483647 w 1645"/>
                <a:gd name="T91" fmla="*/ 2147483647 h 1608"/>
                <a:gd name="T92" fmla="*/ 2147483647 w 1645"/>
                <a:gd name="T93" fmla="*/ 2147483647 h 1608"/>
                <a:gd name="T94" fmla="*/ 2147483647 w 1645"/>
                <a:gd name="T95" fmla="*/ 2147483647 h 1608"/>
                <a:gd name="T96" fmla="*/ 2147483647 w 1645"/>
                <a:gd name="T97" fmla="*/ 2147483647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9" name="Freeform 7"/>
            <p:cNvSpPr>
              <a:spLocks/>
            </p:cNvSpPr>
            <p:nvPr/>
          </p:nvSpPr>
          <p:spPr bwMode="auto">
            <a:xfrm>
              <a:off x="1028700" y="5648325"/>
              <a:ext cx="890588" cy="687388"/>
            </a:xfrm>
            <a:custGeom>
              <a:avLst/>
              <a:gdLst>
                <a:gd name="T0" fmla="*/ 0 w 873"/>
                <a:gd name="T1" fmla="*/ 2147483647 h 674"/>
                <a:gd name="T2" fmla="*/ 2147483647 w 873"/>
                <a:gd name="T3" fmla="*/ 2147483647 h 674"/>
                <a:gd name="T4" fmla="*/ 2147483647 w 873"/>
                <a:gd name="T5" fmla="*/ 2147483647 h 674"/>
                <a:gd name="T6" fmla="*/ 2147483647 w 873"/>
                <a:gd name="T7" fmla="*/ 2147483647 h 674"/>
                <a:gd name="T8" fmla="*/ 2147483647 w 873"/>
                <a:gd name="T9" fmla="*/ 2147483647 h 674"/>
                <a:gd name="T10" fmla="*/ 2147483647 w 873"/>
                <a:gd name="T11" fmla="*/ 2147483647 h 674"/>
                <a:gd name="T12" fmla="*/ 2147483647 w 873"/>
                <a:gd name="T13" fmla="*/ 2147483647 h 674"/>
                <a:gd name="T14" fmla="*/ 2147483647 w 873"/>
                <a:gd name="T15" fmla="*/ 2147483647 h 674"/>
                <a:gd name="T16" fmla="*/ 2147483647 w 873"/>
                <a:gd name="T17" fmla="*/ 2147483647 h 674"/>
                <a:gd name="T18" fmla="*/ 2147483647 w 873"/>
                <a:gd name="T19" fmla="*/ 2147483647 h 674"/>
                <a:gd name="T20" fmla="*/ 2147483647 w 873"/>
                <a:gd name="T21" fmla="*/ 2147483647 h 674"/>
                <a:gd name="T22" fmla="*/ 2147483647 w 873"/>
                <a:gd name="T23" fmla="*/ 2147483647 h 674"/>
                <a:gd name="T24" fmla="*/ 2147483647 w 873"/>
                <a:gd name="T25" fmla="*/ 2147483647 h 674"/>
                <a:gd name="T26" fmla="*/ 2147483647 w 873"/>
                <a:gd name="T27" fmla="*/ 2147483647 h 674"/>
                <a:gd name="T28" fmla="*/ 2147483647 w 873"/>
                <a:gd name="T29" fmla="*/ 2147483647 h 674"/>
                <a:gd name="T30" fmla="*/ 2147483647 w 873"/>
                <a:gd name="T31" fmla="*/ 2147483647 h 674"/>
                <a:gd name="T32" fmla="*/ 2147483647 w 873"/>
                <a:gd name="T33" fmla="*/ 2147483647 h 674"/>
                <a:gd name="T34" fmla="*/ 2147483647 w 873"/>
                <a:gd name="T35" fmla="*/ 2147483647 h 674"/>
                <a:gd name="T36" fmla="*/ 0 w 873"/>
                <a:gd name="T37" fmla="*/ 2147483647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a:lstStyle/>
            <a:p>
              <a:endParaRPr lang="en-US"/>
            </a:p>
          </p:txBody>
        </p:sp>
        <p:sp>
          <p:nvSpPr>
            <p:cNvPr id="5130" name="Freeform 8"/>
            <p:cNvSpPr>
              <a:spLocks/>
            </p:cNvSpPr>
            <p:nvPr/>
          </p:nvSpPr>
          <p:spPr bwMode="auto">
            <a:xfrm rot="954732">
              <a:off x="1295400" y="4114800"/>
              <a:ext cx="968375" cy="966788"/>
            </a:xfrm>
            <a:custGeom>
              <a:avLst/>
              <a:gdLst>
                <a:gd name="T0" fmla="*/ 2147483647 w 1645"/>
                <a:gd name="T1" fmla="*/ 2147483647 h 1608"/>
                <a:gd name="T2" fmla="*/ 2147483647 w 1645"/>
                <a:gd name="T3" fmla="*/ 2147483647 h 1608"/>
                <a:gd name="T4" fmla="*/ 2147483647 w 1645"/>
                <a:gd name="T5" fmla="*/ 2147483647 h 1608"/>
                <a:gd name="T6" fmla="*/ 2147483647 w 1645"/>
                <a:gd name="T7" fmla="*/ 2147483647 h 1608"/>
                <a:gd name="T8" fmla="*/ 2147483647 w 1645"/>
                <a:gd name="T9" fmla="*/ 2147483647 h 1608"/>
                <a:gd name="T10" fmla="*/ 2147483647 w 1645"/>
                <a:gd name="T11" fmla="*/ 2147483647 h 1608"/>
                <a:gd name="T12" fmla="*/ 2147483647 w 1645"/>
                <a:gd name="T13" fmla="*/ 2147483647 h 1608"/>
                <a:gd name="T14" fmla="*/ 2147483647 w 1645"/>
                <a:gd name="T15" fmla="*/ 0 h 1608"/>
                <a:gd name="T16" fmla="*/ 2147483647 w 1645"/>
                <a:gd name="T17" fmla="*/ 2147483647 h 1608"/>
                <a:gd name="T18" fmla="*/ 2147483647 w 1645"/>
                <a:gd name="T19" fmla="*/ 2147483647 h 1608"/>
                <a:gd name="T20" fmla="*/ 2147483647 w 1645"/>
                <a:gd name="T21" fmla="*/ 2147483647 h 1608"/>
                <a:gd name="T22" fmla="*/ 2147483647 w 1645"/>
                <a:gd name="T23" fmla="*/ 2147483647 h 1608"/>
                <a:gd name="T24" fmla="*/ 2147483647 w 1645"/>
                <a:gd name="T25" fmla="*/ 2147483647 h 1608"/>
                <a:gd name="T26" fmla="*/ 2147483647 w 1645"/>
                <a:gd name="T27" fmla="*/ 2147483647 h 1608"/>
                <a:gd name="T28" fmla="*/ 2147483647 w 1645"/>
                <a:gd name="T29" fmla="*/ 2147483647 h 1608"/>
                <a:gd name="T30" fmla="*/ 2147483647 w 1645"/>
                <a:gd name="T31" fmla="*/ 2147483647 h 1608"/>
                <a:gd name="T32" fmla="*/ 2147483647 w 1645"/>
                <a:gd name="T33" fmla="*/ 2147483647 h 1608"/>
                <a:gd name="T34" fmla="*/ 2147483647 w 1645"/>
                <a:gd name="T35" fmla="*/ 2147483647 h 1608"/>
                <a:gd name="T36" fmla="*/ 2147483647 w 1645"/>
                <a:gd name="T37" fmla="*/ 2147483647 h 1608"/>
                <a:gd name="T38" fmla="*/ 2147483647 w 1645"/>
                <a:gd name="T39" fmla="*/ 2147483647 h 1608"/>
                <a:gd name="T40" fmla="*/ 2147483647 w 1645"/>
                <a:gd name="T41" fmla="*/ 2147483647 h 1608"/>
                <a:gd name="T42" fmla="*/ 2147483647 w 1645"/>
                <a:gd name="T43" fmla="*/ 2147483647 h 1608"/>
                <a:gd name="T44" fmla="*/ 2147483647 w 1645"/>
                <a:gd name="T45" fmla="*/ 2147483647 h 1608"/>
                <a:gd name="T46" fmla="*/ 2147483647 w 1645"/>
                <a:gd name="T47" fmla="*/ 2147483647 h 1608"/>
                <a:gd name="T48" fmla="*/ 2147483647 w 1645"/>
                <a:gd name="T49" fmla="*/ 2147483647 h 1608"/>
                <a:gd name="T50" fmla="*/ 2147483647 w 1645"/>
                <a:gd name="T51" fmla="*/ 2147483647 h 1608"/>
                <a:gd name="T52" fmla="*/ 2147483647 w 1645"/>
                <a:gd name="T53" fmla="*/ 2147483647 h 1608"/>
                <a:gd name="T54" fmla="*/ 2147483647 w 1645"/>
                <a:gd name="T55" fmla="*/ 2147483647 h 1608"/>
                <a:gd name="T56" fmla="*/ 2147483647 w 1645"/>
                <a:gd name="T57" fmla="*/ 2147483647 h 1608"/>
                <a:gd name="T58" fmla="*/ 2147483647 w 1645"/>
                <a:gd name="T59" fmla="*/ 2147483647 h 1608"/>
                <a:gd name="T60" fmla="*/ 2147483647 w 1645"/>
                <a:gd name="T61" fmla="*/ 2147483647 h 1608"/>
                <a:gd name="T62" fmla="*/ 2147483647 w 1645"/>
                <a:gd name="T63" fmla="*/ 2147483647 h 1608"/>
                <a:gd name="T64" fmla="*/ 2147483647 w 1645"/>
                <a:gd name="T65" fmla="*/ 2147483647 h 1608"/>
                <a:gd name="T66" fmla="*/ 2147483647 w 1645"/>
                <a:gd name="T67" fmla="*/ 2147483647 h 1608"/>
                <a:gd name="T68" fmla="*/ 2147483647 w 1645"/>
                <a:gd name="T69" fmla="*/ 2147483647 h 1608"/>
                <a:gd name="T70" fmla="*/ 2147483647 w 1645"/>
                <a:gd name="T71" fmla="*/ 2147483647 h 1608"/>
                <a:gd name="T72" fmla="*/ 2147483647 w 1645"/>
                <a:gd name="T73" fmla="*/ 2147483647 h 1608"/>
                <a:gd name="T74" fmla="*/ 2147483647 w 1645"/>
                <a:gd name="T75" fmla="*/ 2147483647 h 1608"/>
                <a:gd name="T76" fmla="*/ 2147483647 w 1645"/>
                <a:gd name="T77" fmla="*/ 2147483647 h 1608"/>
                <a:gd name="T78" fmla="*/ 2147483647 w 1645"/>
                <a:gd name="T79" fmla="*/ 2147483647 h 1608"/>
                <a:gd name="T80" fmla="*/ 2147483647 w 1645"/>
                <a:gd name="T81" fmla="*/ 2147483647 h 1608"/>
                <a:gd name="T82" fmla="*/ 2147483647 w 1645"/>
                <a:gd name="T83" fmla="*/ 2147483647 h 1608"/>
                <a:gd name="T84" fmla="*/ 2147483647 w 1645"/>
                <a:gd name="T85" fmla="*/ 2147483647 h 1608"/>
                <a:gd name="T86" fmla="*/ 2147483647 w 1645"/>
                <a:gd name="T87" fmla="*/ 2147483647 h 1608"/>
                <a:gd name="T88" fmla="*/ 2147483647 w 1645"/>
                <a:gd name="T89" fmla="*/ 2147483647 h 1608"/>
                <a:gd name="T90" fmla="*/ 2147483647 w 1645"/>
                <a:gd name="T91" fmla="*/ 2147483647 h 1608"/>
                <a:gd name="T92" fmla="*/ 2147483647 w 1645"/>
                <a:gd name="T93" fmla="*/ 2147483647 h 1608"/>
                <a:gd name="T94" fmla="*/ 2147483647 w 1645"/>
                <a:gd name="T95" fmla="*/ 2147483647 h 1608"/>
                <a:gd name="T96" fmla="*/ 2147483647 w 1645"/>
                <a:gd name="T97" fmla="*/ 2147483647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1" name="Freeform 9"/>
            <p:cNvSpPr>
              <a:spLocks/>
            </p:cNvSpPr>
            <p:nvPr/>
          </p:nvSpPr>
          <p:spPr bwMode="auto">
            <a:xfrm rot="-1316475">
              <a:off x="457200" y="4800600"/>
              <a:ext cx="1333500" cy="1763713"/>
            </a:xfrm>
            <a:custGeom>
              <a:avLst/>
              <a:gdLst>
                <a:gd name="T0" fmla="*/ 0 w 873"/>
                <a:gd name="T1" fmla="*/ 2147483647 h 674"/>
                <a:gd name="T2" fmla="*/ 2147483647 w 873"/>
                <a:gd name="T3" fmla="*/ 2147483647 h 674"/>
                <a:gd name="T4" fmla="*/ 2147483647 w 873"/>
                <a:gd name="T5" fmla="*/ 2147483647 h 674"/>
                <a:gd name="T6" fmla="*/ 2147483647 w 873"/>
                <a:gd name="T7" fmla="*/ 2147483647 h 674"/>
                <a:gd name="T8" fmla="*/ 2147483647 w 873"/>
                <a:gd name="T9" fmla="*/ 2147483647 h 674"/>
                <a:gd name="T10" fmla="*/ 2147483647 w 873"/>
                <a:gd name="T11" fmla="*/ 2147483647 h 674"/>
                <a:gd name="T12" fmla="*/ 2147483647 w 873"/>
                <a:gd name="T13" fmla="*/ 2147483647 h 674"/>
                <a:gd name="T14" fmla="*/ 2147483647 w 873"/>
                <a:gd name="T15" fmla="*/ 2147483647 h 674"/>
                <a:gd name="T16" fmla="*/ 2147483647 w 873"/>
                <a:gd name="T17" fmla="*/ 2147483647 h 674"/>
                <a:gd name="T18" fmla="*/ 2147483647 w 873"/>
                <a:gd name="T19" fmla="*/ 2147483647 h 674"/>
                <a:gd name="T20" fmla="*/ 2147483647 w 873"/>
                <a:gd name="T21" fmla="*/ 2147483647 h 674"/>
                <a:gd name="T22" fmla="*/ 2147483647 w 873"/>
                <a:gd name="T23" fmla="*/ 2147483647 h 674"/>
                <a:gd name="T24" fmla="*/ 2147483647 w 873"/>
                <a:gd name="T25" fmla="*/ 2147483647 h 674"/>
                <a:gd name="T26" fmla="*/ 2147483647 w 873"/>
                <a:gd name="T27" fmla="*/ 2147483647 h 674"/>
                <a:gd name="T28" fmla="*/ 2147483647 w 873"/>
                <a:gd name="T29" fmla="*/ 2147483647 h 674"/>
                <a:gd name="T30" fmla="*/ 2147483647 w 873"/>
                <a:gd name="T31" fmla="*/ 2147483647 h 674"/>
                <a:gd name="T32" fmla="*/ 2147483647 w 873"/>
                <a:gd name="T33" fmla="*/ 2147483647 h 674"/>
                <a:gd name="T34" fmla="*/ 2147483647 w 873"/>
                <a:gd name="T35" fmla="*/ 2147483647 h 674"/>
                <a:gd name="T36" fmla="*/ 0 w 873"/>
                <a:gd name="T37" fmla="*/ 2147483647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a:lstStyle/>
            <a:p>
              <a:endParaRPr lang="en-US"/>
            </a:p>
          </p:txBody>
        </p:sp>
      </p:grpSp>
      <p:sp>
        <p:nvSpPr>
          <p:cNvPr id="5125" name="WordArt 12"/>
          <p:cNvSpPr>
            <a:spLocks noChangeArrowheads="1" noChangeShapeType="1" noTextEdit="1"/>
          </p:cNvSpPr>
          <p:nvPr/>
        </p:nvSpPr>
        <p:spPr bwMode="auto">
          <a:xfrm rot="-5378581">
            <a:off x="-39687" y="1411287"/>
            <a:ext cx="3505200" cy="11398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solidFill>
                  <a:srgbClr val="DDDDDD"/>
                </a:solidFill>
                <a:latin typeface="Verdana"/>
                <a:ea typeface="Verdana"/>
                <a:cs typeface="Verdana"/>
              </a:rPr>
              <a:t>Advocacy</a:t>
            </a:r>
          </a:p>
        </p:txBody>
      </p:sp>
      <p:sp>
        <p:nvSpPr>
          <p:cNvPr id="4105" name="Text Box 52"/>
          <p:cNvSpPr txBox="1">
            <a:spLocks noChangeArrowheads="1"/>
          </p:cNvSpPr>
          <p:nvPr/>
        </p:nvSpPr>
        <p:spPr bwMode="auto">
          <a:xfrm>
            <a:off x="2819400" y="1828800"/>
            <a:ext cx="6019800" cy="3416300"/>
          </a:xfrm>
          <a:prstGeom prst="rect">
            <a:avLst/>
          </a:prstGeom>
          <a:noFill/>
          <a:ln w="9525">
            <a:noFill/>
            <a:miter lim="800000"/>
            <a:headEnd/>
            <a:tailEnd/>
          </a:ln>
        </p:spPr>
        <p:txBody>
          <a:bodyPr>
            <a:spAutoFit/>
          </a:bodyPr>
          <a:lstStyle/>
          <a:p>
            <a:pPr marL="457200" indent="-457200">
              <a:spcAft>
                <a:spcPct val="100000"/>
              </a:spcAft>
              <a:buFontTx/>
              <a:buAutoNum type="arabicPeriod"/>
              <a:defRPr/>
            </a:pPr>
            <a:r>
              <a:rPr lang="en-US" b="1" dirty="0">
                <a:solidFill>
                  <a:schemeClr val="bg2">
                    <a:lumMod val="75000"/>
                  </a:schemeClr>
                </a:solidFill>
                <a:latin typeface="Verdana" pitchFamily="34" charset="0"/>
              </a:rPr>
              <a:t>How experienced an advocate are you?</a:t>
            </a:r>
          </a:p>
          <a:p>
            <a:pPr marL="457200" indent="-457200">
              <a:spcAft>
                <a:spcPct val="100000"/>
              </a:spcAft>
              <a:buFontTx/>
              <a:buAutoNum type="arabicPeriod"/>
              <a:defRPr/>
            </a:pPr>
            <a:r>
              <a:rPr lang="en-US" b="1" dirty="0">
                <a:solidFill>
                  <a:schemeClr val="bg2">
                    <a:lumMod val="75000"/>
                  </a:schemeClr>
                </a:solidFill>
                <a:latin typeface="Verdana" pitchFamily="34" charset="0"/>
              </a:rPr>
              <a:t>What issues in your community are of concern to you?</a:t>
            </a:r>
          </a:p>
          <a:p>
            <a:pPr marL="457200" indent="-457200">
              <a:spcAft>
                <a:spcPct val="100000"/>
              </a:spcAft>
              <a:buFontTx/>
              <a:buAutoNum type="arabicPeriod"/>
              <a:defRPr/>
            </a:pPr>
            <a:r>
              <a:rPr lang="en-US" b="1" dirty="0">
                <a:solidFill>
                  <a:schemeClr val="bg2">
                    <a:lumMod val="75000"/>
                  </a:schemeClr>
                </a:solidFill>
                <a:latin typeface="Verdana" pitchFamily="34" charset="0"/>
              </a:rPr>
              <a:t>What is difficult or intimidating about the political process?</a:t>
            </a:r>
          </a:p>
        </p:txBody>
      </p:sp>
      <p:sp>
        <p:nvSpPr>
          <p:cNvPr id="5127" name="Rectangle 14"/>
          <p:cNvSpPr>
            <a:spLocks noChangeArrowheads="1"/>
          </p:cNvSpPr>
          <p:nvPr/>
        </p:nvSpPr>
        <p:spPr bwMode="auto">
          <a:xfrm>
            <a:off x="4343400" y="685800"/>
            <a:ext cx="4495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a:r>
              <a:rPr lang="en-US" sz="3200" b="1">
                <a:solidFill>
                  <a:srgbClr val="C00000"/>
                </a:solidFill>
                <a:latin typeface="Verdana" pitchFamily="34" charset="0"/>
              </a:rPr>
              <a:t>Advocacy Quiz</a:t>
            </a:r>
          </a:p>
        </p:txBody>
      </p:sp>
    </p:spTree>
  </p:cSld>
  <p:clrMapOvr>
    <a:masterClrMapping/>
  </p:clrMapOvr>
  <p:transition spd="med">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2"/>
          <p:cNvGrpSpPr>
            <a:grpSpLocks/>
          </p:cNvGrpSpPr>
          <p:nvPr/>
        </p:nvGrpSpPr>
        <p:grpSpPr bwMode="auto">
          <a:xfrm>
            <a:off x="3657600" y="0"/>
            <a:ext cx="3124200" cy="2362200"/>
            <a:chOff x="1776" y="-96"/>
            <a:chExt cx="1968" cy="1488"/>
          </a:xfrm>
        </p:grpSpPr>
        <p:sp>
          <p:nvSpPr>
            <p:cNvPr id="6156" name="Freeform 3"/>
            <p:cNvSpPr>
              <a:spLocks/>
            </p:cNvSpPr>
            <p:nvPr/>
          </p:nvSpPr>
          <p:spPr bwMode="auto">
            <a:xfrm rot="-874291">
              <a:off x="1776" y="-96"/>
              <a:ext cx="1968" cy="1488"/>
            </a:xfrm>
            <a:custGeom>
              <a:avLst/>
              <a:gdLst>
                <a:gd name="T0" fmla="*/ 18863 w 1645"/>
                <a:gd name="T1" fmla="*/ 122 h 1608"/>
                <a:gd name="T2" fmla="*/ 20681 w 1645"/>
                <a:gd name="T3" fmla="*/ 83 h 1608"/>
                <a:gd name="T4" fmla="*/ 21369 w 1645"/>
                <a:gd name="T5" fmla="*/ 75 h 1608"/>
                <a:gd name="T6" fmla="*/ 22849 w 1645"/>
                <a:gd name="T7" fmla="*/ 50 h 1608"/>
                <a:gd name="T8" fmla="*/ 23523 w 1645"/>
                <a:gd name="T9" fmla="*/ 41 h 1608"/>
                <a:gd name="T10" fmla="*/ 24638 w 1645"/>
                <a:gd name="T11" fmla="*/ 17 h 1608"/>
                <a:gd name="T12" fmla="*/ 25011 w 1645"/>
                <a:gd name="T13" fmla="*/ 8 h 1608"/>
                <a:gd name="T14" fmla="*/ 25360 w 1645"/>
                <a:gd name="T15" fmla="*/ 0 h 1608"/>
                <a:gd name="T16" fmla="*/ 26823 w 1645"/>
                <a:gd name="T17" fmla="*/ 25 h 1608"/>
                <a:gd name="T18" fmla="*/ 31140 w 1645"/>
                <a:gd name="T19" fmla="*/ 83 h 1608"/>
                <a:gd name="T20" fmla="*/ 31498 w 1645"/>
                <a:gd name="T21" fmla="*/ 90 h 1608"/>
                <a:gd name="T22" fmla="*/ 33346 w 1645"/>
                <a:gd name="T23" fmla="*/ 114 h 1608"/>
                <a:gd name="T24" fmla="*/ 33668 w 1645"/>
                <a:gd name="T25" fmla="*/ 122 h 1608"/>
                <a:gd name="T26" fmla="*/ 34771 w 1645"/>
                <a:gd name="T27" fmla="*/ 126 h 1608"/>
                <a:gd name="T28" fmla="*/ 40187 w 1645"/>
                <a:gd name="T29" fmla="*/ 138 h 1608"/>
                <a:gd name="T30" fmla="*/ 49590 w 1645"/>
                <a:gd name="T31" fmla="*/ 152 h 1608"/>
                <a:gd name="T32" fmla="*/ 45609 w 1645"/>
                <a:gd name="T33" fmla="*/ 169 h 1608"/>
                <a:gd name="T34" fmla="*/ 41286 w 1645"/>
                <a:gd name="T35" fmla="*/ 190 h 1608"/>
                <a:gd name="T36" fmla="*/ 32580 w 1645"/>
                <a:gd name="T37" fmla="*/ 220 h 1608"/>
                <a:gd name="T38" fmla="*/ 32975 w 1645"/>
                <a:gd name="T39" fmla="*/ 346 h 1608"/>
                <a:gd name="T40" fmla="*/ 32580 w 1645"/>
                <a:gd name="T41" fmla="*/ 363 h 1608"/>
                <a:gd name="T42" fmla="*/ 31498 w 1645"/>
                <a:gd name="T43" fmla="*/ 357 h 1608"/>
                <a:gd name="T44" fmla="*/ 30433 w 1645"/>
                <a:gd name="T45" fmla="*/ 341 h 1608"/>
                <a:gd name="T46" fmla="*/ 27894 w 1645"/>
                <a:gd name="T47" fmla="*/ 305 h 1608"/>
                <a:gd name="T48" fmla="*/ 25011 w 1645"/>
                <a:gd name="T49" fmla="*/ 247 h 1608"/>
                <a:gd name="T50" fmla="*/ 23523 w 1645"/>
                <a:gd name="T51" fmla="*/ 250 h 1608"/>
                <a:gd name="T52" fmla="*/ 22849 w 1645"/>
                <a:gd name="T53" fmla="*/ 258 h 1608"/>
                <a:gd name="T54" fmla="*/ 19550 w 1645"/>
                <a:gd name="T55" fmla="*/ 278 h 1608"/>
                <a:gd name="T56" fmla="*/ 16692 w 1645"/>
                <a:gd name="T57" fmla="*/ 297 h 1608"/>
                <a:gd name="T58" fmla="*/ 12320 w 1645"/>
                <a:gd name="T59" fmla="*/ 328 h 1608"/>
                <a:gd name="T60" fmla="*/ 9419 w 1645"/>
                <a:gd name="T61" fmla="*/ 343 h 1608"/>
                <a:gd name="T62" fmla="*/ 10151 w 1645"/>
                <a:gd name="T63" fmla="*/ 319 h 1608"/>
                <a:gd name="T64" fmla="*/ 11990 w 1645"/>
                <a:gd name="T65" fmla="*/ 275 h 1608"/>
                <a:gd name="T66" fmla="*/ 12697 w 1645"/>
                <a:gd name="T67" fmla="*/ 258 h 1608"/>
                <a:gd name="T68" fmla="*/ 13397 w 1645"/>
                <a:gd name="T69" fmla="*/ 250 h 1608"/>
                <a:gd name="T70" fmla="*/ 14493 w 1645"/>
                <a:gd name="T71" fmla="*/ 225 h 1608"/>
                <a:gd name="T72" fmla="*/ 14890 w 1645"/>
                <a:gd name="T73" fmla="*/ 217 h 1608"/>
                <a:gd name="T74" fmla="*/ 12697 w 1645"/>
                <a:gd name="T75" fmla="*/ 183 h 1608"/>
                <a:gd name="T76" fmla="*/ 10517 w 1645"/>
                <a:gd name="T77" fmla="*/ 167 h 1608"/>
                <a:gd name="T78" fmla="*/ 7636 w 1645"/>
                <a:gd name="T79" fmla="*/ 143 h 1608"/>
                <a:gd name="T80" fmla="*/ 6909 w 1645"/>
                <a:gd name="T81" fmla="*/ 133 h 1608"/>
                <a:gd name="T82" fmla="*/ 5819 w 1645"/>
                <a:gd name="T83" fmla="*/ 132 h 1608"/>
                <a:gd name="T84" fmla="*/ 2931 w 1645"/>
                <a:gd name="T85" fmla="*/ 111 h 1608"/>
                <a:gd name="T86" fmla="*/ 1107 w 1645"/>
                <a:gd name="T87" fmla="*/ 94 h 1608"/>
                <a:gd name="T88" fmla="*/ 403 w 1645"/>
                <a:gd name="T89" fmla="*/ 85 h 1608"/>
                <a:gd name="T90" fmla="*/ 2571 w 1645"/>
                <a:gd name="T91" fmla="*/ 88 h 1608"/>
                <a:gd name="T92" fmla="*/ 11632 w 1645"/>
                <a:gd name="T93" fmla="*/ 111 h 1608"/>
                <a:gd name="T94" fmla="*/ 17773 w 1645"/>
                <a:gd name="T95" fmla="*/ 119 h 1608"/>
                <a:gd name="T96" fmla="*/ 18863 w 1645"/>
                <a:gd name="T97" fmla="*/ 122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7" name="Freeform 4"/>
            <p:cNvSpPr>
              <a:spLocks/>
            </p:cNvSpPr>
            <p:nvPr/>
          </p:nvSpPr>
          <p:spPr bwMode="auto">
            <a:xfrm rot="-874291">
              <a:off x="1886" y="-22"/>
              <a:ext cx="1734" cy="1332"/>
            </a:xfrm>
            <a:custGeom>
              <a:avLst/>
              <a:gdLst>
                <a:gd name="T0" fmla="*/ 1703 w 1645"/>
                <a:gd name="T1" fmla="*/ 15 h 1608"/>
                <a:gd name="T2" fmla="*/ 1866 w 1645"/>
                <a:gd name="T3" fmla="*/ 10 h 1608"/>
                <a:gd name="T4" fmla="*/ 1927 w 1645"/>
                <a:gd name="T5" fmla="*/ 9 h 1608"/>
                <a:gd name="T6" fmla="*/ 2059 w 1645"/>
                <a:gd name="T7" fmla="*/ 6 h 1608"/>
                <a:gd name="T8" fmla="*/ 2125 w 1645"/>
                <a:gd name="T9" fmla="*/ 5 h 1608"/>
                <a:gd name="T10" fmla="*/ 2226 w 1645"/>
                <a:gd name="T11" fmla="*/ 2 h 1608"/>
                <a:gd name="T12" fmla="*/ 2256 w 1645"/>
                <a:gd name="T13" fmla="*/ 2 h 1608"/>
                <a:gd name="T14" fmla="*/ 2287 w 1645"/>
                <a:gd name="T15" fmla="*/ 0 h 1608"/>
                <a:gd name="T16" fmla="*/ 2417 w 1645"/>
                <a:gd name="T17" fmla="*/ 3 h 1608"/>
                <a:gd name="T18" fmla="*/ 2812 w 1645"/>
                <a:gd name="T19" fmla="*/ 10 h 1608"/>
                <a:gd name="T20" fmla="*/ 2848 w 1645"/>
                <a:gd name="T21" fmla="*/ 11 h 1608"/>
                <a:gd name="T22" fmla="*/ 3006 w 1645"/>
                <a:gd name="T23" fmla="*/ 14 h 1608"/>
                <a:gd name="T24" fmla="*/ 3039 w 1645"/>
                <a:gd name="T25" fmla="*/ 15 h 1608"/>
                <a:gd name="T26" fmla="*/ 3136 w 1645"/>
                <a:gd name="T27" fmla="*/ 15 h 1608"/>
                <a:gd name="T28" fmla="*/ 3628 w 1645"/>
                <a:gd name="T29" fmla="*/ 17 h 1608"/>
                <a:gd name="T30" fmla="*/ 4479 w 1645"/>
                <a:gd name="T31" fmla="*/ 18 h 1608"/>
                <a:gd name="T32" fmla="*/ 4116 w 1645"/>
                <a:gd name="T33" fmla="*/ 22 h 1608"/>
                <a:gd name="T34" fmla="*/ 3723 w 1645"/>
                <a:gd name="T35" fmla="*/ 23 h 1608"/>
                <a:gd name="T36" fmla="*/ 2940 w 1645"/>
                <a:gd name="T37" fmla="*/ 27 h 1608"/>
                <a:gd name="T38" fmla="*/ 2973 w 1645"/>
                <a:gd name="T39" fmla="*/ 42 h 1608"/>
                <a:gd name="T40" fmla="*/ 2940 w 1645"/>
                <a:gd name="T41" fmla="*/ 45 h 1608"/>
                <a:gd name="T42" fmla="*/ 2848 w 1645"/>
                <a:gd name="T43" fmla="*/ 43 h 1608"/>
                <a:gd name="T44" fmla="*/ 2748 w 1645"/>
                <a:gd name="T45" fmla="*/ 41 h 1608"/>
                <a:gd name="T46" fmla="*/ 2517 w 1645"/>
                <a:gd name="T47" fmla="*/ 37 h 1608"/>
                <a:gd name="T48" fmla="*/ 2256 w 1645"/>
                <a:gd name="T49" fmla="*/ 31 h 1608"/>
                <a:gd name="T50" fmla="*/ 2125 w 1645"/>
                <a:gd name="T51" fmla="*/ 31 h 1608"/>
                <a:gd name="T52" fmla="*/ 2059 w 1645"/>
                <a:gd name="T53" fmla="*/ 31 h 1608"/>
                <a:gd name="T54" fmla="*/ 1766 w 1645"/>
                <a:gd name="T55" fmla="*/ 34 h 1608"/>
                <a:gd name="T56" fmla="*/ 1505 w 1645"/>
                <a:gd name="T57" fmla="*/ 36 h 1608"/>
                <a:gd name="T58" fmla="*/ 1112 w 1645"/>
                <a:gd name="T59" fmla="*/ 40 h 1608"/>
                <a:gd name="T60" fmla="*/ 852 w 1645"/>
                <a:gd name="T61" fmla="*/ 42 h 1608"/>
                <a:gd name="T62" fmla="*/ 913 w 1645"/>
                <a:gd name="T63" fmla="*/ 39 h 1608"/>
                <a:gd name="T64" fmla="*/ 1080 w 1645"/>
                <a:gd name="T65" fmla="*/ 34 h 1608"/>
                <a:gd name="T66" fmla="*/ 1148 w 1645"/>
                <a:gd name="T67" fmla="*/ 31 h 1608"/>
                <a:gd name="T68" fmla="*/ 1211 w 1645"/>
                <a:gd name="T69" fmla="*/ 31 h 1608"/>
                <a:gd name="T70" fmla="*/ 1308 w 1645"/>
                <a:gd name="T71" fmla="*/ 27 h 1608"/>
                <a:gd name="T72" fmla="*/ 1344 w 1645"/>
                <a:gd name="T73" fmla="*/ 26 h 1608"/>
                <a:gd name="T74" fmla="*/ 1148 w 1645"/>
                <a:gd name="T75" fmla="*/ 22 h 1608"/>
                <a:gd name="T76" fmla="*/ 950 w 1645"/>
                <a:gd name="T77" fmla="*/ 21 h 1608"/>
                <a:gd name="T78" fmla="*/ 689 w 1645"/>
                <a:gd name="T79" fmla="*/ 18 h 1608"/>
                <a:gd name="T80" fmla="*/ 622 w 1645"/>
                <a:gd name="T81" fmla="*/ 17 h 1608"/>
                <a:gd name="T82" fmla="*/ 527 w 1645"/>
                <a:gd name="T83" fmla="*/ 16 h 1608"/>
                <a:gd name="T84" fmla="*/ 264 w 1645"/>
                <a:gd name="T85" fmla="*/ 13 h 1608"/>
                <a:gd name="T86" fmla="*/ 100 w 1645"/>
                <a:gd name="T87" fmla="*/ 12 h 1608"/>
                <a:gd name="T88" fmla="*/ 36 w 1645"/>
                <a:gd name="T89" fmla="*/ 10 h 1608"/>
                <a:gd name="T90" fmla="*/ 232 w 1645"/>
                <a:gd name="T91" fmla="*/ 10 h 1608"/>
                <a:gd name="T92" fmla="*/ 1046 w 1645"/>
                <a:gd name="T93" fmla="*/ 13 h 1608"/>
                <a:gd name="T94" fmla="*/ 1602 w 1645"/>
                <a:gd name="T95" fmla="*/ 15 h 1608"/>
                <a:gd name="T96" fmla="*/ 1703 w 1645"/>
                <a:gd name="T97" fmla="*/ 15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6147" name="Rectangle 10"/>
          <p:cNvSpPr>
            <a:spLocks noChangeArrowheads="1"/>
          </p:cNvSpPr>
          <p:nvPr/>
        </p:nvSpPr>
        <p:spPr bwMode="auto">
          <a:xfrm>
            <a:off x="2743200" y="304800"/>
            <a:ext cx="6324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a:r>
              <a:rPr lang="en-US" sz="2800" b="1" dirty="0" smtClean="0">
                <a:solidFill>
                  <a:srgbClr val="C00000"/>
                </a:solidFill>
                <a:latin typeface="Verdana" pitchFamily="34" charset="0"/>
              </a:rPr>
              <a:t>Steps </a:t>
            </a:r>
            <a:r>
              <a:rPr lang="en-US" sz="2800" b="1" dirty="0">
                <a:solidFill>
                  <a:srgbClr val="C00000"/>
                </a:solidFill>
                <a:latin typeface="Verdana" pitchFamily="34" charset="0"/>
              </a:rPr>
              <a:t>for Effective Advocacy</a:t>
            </a:r>
          </a:p>
        </p:txBody>
      </p:sp>
      <p:sp>
        <p:nvSpPr>
          <p:cNvPr id="6148" name="Rectangle 5"/>
          <p:cNvSpPr>
            <a:spLocks noChangeArrowheads="1"/>
          </p:cNvSpPr>
          <p:nvPr/>
        </p:nvSpPr>
        <p:spPr bwMode="auto">
          <a:xfrm>
            <a:off x="0" y="0"/>
            <a:ext cx="2438400" cy="6858000"/>
          </a:xfrm>
          <a:prstGeom prst="rect">
            <a:avLst/>
          </a:prstGeom>
          <a:solidFill>
            <a:srgbClr val="C00000"/>
          </a:solidFill>
          <a:ln w="9525">
            <a:solidFill>
              <a:schemeClr val="tx1"/>
            </a:solidFill>
            <a:miter lim="800000"/>
            <a:headEnd/>
            <a:tailEnd/>
          </a:ln>
        </p:spPr>
        <p:txBody>
          <a:bodyPr wrap="none" anchor="ctr"/>
          <a:lstStyle/>
          <a:p>
            <a:endParaRPr lang="en-US"/>
          </a:p>
        </p:txBody>
      </p:sp>
      <p:sp>
        <p:nvSpPr>
          <p:cNvPr id="6149" name="WordArt 11"/>
          <p:cNvSpPr>
            <a:spLocks noChangeArrowheads="1" noChangeShapeType="1" noTextEdit="1"/>
          </p:cNvSpPr>
          <p:nvPr/>
        </p:nvSpPr>
        <p:spPr bwMode="auto">
          <a:xfrm rot="-5378581">
            <a:off x="-39687" y="1411287"/>
            <a:ext cx="3505200" cy="11398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solidFill>
                  <a:srgbClr val="DDDDDD"/>
                </a:solidFill>
                <a:latin typeface="Verdana"/>
                <a:ea typeface="Verdana"/>
                <a:cs typeface="Verdana"/>
              </a:rPr>
              <a:t>Advocacy</a:t>
            </a:r>
          </a:p>
        </p:txBody>
      </p:sp>
      <p:sp>
        <p:nvSpPr>
          <p:cNvPr id="5125" name="Text Box 12"/>
          <p:cNvSpPr txBox="1">
            <a:spLocks noChangeArrowheads="1"/>
          </p:cNvSpPr>
          <p:nvPr/>
        </p:nvSpPr>
        <p:spPr bwMode="auto">
          <a:xfrm>
            <a:off x="2743200" y="1066800"/>
            <a:ext cx="5943600" cy="4108817"/>
          </a:xfrm>
          <a:prstGeom prst="rect">
            <a:avLst/>
          </a:prstGeom>
          <a:noFill/>
          <a:ln w="9525">
            <a:noFill/>
            <a:miter lim="800000"/>
            <a:headEnd/>
            <a:tailEnd/>
          </a:ln>
        </p:spPr>
        <p:txBody>
          <a:bodyPr>
            <a:spAutoFit/>
          </a:bodyPr>
          <a:lstStyle/>
          <a:p>
            <a:pPr marL="457200" indent="-457200">
              <a:spcBef>
                <a:spcPct val="50000"/>
              </a:spcBef>
              <a:buFontTx/>
              <a:buAutoNum type="arabicPeriod"/>
              <a:defRPr/>
            </a:pPr>
            <a:endParaRPr lang="en-US" sz="1800" b="1" dirty="0" smtClean="0">
              <a:solidFill>
                <a:schemeClr val="bg2">
                  <a:lumMod val="75000"/>
                </a:schemeClr>
              </a:solidFill>
              <a:latin typeface="Verdana" pitchFamily="34" charset="0"/>
            </a:endParaRPr>
          </a:p>
          <a:p>
            <a:pPr marL="457200" indent="-457200">
              <a:spcBef>
                <a:spcPct val="50000"/>
              </a:spcBef>
              <a:buFontTx/>
              <a:buAutoNum type="arabicPeriod"/>
              <a:defRPr/>
            </a:pPr>
            <a:r>
              <a:rPr lang="en-US" sz="1800" b="1" dirty="0" smtClean="0">
                <a:solidFill>
                  <a:schemeClr val="bg2">
                    <a:lumMod val="75000"/>
                  </a:schemeClr>
                </a:solidFill>
                <a:latin typeface="Verdana" pitchFamily="34" charset="0"/>
              </a:rPr>
              <a:t>Define Advocacy</a:t>
            </a:r>
            <a:endParaRPr lang="en-US" sz="1800" b="1" dirty="0">
              <a:solidFill>
                <a:schemeClr val="bg2">
                  <a:lumMod val="75000"/>
                </a:schemeClr>
              </a:solidFill>
              <a:latin typeface="Verdana" pitchFamily="34" charset="0"/>
            </a:endParaRPr>
          </a:p>
          <a:p>
            <a:pPr marL="457200" indent="-457200">
              <a:spcBef>
                <a:spcPct val="50000"/>
              </a:spcBef>
              <a:buFontTx/>
              <a:buAutoNum type="arabicPeriod"/>
              <a:defRPr/>
            </a:pPr>
            <a:r>
              <a:rPr lang="en-US" sz="1800" b="1" dirty="0" smtClean="0">
                <a:solidFill>
                  <a:schemeClr val="bg2">
                    <a:lumMod val="75000"/>
                  </a:schemeClr>
                </a:solidFill>
                <a:latin typeface="Verdana" pitchFamily="34" charset="0"/>
              </a:rPr>
              <a:t>Define your issue</a:t>
            </a:r>
            <a:endParaRPr lang="en-US" sz="1800" b="1" dirty="0">
              <a:solidFill>
                <a:schemeClr val="bg2">
                  <a:lumMod val="75000"/>
                </a:schemeClr>
              </a:solidFill>
              <a:latin typeface="Verdana" pitchFamily="34" charset="0"/>
            </a:endParaRPr>
          </a:p>
          <a:p>
            <a:pPr marL="457200" indent="-457200">
              <a:spcBef>
                <a:spcPct val="50000"/>
              </a:spcBef>
              <a:buFontTx/>
              <a:buAutoNum type="arabicPeriod"/>
              <a:defRPr/>
            </a:pPr>
            <a:r>
              <a:rPr lang="en-US" sz="1800" b="1" dirty="0" smtClean="0">
                <a:solidFill>
                  <a:schemeClr val="bg2">
                    <a:lumMod val="75000"/>
                  </a:schemeClr>
                </a:solidFill>
                <a:latin typeface="Verdana" pitchFamily="34" charset="0"/>
              </a:rPr>
              <a:t>Form a chorus of voices</a:t>
            </a:r>
            <a:endParaRPr lang="en-US" sz="1800" b="1" dirty="0">
              <a:solidFill>
                <a:schemeClr val="bg2">
                  <a:lumMod val="75000"/>
                </a:schemeClr>
              </a:solidFill>
              <a:latin typeface="Verdana" pitchFamily="34" charset="0"/>
            </a:endParaRPr>
          </a:p>
          <a:p>
            <a:pPr marL="457200" indent="-457200">
              <a:spcBef>
                <a:spcPct val="50000"/>
              </a:spcBef>
              <a:buFontTx/>
              <a:buAutoNum type="arabicPeriod"/>
              <a:defRPr/>
            </a:pPr>
            <a:r>
              <a:rPr lang="en-US" sz="1800" b="1" dirty="0" smtClean="0">
                <a:solidFill>
                  <a:schemeClr val="bg2">
                    <a:lumMod val="75000"/>
                  </a:schemeClr>
                </a:solidFill>
                <a:latin typeface="Verdana" pitchFamily="34" charset="0"/>
              </a:rPr>
              <a:t>Check your facts</a:t>
            </a:r>
          </a:p>
          <a:p>
            <a:pPr marL="457200" indent="-457200">
              <a:spcBef>
                <a:spcPct val="50000"/>
              </a:spcBef>
              <a:buFontTx/>
              <a:buAutoNum type="arabicPeriod"/>
              <a:defRPr/>
            </a:pPr>
            <a:r>
              <a:rPr lang="en-US" sz="1800" b="1" dirty="0" smtClean="0">
                <a:solidFill>
                  <a:schemeClr val="bg2">
                    <a:lumMod val="75000"/>
                  </a:schemeClr>
                </a:solidFill>
                <a:latin typeface="Verdana" pitchFamily="34" charset="0"/>
              </a:rPr>
              <a:t>Identify your audience</a:t>
            </a:r>
          </a:p>
          <a:p>
            <a:pPr marL="457200" indent="-457200">
              <a:spcBef>
                <a:spcPct val="50000"/>
              </a:spcBef>
              <a:buFontTx/>
              <a:buAutoNum type="arabicPeriod"/>
              <a:defRPr/>
            </a:pPr>
            <a:r>
              <a:rPr lang="en-US" sz="1800" b="1" dirty="0" smtClean="0">
                <a:solidFill>
                  <a:schemeClr val="bg2">
                    <a:lumMod val="75000"/>
                  </a:schemeClr>
                </a:solidFill>
                <a:latin typeface="Verdana" pitchFamily="34" charset="0"/>
              </a:rPr>
              <a:t>Know how decisions are made</a:t>
            </a:r>
          </a:p>
          <a:p>
            <a:pPr marL="457200" indent="-457200">
              <a:spcBef>
                <a:spcPct val="50000"/>
              </a:spcBef>
              <a:buFontTx/>
              <a:buAutoNum type="arabicPeriod"/>
              <a:defRPr/>
            </a:pPr>
            <a:r>
              <a:rPr lang="en-US" sz="1800" b="1" dirty="0" smtClean="0">
                <a:solidFill>
                  <a:schemeClr val="bg2">
                    <a:lumMod val="75000"/>
                  </a:schemeClr>
                </a:solidFill>
                <a:latin typeface="Verdana" pitchFamily="34" charset="0"/>
              </a:rPr>
              <a:t>Sustain your vision</a:t>
            </a:r>
          </a:p>
          <a:p>
            <a:pPr marL="457200" indent="-457200">
              <a:spcBef>
                <a:spcPct val="50000"/>
              </a:spcBef>
              <a:buFontTx/>
              <a:buAutoNum type="arabicPeriod"/>
              <a:defRPr/>
            </a:pPr>
            <a:r>
              <a:rPr lang="en-US" sz="1800" b="1" dirty="0" smtClean="0">
                <a:solidFill>
                  <a:schemeClr val="bg2">
                    <a:lumMod val="75000"/>
                  </a:schemeClr>
                </a:solidFill>
                <a:latin typeface="Verdana" pitchFamily="34" charset="0"/>
              </a:rPr>
              <a:t>Evaluate your progress</a:t>
            </a:r>
            <a:endParaRPr lang="en-US" sz="1800" b="1" dirty="0">
              <a:solidFill>
                <a:schemeClr val="bg2">
                  <a:lumMod val="75000"/>
                </a:schemeClr>
              </a:solidFill>
              <a:latin typeface="Verdana" pitchFamily="34" charset="0"/>
            </a:endParaRPr>
          </a:p>
          <a:p>
            <a:pPr marL="457200" indent="-457200">
              <a:spcBef>
                <a:spcPct val="50000"/>
              </a:spcBef>
              <a:buFontTx/>
              <a:buAutoNum type="arabicPeriod"/>
              <a:defRPr/>
            </a:pPr>
            <a:r>
              <a:rPr lang="en-US" sz="1800" b="1" dirty="0" smtClean="0">
                <a:solidFill>
                  <a:schemeClr val="bg2">
                    <a:lumMod val="75000"/>
                  </a:schemeClr>
                </a:solidFill>
                <a:latin typeface="Verdana" pitchFamily="34" charset="0"/>
              </a:rPr>
              <a:t>Monitor </a:t>
            </a:r>
            <a:r>
              <a:rPr lang="en-US" sz="1800" b="1" dirty="0">
                <a:solidFill>
                  <a:schemeClr val="bg2">
                    <a:lumMod val="75000"/>
                  </a:schemeClr>
                </a:solidFill>
                <a:latin typeface="Verdana" pitchFamily="34" charset="0"/>
              </a:rPr>
              <a:t>the </a:t>
            </a:r>
            <a:r>
              <a:rPr lang="en-US" sz="1800" b="1" dirty="0" smtClean="0">
                <a:solidFill>
                  <a:schemeClr val="bg2">
                    <a:lumMod val="75000"/>
                  </a:schemeClr>
                </a:solidFill>
                <a:latin typeface="Verdana" pitchFamily="34" charset="0"/>
              </a:rPr>
              <a:t>Implementation</a:t>
            </a:r>
            <a:endParaRPr lang="en-US" sz="1800" b="1" dirty="0">
              <a:solidFill>
                <a:schemeClr val="bg2">
                  <a:lumMod val="75000"/>
                </a:schemeClr>
              </a:solidFill>
              <a:latin typeface="Verdana" pitchFamily="34" charset="0"/>
            </a:endParaRPr>
          </a:p>
        </p:txBody>
      </p:sp>
      <p:grpSp>
        <p:nvGrpSpPr>
          <p:cNvPr id="6151" name="Group 13"/>
          <p:cNvGrpSpPr>
            <a:grpSpLocks/>
          </p:cNvGrpSpPr>
          <p:nvPr/>
        </p:nvGrpSpPr>
        <p:grpSpPr bwMode="auto">
          <a:xfrm>
            <a:off x="457200" y="4114800"/>
            <a:ext cx="2324100" cy="2449513"/>
            <a:chOff x="457200" y="4114800"/>
            <a:chExt cx="2324100" cy="2449513"/>
          </a:xfrm>
        </p:grpSpPr>
        <p:sp>
          <p:nvSpPr>
            <p:cNvPr id="6152" name="Freeform 6"/>
            <p:cNvSpPr>
              <a:spLocks/>
            </p:cNvSpPr>
            <p:nvPr/>
          </p:nvSpPr>
          <p:spPr bwMode="auto">
            <a:xfrm rot="954732">
              <a:off x="1812925" y="5207000"/>
              <a:ext cx="968375" cy="966788"/>
            </a:xfrm>
            <a:custGeom>
              <a:avLst/>
              <a:gdLst>
                <a:gd name="T0" fmla="*/ 2147483647 w 1645"/>
                <a:gd name="T1" fmla="*/ 2147483647 h 1608"/>
                <a:gd name="T2" fmla="*/ 2147483647 w 1645"/>
                <a:gd name="T3" fmla="*/ 2147483647 h 1608"/>
                <a:gd name="T4" fmla="*/ 2147483647 w 1645"/>
                <a:gd name="T5" fmla="*/ 2147483647 h 1608"/>
                <a:gd name="T6" fmla="*/ 2147483647 w 1645"/>
                <a:gd name="T7" fmla="*/ 2147483647 h 1608"/>
                <a:gd name="T8" fmla="*/ 2147483647 w 1645"/>
                <a:gd name="T9" fmla="*/ 2147483647 h 1608"/>
                <a:gd name="T10" fmla="*/ 2147483647 w 1645"/>
                <a:gd name="T11" fmla="*/ 2147483647 h 1608"/>
                <a:gd name="T12" fmla="*/ 2147483647 w 1645"/>
                <a:gd name="T13" fmla="*/ 2147483647 h 1608"/>
                <a:gd name="T14" fmla="*/ 2147483647 w 1645"/>
                <a:gd name="T15" fmla="*/ 0 h 1608"/>
                <a:gd name="T16" fmla="*/ 2147483647 w 1645"/>
                <a:gd name="T17" fmla="*/ 2147483647 h 1608"/>
                <a:gd name="T18" fmla="*/ 2147483647 w 1645"/>
                <a:gd name="T19" fmla="*/ 2147483647 h 1608"/>
                <a:gd name="T20" fmla="*/ 2147483647 w 1645"/>
                <a:gd name="T21" fmla="*/ 2147483647 h 1608"/>
                <a:gd name="T22" fmla="*/ 2147483647 w 1645"/>
                <a:gd name="T23" fmla="*/ 2147483647 h 1608"/>
                <a:gd name="T24" fmla="*/ 2147483647 w 1645"/>
                <a:gd name="T25" fmla="*/ 2147483647 h 1608"/>
                <a:gd name="T26" fmla="*/ 2147483647 w 1645"/>
                <a:gd name="T27" fmla="*/ 2147483647 h 1608"/>
                <a:gd name="T28" fmla="*/ 2147483647 w 1645"/>
                <a:gd name="T29" fmla="*/ 2147483647 h 1608"/>
                <a:gd name="T30" fmla="*/ 2147483647 w 1645"/>
                <a:gd name="T31" fmla="*/ 2147483647 h 1608"/>
                <a:gd name="T32" fmla="*/ 2147483647 w 1645"/>
                <a:gd name="T33" fmla="*/ 2147483647 h 1608"/>
                <a:gd name="T34" fmla="*/ 2147483647 w 1645"/>
                <a:gd name="T35" fmla="*/ 2147483647 h 1608"/>
                <a:gd name="T36" fmla="*/ 2147483647 w 1645"/>
                <a:gd name="T37" fmla="*/ 2147483647 h 1608"/>
                <a:gd name="T38" fmla="*/ 2147483647 w 1645"/>
                <a:gd name="T39" fmla="*/ 2147483647 h 1608"/>
                <a:gd name="T40" fmla="*/ 2147483647 w 1645"/>
                <a:gd name="T41" fmla="*/ 2147483647 h 1608"/>
                <a:gd name="T42" fmla="*/ 2147483647 w 1645"/>
                <a:gd name="T43" fmla="*/ 2147483647 h 1608"/>
                <a:gd name="T44" fmla="*/ 2147483647 w 1645"/>
                <a:gd name="T45" fmla="*/ 2147483647 h 1608"/>
                <a:gd name="T46" fmla="*/ 2147483647 w 1645"/>
                <a:gd name="T47" fmla="*/ 2147483647 h 1608"/>
                <a:gd name="T48" fmla="*/ 2147483647 w 1645"/>
                <a:gd name="T49" fmla="*/ 2147483647 h 1608"/>
                <a:gd name="T50" fmla="*/ 2147483647 w 1645"/>
                <a:gd name="T51" fmla="*/ 2147483647 h 1608"/>
                <a:gd name="T52" fmla="*/ 2147483647 w 1645"/>
                <a:gd name="T53" fmla="*/ 2147483647 h 1608"/>
                <a:gd name="T54" fmla="*/ 2147483647 w 1645"/>
                <a:gd name="T55" fmla="*/ 2147483647 h 1608"/>
                <a:gd name="T56" fmla="*/ 2147483647 w 1645"/>
                <a:gd name="T57" fmla="*/ 2147483647 h 1608"/>
                <a:gd name="T58" fmla="*/ 2147483647 w 1645"/>
                <a:gd name="T59" fmla="*/ 2147483647 h 1608"/>
                <a:gd name="T60" fmla="*/ 2147483647 w 1645"/>
                <a:gd name="T61" fmla="*/ 2147483647 h 1608"/>
                <a:gd name="T62" fmla="*/ 2147483647 w 1645"/>
                <a:gd name="T63" fmla="*/ 2147483647 h 1608"/>
                <a:gd name="T64" fmla="*/ 2147483647 w 1645"/>
                <a:gd name="T65" fmla="*/ 2147483647 h 1608"/>
                <a:gd name="T66" fmla="*/ 2147483647 w 1645"/>
                <a:gd name="T67" fmla="*/ 2147483647 h 1608"/>
                <a:gd name="T68" fmla="*/ 2147483647 w 1645"/>
                <a:gd name="T69" fmla="*/ 2147483647 h 1608"/>
                <a:gd name="T70" fmla="*/ 2147483647 w 1645"/>
                <a:gd name="T71" fmla="*/ 2147483647 h 1608"/>
                <a:gd name="T72" fmla="*/ 2147483647 w 1645"/>
                <a:gd name="T73" fmla="*/ 2147483647 h 1608"/>
                <a:gd name="T74" fmla="*/ 2147483647 w 1645"/>
                <a:gd name="T75" fmla="*/ 2147483647 h 1608"/>
                <a:gd name="T76" fmla="*/ 2147483647 w 1645"/>
                <a:gd name="T77" fmla="*/ 2147483647 h 1608"/>
                <a:gd name="T78" fmla="*/ 2147483647 w 1645"/>
                <a:gd name="T79" fmla="*/ 2147483647 h 1608"/>
                <a:gd name="T80" fmla="*/ 2147483647 w 1645"/>
                <a:gd name="T81" fmla="*/ 2147483647 h 1608"/>
                <a:gd name="T82" fmla="*/ 2147483647 w 1645"/>
                <a:gd name="T83" fmla="*/ 2147483647 h 1608"/>
                <a:gd name="T84" fmla="*/ 2147483647 w 1645"/>
                <a:gd name="T85" fmla="*/ 2147483647 h 1608"/>
                <a:gd name="T86" fmla="*/ 2147483647 w 1645"/>
                <a:gd name="T87" fmla="*/ 2147483647 h 1608"/>
                <a:gd name="T88" fmla="*/ 2147483647 w 1645"/>
                <a:gd name="T89" fmla="*/ 2147483647 h 1608"/>
                <a:gd name="T90" fmla="*/ 2147483647 w 1645"/>
                <a:gd name="T91" fmla="*/ 2147483647 h 1608"/>
                <a:gd name="T92" fmla="*/ 2147483647 w 1645"/>
                <a:gd name="T93" fmla="*/ 2147483647 h 1608"/>
                <a:gd name="T94" fmla="*/ 2147483647 w 1645"/>
                <a:gd name="T95" fmla="*/ 2147483647 h 1608"/>
                <a:gd name="T96" fmla="*/ 2147483647 w 1645"/>
                <a:gd name="T97" fmla="*/ 2147483647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3" name="Freeform 7"/>
            <p:cNvSpPr>
              <a:spLocks/>
            </p:cNvSpPr>
            <p:nvPr/>
          </p:nvSpPr>
          <p:spPr bwMode="auto">
            <a:xfrm>
              <a:off x="1028700" y="5648325"/>
              <a:ext cx="890588" cy="687388"/>
            </a:xfrm>
            <a:custGeom>
              <a:avLst/>
              <a:gdLst>
                <a:gd name="T0" fmla="*/ 0 w 873"/>
                <a:gd name="T1" fmla="*/ 2147483647 h 674"/>
                <a:gd name="T2" fmla="*/ 2147483647 w 873"/>
                <a:gd name="T3" fmla="*/ 2147483647 h 674"/>
                <a:gd name="T4" fmla="*/ 2147483647 w 873"/>
                <a:gd name="T5" fmla="*/ 2147483647 h 674"/>
                <a:gd name="T6" fmla="*/ 2147483647 w 873"/>
                <a:gd name="T7" fmla="*/ 2147483647 h 674"/>
                <a:gd name="T8" fmla="*/ 2147483647 w 873"/>
                <a:gd name="T9" fmla="*/ 2147483647 h 674"/>
                <a:gd name="T10" fmla="*/ 2147483647 w 873"/>
                <a:gd name="T11" fmla="*/ 2147483647 h 674"/>
                <a:gd name="T12" fmla="*/ 2147483647 w 873"/>
                <a:gd name="T13" fmla="*/ 2147483647 h 674"/>
                <a:gd name="T14" fmla="*/ 2147483647 w 873"/>
                <a:gd name="T15" fmla="*/ 2147483647 h 674"/>
                <a:gd name="T16" fmla="*/ 2147483647 w 873"/>
                <a:gd name="T17" fmla="*/ 2147483647 h 674"/>
                <a:gd name="T18" fmla="*/ 2147483647 w 873"/>
                <a:gd name="T19" fmla="*/ 2147483647 h 674"/>
                <a:gd name="T20" fmla="*/ 2147483647 w 873"/>
                <a:gd name="T21" fmla="*/ 2147483647 h 674"/>
                <a:gd name="T22" fmla="*/ 2147483647 w 873"/>
                <a:gd name="T23" fmla="*/ 2147483647 h 674"/>
                <a:gd name="T24" fmla="*/ 2147483647 w 873"/>
                <a:gd name="T25" fmla="*/ 2147483647 h 674"/>
                <a:gd name="T26" fmla="*/ 2147483647 w 873"/>
                <a:gd name="T27" fmla="*/ 2147483647 h 674"/>
                <a:gd name="T28" fmla="*/ 2147483647 w 873"/>
                <a:gd name="T29" fmla="*/ 2147483647 h 674"/>
                <a:gd name="T30" fmla="*/ 2147483647 w 873"/>
                <a:gd name="T31" fmla="*/ 2147483647 h 674"/>
                <a:gd name="T32" fmla="*/ 2147483647 w 873"/>
                <a:gd name="T33" fmla="*/ 2147483647 h 674"/>
                <a:gd name="T34" fmla="*/ 2147483647 w 873"/>
                <a:gd name="T35" fmla="*/ 2147483647 h 674"/>
                <a:gd name="T36" fmla="*/ 0 w 873"/>
                <a:gd name="T37" fmla="*/ 2147483647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a:lstStyle/>
            <a:p>
              <a:endParaRPr lang="en-US"/>
            </a:p>
          </p:txBody>
        </p:sp>
        <p:sp>
          <p:nvSpPr>
            <p:cNvPr id="6154" name="Freeform 8"/>
            <p:cNvSpPr>
              <a:spLocks/>
            </p:cNvSpPr>
            <p:nvPr/>
          </p:nvSpPr>
          <p:spPr bwMode="auto">
            <a:xfrm rot="954732">
              <a:off x="1295400" y="4114800"/>
              <a:ext cx="968375" cy="966788"/>
            </a:xfrm>
            <a:custGeom>
              <a:avLst/>
              <a:gdLst>
                <a:gd name="T0" fmla="*/ 2147483647 w 1645"/>
                <a:gd name="T1" fmla="*/ 2147483647 h 1608"/>
                <a:gd name="T2" fmla="*/ 2147483647 w 1645"/>
                <a:gd name="T3" fmla="*/ 2147483647 h 1608"/>
                <a:gd name="T4" fmla="*/ 2147483647 w 1645"/>
                <a:gd name="T5" fmla="*/ 2147483647 h 1608"/>
                <a:gd name="T6" fmla="*/ 2147483647 w 1645"/>
                <a:gd name="T7" fmla="*/ 2147483647 h 1608"/>
                <a:gd name="T8" fmla="*/ 2147483647 w 1645"/>
                <a:gd name="T9" fmla="*/ 2147483647 h 1608"/>
                <a:gd name="T10" fmla="*/ 2147483647 w 1645"/>
                <a:gd name="T11" fmla="*/ 2147483647 h 1608"/>
                <a:gd name="T12" fmla="*/ 2147483647 w 1645"/>
                <a:gd name="T13" fmla="*/ 2147483647 h 1608"/>
                <a:gd name="T14" fmla="*/ 2147483647 w 1645"/>
                <a:gd name="T15" fmla="*/ 0 h 1608"/>
                <a:gd name="T16" fmla="*/ 2147483647 w 1645"/>
                <a:gd name="T17" fmla="*/ 2147483647 h 1608"/>
                <a:gd name="T18" fmla="*/ 2147483647 w 1645"/>
                <a:gd name="T19" fmla="*/ 2147483647 h 1608"/>
                <a:gd name="T20" fmla="*/ 2147483647 w 1645"/>
                <a:gd name="T21" fmla="*/ 2147483647 h 1608"/>
                <a:gd name="T22" fmla="*/ 2147483647 w 1645"/>
                <a:gd name="T23" fmla="*/ 2147483647 h 1608"/>
                <a:gd name="T24" fmla="*/ 2147483647 w 1645"/>
                <a:gd name="T25" fmla="*/ 2147483647 h 1608"/>
                <a:gd name="T26" fmla="*/ 2147483647 w 1645"/>
                <a:gd name="T27" fmla="*/ 2147483647 h 1608"/>
                <a:gd name="T28" fmla="*/ 2147483647 w 1645"/>
                <a:gd name="T29" fmla="*/ 2147483647 h 1608"/>
                <a:gd name="T30" fmla="*/ 2147483647 w 1645"/>
                <a:gd name="T31" fmla="*/ 2147483647 h 1608"/>
                <a:gd name="T32" fmla="*/ 2147483647 w 1645"/>
                <a:gd name="T33" fmla="*/ 2147483647 h 1608"/>
                <a:gd name="T34" fmla="*/ 2147483647 w 1645"/>
                <a:gd name="T35" fmla="*/ 2147483647 h 1608"/>
                <a:gd name="T36" fmla="*/ 2147483647 w 1645"/>
                <a:gd name="T37" fmla="*/ 2147483647 h 1608"/>
                <a:gd name="T38" fmla="*/ 2147483647 w 1645"/>
                <a:gd name="T39" fmla="*/ 2147483647 h 1608"/>
                <a:gd name="T40" fmla="*/ 2147483647 w 1645"/>
                <a:gd name="T41" fmla="*/ 2147483647 h 1608"/>
                <a:gd name="T42" fmla="*/ 2147483647 w 1645"/>
                <a:gd name="T43" fmla="*/ 2147483647 h 1608"/>
                <a:gd name="T44" fmla="*/ 2147483647 w 1645"/>
                <a:gd name="T45" fmla="*/ 2147483647 h 1608"/>
                <a:gd name="T46" fmla="*/ 2147483647 w 1645"/>
                <a:gd name="T47" fmla="*/ 2147483647 h 1608"/>
                <a:gd name="T48" fmla="*/ 2147483647 w 1645"/>
                <a:gd name="T49" fmla="*/ 2147483647 h 1608"/>
                <a:gd name="T50" fmla="*/ 2147483647 w 1645"/>
                <a:gd name="T51" fmla="*/ 2147483647 h 1608"/>
                <a:gd name="T52" fmla="*/ 2147483647 w 1645"/>
                <a:gd name="T53" fmla="*/ 2147483647 h 1608"/>
                <a:gd name="T54" fmla="*/ 2147483647 w 1645"/>
                <a:gd name="T55" fmla="*/ 2147483647 h 1608"/>
                <a:gd name="T56" fmla="*/ 2147483647 w 1645"/>
                <a:gd name="T57" fmla="*/ 2147483647 h 1608"/>
                <a:gd name="T58" fmla="*/ 2147483647 w 1645"/>
                <a:gd name="T59" fmla="*/ 2147483647 h 1608"/>
                <a:gd name="T60" fmla="*/ 2147483647 w 1645"/>
                <a:gd name="T61" fmla="*/ 2147483647 h 1608"/>
                <a:gd name="T62" fmla="*/ 2147483647 w 1645"/>
                <a:gd name="T63" fmla="*/ 2147483647 h 1608"/>
                <a:gd name="T64" fmla="*/ 2147483647 w 1645"/>
                <a:gd name="T65" fmla="*/ 2147483647 h 1608"/>
                <a:gd name="T66" fmla="*/ 2147483647 w 1645"/>
                <a:gd name="T67" fmla="*/ 2147483647 h 1608"/>
                <a:gd name="T68" fmla="*/ 2147483647 w 1645"/>
                <a:gd name="T69" fmla="*/ 2147483647 h 1608"/>
                <a:gd name="T70" fmla="*/ 2147483647 w 1645"/>
                <a:gd name="T71" fmla="*/ 2147483647 h 1608"/>
                <a:gd name="T72" fmla="*/ 2147483647 w 1645"/>
                <a:gd name="T73" fmla="*/ 2147483647 h 1608"/>
                <a:gd name="T74" fmla="*/ 2147483647 w 1645"/>
                <a:gd name="T75" fmla="*/ 2147483647 h 1608"/>
                <a:gd name="T76" fmla="*/ 2147483647 w 1645"/>
                <a:gd name="T77" fmla="*/ 2147483647 h 1608"/>
                <a:gd name="T78" fmla="*/ 2147483647 w 1645"/>
                <a:gd name="T79" fmla="*/ 2147483647 h 1608"/>
                <a:gd name="T80" fmla="*/ 2147483647 w 1645"/>
                <a:gd name="T81" fmla="*/ 2147483647 h 1608"/>
                <a:gd name="T82" fmla="*/ 2147483647 w 1645"/>
                <a:gd name="T83" fmla="*/ 2147483647 h 1608"/>
                <a:gd name="T84" fmla="*/ 2147483647 w 1645"/>
                <a:gd name="T85" fmla="*/ 2147483647 h 1608"/>
                <a:gd name="T86" fmla="*/ 2147483647 w 1645"/>
                <a:gd name="T87" fmla="*/ 2147483647 h 1608"/>
                <a:gd name="T88" fmla="*/ 2147483647 w 1645"/>
                <a:gd name="T89" fmla="*/ 2147483647 h 1608"/>
                <a:gd name="T90" fmla="*/ 2147483647 w 1645"/>
                <a:gd name="T91" fmla="*/ 2147483647 h 1608"/>
                <a:gd name="T92" fmla="*/ 2147483647 w 1645"/>
                <a:gd name="T93" fmla="*/ 2147483647 h 1608"/>
                <a:gd name="T94" fmla="*/ 2147483647 w 1645"/>
                <a:gd name="T95" fmla="*/ 2147483647 h 1608"/>
                <a:gd name="T96" fmla="*/ 2147483647 w 1645"/>
                <a:gd name="T97" fmla="*/ 2147483647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5" name="Freeform 9"/>
            <p:cNvSpPr>
              <a:spLocks/>
            </p:cNvSpPr>
            <p:nvPr/>
          </p:nvSpPr>
          <p:spPr bwMode="auto">
            <a:xfrm rot="-1316475">
              <a:off x="457200" y="4800600"/>
              <a:ext cx="1333500" cy="1763713"/>
            </a:xfrm>
            <a:custGeom>
              <a:avLst/>
              <a:gdLst>
                <a:gd name="T0" fmla="*/ 0 w 873"/>
                <a:gd name="T1" fmla="*/ 2147483647 h 674"/>
                <a:gd name="T2" fmla="*/ 2147483647 w 873"/>
                <a:gd name="T3" fmla="*/ 2147483647 h 674"/>
                <a:gd name="T4" fmla="*/ 2147483647 w 873"/>
                <a:gd name="T5" fmla="*/ 2147483647 h 674"/>
                <a:gd name="T6" fmla="*/ 2147483647 w 873"/>
                <a:gd name="T7" fmla="*/ 2147483647 h 674"/>
                <a:gd name="T8" fmla="*/ 2147483647 w 873"/>
                <a:gd name="T9" fmla="*/ 2147483647 h 674"/>
                <a:gd name="T10" fmla="*/ 2147483647 w 873"/>
                <a:gd name="T11" fmla="*/ 2147483647 h 674"/>
                <a:gd name="T12" fmla="*/ 2147483647 w 873"/>
                <a:gd name="T13" fmla="*/ 2147483647 h 674"/>
                <a:gd name="T14" fmla="*/ 2147483647 w 873"/>
                <a:gd name="T15" fmla="*/ 2147483647 h 674"/>
                <a:gd name="T16" fmla="*/ 2147483647 w 873"/>
                <a:gd name="T17" fmla="*/ 2147483647 h 674"/>
                <a:gd name="T18" fmla="*/ 2147483647 w 873"/>
                <a:gd name="T19" fmla="*/ 2147483647 h 674"/>
                <a:gd name="T20" fmla="*/ 2147483647 w 873"/>
                <a:gd name="T21" fmla="*/ 2147483647 h 674"/>
                <a:gd name="T22" fmla="*/ 2147483647 w 873"/>
                <a:gd name="T23" fmla="*/ 2147483647 h 674"/>
                <a:gd name="T24" fmla="*/ 2147483647 w 873"/>
                <a:gd name="T25" fmla="*/ 2147483647 h 674"/>
                <a:gd name="T26" fmla="*/ 2147483647 w 873"/>
                <a:gd name="T27" fmla="*/ 2147483647 h 674"/>
                <a:gd name="T28" fmla="*/ 2147483647 w 873"/>
                <a:gd name="T29" fmla="*/ 2147483647 h 674"/>
                <a:gd name="T30" fmla="*/ 2147483647 w 873"/>
                <a:gd name="T31" fmla="*/ 2147483647 h 674"/>
                <a:gd name="T32" fmla="*/ 2147483647 w 873"/>
                <a:gd name="T33" fmla="*/ 2147483647 h 674"/>
                <a:gd name="T34" fmla="*/ 2147483647 w 873"/>
                <a:gd name="T35" fmla="*/ 2147483647 h 674"/>
                <a:gd name="T36" fmla="*/ 0 w 873"/>
                <a:gd name="T37" fmla="*/ 2147483647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a:lstStyle/>
            <a:p>
              <a:endParaRPr lang="en-US"/>
            </a:p>
          </p:txBody>
        </p:sp>
      </p:grpSp>
      <p:sp>
        <p:nvSpPr>
          <p:cNvPr id="2" name="TextBox 1"/>
          <p:cNvSpPr txBox="1"/>
          <p:nvPr/>
        </p:nvSpPr>
        <p:spPr>
          <a:xfrm>
            <a:off x="4724400" y="5147696"/>
            <a:ext cx="3733800" cy="400110"/>
          </a:xfrm>
          <a:prstGeom prst="rect">
            <a:avLst/>
          </a:prstGeom>
          <a:noFill/>
        </p:spPr>
        <p:txBody>
          <a:bodyPr wrap="square" rtlCol="0">
            <a:spAutoFit/>
          </a:bodyPr>
          <a:lstStyle/>
          <a:p>
            <a:r>
              <a:rPr lang="en-US" sz="2000" b="1" dirty="0" smtClean="0">
                <a:latin typeface="Verdana" panose="020B0604030504040204" pitchFamily="34" charset="0"/>
                <a:ea typeface="Verdana" panose="020B0604030504040204" pitchFamily="34" charset="0"/>
                <a:cs typeface="Verdana" panose="020B0604030504040204" pitchFamily="34" charset="0"/>
              </a:rPr>
              <a:t>PTA E Learning Library</a:t>
            </a:r>
            <a:endParaRPr lang="en-US" sz="2000" b="1" dirty="0">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ransition spd="med">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ChangeArrowheads="1"/>
          </p:cNvSpPr>
          <p:nvPr/>
        </p:nvSpPr>
        <p:spPr bwMode="auto">
          <a:xfrm rot="5400000">
            <a:off x="3884613" y="-3884613"/>
            <a:ext cx="1371600" cy="9140825"/>
          </a:xfrm>
          <a:prstGeom prst="rect">
            <a:avLst/>
          </a:prstGeom>
          <a:solidFill>
            <a:srgbClr val="C00000"/>
          </a:solidFill>
          <a:ln w="9525">
            <a:solidFill>
              <a:schemeClr val="tx1"/>
            </a:solidFill>
            <a:miter lim="800000"/>
            <a:headEnd/>
            <a:tailEnd/>
          </a:ln>
        </p:spPr>
        <p:txBody>
          <a:bodyPr rot="10800000" vert="eaVert" wrap="none" anchor="ctr"/>
          <a:lstStyle/>
          <a:p>
            <a:endParaRPr lang="en-US"/>
          </a:p>
        </p:txBody>
      </p:sp>
      <p:sp>
        <p:nvSpPr>
          <p:cNvPr id="7171" name="Rectangle 14"/>
          <p:cNvSpPr>
            <a:spLocks noChangeArrowheads="1"/>
          </p:cNvSpPr>
          <p:nvPr/>
        </p:nvSpPr>
        <p:spPr bwMode="auto">
          <a:xfrm>
            <a:off x="4267200" y="1676400"/>
            <a:ext cx="4495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a:r>
              <a:rPr lang="en-US" sz="3200" b="1">
                <a:solidFill>
                  <a:srgbClr val="C00000"/>
                </a:solidFill>
                <a:latin typeface="Verdana" pitchFamily="34" charset="0"/>
              </a:rPr>
              <a:t>What is Advocacy?</a:t>
            </a:r>
          </a:p>
        </p:txBody>
      </p:sp>
      <p:sp>
        <p:nvSpPr>
          <p:cNvPr id="7172" name="Text Box 15"/>
          <p:cNvSpPr txBox="1">
            <a:spLocks noChangeArrowheads="1"/>
          </p:cNvSpPr>
          <p:nvPr/>
        </p:nvSpPr>
        <p:spPr bwMode="auto">
          <a:xfrm>
            <a:off x="609600" y="3621088"/>
            <a:ext cx="8229600" cy="272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Aft>
                <a:spcPct val="50000"/>
              </a:spcAft>
              <a:buFontTx/>
              <a:buChar char="•"/>
            </a:pPr>
            <a:r>
              <a:rPr lang="en-US" sz="1800">
                <a:latin typeface="Verdana" pitchFamily="34" charset="0"/>
              </a:rPr>
              <a:t> Building support for an issue or cause and influencing others to take action.</a:t>
            </a:r>
          </a:p>
          <a:p>
            <a:pPr eaLnBrk="1" hangingPunct="1">
              <a:spcAft>
                <a:spcPct val="50000"/>
              </a:spcAft>
              <a:buFontTx/>
              <a:buChar char="•"/>
            </a:pPr>
            <a:r>
              <a:rPr lang="en-US" sz="1800">
                <a:latin typeface="Verdana" pitchFamily="34" charset="0"/>
              </a:rPr>
              <a:t> Making sure that the necessary financial resources are provided for programs and services.</a:t>
            </a:r>
          </a:p>
          <a:p>
            <a:pPr eaLnBrk="1" hangingPunct="1">
              <a:spcAft>
                <a:spcPct val="50000"/>
              </a:spcAft>
              <a:buFontTx/>
              <a:buChar char="•"/>
            </a:pPr>
            <a:r>
              <a:rPr lang="en-US" sz="1800">
                <a:latin typeface="Verdana" pitchFamily="34" charset="0"/>
              </a:rPr>
              <a:t> Persuading government officials to prioritize services.</a:t>
            </a:r>
          </a:p>
          <a:p>
            <a:pPr eaLnBrk="1" hangingPunct="1">
              <a:spcAft>
                <a:spcPct val="50000"/>
              </a:spcAft>
              <a:buFontTx/>
              <a:buChar char="•"/>
            </a:pPr>
            <a:r>
              <a:rPr lang="en-US" sz="1800">
                <a:latin typeface="Verdana" pitchFamily="34" charset="0"/>
              </a:rPr>
              <a:t> Informing the general public and opinion leaders about an issue or problem and mobilizing them to apply pressure to those in the position to take action.</a:t>
            </a:r>
          </a:p>
        </p:txBody>
      </p:sp>
      <p:sp>
        <p:nvSpPr>
          <p:cNvPr id="6149" name="Text Box 34"/>
          <p:cNvSpPr txBox="1">
            <a:spLocks noChangeArrowheads="1"/>
          </p:cNvSpPr>
          <p:nvPr/>
        </p:nvSpPr>
        <p:spPr bwMode="auto">
          <a:xfrm>
            <a:off x="762000" y="2514600"/>
            <a:ext cx="8153400" cy="708025"/>
          </a:xfrm>
          <a:prstGeom prst="rect">
            <a:avLst/>
          </a:prstGeom>
          <a:noFill/>
          <a:ln w="22225">
            <a:solidFill>
              <a:schemeClr val="bg1">
                <a:lumMod val="75000"/>
              </a:schemeClr>
            </a:solidFill>
            <a:miter lim="800000"/>
            <a:headEnd/>
            <a:tailEnd/>
          </a:ln>
        </p:spPr>
        <p:txBody>
          <a:bodyPr>
            <a:spAutoFit/>
          </a:bodyPr>
          <a:lstStyle/>
          <a:p>
            <a:pPr>
              <a:spcBef>
                <a:spcPct val="50000"/>
              </a:spcBef>
              <a:defRPr/>
            </a:pPr>
            <a:r>
              <a:rPr lang="en-US" sz="2000" b="1" dirty="0">
                <a:latin typeface="Verdana" pitchFamily="34" charset="0"/>
              </a:rPr>
              <a:t>An action directed at changing the policies, position, or programs of any type of institution.</a:t>
            </a:r>
          </a:p>
        </p:txBody>
      </p:sp>
      <p:sp>
        <p:nvSpPr>
          <p:cNvPr id="7174" name="Text Box 15"/>
          <p:cNvSpPr txBox="1">
            <a:spLocks noChangeArrowheads="1"/>
          </p:cNvSpPr>
          <p:nvPr/>
        </p:nvSpPr>
        <p:spPr bwMode="auto">
          <a:xfrm>
            <a:off x="3276600" y="244475"/>
            <a:ext cx="5638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dirty="0" smtClean="0">
                <a:solidFill>
                  <a:schemeClr val="bg1"/>
                </a:solidFill>
                <a:latin typeface="Verdana" pitchFamily="34" charset="0"/>
              </a:rPr>
              <a:t>Define Advocacy</a:t>
            </a:r>
            <a:endParaRPr lang="en-US" b="1" dirty="0">
              <a:solidFill>
                <a:schemeClr val="bg1"/>
              </a:solidFill>
              <a:latin typeface="Verdana" pitchFamily="34" charset="0"/>
            </a:endParaRPr>
          </a:p>
        </p:txBody>
      </p:sp>
      <p:sp>
        <p:nvSpPr>
          <p:cNvPr id="6151" name="Text Box 17"/>
          <p:cNvSpPr txBox="1">
            <a:spLocks noChangeArrowheads="1"/>
          </p:cNvSpPr>
          <p:nvPr/>
        </p:nvSpPr>
        <p:spPr bwMode="auto">
          <a:xfrm>
            <a:off x="2590800" y="152400"/>
            <a:ext cx="533400" cy="523875"/>
          </a:xfrm>
          <a:prstGeom prst="rect">
            <a:avLst/>
          </a:prstGeom>
          <a:solidFill>
            <a:srgbClr val="DDDDDD"/>
          </a:solidFill>
          <a:ln w="50800">
            <a:solidFill>
              <a:schemeClr val="bg1">
                <a:lumMod val="75000"/>
              </a:schemeClr>
            </a:solidFill>
            <a:miter lim="800000"/>
            <a:headEnd/>
            <a:tailEnd/>
          </a:ln>
        </p:spPr>
        <p:txBody>
          <a:bodyPr>
            <a:spAutoFit/>
          </a:bodyPr>
          <a:lstStyle/>
          <a:p>
            <a:pPr algn="ctr">
              <a:spcBef>
                <a:spcPct val="50000"/>
              </a:spcBef>
              <a:defRPr/>
            </a:pPr>
            <a:r>
              <a:rPr lang="en-US" sz="2800" b="1" dirty="0"/>
              <a:t>1</a:t>
            </a:r>
          </a:p>
        </p:txBody>
      </p:sp>
      <p:grpSp>
        <p:nvGrpSpPr>
          <p:cNvPr id="7176" name="Group 28"/>
          <p:cNvGrpSpPr>
            <a:grpSpLocks/>
          </p:cNvGrpSpPr>
          <p:nvPr/>
        </p:nvGrpSpPr>
        <p:grpSpPr bwMode="auto">
          <a:xfrm>
            <a:off x="373063" y="0"/>
            <a:ext cx="2446337" cy="2324100"/>
            <a:chOff x="570" y="442"/>
            <a:chExt cx="1541" cy="1464"/>
          </a:xfrm>
        </p:grpSpPr>
        <p:sp>
          <p:nvSpPr>
            <p:cNvPr id="7177" name="Freeform 8"/>
            <p:cNvSpPr>
              <a:spLocks/>
            </p:cNvSpPr>
            <p:nvPr/>
          </p:nvSpPr>
          <p:spPr bwMode="auto">
            <a:xfrm rot="6354732">
              <a:off x="1502" y="960"/>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7178" name="Freeform 6"/>
            <p:cNvSpPr>
              <a:spLocks/>
            </p:cNvSpPr>
            <p:nvPr/>
          </p:nvSpPr>
          <p:spPr bwMode="auto">
            <a:xfrm rot="6354732">
              <a:off x="816" y="1296"/>
              <a:ext cx="610" cy="609"/>
            </a:xfrm>
            <a:custGeom>
              <a:avLst/>
              <a:gdLst>
                <a:gd name="T0" fmla="*/ 0 w 1645"/>
                <a:gd name="T1" fmla="*/ 0 h 1608"/>
                <a:gd name="T2" fmla="*/ 0 w 1645"/>
                <a:gd name="T3" fmla="*/ 0 h 1608"/>
                <a:gd name="T4" fmla="*/ 0 w 1645"/>
                <a:gd name="T5" fmla="*/ 0 h 1608"/>
                <a:gd name="T6" fmla="*/ 0 w 1645"/>
                <a:gd name="T7" fmla="*/ 0 h 1608"/>
                <a:gd name="T8" fmla="*/ 0 w 1645"/>
                <a:gd name="T9" fmla="*/ 0 h 1608"/>
                <a:gd name="T10" fmla="*/ 0 w 1645"/>
                <a:gd name="T11" fmla="*/ 0 h 1608"/>
                <a:gd name="T12" fmla="*/ 0 w 1645"/>
                <a:gd name="T13" fmla="*/ 0 h 1608"/>
                <a:gd name="T14" fmla="*/ 0 w 1645"/>
                <a:gd name="T15" fmla="*/ 0 h 1608"/>
                <a:gd name="T16" fmla="*/ 0 w 1645"/>
                <a:gd name="T17" fmla="*/ 0 h 1608"/>
                <a:gd name="T18" fmla="*/ 0 w 1645"/>
                <a:gd name="T19" fmla="*/ 0 h 1608"/>
                <a:gd name="T20" fmla="*/ 0 w 1645"/>
                <a:gd name="T21" fmla="*/ 0 h 1608"/>
                <a:gd name="T22" fmla="*/ 0 w 1645"/>
                <a:gd name="T23" fmla="*/ 0 h 1608"/>
                <a:gd name="T24" fmla="*/ 0 w 1645"/>
                <a:gd name="T25" fmla="*/ 0 h 1608"/>
                <a:gd name="T26" fmla="*/ 0 w 1645"/>
                <a:gd name="T27" fmla="*/ 0 h 1608"/>
                <a:gd name="T28" fmla="*/ 0 w 1645"/>
                <a:gd name="T29" fmla="*/ 0 h 1608"/>
                <a:gd name="T30" fmla="*/ 0 w 1645"/>
                <a:gd name="T31" fmla="*/ 0 h 1608"/>
                <a:gd name="T32" fmla="*/ 0 w 1645"/>
                <a:gd name="T33" fmla="*/ 0 h 1608"/>
                <a:gd name="T34" fmla="*/ 0 w 1645"/>
                <a:gd name="T35" fmla="*/ 0 h 1608"/>
                <a:gd name="T36" fmla="*/ 0 w 1645"/>
                <a:gd name="T37" fmla="*/ 0 h 1608"/>
                <a:gd name="T38" fmla="*/ 0 w 1645"/>
                <a:gd name="T39" fmla="*/ 0 h 1608"/>
                <a:gd name="T40" fmla="*/ 0 w 1645"/>
                <a:gd name="T41" fmla="*/ 0 h 1608"/>
                <a:gd name="T42" fmla="*/ 0 w 1645"/>
                <a:gd name="T43" fmla="*/ 0 h 1608"/>
                <a:gd name="T44" fmla="*/ 0 w 1645"/>
                <a:gd name="T45" fmla="*/ 0 h 1608"/>
                <a:gd name="T46" fmla="*/ 0 w 1645"/>
                <a:gd name="T47" fmla="*/ 0 h 1608"/>
                <a:gd name="T48" fmla="*/ 0 w 1645"/>
                <a:gd name="T49" fmla="*/ 0 h 1608"/>
                <a:gd name="T50" fmla="*/ 0 w 1645"/>
                <a:gd name="T51" fmla="*/ 0 h 1608"/>
                <a:gd name="T52" fmla="*/ 0 w 1645"/>
                <a:gd name="T53" fmla="*/ 0 h 1608"/>
                <a:gd name="T54" fmla="*/ 0 w 1645"/>
                <a:gd name="T55" fmla="*/ 0 h 1608"/>
                <a:gd name="T56" fmla="*/ 0 w 1645"/>
                <a:gd name="T57" fmla="*/ 0 h 1608"/>
                <a:gd name="T58" fmla="*/ 0 w 1645"/>
                <a:gd name="T59" fmla="*/ 0 h 1608"/>
                <a:gd name="T60" fmla="*/ 0 w 1645"/>
                <a:gd name="T61" fmla="*/ 0 h 1608"/>
                <a:gd name="T62" fmla="*/ 0 w 1645"/>
                <a:gd name="T63" fmla="*/ 0 h 1608"/>
                <a:gd name="T64" fmla="*/ 0 w 1645"/>
                <a:gd name="T65" fmla="*/ 0 h 1608"/>
                <a:gd name="T66" fmla="*/ 0 w 1645"/>
                <a:gd name="T67" fmla="*/ 0 h 1608"/>
                <a:gd name="T68" fmla="*/ 0 w 1645"/>
                <a:gd name="T69" fmla="*/ 0 h 1608"/>
                <a:gd name="T70" fmla="*/ 0 w 1645"/>
                <a:gd name="T71" fmla="*/ 0 h 1608"/>
                <a:gd name="T72" fmla="*/ 0 w 1645"/>
                <a:gd name="T73" fmla="*/ 0 h 1608"/>
                <a:gd name="T74" fmla="*/ 0 w 1645"/>
                <a:gd name="T75" fmla="*/ 0 h 1608"/>
                <a:gd name="T76" fmla="*/ 0 w 1645"/>
                <a:gd name="T77" fmla="*/ 0 h 1608"/>
                <a:gd name="T78" fmla="*/ 0 w 1645"/>
                <a:gd name="T79" fmla="*/ 0 h 1608"/>
                <a:gd name="T80" fmla="*/ 0 w 1645"/>
                <a:gd name="T81" fmla="*/ 0 h 1608"/>
                <a:gd name="T82" fmla="*/ 0 w 1645"/>
                <a:gd name="T83" fmla="*/ 0 h 1608"/>
                <a:gd name="T84" fmla="*/ 0 w 1645"/>
                <a:gd name="T85" fmla="*/ 0 h 1608"/>
                <a:gd name="T86" fmla="*/ 0 w 1645"/>
                <a:gd name="T87" fmla="*/ 0 h 1608"/>
                <a:gd name="T88" fmla="*/ 0 w 1645"/>
                <a:gd name="T89" fmla="*/ 0 h 1608"/>
                <a:gd name="T90" fmla="*/ 0 w 1645"/>
                <a:gd name="T91" fmla="*/ 0 h 1608"/>
                <a:gd name="T92" fmla="*/ 0 w 1645"/>
                <a:gd name="T93" fmla="*/ 0 h 1608"/>
                <a:gd name="T94" fmla="*/ 0 w 1645"/>
                <a:gd name="T95" fmla="*/ 0 h 1608"/>
                <a:gd name="T96" fmla="*/ 0 w 1645"/>
                <a:gd name="T97" fmla="*/ 0 h 16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1608"/>
                <a:gd name="T149" fmla="*/ 1645 w 1645"/>
                <a:gd name="T150" fmla="*/ 1608 h 16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1608">
                  <a:moveTo>
                    <a:pt x="625" y="540"/>
                  </a:moveTo>
                  <a:cubicBezTo>
                    <a:pt x="645" y="480"/>
                    <a:pt x="665" y="420"/>
                    <a:pt x="685" y="360"/>
                  </a:cubicBezTo>
                  <a:cubicBezTo>
                    <a:pt x="690" y="346"/>
                    <a:pt x="703" y="337"/>
                    <a:pt x="709" y="324"/>
                  </a:cubicBezTo>
                  <a:cubicBezTo>
                    <a:pt x="727" y="289"/>
                    <a:pt x="739" y="251"/>
                    <a:pt x="757" y="216"/>
                  </a:cubicBezTo>
                  <a:cubicBezTo>
                    <a:pt x="763" y="203"/>
                    <a:pt x="775" y="193"/>
                    <a:pt x="781" y="180"/>
                  </a:cubicBezTo>
                  <a:cubicBezTo>
                    <a:pt x="781" y="180"/>
                    <a:pt x="811" y="90"/>
                    <a:pt x="817" y="72"/>
                  </a:cubicBezTo>
                  <a:cubicBezTo>
                    <a:pt x="821" y="60"/>
                    <a:pt x="825" y="48"/>
                    <a:pt x="829" y="36"/>
                  </a:cubicBezTo>
                  <a:cubicBezTo>
                    <a:pt x="833" y="24"/>
                    <a:pt x="841" y="0"/>
                    <a:pt x="841" y="0"/>
                  </a:cubicBezTo>
                  <a:cubicBezTo>
                    <a:pt x="853" y="18"/>
                    <a:pt x="886" y="104"/>
                    <a:pt x="889" y="108"/>
                  </a:cubicBezTo>
                  <a:cubicBezTo>
                    <a:pt x="943" y="188"/>
                    <a:pt x="979" y="279"/>
                    <a:pt x="1033" y="360"/>
                  </a:cubicBezTo>
                  <a:cubicBezTo>
                    <a:pt x="1040" y="371"/>
                    <a:pt x="1039" y="385"/>
                    <a:pt x="1045" y="396"/>
                  </a:cubicBezTo>
                  <a:cubicBezTo>
                    <a:pt x="1063" y="433"/>
                    <a:pt x="1087" y="467"/>
                    <a:pt x="1105" y="504"/>
                  </a:cubicBezTo>
                  <a:cubicBezTo>
                    <a:pt x="1111" y="515"/>
                    <a:pt x="1108" y="531"/>
                    <a:pt x="1117" y="540"/>
                  </a:cubicBezTo>
                  <a:cubicBezTo>
                    <a:pt x="1126" y="549"/>
                    <a:pt x="1142" y="546"/>
                    <a:pt x="1153" y="552"/>
                  </a:cubicBezTo>
                  <a:cubicBezTo>
                    <a:pt x="1239" y="595"/>
                    <a:pt x="1213" y="585"/>
                    <a:pt x="1333" y="600"/>
                  </a:cubicBezTo>
                  <a:cubicBezTo>
                    <a:pt x="1438" y="613"/>
                    <a:pt x="1541" y="639"/>
                    <a:pt x="1645" y="660"/>
                  </a:cubicBezTo>
                  <a:cubicBezTo>
                    <a:pt x="1609" y="714"/>
                    <a:pt x="1567" y="714"/>
                    <a:pt x="1513" y="744"/>
                  </a:cubicBezTo>
                  <a:cubicBezTo>
                    <a:pt x="1462" y="772"/>
                    <a:pt x="1421" y="805"/>
                    <a:pt x="1369" y="828"/>
                  </a:cubicBezTo>
                  <a:cubicBezTo>
                    <a:pt x="1272" y="871"/>
                    <a:pt x="1170" y="901"/>
                    <a:pt x="1081" y="960"/>
                  </a:cubicBezTo>
                  <a:cubicBezTo>
                    <a:pt x="1021" y="1139"/>
                    <a:pt x="1067" y="1328"/>
                    <a:pt x="1093" y="1512"/>
                  </a:cubicBezTo>
                  <a:cubicBezTo>
                    <a:pt x="1089" y="1536"/>
                    <a:pt x="1098" y="1567"/>
                    <a:pt x="1081" y="1584"/>
                  </a:cubicBezTo>
                  <a:cubicBezTo>
                    <a:pt x="1071" y="1594"/>
                    <a:pt x="1055" y="1570"/>
                    <a:pt x="1045" y="1560"/>
                  </a:cubicBezTo>
                  <a:cubicBezTo>
                    <a:pt x="1011" y="1526"/>
                    <a:pt x="1029" y="1527"/>
                    <a:pt x="1009" y="1488"/>
                  </a:cubicBezTo>
                  <a:cubicBezTo>
                    <a:pt x="983" y="1436"/>
                    <a:pt x="949" y="1385"/>
                    <a:pt x="925" y="1332"/>
                  </a:cubicBezTo>
                  <a:cubicBezTo>
                    <a:pt x="888" y="1249"/>
                    <a:pt x="880" y="1156"/>
                    <a:pt x="829" y="1080"/>
                  </a:cubicBezTo>
                  <a:cubicBezTo>
                    <a:pt x="813" y="1084"/>
                    <a:pt x="795" y="1083"/>
                    <a:pt x="781" y="1092"/>
                  </a:cubicBezTo>
                  <a:cubicBezTo>
                    <a:pt x="769" y="1100"/>
                    <a:pt x="767" y="1118"/>
                    <a:pt x="757" y="1128"/>
                  </a:cubicBezTo>
                  <a:cubicBezTo>
                    <a:pt x="729" y="1156"/>
                    <a:pt x="682" y="1190"/>
                    <a:pt x="649" y="1212"/>
                  </a:cubicBezTo>
                  <a:cubicBezTo>
                    <a:pt x="581" y="1314"/>
                    <a:pt x="693" y="1156"/>
                    <a:pt x="553" y="1296"/>
                  </a:cubicBezTo>
                  <a:cubicBezTo>
                    <a:pt x="505" y="1344"/>
                    <a:pt x="465" y="1391"/>
                    <a:pt x="409" y="1428"/>
                  </a:cubicBezTo>
                  <a:cubicBezTo>
                    <a:pt x="377" y="1476"/>
                    <a:pt x="360" y="1469"/>
                    <a:pt x="313" y="1500"/>
                  </a:cubicBezTo>
                  <a:cubicBezTo>
                    <a:pt x="241" y="1608"/>
                    <a:pt x="329" y="1416"/>
                    <a:pt x="337" y="1392"/>
                  </a:cubicBezTo>
                  <a:cubicBezTo>
                    <a:pt x="358" y="1328"/>
                    <a:pt x="376" y="1264"/>
                    <a:pt x="397" y="1200"/>
                  </a:cubicBezTo>
                  <a:cubicBezTo>
                    <a:pt x="405" y="1176"/>
                    <a:pt x="407" y="1149"/>
                    <a:pt x="421" y="1128"/>
                  </a:cubicBezTo>
                  <a:cubicBezTo>
                    <a:pt x="429" y="1116"/>
                    <a:pt x="439" y="1105"/>
                    <a:pt x="445" y="1092"/>
                  </a:cubicBezTo>
                  <a:cubicBezTo>
                    <a:pt x="445" y="1092"/>
                    <a:pt x="475" y="1002"/>
                    <a:pt x="481" y="984"/>
                  </a:cubicBezTo>
                  <a:cubicBezTo>
                    <a:pt x="485" y="972"/>
                    <a:pt x="493" y="948"/>
                    <a:pt x="493" y="948"/>
                  </a:cubicBezTo>
                  <a:cubicBezTo>
                    <a:pt x="473" y="889"/>
                    <a:pt x="468" y="851"/>
                    <a:pt x="421" y="804"/>
                  </a:cubicBezTo>
                  <a:cubicBezTo>
                    <a:pt x="397" y="780"/>
                    <a:pt x="368" y="760"/>
                    <a:pt x="349" y="732"/>
                  </a:cubicBezTo>
                  <a:cubicBezTo>
                    <a:pt x="306" y="668"/>
                    <a:pt x="335" y="706"/>
                    <a:pt x="253" y="624"/>
                  </a:cubicBezTo>
                  <a:cubicBezTo>
                    <a:pt x="243" y="614"/>
                    <a:pt x="240" y="597"/>
                    <a:pt x="229" y="588"/>
                  </a:cubicBezTo>
                  <a:cubicBezTo>
                    <a:pt x="219" y="580"/>
                    <a:pt x="205" y="580"/>
                    <a:pt x="193" y="576"/>
                  </a:cubicBezTo>
                  <a:cubicBezTo>
                    <a:pt x="158" y="541"/>
                    <a:pt x="138" y="507"/>
                    <a:pt x="97" y="480"/>
                  </a:cubicBezTo>
                  <a:cubicBezTo>
                    <a:pt x="37" y="391"/>
                    <a:pt x="114" y="500"/>
                    <a:pt x="37" y="408"/>
                  </a:cubicBezTo>
                  <a:cubicBezTo>
                    <a:pt x="28" y="397"/>
                    <a:pt x="0" y="378"/>
                    <a:pt x="13" y="372"/>
                  </a:cubicBezTo>
                  <a:cubicBezTo>
                    <a:pt x="35" y="361"/>
                    <a:pt x="61" y="378"/>
                    <a:pt x="85" y="384"/>
                  </a:cubicBezTo>
                  <a:cubicBezTo>
                    <a:pt x="187" y="409"/>
                    <a:pt x="283" y="457"/>
                    <a:pt x="385" y="480"/>
                  </a:cubicBezTo>
                  <a:cubicBezTo>
                    <a:pt x="452" y="495"/>
                    <a:pt x="522" y="501"/>
                    <a:pt x="589" y="516"/>
                  </a:cubicBezTo>
                  <a:cubicBezTo>
                    <a:pt x="629" y="525"/>
                    <a:pt x="625" y="517"/>
                    <a:pt x="625" y="54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a:lstStyle/>
            <a:p>
              <a:endParaRPr lang="en-US"/>
            </a:p>
          </p:txBody>
        </p:sp>
        <p:sp>
          <p:nvSpPr>
            <p:cNvPr id="7179" name="Freeform 7"/>
            <p:cNvSpPr>
              <a:spLocks/>
            </p:cNvSpPr>
            <p:nvPr/>
          </p:nvSpPr>
          <p:spPr bwMode="auto">
            <a:xfrm rot="5400000">
              <a:off x="650" y="866"/>
              <a:ext cx="561" cy="433"/>
            </a:xfrm>
            <a:custGeom>
              <a:avLst/>
              <a:gdLst>
                <a:gd name="T0" fmla="*/ 0 w 873"/>
                <a:gd name="T1" fmla="*/ 239 h 674"/>
                <a:gd name="T2" fmla="*/ 34 w 873"/>
                <a:gd name="T3" fmla="*/ 150 h 674"/>
                <a:gd name="T4" fmla="*/ 64 w 873"/>
                <a:gd name="T5" fmla="*/ 98 h 674"/>
                <a:gd name="T6" fmla="*/ 116 w 873"/>
                <a:gd name="T7" fmla="*/ 64 h 674"/>
                <a:gd name="T8" fmla="*/ 290 w 873"/>
                <a:gd name="T9" fmla="*/ 1 h 674"/>
                <a:gd name="T10" fmla="*/ 308 w 873"/>
                <a:gd name="T11" fmla="*/ 5 h 674"/>
                <a:gd name="T12" fmla="*/ 269 w 873"/>
                <a:gd name="T13" fmla="*/ 18 h 674"/>
                <a:gd name="T14" fmla="*/ 231 w 873"/>
                <a:gd name="T15" fmla="*/ 31 h 674"/>
                <a:gd name="T16" fmla="*/ 180 w 873"/>
                <a:gd name="T17" fmla="*/ 60 h 674"/>
                <a:gd name="T18" fmla="*/ 158 w 873"/>
                <a:gd name="T19" fmla="*/ 78 h 674"/>
                <a:gd name="T20" fmla="*/ 132 w 873"/>
                <a:gd name="T21" fmla="*/ 98 h 674"/>
                <a:gd name="T22" fmla="*/ 111 w 873"/>
                <a:gd name="T23" fmla="*/ 119 h 674"/>
                <a:gd name="T24" fmla="*/ 102 w 873"/>
                <a:gd name="T25" fmla="*/ 132 h 674"/>
                <a:gd name="T26" fmla="*/ 77 w 873"/>
                <a:gd name="T27" fmla="*/ 150 h 674"/>
                <a:gd name="T28" fmla="*/ 60 w 873"/>
                <a:gd name="T29" fmla="*/ 166 h 674"/>
                <a:gd name="T30" fmla="*/ 42 w 873"/>
                <a:gd name="T31" fmla="*/ 184 h 674"/>
                <a:gd name="T32" fmla="*/ 26 w 873"/>
                <a:gd name="T33" fmla="*/ 205 h 674"/>
                <a:gd name="T34" fmla="*/ 8 w 873"/>
                <a:gd name="T35" fmla="*/ 226 h 674"/>
                <a:gd name="T36" fmla="*/ 0 w 873"/>
                <a:gd name="T37" fmla="*/ 239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sp>
          <p:nvSpPr>
            <p:cNvPr id="7180" name="Freeform 9"/>
            <p:cNvSpPr>
              <a:spLocks/>
            </p:cNvSpPr>
            <p:nvPr/>
          </p:nvSpPr>
          <p:spPr bwMode="auto">
            <a:xfrm rot="4083525">
              <a:off x="706" y="306"/>
              <a:ext cx="840" cy="1111"/>
            </a:xfrm>
            <a:custGeom>
              <a:avLst/>
              <a:gdLst>
                <a:gd name="T0" fmla="*/ 0 w 873"/>
                <a:gd name="T1" fmla="*/ 2147483647 h 674"/>
                <a:gd name="T2" fmla="*/ 73284 w 873"/>
                <a:gd name="T3" fmla="*/ 2147483647 h 674"/>
                <a:gd name="T4" fmla="*/ 137412 w 873"/>
                <a:gd name="T5" fmla="*/ 2147483647 h 674"/>
                <a:gd name="T6" fmla="*/ 247341 w 873"/>
                <a:gd name="T7" fmla="*/ 2147483647 h 674"/>
                <a:gd name="T8" fmla="*/ 622932 w 873"/>
                <a:gd name="T9" fmla="*/ 42250253 h 674"/>
                <a:gd name="T10" fmla="*/ 659574 w 873"/>
                <a:gd name="T11" fmla="*/ 295714572 h 674"/>
                <a:gd name="T12" fmla="*/ 577129 w 873"/>
                <a:gd name="T13" fmla="*/ 1056115136 h 674"/>
                <a:gd name="T14" fmla="*/ 494682 w 873"/>
                <a:gd name="T15" fmla="*/ 1816515384 h 674"/>
                <a:gd name="T16" fmla="*/ 384752 w 873"/>
                <a:gd name="T17" fmla="*/ 2147483647 h 674"/>
                <a:gd name="T18" fmla="*/ 338945 w 873"/>
                <a:gd name="T19" fmla="*/ 2147483647 h 674"/>
                <a:gd name="T20" fmla="*/ 283984 w 873"/>
                <a:gd name="T21" fmla="*/ 2147483647 h 674"/>
                <a:gd name="T22" fmla="*/ 238178 w 873"/>
                <a:gd name="T23" fmla="*/ 2147483647 h 674"/>
                <a:gd name="T24" fmla="*/ 219857 w 873"/>
                <a:gd name="T25" fmla="*/ 2147483647 h 674"/>
                <a:gd name="T26" fmla="*/ 164895 w 873"/>
                <a:gd name="T27" fmla="*/ 2147483647 h 674"/>
                <a:gd name="T28" fmla="*/ 128252 w 873"/>
                <a:gd name="T29" fmla="*/ 2147483647 h 674"/>
                <a:gd name="T30" fmla="*/ 91606 w 873"/>
                <a:gd name="T31" fmla="*/ 2147483647 h 674"/>
                <a:gd name="T32" fmla="*/ 54967 w 873"/>
                <a:gd name="T33" fmla="*/ 2147483647 h 674"/>
                <a:gd name="T34" fmla="*/ 18321 w 873"/>
                <a:gd name="T35" fmla="*/ 2147483647 h 674"/>
                <a:gd name="T36" fmla="*/ 0 w 873"/>
                <a:gd name="T37" fmla="*/ 2147483647 h 6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3"/>
                <a:gd name="T58" fmla="*/ 0 h 674"/>
                <a:gd name="T59" fmla="*/ 873 w 873"/>
                <a:gd name="T60" fmla="*/ 674 h 67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3" h="674">
                  <a:moveTo>
                    <a:pt x="0" y="674"/>
                  </a:moveTo>
                  <a:cubicBezTo>
                    <a:pt x="49" y="601"/>
                    <a:pt x="68" y="505"/>
                    <a:pt x="96" y="422"/>
                  </a:cubicBezTo>
                  <a:cubicBezTo>
                    <a:pt x="106" y="392"/>
                    <a:pt x="168" y="296"/>
                    <a:pt x="180" y="278"/>
                  </a:cubicBezTo>
                  <a:cubicBezTo>
                    <a:pt x="199" y="249"/>
                    <a:pt x="289" y="205"/>
                    <a:pt x="324" y="182"/>
                  </a:cubicBezTo>
                  <a:cubicBezTo>
                    <a:pt x="481" y="77"/>
                    <a:pt x="627" y="23"/>
                    <a:pt x="816" y="2"/>
                  </a:cubicBezTo>
                  <a:cubicBezTo>
                    <a:pt x="832" y="6"/>
                    <a:pt x="873" y="0"/>
                    <a:pt x="864" y="14"/>
                  </a:cubicBezTo>
                  <a:cubicBezTo>
                    <a:pt x="843" y="46"/>
                    <a:pt x="792" y="38"/>
                    <a:pt x="756" y="50"/>
                  </a:cubicBezTo>
                  <a:cubicBezTo>
                    <a:pt x="725" y="60"/>
                    <a:pt x="675" y="68"/>
                    <a:pt x="648" y="86"/>
                  </a:cubicBezTo>
                  <a:cubicBezTo>
                    <a:pt x="598" y="119"/>
                    <a:pt x="559" y="152"/>
                    <a:pt x="504" y="170"/>
                  </a:cubicBezTo>
                  <a:cubicBezTo>
                    <a:pt x="450" y="251"/>
                    <a:pt x="514" y="172"/>
                    <a:pt x="444" y="218"/>
                  </a:cubicBezTo>
                  <a:cubicBezTo>
                    <a:pt x="418" y="235"/>
                    <a:pt x="398" y="261"/>
                    <a:pt x="372" y="278"/>
                  </a:cubicBezTo>
                  <a:cubicBezTo>
                    <a:pt x="308" y="374"/>
                    <a:pt x="392" y="258"/>
                    <a:pt x="312" y="338"/>
                  </a:cubicBezTo>
                  <a:cubicBezTo>
                    <a:pt x="302" y="348"/>
                    <a:pt x="299" y="365"/>
                    <a:pt x="288" y="374"/>
                  </a:cubicBezTo>
                  <a:cubicBezTo>
                    <a:pt x="266" y="393"/>
                    <a:pt x="216" y="422"/>
                    <a:pt x="216" y="422"/>
                  </a:cubicBezTo>
                  <a:cubicBezTo>
                    <a:pt x="184" y="518"/>
                    <a:pt x="232" y="406"/>
                    <a:pt x="168" y="470"/>
                  </a:cubicBezTo>
                  <a:cubicBezTo>
                    <a:pt x="104" y="534"/>
                    <a:pt x="216" y="486"/>
                    <a:pt x="120" y="518"/>
                  </a:cubicBezTo>
                  <a:cubicBezTo>
                    <a:pt x="90" y="608"/>
                    <a:pt x="134" y="500"/>
                    <a:pt x="72" y="578"/>
                  </a:cubicBezTo>
                  <a:cubicBezTo>
                    <a:pt x="6" y="661"/>
                    <a:pt x="127" y="569"/>
                    <a:pt x="24" y="638"/>
                  </a:cubicBezTo>
                  <a:cubicBezTo>
                    <a:pt x="16" y="650"/>
                    <a:pt x="0" y="674"/>
                    <a:pt x="0" y="674"/>
                  </a:cubicBezTo>
                  <a:close/>
                </a:path>
              </a:pathLst>
            </a:custGeom>
            <a:solidFill>
              <a:srgbClr val="DDDDDD"/>
            </a:solidFill>
            <a:ln w="9525">
              <a:solidFill>
                <a:srgbClr val="DDDDDD"/>
              </a:solidFill>
              <a:round/>
              <a:headEnd/>
              <a:tailEnd/>
            </a:ln>
          </p:spPr>
          <p:txBody>
            <a:bodyPr rot="10800000" vert="eaVert"/>
            <a:lstStyle/>
            <a:p>
              <a:endParaRPr lang="en-US"/>
            </a:p>
          </p:txBody>
        </p:sp>
      </p:grpSp>
    </p:spTree>
  </p:cSld>
  <p:clrMapOvr>
    <a:masterClrMapping/>
  </p:clrMapOvr>
  <p:transition spd="med">
    <p:split orient="vert"/>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B78102AF60B04ABA205E3EF065642E" ma:contentTypeVersion="3" ma:contentTypeDescription="Create a new document." ma:contentTypeScope="" ma:versionID="ebedaa5e39435eca6cae133c7b111621">
  <xsd:schema xmlns:xsd="http://www.w3.org/2001/XMLSchema" xmlns:xs="http://www.w3.org/2001/XMLSchema" xmlns:p="http://schemas.microsoft.com/office/2006/metadata/properties" xmlns:ns2="c3a6e9ef-a1f6-4766-94ca-80364285655b" targetNamespace="http://schemas.microsoft.com/office/2006/metadata/properties" ma:root="true" ma:fieldsID="8e931a62d9d662a530870840701150fe" ns2:_="">
    <xsd:import namespace="c3a6e9ef-a1f6-4766-94ca-80364285655b"/>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a6e9ef-a1f6-4766-94ca-80364285655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EEF791-4F56-4136-B3F8-BC9BA2202FE4}"/>
</file>

<file path=customXml/itemProps2.xml><?xml version="1.0" encoding="utf-8"?>
<ds:datastoreItem xmlns:ds="http://schemas.openxmlformats.org/officeDocument/2006/customXml" ds:itemID="{868DF70E-9DF9-44A0-8B07-F14B62BC146F}"/>
</file>

<file path=customXml/itemProps3.xml><?xml version="1.0" encoding="utf-8"?>
<ds:datastoreItem xmlns:ds="http://schemas.openxmlformats.org/officeDocument/2006/customXml" ds:itemID="{DD8AE7D8-32F2-47C4-B624-14D9ED2D083F}"/>
</file>

<file path=docProps/app.xml><?xml version="1.0" encoding="utf-8"?>
<Properties xmlns="http://schemas.openxmlformats.org/officeDocument/2006/extended-properties" xmlns:vt="http://schemas.openxmlformats.org/officeDocument/2006/docPropsVTypes">
  <Template/>
  <TotalTime>33700</TotalTime>
  <Words>4490</Words>
  <Application>Microsoft Office PowerPoint</Application>
  <PresentationFormat>Letter Paper (8.5x11 in)</PresentationFormat>
  <Paragraphs>529</Paragraphs>
  <Slides>38</Slides>
  <Notes>38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0" baseType="lpstr">
      <vt:lpstr>Default Design</vt:lpstr>
      <vt:lpstr>Microsoft Word Picture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Passariello</dc:creator>
  <cp:lastModifiedBy>ddp3515</cp:lastModifiedBy>
  <cp:revision>816</cp:revision>
  <cp:lastPrinted>2013-10-14T02:18:10Z</cp:lastPrinted>
  <dcterms:created xsi:type="dcterms:W3CDTF">2002-07-18T03:46:15Z</dcterms:created>
  <dcterms:modified xsi:type="dcterms:W3CDTF">2013-10-14T02:26:55Z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0x01010045B78102AF60B04ABA205E3EF065642E</vt:lpwstr>
  </property>
</Properties>
</file>