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3147" autoAdjust="0"/>
  </p:normalViewPr>
  <p:slideViewPr>
    <p:cSldViewPr>
      <p:cViewPr varScale="1">
        <p:scale>
          <a:sx n="76" d="100"/>
          <a:sy n="76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7A280-A0E6-F94B-A2E4-98E9EAB0438B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85E1C-2560-4847-80DD-489C337E4178}">
      <dgm:prSet phldrT="[Text]"/>
      <dgm:spPr/>
      <dgm:t>
        <a:bodyPr/>
        <a:lstStyle/>
        <a:p>
          <a:r>
            <a:rPr lang="en-US" dirty="0" smtClean="0"/>
            <a:t>Silent generation</a:t>
          </a:r>
          <a:endParaRPr lang="en-US" dirty="0"/>
        </a:p>
      </dgm:t>
    </dgm:pt>
    <dgm:pt modelId="{87242227-D24C-6E47-B2D6-51B2907B6C68}" type="parTrans" cxnId="{17AE278C-857F-F947-B9E5-C662C2176CB0}">
      <dgm:prSet/>
      <dgm:spPr/>
      <dgm:t>
        <a:bodyPr/>
        <a:lstStyle/>
        <a:p>
          <a:endParaRPr lang="en-US"/>
        </a:p>
      </dgm:t>
    </dgm:pt>
    <dgm:pt modelId="{8076CDED-6E70-8441-95B5-28634A69386D}" type="sibTrans" cxnId="{17AE278C-857F-F947-B9E5-C662C2176CB0}">
      <dgm:prSet/>
      <dgm:spPr/>
      <dgm:t>
        <a:bodyPr/>
        <a:lstStyle/>
        <a:p>
          <a:endParaRPr lang="en-US"/>
        </a:p>
      </dgm:t>
    </dgm:pt>
    <dgm:pt modelId="{B113C42C-1235-AB4E-93A2-A9B16F59BCDE}">
      <dgm:prSet phldrT="[Text]"/>
      <dgm:spPr/>
      <dgm:t>
        <a:bodyPr/>
        <a:lstStyle/>
        <a:p>
          <a:r>
            <a:rPr lang="en-US" dirty="0" smtClean="0"/>
            <a:t>Baby Boomer</a:t>
          </a:r>
          <a:endParaRPr lang="en-US" dirty="0"/>
        </a:p>
      </dgm:t>
    </dgm:pt>
    <dgm:pt modelId="{BB0C6FDD-FCE3-5642-B506-2D98057C54DE}" type="parTrans" cxnId="{668DBEBF-3F1A-2F40-AA9A-B59F26CA8739}">
      <dgm:prSet/>
      <dgm:spPr/>
      <dgm:t>
        <a:bodyPr/>
        <a:lstStyle/>
        <a:p>
          <a:endParaRPr lang="en-US"/>
        </a:p>
      </dgm:t>
    </dgm:pt>
    <dgm:pt modelId="{2095474C-FF4D-9944-A10F-BC89B888C8A0}" type="sibTrans" cxnId="{668DBEBF-3F1A-2F40-AA9A-B59F26CA8739}">
      <dgm:prSet/>
      <dgm:spPr/>
      <dgm:t>
        <a:bodyPr/>
        <a:lstStyle/>
        <a:p>
          <a:endParaRPr lang="en-US"/>
        </a:p>
      </dgm:t>
    </dgm:pt>
    <dgm:pt modelId="{46E70FEB-9FB2-914A-BFF8-61D52E3CC508}">
      <dgm:prSet phldrT="[Text]"/>
      <dgm:spPr/>
      <dgm:t>
        <a:bodyPr/>
        <a:lstStyle/>
        <a:p>
          <a:r>
            <a:rPr lang="en-US" dirty="0" smtClean="0"/>
            <a:t>GenX</a:t>
          </a:r>
          <a:endParaRPr lang="en-US" dirty="0"/>
        </a:p>
      </dgm:t>
    </dgm:pt>
    <dgm:pt modelId="{FA774C8E-2A7F-9A4C-B8F3-E7A4FCF22E6D}" type="parTrans" cxnId="{7144CB91-59E8-A94A-BCB8-E43DDEAD1F1A}">
      <dgm:prSet/>
      <dgm:spPr/>
      <dgm:t>
        <a:bodyPr/>
        <a:lstStyle/>
        <a:p>
          <a:endParaRPr lang="en-US"/>
        </a:p>
      </dgm:t>
    </dgm:pt>
    <dgm:pt modelId="{A49D10B1-CEA3-A449-923D-4B6E1B29B614}" type="sibTrans" cxnId="{7144CB91-59E8-A94A-BCB8-E43DDEAD1F1A}">
      <dgm:prSet/>
      <dgm:spPr/>
      <dgm:t>
        <a:bodyPr/>
        <a:lstStyle/>
        <a:p>
          <a:endParaRPr lang="en-US"/>
        </a:p>
      </dgm:t>
    </dgm:pt>
    <dgm:pt modelId="{B5BDF2BD-935F-9042-91D7-EE457EB23665}">
      <dgm:prSet phldrT="[Text]"/>
      <dgm:spPr/>
      <dgm:t>
        <a:bodyPr/>
        <a:lstStyle/>
        <a:p>
          <a:r>
            <a:rPr lang="en-US" dirty="0" smtClean="0"/>
            <a:t>GenY</a:t>
          </a:r>
          <a:endParaRPr lang="en-US" dirty="0"/>
        </a:p>
      </dgm:t>
    </dgm:pt>
    <dgm:pt modelId="{A894B25D-A89E-D94A-AAFE-BD3DB3EFEE61}" type="parTrans" cxnId="{09E86A86-AA6D-7C46-A664-81BCF914040B}">
      <dgm:prSet/>
      <dgm:spPr/>
      <dgm:t>
        <a:bodyPr/>
        <a:lstStyle/>
        <a:p>
          <a:endParaRPr lang="en-US"/>
        </a:p>
      </dgm:t>
    </dgm:pt>
    <dgm:pt modelId="{4F37DF12-B38B-E244-BB71-53114B784526}" type="sibTrans" cxnId="{09E86A86-AA6D-7C46-A664-81BCF914040B}">
      <dgm:prSet/>
      <dgm:spPr/>
      <dgm:t>
        <a:bodyPr/>
        <a:lstStyle/>
        <a:p>
          <a:endParaRPr lang="en-US"/>
        </a:p>
      </dgm:t>
    </dgm:pt>
    <dgm:pt modelId="{C65C34A9-6640-4542-A744-D3DE1CD27083}" type="pres">
      <dgm:prSet presAssocID="{0F67A280-A0E6-F94B-A2E4-98E9EAB0438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04994-A163-A643-9B46-FB344CC5EC11}" type="pres">
      <dgm:prSet presAssocID="{0F67A280-A0E6-F94B-A2E4-98E9EAB0438B}" presName="diamond" presStyleLbl="bgShp" presStyleIdx="0" presStyleCnt="1"/>
      <dgm:spPr/>
    </dgm:pt>
    <dgm:pt modelId="{B94F2DFD-044B-BB48-92A7-7C45F90106F2}" type="pres">
      <dgm:prSet presAssocID="{0F67A280-A0E6-F94B-A2E4-98E9EAB0438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89C3-FE68-E54E-80E5-02DA6D35667E}" type="pres">
      <dgm:prSet presAssocID="{0F67A280-A0E6-F94B-A2E4-98E9EAB0438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D1007-CCAD-4743-9A10-AB7F2638D28A}" type="pres">
      <dgm:prSet presAssocID="{0F67A280-A0E6-F94B-A2E4-98E9EAB0438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F70FD-7A26-054D-BC43-31BFAA9CD8E7}" type="pres">
      <dgm:prSet presAssocID="{0F67A280-A0E6-F94B-A2E4-98E9EAB0438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77125-D21B-984F-8224-DB60AEC03E31}" type="presOf" srcId="{B5BDF2BD-935F-9042-91D7-EE457EB23665}" destId="{BCAF70FD-7A26-054D-BC43-31BFAA9CD8E7}" srcOrd="0" destOrd="0" presId="urn:microsoft.com/office/officeart/2005/8/layout/matrix3"/>
    <dgm:cxn modelId="{6F6130BA-7260-1B48-A6E7-BB33F72897AE}" type="presOf" srcId="{B113C42C-1235-AB4E-93A2-A9B16F59BCDE}" destId="{FAB289C3-FE68-E54E-80E5-02DA6D35667E}" srcOrd="0" destOrd="0" presId="urn:microsoft.com/office/officeart/2005/8/layout/matrix3"/>
    <dgm:cxn modelId="{1186142D-E947-F24B-9A36-641AA12C5FDB}" type="presOf" srcId="{91485E1C-2560-4847-80DD-489C337E4178}" destId="{B94F2DFD-044B-BB48-92A7-7C45F90106F2}" srcOrd="0" destOrd="0" presId="urn:microsoft.com/office/officeart/2005/8/layout/matrix3"/>
    <dgm:cxn modelId="{09E86A86-AA6D-7C46-A664-81BCF914040B}" srcId="{0F67A280-A0E6-F94B-A2E4-98E9EAB0438B}" destId="{B5BDF2BD-935F-9042-91D7-EE457EB23665}" srcOrd="3" destOrd="0" parTransId="{A894B25D-A89E-D94A-AAFE-BD3DB3EFEE61}" sibTransId="{4F37DF12-B38B-E244-BB71-53114B784526}"/>
    <dgm:cxn modelId="{7144CB91-59E8-A94A-BCB8-E43DDEAD1F1A}" srcId="{0F67A280-A0E6-F94B-A2E4-98E9EAB0438B}" destId="{46E70FEB-9FB2-914A-BFF8-61D52E3CC508}" srcOrd="2" destOrd="0" parTransId="{FA774C8E-2A7F-9A4C-B8F3-E7A4FCF22E6D}" sibTransId="{A49D10B1-CEA3-A449-923D-4B6E1B29B614}"/>
    <dgm:cxn modelId="{668DBEBF-3F1A-2F40-AA9A-B59F26CA8739}" srcId="{0F67A280-A0E6-F94B-A2E4-98E9EAB0438B}" destId="{B113C42C-1235-AB4E-93A2-A9B16F59BCDE}" srcOrd="1" destOrd="0" parTransId="{BB0C6FDD-FCE3-5642-B506-2D98057C54DE}" sibTransId="{2095474C-FF4D-9944-A10F-BC89B888C8A0}"/>
    <dgm:cxn modelId="{2EDB1F69-A343-0C4F-AD32-316755E34DB4}" type="presOf" srcId="{0F67A280-A0E6-F94B-A2E4-98E9EAB0438B}" destId="{C65C34A9-6640-4542-A744-D3DE1CD27083}" srcOrd="0" destOrd="0" presId="urn:microsoft.com/office/officeart/2005/8/layout/matrix3"/>
    <dgm:cxn modelId="{B7F86FE7-B40A-DE47-84D2-CADBF7B2A216}" type="presOf" srcId="{46E70FEB-9FB2-914A-BFF8-61D52E3CC508}" destId="{794D1007-CCAD-4743-9A10-AB7F2638D28A}" srcOrd="0" destOrd="0" presId="urn:microsoft.com/office/officeart/2005/8/layout/matrix3"/>
    <dgm:cxn modelId="{17AE278C-857F-F947-B9E5-C662C2176CB0}" srcId="{0F67A280-A0E6-F94B-A2E4-98E9EAB0438B}" destId="{91485E1C-2560-4847-80DD-489C337E4178}" srcOrd="0" destOrd="0" parTransId="{87242227-D24C-6E47-B2D6-51B2907B6C68}" sibTransId="{8076CDED-6E70-8441-95B5-28634A69386D}"/>
    <dgm:cxn modelId="{D29FF44A-170C-1741-8364-82D9C8484E66}" type="presParOf" srcId="{C65C34A9-6640-4542-A744-D3DE1CD27083}" destId="{DCF04994-A163-A643-9B46-FB344CC5EC11}" srcOrd="0" destOrd="0" presId="urn:microsoft.com/office/officeart/2005/8/layout/matrix3"/>
    <dgm:cxn modelId="{122B7AD5-D651-5D46-A56A-ED7448F8C6FD}" type="presParOf" srcId="{C65C34A9-6640-4542-A744-D3DE1CD27083}" destId="{B94F2DFD-044B-BB48-92A7-7C45F90106F2}" srcOrd="1" destOrd="0" presId="urn:microsoft.com/office/officeart/2005/8/layout/matrix3"/>
    <dgm:cxn modelId="{EAC3F5B8-7C3B-0B45-9BD6-D0D2403B6B5C}" type="presParOf" srcId="{C65C34A9-6640-4542-A744-D3DE1CD27083}" destId="{FAB289C3-FE68-E54E-80E5-02DA6D35667E}" srcOrd="2" destOrd="0" presId="urn:microsoft.com/office/officeart/2005/8/layout/matrix3"/>
    <dgm:cxn modelId="{ECFC243D-C6F1-2F41-8C2E-BD09A90E2DB0}" type="presParOf" srcId="{C65C34A9-6640-4542-A744-D3DE1CD27083}" destId="{794D1007-CCAD-4743-9A10-AB7F2638D28A}" srcOrd="3" destOrd="0" presId="urn:microsoft.com/office/officeart/2005/8/layout/matrix3"/>
    <dgm:cxn modelId="{63CE9A7A-B500-FD43-AFB7-D66E2FF3A9A3}" type="presParOf" srcId="{C65C34A9-6640-4542-A744-D3DE1CD27083}" destId="{BCAF70FD-7A26-054D-BC43-31BFAA9CD8E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04994-A163-A643-9B46-FB344CC5EC11}">
      <dsp:nvSpPr>
        <dsp:cNvPr id="0" name=""/>
        <dsp:cNvSpPr/>
      </dsp:nvSpPr>
      <dsp:spPr>
        <a:xfrm>
          <a:off x="1719064" y="0"/>
          <a:ext cx="4925144" cy="49251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4F2DFD-044B-BB48-92A7-7C45F90106F2}">
      <dsp:nvSpPr>
        <dsp:cNvPr id="0" name=""/>
        <dsp:cNvSpPr/>
      </dsp:nvSpPr>
      <dsp:spPr>
        <a:xfrm>
          <a:off x="2186952" y="467888"/>
          <a:ext cx="1920806" cy="19208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Silent generation</a:t>
          </a:r>
          <a:endParaRPr lang="en-US" sz="2500" kern="1200" dirty="0"/>
        </a:p>
      </dsp:txBody>
      <dsp:txXfrm>
        <a:off x="2280718" y="561654"/>
        <a:ext cx="1733274" cy="1733274"/>
      </dsp:txXfrm>
    </dsp:sp>
    <dsp:sp modelId="{FAB289C3-FE68-E54E-80E5-02DA6D35667E}">
      <dsp:nvSpPr>
        <dsp:cNvPr id="0" name=""/>
        <dsp:cNvSpPr/>
      </dsp:nvSpPr>
      <dsp:spPr>
        <a:xfrm>
          <a:off x="4255513" y="467888"/>
          <a:ext cx="1920806" cy="19208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Baby Boomer</a:t>
          </a:r>
          <a:endParaRPr lang="en-US" sz="2500" kern="1200" dirty="0"/>
        </a:p>
      </dsp:txBody>
      <dsp:txXfrm>
        <a:off x="4349279" y="561654"/>
        <a:ext cx="1733274" cy="1733274"/>
      </dsp:txXfrm>
    </dsp:sp>
    <dsp:sp modelId="{794D1007-CCAD-4743-9A10-AB7F2638D28A}">
      <dsp:nvSpPr>
        <dsp:cNvPr id="0" name=""/>
        <dsp:cNvSpPr/>
      </dsp:nvSpPr>
      <dsp:spPr>
        <a:xfrm>
          <a:off x="2186952" y="2536449"/>
          <a:ext cx="1920806" cy="19208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GenX</a:t>
          </a:r>
          <a:endParaRPr lang="en-US" sz="2500" kern="1200" dirty="0"/>
        </a:p>
      </dsp:txBody>
      <dsp:txXfrm>
        <a:off x="2280718" y="2630215"/>
        <a:ext cx="1733274" cy="1733274"/>
      </dsp:txXfrm>
    </dsp:sp>
    <dsp:sp modelId="{BCAF70FD-7A26-054D-BC43-31BFAA9CD8E7}">
      <dsp:nvSpPr>
        <dsp:cNvPr id="0" name=""/>
        <dsp:cNvSpPr/>
      </dsp:nvSpPr>
      <dsp:spPr>
        <a:xfrm>
          <a:off x="4255513" y="2536449"/>
          <a:ext cx="1920806" cy="19208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GenY</a:t>
          </a:r>
          <a:endParaRPr lang="en-US" sz="2500" kern="1200" dirty="0"/>
        </a:p>
      </dsp:txBody>
      <dsp:txXfrm>
        <a:off x="4349279" y="2630215"/>
        <a:ext cx="1733274" cy="1733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7684-5E74-A347-8149-C78EDDCD6BDD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8DED-32B0-7940-944B-81DAA98C2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people never read beyond the preview window </a:t>
            </a:r>
          </a:p>
          <a:p>
            <a:r>
              <a:rPr lang="en-US" baseline="0" dirty="0" smtClean="0"/>
              <a:t>Shouldn’t have to scroll down to see who sent</a:t>
            </a:r>
          </a:p>
          <a:p>
            <a:r>
              <a:rPr lang="en-US" baseline="0" dirty="0" smtClean="0"/>
              <a:t>Bullet lists make key information stand 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baseline="0" dirty="0" smtClean="0"/>
              <a:t> of time saving information: Links to online driving directions, Online minutes, links to 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don’t follow the 3 click</a:t>
            </a:r>
            <a:r>
              <a:rPr lang="en-US" baseline="0" dirty="0" smtClean="0"/>
              <a:t> rule – users get frustrated and will not return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2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</a:t>
            </a:r>
            <a:r>
              <a:rPr lang="en-US" baseline="0" dirty="0" smtClean="0"/>
              <a:t> you know it took radio 33 years to reach 50 million users?  It took T.V. 13 years.  But only took social networking 9 months to reach 100 million users.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Gives you the means to not only interact but hear what is being said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venues may change for example MySpace.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people who actively use this format believe in the celebrity of the individual.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4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2010 65 million</a:t>
            </a:r>
            <a:r>
              <a:rPr lang="en-US" baseline="0" dirty="0" smtClean="0"/>
              <a:t> tweets were being sent – March 2013 over 400 million tweets per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3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spend a total of 700 million minutes per month on</a:t>
            </a:r>
            <a:r>
              <a:rPr lang="en-US" baseline="0" dirty="0" smtClean="0"/>
              <a:t> this site – this dwarfs the time spent on 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5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is key – what</a:t>
            </a:r>
            <a:r>
              <a:rPr lang="en-US" baseline="0" dirty="0" smtClean="0"/>
              <a:t> you write and how you write it – don’t just blast out information you need to engage your audience.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call expect</a:t>
            </a:r>
            <a:r>
              <a:rPr lang="en-US" baseline="0" dirty="0" smtClean="0"/>
              <a:t> the school or PTA officer to have the information they want on hand</a:t>
            </a:r>
          </a:p>
          <a:p>
            <a:r>
              <a:rPr lang="en-US" baseline="0" dirty="0" smtClean="0"/>
              <a:t>If you want them to fill out a survey make sure it is in paper form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have the time and the inclination to volunteer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0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Saved the world</a:t>
            </a:r>
            <a:r>
              <a:rPr lang="en-US" baseline="0" dirty="0" smtClean="0"/>
              <a:t> once and ready to do it again</a:t>
            </a:r>
          </a:p>
          <a:p>
            <a:r>
              <a:rPr lang="en-US" baseline="0" dirty="0" smtClean="0"/>
              <a:t>Many are leaving private industry, government and military for a second career in education and non-profits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call expect the person on the other end to have the information they need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Survey need to be in paper form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bring wisdom from experience and passion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r>
              <a:rPr lang="en-US" baseline="0" dirty="0" smtClean="0"/>
              <a:t> for the boomers to move aside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want to be like the boomer generation for whom work was life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part of their groups 24/7/365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Wants EVERYTHING electronically – survey better be online or it will get recycled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Wants information in a variety of platforms – text, email, twitter,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the web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Perfectly comfortable using platforms like Skype, </a:t>
            </a:r>
            <a:r>
              <a:rPr lang="en-US" baseline="0" dirty="0" err="1" smtClean="0"/>
              <a:t>GoToMeeting.com</a:t>
            </a:r>
            <a:r>
              <a:rPr lang="en-US" baseline="0" dirty="0" smtClean="0"/>
              <a:t>, Live meeting or </a:t>
            </a:r>
            <a:r>
              <a:rPr lang="en-US" baseline="0" dirty="0" err="1" smtClean="0"/>
              <a:t>FaceTime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group includes parents, teachers, and school administrators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as large a group</a:t>
            </a:r>
            <a:r>
              <a:rPr lang="en-US" baseline="0" dirty="0" smtClean="0"/>
              <a:t> as their Baby Boomer parents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Network in a way older generations can not comprehend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Life is a social network – date, play, work, decide, volunteer and donate in groups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likely to text then us the phone, part of their group 24/7/365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Survey better be electronic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text, email, twitter,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web, </a:t>
            </a:r>
            <a:r>
              <a:rPr lang="en-US" baseline="0" dirty="0" err="1" smtClean="0"/>
              <a:t>skye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GoToMeeting.com</a:t>
            </a:r>
            <a:r>
              <a:rPr lang="en-US" baseline="0" dirty="0" smtClean="0"/>
              <a:t>, Live Meeting, </a:t>
            </a:r>
            <a:r>
              <a:rPr lang="en-US" baseline="0" dirty="0" err="1" smtClean="0"/>
              <a:t>Facetime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They are a package deal – you get them and their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school districts already</a:t>
            </a:r>
            <a:r>
              <a:rPr lang="en-US" baseline="0" dirty="0" smtClean="0"/>
              <a:t> have a communication system in place you can utilize.  Think of it as a shout out to the entire community.  </a:t>
            </a:r>
          </a:p>
          <a:p>
            <a:r>
              <a:rPr lang="en-US" baseline="0" dirty="0" smtClean="0"/>
              <a:t>This could be a district wide or localized to a particular school – announcements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Information is usually packed in there so keep </a:t>
            </a:r>
            <a:r>
              <a:rPr lang="en-US" baseline="0" smtClean="0"/>
              <a:t>it brief.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all the officers are aware of how it works</a:t>
            </a:r>
          </a:p>
          <a:p>
            <a:r>
              <a:rPr lang="en-US" baseline="0" dirty="0" smtClean="0"/>
              <a:t>Everyone becomes familiar with basic address for regular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8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the roster – invite interested community members to join</a:t>
            </a:r>
            <a:r>
              <a:rPr lang="en-US" baseline="0" dirty="0" smtClean="0"/>
              <a:t> the list</a:t>
            </a:r>
            <a:endParaRPr lang="en-US" dirty="0" smtClean="0"/>
          </a:p>
          <a:p>
            <a:r>
              <a:rPr lang="en-US" dirty="0" smtClean="0"/>
              <a:t>Target examples: PTA monthly meeting – report</a:t>
            </a:r>
            <a:r>
              <a:rPr lang="en-US" baseline="0" dirty="0" smtClean="0"/>
              <a:t> includes a synopsis of that month’s meeting</a:t>
            </a:r>
            <a:r>
              <a:rPr lang="en-US" dirty="0" smtClean="0"/>
              <a:t>,</a:t>
            </a:r>
            <a:r>
              <a:rPr lang="en-US" baseline="0" dirty="0" smtClean="0"/>
              <a:t> Carnival – only information pertaining to the planning and execution of this event, PTA newsletter – attachment of the electronic edition of the newsletter</a:t>
            </a:r>
          </a:p>
          <a:p>
            <a:r>
              <a:rPr lang="en-US" baseline="0" dirty="0" smtClean="0"/>
              <a:t>Internal lists with Board – communicate with your executive committee, executive board and various committee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Pre-schedule messages: quick reminders exactly when they are needed (reminders, updates or last minute changes) – Never forget a thank you (the message is waiting for them right at the end of the event)– Direct member to a survey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Subject</a:t>
            </a:r>
            <a:r>
              <a:rPr lang="en-US" baseline="0" dirty="0" smtClean="0"/>
              <a:t> bar – this is the why or why not your email gets read – let’s the recipient know what to expect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 explanation: members reply by adding to the subject bar their name and date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Subject bar – avoid vague headings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8DED-32B0-7940-944B-81DAA98C25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38847"/>
            <a:ext cx="4176464" cy="147798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2631791"/>
            <a:ext cx="2448272" cy="1594418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3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RUTtpk9EH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88640"/>
            <a:ext cx="4968552" cy="147798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Creating An Effective Media Plan For Your Unit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1988840"/>
            <a:ext cx="2664296" cy="288544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Catherine Sweeny</a:t>
            </a:r>
          </a:p>
          <a:p>
            <a:r>
              <a:rPr lang="en-GB" dirty="0" smtClean="0"/>
              <a:t>Missouri PTA</a:t>
            </a:r>
          </a:p>
          <a:p>
            <a:r>
              <a:rPr lang="en-GB" dirty="0" smtClean="0"/>
              <a:t>Vice President and 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980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 Y or Millennials</a:t>
            </a:r>
            <a:br>
              <a:rPr lang="en-US" dirty="0" smtClean="0"/>
            </a:br>
            <a:r>
              <a:rPr lang="en-US" dirty="0" smtClean="0"/>
              <a:t>1981-2002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8388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Have a group mentality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Oldest are out of college and in the workforce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Life is a social network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Actively use a wide variety of technology and networking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Wants information electronically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Comfortable meeting via conference calls and video conferencing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2400" dirty="0" smtClean="0"/>
              <a:t>Communication Platforms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Flyers </a:t>
            </a:r>
            <a:r>
              <a:rPr lang="en-US" sz="2000" smtClean="0"/>
              <a:t>&amp; Posters</a:t>
            </a:r>
            <a:endParaRPr lang="en-US" sz="2000" dirty="0" smtClean="0"/>
          </a:p>
          <a:p>
            <a:r>
              <a:rPr lang="en-US" sz="2000" dirty="0" smtClean="0"/>
              <a:t>Newsletters</a:t>
            </a:r>
          </a:p>
          <a:p>
            <a:r>
              <a:rPr lang="en-US" sz="2000" dirty="0" smtClean="0"/>
              <a:t>District announcements/communications</a:t>
            </a:r>
          </a:p>
          <a:p>
            <a:r>
              <a:rPr lang="en-US" sz="2000" dirty="0" smtClean="0"/>
              <a:t>Email</a:t>
            </a:r>
          </a:p>
          <a:p>
            <a:r>
              <a:rPr lang="en-US" sz="2000" dirty="0" smtClean="0"/>
              <a:t>Website</a:t>
            </a:r>
          </a:p>
          <a:p>
            <a:r>
              <a:rPr lang="en-US" sz="2000" dirty="0" smtClean="0"/>
              <a:t>Social Networking</a:t>
            </a:r>
            <a:endParaRPr lang="en-US" sz="2000" dirty="0"/>
          </a:p>
        </p:txBody>
      </p:sp>
      <p:pic>
        <p:nvPicPr>
          <p:cNvPr id="10" name="Picture 9" descr="design_mascot_megaphone_advertising_red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1535832" cy="1651019"/>
          </a:xfrm>
          <a:prstGeom prst="rect">
            <a:avLst/>
          </a:prstGeom>
        </p:spPr>
      </p:pic>
      <p:pic>
        <p:nvPicPr>
          <p:cNvPr id="11" name="Picture 10" descr="email_ic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112">
            <a:off x="1403648" y="4265712"/>
            <a:ext cx="2592288" cy="2592288"/>
          </a:xfrm>
          <a:prstGeom prst="rect">
            <a:avLst/>
          </a:prstGeom>
        </p:spPr>
      </p:pic>
      <p:pic>
        <p:nvPicPr>
          <p:cNvPr id="12" name="Picture 11" descr="internet-marketing-strategy-traffic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661">
            <a:off x="6488945" y="202271"/>
            <a:ext cx="2484982" cy="2000411"/>
          </a:xfrm>
          <a:prstGeom prst="rect">
            <a:avLst/>
          </a:prstGeom>
        </p:spPr>
      </p:pic>
      <p:pic>
        <p:nvPicPr>
          <p:cNvPr id="13" name="Picture 12" descr="newsletter_00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885">
            <a:off x="5681106" y="4742467"/>
            <a:ext cx="2244850" cy="2000715"/>
          </a:xfrm>
          <a:prstGeom prst="rect">
            <a:avLst/>
          </a:prstGeom>
        </p:spPr>
      </p:pic>
      <p:pic>
        <p:nvPicPr>
          <p:cNvPr id="14" name="Picture 13" descr="social-network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2856"/>
            <a:ext cx="3528392" cy="25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Flyers &amp; Posters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70080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Highlight a single event or program</a:t>
            </a:r>
          </a:p>
          <a:p>
            <a:endParaRPr lang="en-US" sz="2400" dirty="0"/>
          </a:p>
          <a:p>
            <a:r>
              <a:rPr lang="en-US" sz="2400" dirty="0" smtClean="0"/>
              <a:t>Used to get the word out to students</a:t>
            </a:r>
          </a:p>
          <a:p>
            <a:endParaRPr lang="en-US" sz="2400" dirty="0"/>
          </a:p>
          <a:p>
            <a:r>
              <a:rPr lang="en-US" sz="2400" dirty="0" smtClean="0"/>
              <a:t>Usually come home in the backpack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3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Newsletters</a:t>
            </a:r>
            <a:br>
              <a:rPr lang="en-US" dirty="0" smtClean="0"/>
            </a:br>
            <a:r>
              <a:rPr lang="en-US" sz="2000" dirty="0" smtClean="0"/>
              <a:t>paper and electronic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Delivers all your current news for a particular period of time – information must be timely and relevant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Highlight upcoming events/programs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Recap recent events/programs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Spotlight accountability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Celebrate successes and thank volunteers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Maintain a consistent publishing schedule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Select a catchy but brief title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Break up newsletter with easy to locate and read headlines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Appearance is important</a:t>
            </a:r>
            <a:endParaRPr lang="en-US" sz="2000" dirty="0"/>
          </a:p>
        </p:txBody>
      </p:sp>
      <p:pic>
        <p:nvPicPr>
          <p:cNvPr id="4" name="Picture 3" descr="newsletter_emai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" y="5099638"/>
            <a:ext cx="1944216" cy="16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District announcements/communications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District announcements</a:t>
            </a:r>
          </a:p>
          <a:p>
            <a:endParaRPr lang="en-US" sz="2400" dirty="0"/>
          </a:p>
          <a:p>
            <a:r>
              <a:rPr lang="en-US" sz="2400" dirty="0" smtClean="0"/>
              <a:t>Localized school announcements</a:t>
            </a:r>
          </a:p>
          <a:p>
            <a:endParaRPr lang="en-US" sz="2400" dirty="0"/>
          </a:p>
          <a:p>
            <a:r>
              <a:rPr lang="en-US" sz="2400" dirty="0" smtClean="0"/>
              <a:t>Keep the message brief, timely and include contact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1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sz="2000" dirty="0" smtClean="0"/>
              <a:t>keeping in touch with current members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806489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up an email system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Set parameters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How it will work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Who is responsible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How often email is sent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General oversight</a:t>
            </a:r>
          </a:p>
          <a:p>
            <a:pPr lvl="1"/>
            <a:r>
              <a:rPr lang="en-US" dirty="0" smtClean="0"/>
              <a:t>Just Between Friends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Dedicate an email address</a:t>
            </a:r>
          </a:p>
          <a:p>
            <a:pPr lvl="1"/>
            <a:r>
              <a:rPr lang="en-US" dirty="0" smtClean="0"/>
              <a:t>Destination point &amp; basic address for consistent regular communication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All outgoing message need to be sent using the same dedicated address to avoid confusion</a:t>
            </a:r>
          </a:p>
          <a:p>
            <a:pPr lvl="1"/>
            <a:r>
              <a:rPr lang="en-US" dirty="0" smtClean="0"/>
              <a:t>Can advertise the address</a:t>
            </a:r>
          </a:p>
          <a:p>
            <a:pPr lvl="1"/>
            <a:r>
              <a:rPr lang="en-US" dirty="0" smtClean="0"/>
              <a:t>Never become outdated</a:t>
            </a:r>
          </a:p>
          <a:p>
            <a:pPr lvl="1"/>
            <a:r>
              <a:rPr lang="en-US" dirty="0" smtClean="0"/>
              <a:t>Can be redirected to various volunteer’s own in-boxes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emailpi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568">
            <a:off x="6588224" y="908720"/>
            <a:ext cx="192551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</a:t>
            </a:r>
            <a:br>
              <a:rPr lang="en-US" dirty="0"/>
            </a:br>
            <a:r>
              <a:rPr lang="en-US" sz="2000" dirty="0"/>
              <a:t>keeping in touch with current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 an efficient method for collecting and maintaining email addresses</a:t>
            </a:r>
          </a:p>
          <a:p>
            <a:endParaRPr lang="en-US" dirty="0"/>
          </a:p>
          <a:p>
            <a:pPr lvl="1"/>
            <a:r>
              <a:rPr lang="en-US" dirty="0"/>
              <a:t>Expand beyond the membership roster</a:t>
            </a:r>
          </a:p>
          <a:p>
            <a:pPr lvl="1"/>
            <a:r>
              <a:rPr lang="en-US" dirty="0"/>
              <a:t>Include sign-up link on website, face-to-face events, school electronic announcements, order forms, newsletters, etc.</a:t>
            </a:r>
          </a:p>
          <a:p>
            <a:pPr lvl="1"/>
            <a:endParaRPr lang="en-US" dirty="0"/>
          </a:p>
          <a:p>
            <a:r>
              <a:rPr lang="en-US" dirty="0"/>
              <a:t>Target specific recipients</a:t>
            </a:r>
          </a:p>
          <a:p>
            <a:endParaRPr lang="en-US" dirty="0"/>
          </a:p>
          <a:p>
            <a:pPr lvl="1"/>
            <a:r>
              <a:rPr lang="en-US" dirty="0"/>
              <a:t>Code your email developing several styles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Members can specify what email they would like to receive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Develop internal lists to communicate with Board</a:t>
            </a:r>
          </a:p>
        </p:txBody>
      </p:sp>
      <p:pic>
        <p:nvPicPr>
          <p:cNvPr id="4" name="Picture 3" descr="email_clipart_compute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822">
            <a:off x="360369" y="5035194"/>
            <a:ext cx="216024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</a:t>
            </a:r>
            <a:br>
              <a:rPr lang="en-US" dirty="0"/>
            </a:br>
            <a:r>
              <a:rPr lang="en-US" sz="2000" dirty="0"/>
              <a:t>keeping in touch with current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Pre-schedule important messages</a:t>
            </a:r>
          </a:p>
          <a:p>
            <a:endParaRPr lang="en-US" dirty="0"/>
          </a:p>
          <a:p>
            <a:r>
              <a:rPr lang="en-US" dirty="0" smtClean="0"/>
              <a:t>Wisely utilize the subject bar</a:t>
            </a:r>
          </a:p>
          <a:p>
            <a:pPr lvl="1"/>
            <a:r>
              <a:rPr lang="en-US" dirty="0" smtClean="0"/>
              <a:t>Decide on an acronym to be used as the first word in all subject lines</a:t>
            </a:r>
          </a:p>
          <a:p>
            <a:pPr lvl="1"/>
            <a:r>
              <a:rPr lang="en-US" dirty="0" smtClean="0"/>
              <a:t>Update the subject bar when responding</a:t>
            </a:r>
          </a:p>
          <a:p>
            <a:pPr lvl="1"/>
            <a:endParaRPr lang="en-US" dirty="0" smtClean="0"/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Example: SHPTA Carnival: planning brief #1 – Karie response Oct. 4. Others respond to the original email using different names and dates until the chair restarts the process – SHPTA Carnival: planning brief #2</a:t>
            </a:r>
          </a:p>
          <a:p>
            <a:pPr marL="1200150" lvl="2" indent="-28575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Subject bar should reflect exactly what can be expected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MAILfi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89781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Email</a:t>
            </a:r>
            <a:br>
              <a:rPr lang="en-US" dirty="0"/>
            </a:br>
            <a:r>
              <a:rPr lang="en-US" sz="2000" dirty="0"/>
              <a:t>keeping in touch with current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concise and to the point</a:t>
            </a:r>
          </a:p>
          <a:p>
            <a:pPr lvl="1"/>
            <a:r>
              <a:rPr lang="en-US" dirty="0"/>
              <a:t>Important information should always be first</a:t>
            </a:r>
          </a:p>
          <a:p>
            <a:pPr lvl="1"/>
            <a:r>
              <a:rPr lang="en-US" dirty="0"/>
              <a:t>Send several shorter emails that directly relate to the subject bar</a:t>
            </a:r>
          </a:p>
          <a:p>
            <a:pPr lvl="1"/>
            <a:r>
              <a:rPr lang="en-US" dirty="0"/>
              <a:t>Sender should use their full name at the start of the email</a:t>
            </a:r>
          </a:p>
          <a:p>
            <a:pPr lvl="1"/>
            <a:r>
              <a:rPr lang="en-US" dirty="0"/>
              <a:t>Utilize bulleted lists instead of an information dump</a:t>
            </a:r>
          </a:p>
          <a:p>
            <a:pPr lvl="1"/>
            <a:r>
              <a:rPr lang="en-US" dirty="0"/>
              <a:t>Provide time saving information</a:t>
            </a:r>
          </a:p>
          <a:p>
            <a:pPr lvl="1"/>
            <a:endParaRPr lang="en-US" dirty="0"/>
          </a:p>
          <a:p>
            <a:r>
              <a:rPr lang="en-US" dirty="0"/>
              <a:t>Encourage feedback</a:t>
            </a:r>
          </a:p>
          <a:p>
            <a:pPr lvl="1"/>
            <a:r>
              <a:rPr lang="en-US" dirty="0"/>
              <a:t>Pose specific question to receive opinions</a:t>
            </a:r>
          </a:p>
          <a:p>
            <a:pPr lvl="1"/>
            <a:r>
              <a:rPr lang="en-US" dirty="0"/>
              <a:t>Report back on previous request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/>
              <a:t>Example: “Thanks to the 13 people who shared the following…”</a:t>
            </a:r>
          </a:p>
          <a:p>
            <a:pPr lvl="1"/>
            <a:r>
              <a:rPr lang="en-US" dirty="0"/>
              <a:t>Avoid the vague request – instead ask for help with specific needs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Example: “Can you do any of these things? Carnival set up Friday from  3-4; accompany the Kindergarten class Thursday from 1-2 at the book fair; decorate bulletin board at your convenience.</a:t>
            </a:r>
          </a:p>
        </p:txBody>
      </p:sp>
      <p:pic>
        <p:nvPicPr>
          <p:cNvPr id="4" name="Picture 3" descr="email-spam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4781">
            <a:off x="6804248" y="332656"/>
            <a:ext cx="1950864" cy="18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sz="2000" dirty="0" smtClean="0"/>
              <a:t>Virtual home of your PTA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</a:t>
            </a:r>
            <a:r>
              <a:rPr lang="en-US" b="1" dirty="0" smtClean="0"/>
              <a:t>FIRST</a:t>
            </a:r>
            <a:r>
              <a:rPr lang="en-US" dirty="0" smtClean="0"/>
              <a:t> place Gen X and Gen Y will look for information about your PTA!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Appearance is important</a:t>
            </a:r>
          </a:p>
          <a:p>
            <a:pPr lvl="1"/>
            <a:r>
              <a:rPr lang="en-US" dirty="0" smtClean="0"/>
              <a:t>Users are looking for information not an eye-catching poster</a:t>
            </a:r>
          </a:p>
          <a:p>
            <a:pPr lvl="1"/>
            <a:r>
              <a:rPr lang="en-US" dirty="0" smtClean="0"/>
              <a:t>Avoid using graphics that take long to load</a:t>
            </a:r>
          </a:p>
          <a:p>
            <a:pPr lvl="1"/>
            <a:r>
              <a:rPr lang="en-US" dirty="0" smtClean="0"/>
              <a:t>Avoid backgrounds or colors that make the site difficult on the eyes</a:t>
            </a:r>
          </a:p>
          <a:p>
            <a:pPr lvl="1"/>
            <a:endParaRPr lang="en-US" dirty="0"/>
          </a:p>
          <a:p>
            <a:r>
              <a:rPr lang="en-US" dirty="0" smtClean="0"/>
              <a:t>“3 Click Rule”</a:t>
            </a:r>
          </a:p>
          <a:p>
            <a:pPr lvl="1"/>
            <a:r>
              <a:rPr lang="en-US" dirty="0" smtClean="0"/>
              <a:t>Users should be able to find what they are looking for in 3 clicks or less</a:t>
            </a:r>
          </a:p>
          <a:p>
            <a:pPr lvl="1"/>
            <a:r>
              <a:rPr lang="en-US" dirty="0" smtClean="0"/>
              <a:t>Make sure the layout is easy to navigate – links are clearly marked</a:t>
            </a:r>
            <a:endParaRPr lang="en-US" dirty="0"/>
          </a:p>
        </p:txBody>
      </p:sp>
      <p:pic>
        <p:nvPicPr>
          <p:cNvPr id="6" name="Picture 5" descr="268we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6"/>
            <a:ext cx="2520280" cy="20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Four Generations of PTA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89618"/>
              </p:ext>
            </p:extLst>
          </p:nvPr>
        </p:nvGraphicFramePr>
        <p:xfrm>
          <a:off x="323528" y="1600200"/>
          <a:ext cx="836327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7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Website</a:t>
            </a:r>
            <a:br>
              <a:rPr lang="en-US" dirty="0"/>
            </a:br>
            <a:r>
              <a:rPr lang="en-US" sz="2000" dirty="0"/>
              <a:t>Virtual home of your PTA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280920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should you include?</a:t>
            </a:r>
          </a:p>
          <a:p>
            <a:pPr lvl="1"/>
            <a:r>
              <a:rPr lang="en-US" dirty="0" smtClean="0"/>
              <a:t>All the information </a:t>
            </a:r>
            <a:r>
              <a:rPr lang="en-US" b="1" dirty="0" smtClean="0"/>
              <a:t>any</a:t>
            </a:r>
            <a:r>
              <a:rPr lang="en-US" dirty="0" smtClean="0"/>
              <a:t> member might be looking for</a:t>
            </a:r>
          </a:p>
          <a:p>
            <a:pPr lvl="1"/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Contact information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Meeting minutes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President’s message – local, state &amp; national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Legislative alerts &amp; governmental contact information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Committee assignments &amp; reports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u="sng" dirty="0" smtClean="0"/>
              <a:t>Updated</a:t>
            </a:r>
            <a:r>
              <a:rPr lang="en-US" sz="1600" dirty="0" smtClean="0"/>
              <a:t> calendar of events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Digital backpack – pdf</a:t>
            </a:r>
            <a:r>
              <a:rPr lang="en-US" sz="1600" dirty="0"/>
              <a:t> </a:t>
            </a:r>
            <a:r>
              <a:rPr lang="en-US" sz="1600" dirty="0" smtClean="0"/>
              <a:t>all those flyers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Volunteer &amp; donation opportunities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Fundraising &amp; rebate information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Newsletters in pdf format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Summary of PTA benefits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Mission &amp; Purpose of PTA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Current news &amp; events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Links to state, national, school &amp; education sites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Sign up link for email list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Link to your social networking sites</a:t>
            </a:r>
          </a:p>
          <a:p>
            <a:pPr lvl="1"/>
            <a:endParaRPr lang="en-US" sz="1600" dirty="0"/>
          </a:p>
          <a:p>
            <a:pPr lvl="1" algn="ctr"/>
            <a:r>
              <a:rPr lang="en-US" sz="2000" b="1" dirty="0" smtClean="0"/>
              <a:t>Keep the site updated!!!!!!!!</a:t>
            </a:r>
            <a:endParaRPr lang="en-US" sz="2000" b="1" dirty="0"/>
          </a:p>
        </p:txBody>
      </p:sp>
      <p:pic>
        <p:nvPicPr>
          <p:cNvPr id="4" name="Picture 3" descr="welcome-to-the-world-wide-web-sig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915">
            <a:off x="6702856" y="507184"/>
            <a:ext cx="2272111" cy="16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Networking</a:t>
            </a:r>
            <a:br>
              <a:rPr lang="en-US" dirty="0" smtClean="0"/>
            </a:br>
            <a:r>
              <a:rPr lang="en-US" sz="2000" dirty="0" smtClean="0"/>
              <a:t>going to where the people are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than just a channel – it is an ecosystem where everything is linked 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Allows the means to not only interact but hear what is being said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Not a fad</a:t>
            </a:r>
            <a:r>
              <a:rPr lang="en-US" sz="2000" dirty="0" smtClean="0"/>
              <a:t>.  This is engaged marketing that is here to stay.  The democratization of media.</a:t>
            </a:r>
            <a:endParaRPr lang="en-US" sz="2000" dirty="0"/>
          </a:p>
        </p:txBody>
      </p:sp>
      <p:pic>
        <p:nvPicPr>
          <p:cNvPr id="4" name="Picture 3" descr="social-networking-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57332"/>
            <a:ext cx="3234680" cy="24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</a:t>
            </a:r>
            <a:br>
              <a:rPr lang="en-US" dirty="0"/>
            </a:br>
            <a:r>
              <a:rPr lang="en-US" sz="2000" dirty="0"/>
              <a:t>going to where the people are</a:t>
            </a:r>
          </a:p>
        </p:txBody>
      </p:sp>
      <p:pic>
        <p:nvPicPr>
          <p:cNvPr id="3" name="Picture 2" descr="twitter-follow-achie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386">
            <a:off x="167464" y="649626"/>
            <a:ext cx="2299181" cy="1705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3691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Twitter</a:t>
            </a:r>
            <a:r>
              <a:rPr lang="en-US" dirty="0" smtClean="0"/>
              <a:t> – the text message of the Internet</a:t>
            </a:r>
          </a:p>
          <a:p>
            <a:pPr lvl="1"/>
            <a:r>
              <a:rPr lang="en-US" dirty="0" smtClean="0"/>
              <a:t>Users post short 140 character messages</a:t>
            </a:r>
          </a:p>
          <a:p>
            <a:pPr lvl="1"/>
            <a:r>
              <a:rPr lang="en-US" dirty="0" smtClean="0"/>
              <a:t>Message can be linked together via the #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Example: #everychildonevoice</a:t>
            </a:r>
          </a:p>
          <a:p>
            <a:pPr lvl="1"/>
            <a:r>
              <a:rPr lang="en-US" dirty="0" smtClean="0"/>
              <a:t>Has been used as a news source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Example: Tsunami warning posted on Twitter before it hit the main media</a:t>
            </a:r>
          </a:p>
          <a:p>
            <a:pPr lvl="1"/>
            <a:r>
              <a:rPr lang="en-US" dirty="0" smtClean="0"/>
              <a:t>Connects other with similar interests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FACT: </a:t>
            </a:r>
            <a:r>
              <a:rPr lang="en-US" dirty="0" smtClean="0"/>
              <a:t>of the 500 million users 60% are in the US and 88% login everyday.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24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</a:t>
            </a:r>
            <a:br>
              <a:rPr lang="en-US" dirty="0"/>
            </a:br>
            <a:r>
              <a:rPr lang="en-US" sz="2000" dirty="0"/>
              <a:t>going to where the people are</a:t>
            </a:r>
          </a:p>
        </p:txBody>
      </p:sp>
      <p:pic>
        <p:nvPicPr>
          <p:cNvPr id="3" name="Picture 2" descr="Facebook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903">
            <a:off x="215318" y="561352"/>
            <a:ext cx="1815056" cy="2162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700808"/>
            <a:ext cx="66247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Facebook</a:t>
            </a:r>
            <a:r>
              <a:rPr lang="en-US" sz="2000" dirty="0" smtClean="0"/>
              <a:t> – the multimedia version of Twitter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Allows users to follow favorite brands – 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brands set up sites similar to a personal profile that updates posts and sends out newsfeeds</a:t>
            </a:r>
          </a:p>
          <a:p>
            <a:pPr marL="1200150" lvl="2" indent="-285750">
              <a:buFont typeface="Arial"/>
              <a:buChar char="•"/>
            </a:pPr>
            <a:endParaRPr lang="en-US" sz="2000" dirty="0" smtClean="0"/>
          </a:p>
          <a:p>
            <a:pPr lvl="1"/>
            <a:r>
              <a:rPr lang="en-US" sz="2000" dirty="0" smtClean="0"/>
              <a:t>Information posted can be easily shared by users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most visited site after Google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50% of users visit daily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Top photo platform on the Internet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</a:t>
            </a:r>
            <a:br>
              <a:rPr lang="en-US" dirty="0"/>
            </a:br>
            <a:r>
              <a:rPr lang="en-US" sz="2000" dirty="0"/>
              <a:t>going to where the people are</a:t>
            </a:r>
          </a:p>
        </p:txBody>
      </p:sp>
      <p:pic>
        <p:nvPicPr>
          <p:cNvPr id="3" name="Picture 2" descr="blogbo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816">
            <a:off x="539552" y="1340768"/>
            <a:ext cx="2238896" cy="1459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8448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Blog</a:t>
            </a:r>
            <a:r>
              <a:rPr lang="en-US" sz="2000" dirty="0" smtClean="0"/>
              <a:t> – long form content sharing platform.  Great venue for commentary &amp; debate</a:t>
            </a:r>
            <a:endParaRPr lang="en-US" sz="2000" b="1" dirty="0"/>
          </a:p>
        </p:txBody>
      </p:sp>
      <p:pic>
        <p:nvPicPr>
          <p:cNvPr id="5" name="Picture 4" descr="youtube_logo 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775">
            <a:off x="4935907" y="3706248"/>
            <a:ext cx="2689347" cy="2017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43711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YouTube</a:t>
            </a:r>
            <a:r>
              <a:rPr lang="en-US" sz="2000" dirty="0" smtClean="0"/>
              <a:t> –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most visited site on the Internet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65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</a:t>
            </a:r>
            <a:br>
              <a:rPr lang="en-US" dirty="0"/>
            </a:br>
            <a:r>
              <a:rPr lang="en-US" sz="2000" dirty="0"/>
              <a:t>going to where the people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56895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Rules of Engagement</a:t>
            </a:r>
          </a:p>
          <a:p>
            <a:endParaRPr lang="en-US" dirty="0"/>
          </a:p>
          <a:p>
            <a:pPr lvl="1"/>
            <a:r>
              <a:rPr lang="en-US" dirty="0" smtClean="0"/>
              <a:t>Content is Key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What you write and when you write it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Pick the right platform for your content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People want content when they open their computers – they are actively looking for it</a:t>
            </a:r>
          </a:p>
          <a:p>
            <a:pPr marL="1200150" lvl="2" indent="-285750">
              <a:buFont typeface="Arial"/>
              <a:buChar char="•"/>
            </a:pPr>
            <a:endParaRPr lang="en-US" dirty="0"/>
          </a:p>
          <a:p>
            <a:pPr lvl="1"/>
            <a:r>
              <a:rPr lang="en-US" dirty="0" smtClean="0"/>
              <a:t>Quality matters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Posts need to be timely, relevant and engaging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Content needs to be correct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Be knowledgeable about your policies before posting</a:t>
            </a:r>
          </a:p>
          <a:p>
            <a:pPr marL="1200150" lvl="2" indent="-285750">
              <a:buFont typeface="Arial"/>
              <a:buChar char="•"/>
            </a:pPr>
            <a:endParaRPr lang="en-US" dirty="0"/>
          </a:p>
          <a:p>
            <a:pPr lvl="1"/>
            <a:r>
              <a:rPr lang="en-US" dirty="0" smtClean="0"/>
              <a:t>Audience matters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Social networking is a two way street – Be Nice &amp; Be one of them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Participate as an active listener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be afraid of negative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http://www.youtube.com/watch?v=uRUTtpk9EHg</a:t>
            </a: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47753clint-eastwood-post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903">
            <a:off x="323528" y="332656"/>
            <a:ext cx="2291455" cy="2880320"/>
          </a:xfrm>
          <a:prstGeom prst="rect">
            <a:avLst/>
          </a:prstGeom>
        </p:spPr>
      </p:pic>
      <p:pic>
        <p:nvPicPr>
          <p:cNvPr id="5" name="Picture 4" descr="martin-luther-king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715">
            <a:off x="3031616" y="324108"/>
            <a:ext cx="3758828" cy="3249707"/>
          </a:xfrm>
          <a:prstGeom prst="rect">
            <a:avLst/>
          </a:prstGeom>
        </p:spPr>
      </p:pic>
      <p:pic>
        <p:nvPicPr>
          <p:cNvPr id="6" name="Picture 5" descr="Jimi_Hendrix_on_stage_fender_stratoca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2108823" cy="2235671"/>
          </a:xfrm>
          <a:prstGeom prst="rect">
            <a:avLst/>
          </a:prstGeom>
        </p:spPr>
      </p:pic>
      <p:pic>
        <p:nvPicPr>
          <p:cNvPr id="7" name="Picture 6" descr="rfk-whous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2808312" cy="2530685"/>
          </a:xfrm>
          <a:prstGeom prst="rect">
            <a:avLst/>
          </a:prstGeom>
        </p:spPr>
      </p:pic>
      <p:pic>
        <p:nvPicPr>
          <p:cNvPr id="8" name="Picture 7" descr="marilyn-monro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88682"/>
            <a:ext cx="2232247" cy="3359569"/>
          </a:xfrm>
          <a:prstGeom prst="rect">
            <a:avLst/>
          </a:prstGeom>
        </p:spPr>
      </p:pic>
      <p:sp>
        <p:nvSpPr>
          <p:cNvPr id="9" name="Vertical Title 8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Silent Generation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07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Silent Generation</a:t>
            </a:r>
            <a:br>
              <a:rPr lang="en-US" dirty="0" smtClean="0"/>
            </a:br>
            <a:r>
              <a:rPr lang="en-US" dirty="0" smtClean="0"/>
              <a:t>1925-1945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628800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Younger member just turned 65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High percent of volunteers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Will call the school or PTA officer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Want information in paper form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Prefer to meet in person for meetings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6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Baby Boomer</a:t>
            </a:r>
            <a:endParaRPr lang="en-US" sz="4800" dirty="0"/>
          </a:p>
        </p:txBody>
      </p:sp>
      <p:pic>
        <p:nvPicPr>
          <p:cNvPr id="5" name="Picture 4" descr="david-letterm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790">
            <a:off x="251520" y="260648"/>
            <a:ext cx="2362200" cy="2980944"/>
          </a:xfrm>
          <a:prstGeom prst="rect">
            <a:avLst/>
          </a:prstGeom>
        </p:spPr>
      </p:pic>
      <p:pic>
        <p:nvPicPr>
          <p:cNvPr id="6" name="Picture 5" descr="George-Clooney_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3168352" cy="3168352"/>
          </a:xfrm>
          <a:prstGeom prst="rect">
            <a:avLst/>
          </a:prstGeom>
        </p:spPr>
      </p:pic>
      <p:pic>
        <p:nvPicPr>
          <p:cNvPr id="8" name="Picture 7" descr="JoeMontan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970">
            <a:off x="4994262" y="3517318"/>
            <a:ext cx="2302228" cy="3146377"/>
          </a:xfrm>
          <a:prstGeom prst="rect">
            <a:avLst/>
          </a:prstGeom>
        </p:spPr>
      </p:pic>
      <p:pic>
        <p:nvPicPr>
          <p:cNvPr id="9" name="Picture 8" descr="woodstock-1969.jpg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" y="3717032"/>
            <a:ext cx="3165140" cy="253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illary-clint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068960"/>
            <a:ext cx="2486639" cy="34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 Boomer</a:t>
            </a:r>
            <a:br>
              <a:rPr lang="en-US" dirty="0" smtClean="0"/>
            </a:br>
            <a:r>
              <a:rPr lang="en-US" dirty="0" smtClean="0"/>
              <a:t>1946-1962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Saved the world in the 60’s &amp; 70’s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Starting second careers in educations &amp; nonprofits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Will call the school or PTA officer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Wants information in paper form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Prefer to meet in person for meetings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0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Gen X</a:t>
            </a:r>
            <a:endParaRPr lang="en-US" sz="5400" dirty="0"/>
          </a:p>
        </p:txBody>
      </p:sp>
      <p:pic>
        <p:nvPicPr>
          <p:cNvPr id="5" name="Picture 4" descr="Johnny-Dep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182">
            <a:off x="251520" y="188641"/>
            <a:ext cx="2232248" cy="3388234"/>
          </a:xfrm>
          <a:prstGeom prst="rect">
            <a:avLst/>
          </a:prstGeom>
        </p:spPr>
      </p:pic>
      <p:pic>
        <p:nvPicPr>
          <p:cNvPr id="6" name="Picture 5" descr="Julia-Roberts_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37">
            <a:off x="5027178" y="257582"/>
            <a:ext cx="2280996" cy="3085194"/>
          </a:xfrm>
          <a:prstGeom prst="rect">
            <a:avLst/>
          </a:prstGeom>
        </p:spPr>
      </p:pic>
      <p:pic>
        <p:nvPicPr>
          <p:cNvPr id="7" name="Picture 6" descr="tonyhaw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1088"/>
            <a:ext cx="3888432" cy="2017583"/>
          </a:xfrm>
          <a:prstGeom prst="rect">
            <a:avLst/>
          </a:prstGeom>
        </p:spPr>
      </p:pic>
      <p:pic>
        <p:nvPicPr>
          <p:cNvPr id="9" name="Picture 8" descr="peyton_manning_tom_brady-417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2614856" cy="3140968"/>
          </a:xfrm>
          <a:prstGeom prst="rect">
            <a:avLst/>
          </a:prstGeom>
        </p:spPr>
      </p:pic>
      <p:pic>
        <p:nvPicPr>
          <p:cNvPr id="10" name="Picture 9" descr="usher-raymon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554">
            <a:off x="683568" y="3789040"/>
            <a:ext cx="2625080" cy="26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 X</a:t>
            </a:r>
            <a:br>
              <a:rPr lang="en-US" dirty="0" smtClean="0"/>
            </a:br>
            <a:r>
              <a:rPr lang="en-US" dirty="0" smtClean="0"/>
              <a:t>1963-1980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Hard working &amp; independent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Concerned with balancing work &amp; life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Uses a wide variety of technology &amp; networking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Wants information electronically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Comfortable meeting via conference calls and video conferencing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12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 Y or Millennials</a:t>
            </a:r>
            <a:endParaRPr lang="en-US" sz="4000" dirty="0"/>
          </a:p>
        </p:txBody>
      </p:sp>
      <p:pic>
        <p:nvPicPr>
          <p:cNvPr id="5" name="Picture 4" descr="elizabeth-smart-larry-king-cn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784">
            <a:off x="3491880" y="404664"/>
            <a:ext cx="3641744" cy="2825993"/>
          </a:xfrm>
          <a:prstGeom prst="rect">
            <a:avLst/>
          </a:prstGeom>
        </p:spPr>
      </p:pic>
      <p:pic>
        <p:nvPicPr>
          <p:cNvPr id="6" name="Picture 5" descr="mark_zuckerberg_facebook-540x3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38" y="3789040"/>
            <a:ext cx="4797751" cy="2798688"/>
          </a:xfrm>
          <a:prstGeom prst="rect">
            <a:avLst/>
          </a:prstGeom>
        </p:spPr>
      </p:pic>
      <p:pic>
        <p:nvPicPr>
          <p:cNvPr id="7" name="Picture 6" descr="miley-cyr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710">
            <a:off x="251520" y="3717032"/>
            <a:ext cx="2313694" cy="2853556"/>
          </a:xfrm>
          <a:prstGeom prst="rect">
            <a:avLst/>
          </a:prstGeom>
        </p:spPr>
      </p:pic>
      <p:pic>
        <p:nvPicPr>
          <p:cNvPr id="8" name="Picture 7" descr="olsen-twins-tiara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561">
            <a:off x="107504" y="332656"/>
            <a:ext cx="3491879" cy="26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023257249991">
  <a:themeElements>
    <a:clrScheme name="Custom 6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579A4"/>
      </a:accent1>
      <a:accent2>
        <a:srgbClr val="1188EA"/>
      </a:accent2>
      <a:accent3>
        <a:srgbClr val="B9EA11"/>
      </a:accent3>
      <a:accent4>
        <a:srgbClr val="81A445"/>
      </a:accent4>
      <a:accent5>
        <a:srgbClr val="0A4780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B83B79-BEA8-4883-9527-608FF4AE727A}"/>
</file>

<file path=customXml/itemProps2.xml><?xml version="1.0" encoding="utf-8"?>
<ds:datastoreItem xmlns:ds="http://schemas.openxmlformats.org/officeDocument/2006/customXml" ds:itemID="{2E922AA7-2EB4-4125-9902-5C64FCB5AFB4}"/>
</file>

<file path=customXml/itemProps3.xml><?xml version="1.0" encoding="utf-8"?>
<ds:datastoreItem xmlns:ds="http://schemas.openxmlformats.org/officeDocument/2006/customXml" ds:itemID="{3BBF4C3E-3C57-4B91-AE07-C6039FAA107A}"/>
</file>

<file path=docProps/app.xml><?xml version="1.0" encoding="utf-8"?>
<Properties xmlns="http://schemas.openxmlformats.org/officeDocument/2006/extended-properties" xmlns:vt="http://schemas.openxmlformats.org/officeDocument/2006/docPropsVTypes">
  <Template>TC023257249991</Template>
  <TotalTime>5376</TotalTime>
  <Words>1804</Words>
  <Application>Microsoft Office PowerPoint</Application>
  <PresentationFormat>On-screen Show (4:3)</PresentationFormat>
  <Paragraphs>307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TC023257249991</vt:lpstr>
      <vt:lpstr>Creating An Effective Media Plan For Your Unit</vt:lpstr>
      <vt:lpstr>The Four Generations of PTA</vt:lpstr>
      <vt:lpstr>The Silent Generation </vt:lpstr>
      <vt:lpstr>The Silent Generation 1925-1945</vt:lpstr>
      <vt:lpstr>Baby Boomer</vt:lpstr>
      <vt:lpstr>Baby Boomer 1946-1962</vt:lpstr>
      <vt:lpstr>Gen X</vt:lpstr>
      <vt:lpstr>Gen X 1963-1980</vt:lpstr>
      <vt:lpstr>Gen Y or Millennials</vt:lpstr>
      <vt:lpstr>Gen Y or Millennials 1981-2002</vt:lpstr>
      <vt:lpstr>Communication Platforms</vt:lpstr>
      <vt:lpstr>Flyers &amp; Posters  </vt:lpstr>
      <vt:lpstr>Newsletters paper and electronic</vt:lpstr>
      <vt:lpstr>District announcements/communications</vt:lpstr>
      <vt:lpstr>Email keeping in touch with current members</vt:lpstr>
      <vt:lpstr>Email keeping in touch with current members</vt:lpstr>
      <vt:lpstr>Email keeping in touch with current members</vt:lpstr>
      <vt:lpstr>Email keeping in touch with current members</vt:lpstr>
      <vt:lpstr>Website Virtual home of your PTA</vt:lpstr>
      <vt:lpstr>Website Virtual home of your PTA</vt:lpstr>
      <vt:lpstr>Social Networking going to where the people are</vt:lpstr>
      <vt:lpstr>Social Networking going to where the people are</vt:lpstr>
      <vt:lpstr>Social Networking going to where the people are</vt:lpstr>
      <vt:lpstr>Social Networking going to where the people are</vt:lpstr>
      <vt:lpstr>Social Networking going to where the people are</vt:lpstr>
      <vt:lpstr>Engage Me</vt:lpstr>
    </vt:vector>
  </TitlesOfParts>
  <LinksUpToDate>false</LinksUpToDate>
  <SharedDoc>false</SharedDoc>
  <HLinks>
    <vt:vector size="6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http://www.youtube.com/watch?v=uRUTtpk9EHg</vt:lpwstr>
      </vt:variant>
      <vt:variant>
        <vt:lpwstr/>
      </vt:variant>
    </vt:vector>
  </HLinks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Effective Media Plan For Your Unit</dc:title>
  <dc:creator>Sweeny, Catherine</dc:creator>
  <cp:lastModifiedBy>Sweeny, Catherine</cp:lastModifiedBy>
  <cp:revision>37</cp:revision>
  <dcterms:modified xsi:type="dcterms:W3CDTF">2013-09-11T14:00:32Z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TC023257249991</vt:lpwstr>
  </property>
  <property fmtid="{D5CDD505-2E9C-101B-9397-08002B2CF9AE}" pid="3" name="ContentTypeId">
    <vt:lpwstr>0x01010045B78102AF60B04ABA205E3EF065642E</vt:lpwstr>
  </property>
</Properties>
</file>