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7" r:id="rId24"/>
    <p:sldId id="28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AD4BB-9500-4071-8062-F3347DA1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0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9E5E1-5073-47E7-9C02-4BD67CA034C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11A6A-DB03-4328-BB06-8D9505DE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11A6A-DB03-4328-BB06-8D9505DE04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3F089E-2C52-498F-8E1B-0C94DF363F8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CEBF11-98E6-40F7-9228-65EF52FA8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F089E-2C52-498F-8E1B-0C94DF363F8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EBF11-98E6-40F7-9228-65EF52FA8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F089E-2C52-498F-8E1B-0C94DF363F8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EBF11-98E6-40F7-9228-65EF52FA8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F089E-2C52-498F-8E1B-0C94DF363F8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EBF11-98E6-40F7-9228-65EF52FA88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F089E-2C52-498F-8E1B-0C94DF363F8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EBF11-98E6-40F7-9228-65EF52FA88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F089E-2C52-498F-8E1B-0C94DF363F8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EBF11-98E6-40F7-9228-65EF52FA88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F089E-2C52-498F-8E1B-0C94DF363F8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EBF11-98E6-40F7-9228-65EF52FA88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F089E-2C52-498F-8E1B-0C94DF363F8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EBF11-98E6-40F7-9228-65EF52FA88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F089E-2C52-498F-8E1B-0C94DF363F8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EBF11-98E6-40F7-9228-65EF52FA8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3F089E-2C52-498F-8E1B-0C94DF363F8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EBF11-98E6-40F7-9228-65EF52FA88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3F089E-2C52-498F-8E1B-0C94DF363F8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CEBF11-98E6-40F7-9228-65EF52FA88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3F089E-2C52-498F-8E1B-0C94DF363F8A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CEBF11-98E6-40F7-9228-65EF52FA88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mopta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Treasurers Workshop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                           An Overview  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helly\AppData\Local\Microsoft\Windows\Temporary Internet Files\Content.IE5\H1N7WYL3\MC9001860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18" y="4191000"/>
            <a:ext cx="1822399" cy="18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Records</a:t>
            </a:r>
          </a:p>
          <a:p>
            <a:r>
              <a:rPr lang="en-US" dirty="0" smtClean="0"/>
              <a:t>Checkbook/blank checks</a:t>
            </a:r>
          </a:p>
          <a:p>
            <a:r>
              <a:rPr lang="en-US" dirty="0" smtClean="0"/>
              <a:t>Receipt book</a:t>
            </a:r>
          </a:p>
          <a:p>
            <a:r>
              <a:rPr lang="en-US" dirty="0" smtClean="0"/>
              <a:t>Deposit book</a:t>
            </a:r>
          </a:p>
          <a:p>
            <a:r>
              <a:rPr lang="en-US" dirty="0" smtClean="0"/>
              <a:t>Bank bag</a:t>
            </a:r>
          </a:p>
          <a:p>
            <a:r>
              <a:rPr lang="en-US" dirty="0" smtClean="0"/>
              <a:t>Endorsement stamp</a:t>
            </a:r>
          </a:p>
          <a:p>
            <a:r>
              <a:rPr lang="en-US" dirty="0" smtClean="0"/>
              <a:t>Accounting Program</a:t>
            </a:r>
          </a:p>
          <a:p>
            <a:r>
              <a:rPr lang="en-US" dirty="0" smtClean="0"/>
              <a:t>Stapler, post-its, paperclips, pens/pencils, envelopes, stamps, rubber bands, etc.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Choose method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Keep up checkbook entries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Log funds received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Log funds disbursed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Maintain budget entries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Keep everything current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Planned by committee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Prepared using records and plans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Includes anticipated receipts and anticipated expenses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Review by board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Approved by General Membership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Amended as needed (by vote of general membership)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626207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Tool Kit pgs. 7, 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90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people count</a:t>
            </a:r>
          </a:p>
          <a:p>
            <a:r>
              <a:rPr lang="en-US" dirty="0" smtClean="0"/>
              <a:t>Receipts written</a:t>
            </a:r>
          </a:p>
          <a:p>
            <a:r>
              <a:rPr lang="en-US" dirty="0" smtClean="0"/>
              <a:t>Record cash &amp; check log</a:t>
            </a:r>
          </a:p>
          <a:p>
            <a:r>
              <a:rPr lang="en-US" dirty="0" smtClean="0"/>
              <a:t>Deposit same day – night deposit</a:t>
            </a:r>
          </a:p>
          <a:p>
            <a:r>
              <a:rPr lang="en-US" dirty="0" smtClean="0"/>
              <a:t>Keep paper trail of all transactions</a:t>
            </a:r>
          </a:p>
          <a:p>
            <a:r>
              <a:rPr lang="en-US" dirty="0" smtClean="0"/>
              <a:t>Never mix with school funds</a:t>
            </a:r>
          </a:p>
          <a:p>
            <a:r>
              <a:rPr lang="en-US" dirty="0" smtClean="0"/>
              <a:t>Never hold cash</a:t>
            </a:r>
          </a:p>
          <a:p>
            <a:r>
              <a:rPr lang="en-US" dirty="0" smtClean="0"/>
              <a:t>Consider service for insufficient funds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Controls – Money Received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Catalog sales collected daily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Fundraiser chair &amp; assistant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- Count daily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- Balance against order (copy order)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- Sellers name on checks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- Make summary – both sign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- Turn over funds and summary copy to 	 	   Treasurer daily</a:t>
            </a: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Chair &amp; </a:t>
            </a:r>
            <a:r>
              <a:rPr lang="en-US" dirty="0" smtClean="0">
                <a:solidFill>
                  <a:prstClr val="black"/>
                </a:solidFill>
              </a:rPr>
              <a:t>Treasurer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 Re-count against summary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 Write receipt/deposit record – both sign</a:t>
            </a: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Deposit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 Endorse &amp; record all checks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 Make out deposit slip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 Make deposits daily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Raising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disbursements by check</a:t>
            </a:r>
          </a:p>
          <a:p>
            <a:r>
              <a:rPr lang="en-US" dirty="0" smtClean="0"/>
              <a:t>All disbursements within budget</a:t>
            </a:r>
          </a:p>
          <a:p>
            <a:r>
              <a:rPr lang="en-US" dirty="0" smtClean="0"/>
              <a:t>Two person authorization</a:t>
            </a:r>
          </a:p>
          <a:p>
            <a:r>
              <a:rPr lang="en-US" dirty="0" smtClean="0"/>
              <a:t>Checks signed by Treasurer &amp; 2</a:t>
            </a:r>
            <a:r>
              <a:rPr lang="en-US" baseline="30000" dirty="0" smtClean="0"/>
              <a:t>nd</a:t>
            </a:r>
            <a:r>
              <a:rPr lang="en-US" dirty="0" smtClean="0"/>
              <a:t> signer</a:t>
            </a:r>
          </a:p>
          <a:p>
            <a:r>
              <a:rPr lang="en-US" dirty="0" smtClean="0"/>
              <a:t>Keep paper trail of all transactions</a:t>
            </a:r>
          </a:p>
          <a:p>
            <a:r>
              <a:rPr lang="en-US" dirty="0" smtClean="0"/>
              <a:t>Pay dues</a:t>
            </a:r>
          </a:p>
          <a:p>
            <a:r>
              <a:rPr lang="en-US" dirty="0" smtClean="0"/>
              <a:t>Never sign blank checks or checks made to “Cash”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Internal Controls – Money Disbursed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24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Third party reconciliation</a:t>
            </a:r>
          </a:p>
          <a:p>
            <a:pPr lvl="1"/>
            <a:r>
              <a:rPr lang="en-US" dirty="0" smtClean="0"/>
              <a:t>NPTA recommends non-signer reconcile bank statement</a:t>
            </a:r>
          </a:p>
          <a:p>
            <a:pPr lvl="1"/>
            <a:r>
              <a:rPr lang="en-US" dirty="0" smtClean="0"/>
              <a:t>AIM requires initials of non-signer on statement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Duplicate bank statements/online viewing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Reconcile account monthly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Clarify discrepancies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Controls - Reconciliation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Begin with last balance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Report funds received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Report funds disbursed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End with current balance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Report by budget line not check number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Report at monthly meeting but do not approve (report is filed for audit)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– Monthly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2620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Tool Kit pg. 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85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Begin with first day of fiscal year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Report funds received by budget line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Report funds disbursed by budget line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Report ending balance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Preliminary report at last meeting of year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Final report includes last day of fiscal year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Approved by general membership along with audit/financial review</a:t>
            </a:r>
          </a:p>
          <a:p>
            <a:pPr>
              <a:spcBef>
                <a:spcPts val="600"/>
              </a:spcBef>
            </a:pPr>
            <a:r>
              <a:rPr lang="en-US" i="1" dirty="0" smtClean="0"/>
              <a:t>Copy due to MOPTA by December 1</a:t>
            </a:r>
            <a:r>
              <a:rPr lang="en-US" i="1" baseline="30000" dirty="0" smtClean="0"/>
              <a:t>st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– Fiscal Year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627592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Tool Kit pg. 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26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Yearly review of all finances for fiscal year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Annual Financial Review – by committee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Audit – by professional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To be approved by membership</a:t>
            </a:r>
          </a:p>
          <a:p>
            <a:pPr>
              <a:spcBef>
                <a:spcPts val="1200"/>
              </a:spcBef>
            </a:pPr>
            <a:r>
              <a:rPr lang="en-US" i="1" dirty="0" smtClean="0"/>
              <a:t>Copy due to MOPTA by December 1</a:t>
            </a:r>
            <a:r>
              <a:rPr lang="en-US" i="1" baseline="30000" dirty="0" smtClean="0"/>
              <a:t>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Reports – Annual Financial Review/Audit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09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Tool Kit pgs. 11,12, 21, 22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267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Elected to Office</a:t>
            </a:r>
          </a:p>
          <a:p>
            <a:r>
              <a:rPr lang="en-US" dirty="0" smtClean="0"/>
              <a:t>Custodian of all PTA funds</a:t>
            </a:r>
          </a:p>
          <a:p>
            <a:r>
              <a:rPr lang="en-US" dirty="0" smtClean="0"/>
              <a:t>Receives &amp; disburses funds</a:t>
            </a:r>
          </a:p>
          <a:p>
            <a:r>
              <a:rPr lang="en-US" dirty="0" smtClean="0"/>
              <a:t>Prepares financial reports</a:t>
            </a:r>
          </a:p>
          <a:p>
            <a:r>
              <a:rPr lang="en-US" dirty="0" smtClean="0"/>
              <a:t>Maintains records</a:t>
            </a:r>
          </a:p>
          <a:p>
            <a:r>
              <a:rPr lang="en-US" dirty="0" smtClean="0"/>
              <a:t>Supports Unit in Good Standing status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All PTAs must files annually</a:t>
            </a:r>
          </a:p>
          <a:p>
            <a:pPr>
              <a:spcBef>
                <a:spcPts val="1200"/>
              </a:spcBef>
            </a:pPr>
            <a:r>
              <a:rPr lang="en-US" b="1" u="sng" dirty="0" smtClean="0">
                <a:solidFill>
                  <a:srgbClr val="0070C0"/>
                </a:solidFill>
              </a:rPr>
              <a:t>http://www.irs.gov/Charities-&amp;-Non-Profits</a:t>
            </a:r>
          </a:p>
          <a:p>
            <a:pPr>
              <a:spcBef>
                <a:spcPts val="1200"/>
              </a:spcBef>
            </a:pPr>
            <a:r>
              <a:rPr lang="en-US" b="1" u="sng" dirty="0">
                <a:solidFill>
                  <a:srgbClr val="0070C0"/>
                </a:solidFill>
              </a:rPr>
              <a:t>http</a:t>
            </a:r>
            <a:r>
              <a:rPr lang="en-US" b="1" u="sng" dirty="0" smtClean="0">
                <a:solidFill>
                  <a:srgbClr val="0070C0"/>
                </a:solidFill>
              </a:rPr>
              <a:t>://www.ptakit.org/Finance/index.aspx</a:t>
            </a:r>
            <a:endParaRPr lang="en-US" dirty="0" smtClean="0">
              <a:solidFill>
                <a:srgbClr val="0070C0"/>
              </a:solidFill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- </a:t>
            </a:r>
            <a:r>
              <a:rPr lang="en-US" i="1" dirty="0" smtClean="0"/>
              <a:t>Federal Requirements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990 EZ/990 plus Schedule 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Due to IRS 15</a:t>
            </a:r>
            <a:r>
              <a:rPr lang="en-US" baseline="30000" dirty="0" smtClean="0"/>
              <a:t>th</a:t>
            </a:r>
            <a:r>
              <a:rPr lang="en-US" dirty="0" smtClean="0"/>
              <a:t> day of 5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>
              <a:spcBef>
                <a:spcPts val="1200"/>
              </a:spcBef>
            </a:pPr>
            <a:r>
              <a:rPr lang="en-US" i="1" dirty="0" smtClean="0"/>
              <a:t>Copy to MOPTA by December 1</a:t>
            </a:r>
            <a:r>
              <a:rPr lang="en-US" i="1" baseline="30000" dirty="0" smtClean="0"/>
              <a:t>st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Filing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3436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Tool Kit pgs. 14-18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58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Issued from MO Department of Revenue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Each PTA must apply for their own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MOPTA can help with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EIN / Letter of determination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Unit in Good Standing status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Group exemption number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prstClr val="black"/>
                </a:solidFill>
              </a:rPr>
              <a:t>Renew / New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Tax </a:t>
            </a:r>
            <a:r>
              <a:rPr lang="en-US" dirty="0"/>
              <a:t>E</a:t>
            </a:r>
            <a:r>
              <a:rPr lang="en-US" dirty="0" smtClean="0"/>
              <a:t>xempt letter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62806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Tool Kit pg. 19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49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Nonprofit Institutional Fidelity bonding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Defined by amount of funds handled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Requires internal controls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Limitations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Consider general liability and other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Review printed materials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Review National PTA website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Watch MOPTA video </a:t>
            </a:r>
            <a:r>
              <a:rPr lang="en-US" i="1" dirty="0" smtClean="0"/>
              <a:t>Money Talks</a:t>
            </a:r>
            <a:endParaRPr lang="en-US" dirty="0" smtClean="0"/>
          </a:p>
          <a:p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effectLst/>
              </a:rPr>
              <a:t>Questions / Discussion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90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2004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Missouri PTA</a:t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2101 Burlington Street</a:t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Columbia, MO  65202</a:t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1-800-328-7330</a:t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/>
                <a:latin typeface="Arial" pitchFamily="34" charset="0"/>
                <a:cs typeface="Arial" pitchFamily="34" charset="0"/>
                <a:hlinkClick r:id="rId2"/>
              </a:rPr>
              <a:t>office@mopta.org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www.mopta.org</a:t>
            </a:r>
            <a:endParaRPr lang="en-US" sz="2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09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CONTACT INFORMATION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National PTA; </a:t>
            </a:r>
            <a:r>
              <a:rPr lang="en-US" sz="3000" b="1" u="sng" dirty="0" smtClean="0">
                <a:solidFill>
                  <a:srgbClr val="0070C0"/>
                </a:solidFill>
              </a:rPr>
              <a:t>www.pta.org</a:t>
            </a:r>
            <a:r>
              <a:rPr lang="en-US" sz="3000" dirty="0" smtClean="0"/>
              <a:t>, </a:t>
            </a:r>
          </a:p>
          <a:p>
            <a:pPr marL="109728" indent="0">
              <a:buNone/>
            </a:pPr>
            <a:r>
              <a:rPr lang="en-US" sz="3000" i="1" dirty="0"/>
              <a:t> </a:t>
            </a:r>
            <a:r>
              <a:rPr lang="en-US" sz="3000" i="1" dirty="0" smtClean="0"/>
              <a:t>      </a:t>
            </a:r>
            <a:r>
              <a:rPr lang="en-US" sz="2600" i="1" dirty="0" smtClean="0"/>
              <a:t>-  Local Leaders Resources </a:t>
            </a:r>
          </a:p>
          <a:p>
            <a:pPr marL="109728" indent="0">
              <a:buNone/>
            </a:pPr>
            <a:r>
              <a:rPr lang="en-US" sz="2600" i="1" dirty="0"/>
              <a:t>	</a:t>
            </a:r>
            <a:r>
              <a:rPr lang="en-US" sz="2600" i="1" dirty="0" smtClean="0"/>
              <a:t>- Training &amp; Develop</a:t>
            </a:r>
          </a:p>
          <a:p>
            <a:pPr marL="109728" indent="0"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    - OC Magazine</a:t>
            </a:r>
          </a:p>
          <a:p>
            <a:pPr marL="109728" indent="0">
              <a:buNone/>
            </a:pPr>
            <a:r>
              <a:rPr lang="en-US" sz="2600" i="1" dirty="0"/>
              <a:t>        - </a:t>
            </a:r>
            <a:r>
              <a:rPr lang="en-US" sz="2600" i="1" dirty="0" smtClean="0"/>
              <a:t>Back to School Kit  </a:t>
            </a:r>
          </a:p>
          <a:p>
            <a:pPr marL="109728" indent="0"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       </a:t>
            </a:r>
            <a:endParaRPr lang="en-US" sz="800" i="1" dirty="0" smtClean="0"/>
          </a:p>
          <a:p>
            <a:r>
              <a:rPr lang="en-US" dirty="0" smtClean="0"/>
              <a:t>Missouri PTA; </a:t>
            </a:r>
            <a:r>
              <a:rPr lang="en-US" sz="3000" b="1" u="sng" dirty="0" err="1" smtClean="0">
                <a:solidFill>
                  <a:srgbClr val="0070C0"/>
                </a:solidFill>
              </a:rPr>
              <a:t>www,mopta.org</a:t>
            </a:r>
            <a:endParaRPr lang="en-US" sz="3000" b="1" u="sng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600" i="1" dirty="0" smtClean="0"/>
              <a:t>-  2013 Tool Kit, Treasurer section </a:t>
            </a:r>
          </a:p>
          <a:p>
            <a:pPr marL="109728" indent="0"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    -  Winter Packet, Treasurer pages</a:t>
            </a:r>
          </a:p>
          <a:p>
            <a:pPr marL="109728" indent="0"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    -  Money Talks video</a:t>
            </a:r>
          </a:p>
          <a:p>
            <a:pPr marL="109728" indent="0"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    -  Contact magazine</a:t>
            </a:r>
            <a:endParaRPr lang="en-US" dirty="0" smtClean="0"/>
          </a:p>
          <a:p>
            <a:pPr marL="109728" indent="0">
              <a:buNone/>
            </a:pPr>
            <a:endParaRPr lang="en-US" sz="800" dirty="0" smtClean="0"/>
          </a:p>
          <a:p>
            <a:r>
              <a:rPr lang="en-US" dirty="0" smtClean="0"/>
              <a:t>Unit bylaws and Standing Rules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6324600"/>
            <a:ext cx="9144000" cy="457200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www.pta.org;  </a:t>
            </a:r>
            <a:r>
              <a:rPr lang="en-US" sz="2000" dirty="0" smtClean="0">
                <a:solidFill>
                  <a:srgbClr val="00B050"/>
                </a:solidFill>
              </a:rPr>
              <a:t>“For Members”;  </a:t>
            </a:r>
            <a:r>
              <a:rPr lang="en-US" sz="1600" dirty="0" smtClean="0">
                <a:solidFill>
                  <a:srgbClr val="00B050"/>
                </a:solidFill>
              </a:rPr>
              <a:t>Local Leader Resources / Training &amp; Develop.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324600"/>
            <a:ext cx="8991600" cy="457200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http://www.ptakit.org/Finance/index.aspx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248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9"/>
            <a:ext cx="9144000" cy="62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8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338455"/>
            <a:ext cx="8839200" cy="457200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www.mopta.org</a:t>
            </a:r>
            <a:r>
              <a:rPr lang="en-US" dirty="0" smtClean="0"/>
              <a:t>;  </a:t>
            </a:r>
            <a:r>
              <a:rPr lang="en-US" sz="2000" dirty="0" smtClean="0">
                <a:solidFill>
                  <a:schemeClr val="tx1"/>
                </a:solidFill>
              </a:rPr>
              <a:t>User Name:  </a:t>
            </a:r>
            <a:r>
              <a:rPr lang="en-US" sz="2000" dirty="0" smtClean="0">
                <a:solidFill>
                  <a:srgbClr val="00B050"/>
                </a:solidFill>
              </a:rPr>
              <a:t>Diversity;</a:t>
            </a:r>
            <a:r>
              <a:rPr lang="en-US" sz="2000" dirty="0" smtClean="0">
                <a:solidFill>
                  <a:schemeClr val="tx1"/>
                </a:solidFill>
              </a:rPr>
              <a:t>  Password:  </a:t>
            </a:r>
            <a:r>
              <a:rPr lang="en-US" sz="2000" dirty="0" smtClean="0">
                <a:solidFill>
                  <a:srgbClr val="00B050"/>
                </a:solidFill>
              </a:rPr>
              <a:t>Means 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3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Article II – Purposes</a:t>
            </a:r>
          </a:p>
          <a:p>
            <a:r>
              <a:rPr lang="en-US" dirty="0" smtClean="0"/>
              <a:t>Article III – IRS Status</a:t>
            </a:r>
          </a:p>
          <a:p>
            <a:r>
              <a:rPr lang="en-US" dirty="0" smtClean="0"/>
              <a:t>Article IV – Unit in Good Standing</a:t>
            </a:r>
          </a:p>
          <a:p>
            <a:r>
              <a:rPr lang="en-US" dirty="0" smtClean="0"/>
              <a:t>Article V – Dues</a:t>
            </a:r>
          </a:p>
          <a:p>
            <a:r>
              <a:rPr lang="en-US" dirty="0" smtClean="0"/>
              <a:t>Article VI – Election to Office</a:t>
            </a:r>
          </a:p>
          <a:p>
            <a:r>
              <a:rPr lang="en-US" dirty="0" smtClean="0"/>
              <a:t>Article VII – Duties of Treasurer (signers, dues, Annual Financial Review)</a:t>
            </a:r>
          </a:p>
          <a:p>
            <a:r>
              <a:rPr lang="en-US" dirty="0" smtClean="0"/>
              <a:t>Article XIV – Fiscal year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Unit/Council Bylaws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Election</a:t>
            </a:r>
          </a:p>
          <a:p>
            <a:r>
              <a:rPr lang="en-US" dirty="0" smtClean="0"/>
              <a:t>Banking</a:t>
            </a:r>
          </a:p>
          <a:p>
            <a:r>
              <a:rPr lang="en-US" dirty="0" smtClean="0"/>
              <a:t>Supplies</a:t>
            </a:r>
          </a:p>
          <a:p>
            <a:r>
              <a:rPr lang="en-US" dirty="0" smtClean="0"/>
              <a:t>Bookkeeping</a:t>
            </a:r>
          </a:p>
          <a:p>
            <a:r>
              <a:rPr lang="en-US" dirty="0" smtClean="0"/>
              <a:t>Budget Planning &amp; Approval</a:t>
            </a:r>
          </a:p>
          <a:p>
            <a:r>
              <a:rPr lang="en-US" dirty="0" smtClean="0"/>
              <a:t>Set up Internal Controls</a:t>
            </a:r>
          </a:p>
          <a:p>
            <a:r>
              <a:rPr lang="en-US" dirty="0" smtClean="0"/>
              <a:t>Monthly Duties</a:t>
            </a:r>
          </a:p>
          <a:p>
            <a:r>
              <a:rPr lang="en-US" dirty="0" smtClean="0"/>
              <a:t>Annual Duties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Use PTA account exclusively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Paper Trail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Signers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EIN not SSN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Mailing address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Online viewing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Credit Cards &amp; Debit cards not recommended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400" i="1" dirty="0" smtClean="0"/>
              <a:t>- See NPTA recommendations for usage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78102AF60B04ABA205E3EF065642E" ma:contentTypeVersion="3" ma:contentTypeDescription="Create a new document." ma:contentTypeScope="" ma:versionID="ebedaa5e39435eca6cae133c7b111621">
  <xsd:schema xmlns:xsd="http://www.w3.org/2001/XMLSchema" xmlns:xs="http://www.w3.org/2001/XMLSchema" xmlns:p="http://schemas.microsoft.com/office/2006/metadata/properties" xmlns:ns2="c3a6e9ef-a1f6-4766-94ca-80364285655b" targetNamespace="http://schemas.microsoft.com/office/2006/metadata/properties" ma:root="true" ma:fieldsID="8e931a62d9d662a530870840701150fe" ns2:_="">
    <xsd:import namespace="c3a6e9ef-a1f6-4766-94ca-8036428565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e9ef-a1f6-4766-94ca-8036428565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4989D9-3EAC-428A-832C-57F4F4FC5778}"/>
</file>

<file path=customXml/itemProps2.xml><?xml version="1.0" encoding="utf-8"?>
<ds:datastoreItem xmlns:ds="http://schemas.openxmlformats.org/officeDocument/2006/customXml" ds:itemID="{0EE9E87A-9681-4CCD-BF6E-4FD5BCEEAAEA}"/>
</file>

<file path=customXml/itemProps3.xml><?xml version="1.0" encoding="utf-8"?>
<ds:datastoreItem xmlns:ds="http://schemas.openxmlformats.org/officeDocument/2006/customXml" ds:itemID="{75833C03-EE71-49D2-B67E-F2E1A532953A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401</TotalTime>
  <Words>651</Words>
  <Application>Microsoft Office PowerPoint</Application>
  <PresentationFormat>On-screen Show (4:3)</PresentationFormat>
  <Paragraphs>172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Treasurers Workshop</vt:lpstr>
      <vt:lpstr>Treasurer Basics</vt:lpstr>
      <vt:lpstr>Treasurer Resources</vt:lpstr>
      <vt:lpstr>www.pta.org;  “For Members”;  Local Leader Resources / Training &amp; Develop.</vt:lpstr>
      <vt:lpstr>http://www.ptakit.org/Finance/index.aspx</vt:lpstr>
      <vt:lpstr>www.mopta.org;  User Name:  Diversity;  Password:  Means </vt:lpstr>
      <vt:lpstr>Unit/Council Bylaws</vt:lpstr>
      <vt:lpstr>Timeline</vt:lpstr>
      <vt:lpstr>Banking</vt:lpstr>
      <vt:lpstr>Supplies</vt:lpstr>
      <vt:lpstr>Bookkeeping</vt:lpstr>
      <vt:lpstr>Budget</vt:lpstr>
      <vt:lpstr>Internal Controls – Money Received</vt:lpstr>
      <vt:lpstr>Fund Raising Example</vt:lpstr>
      <vt:lpstr>Internal Controls – Money Disbursed</vt:lpstr>
      <vt:lpstr>Internal Controls - Reconciliation</vt:lpstr>
      <vt:lpstr>Reports – Monthly </vt:lpstr>
      <vt:lpstr>Reports – Fiscal Year End</vt:lpstr>
      <vt:lpstr>Reports – Annual Financial Review/Audit</vt:lpstr>
      <vt:lpstr>IRS Filing</vt:lpstr>
      <vt:lpstr>State Tax Exempt letter</vt:lpstr>
      <vt:lpstr>Insurance</vt:lpstr>
      <vt:lpstr>Homework</vt:lpstr>
      <vt:lpstr>Questions / Discussion</vt:lpstr>
      <vt:lpstr> Missouri PTA 2101 Burlington Street Columbia, MO  65202 1-800-328-7330 office@mopta.org www.mopta.org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Treasurers Workshop</dc:title>
  <dc:creator>Shelly</dc:creator>
  <cp:lastModifiedBy>Shelly</cp:lastModifiedBy>
  <cp:revision>28</cp:revision>
  <dcterms:created xsi:type="dcterms:W3CDTF">2012-10-11T20:56:29Z</dcterms:created>
  <dcterms:modified xsi:type="dcterms:W3CDTF">2013-09-08T20:37:44Z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0x01010045B78102AF60B04ABA205E3EF065642E</vt:lpwstr>
  </property>
</Properties>
</file>