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84" r:id="rId5"/>
    <p:sldId id="286" r:id="rId6"/>
    <p:sldId id="282" r:id="rId7"/>
    <p:sldId id="259" r:id="rId8"/>
    <p:sldId id="268" r:id="rId9"/>
    <p:sldId id="296" r:id="rId10"/>
    <p:sldId id="297" r:id="rId11"/>
    <p:sldId id="298" r:id="rId12"/>
    <p:sldId id="264" r:id="rId13"/>
    <p:sldId id="295" r:id="rId14"/>
    <p:sldId id="274" r:id="rId15"/>
    <p:sldId id="276" r:id="rId16"/>
    <p:sldId id="277" r:id="rId17"/>
    <p:sldId id="275" r:id="rId18"/>
    <p:sldId id="270" r:id="rId19"/>
    <p:sldId id="288" r:id="rId20"/>
    <p:sldId id="278" r:id="rId21"/>
    <p:sldId id="281" r:id="rId22"/>
    <p:sldId id="290" r:id="rId23"/>
    <p:sldId id="291" r:id="rId24"/>
    <p:sldId id="292" r:id="rId25"/>
    <p:sldId id="294" r:id="rId26"/>
    <p:sldId id="293" r:id="rId27"/>
    <p:sldId id="263"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6712" autoAdjust="0"/>
  </p:normalViewPr>
  <p:slideViewPr>
    <p:cSldViewPr>
      <p:cViewPr varScale="1">
        <p:scale>
          <a:sx n="70" d="100"/>
          <a:sy n="70"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03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AAD4906-E0F1-47A1-AE56-C5BBCE7CC93E}" type="datetimeFigureOut">
              <a:rPr lang="en-US"/>
              <a:pPr/>
              <a:t>10/6/2013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F1812D-52F1-4F9A-A96F-7FF7F77E9ACB}" type="slidenum">
              <a:rPr lang="en-US"/>
              <a:pPr/>
              <a:t>‹#›</a:t>
            </a:fld>
            <a:endParaRPr lang="en-US"/>
          </a:p>
        </p:txBody>
      </p:sp>
    </p:spTree>
    <p:extLst>
      <p:ext uri="{BB962C8B-B14F-4D97-AF65-F5344CB8AC3E}">
        <p14:creationId xmlns:p14="http://schemas.microsoft.com/office/powerpoint/2010/main" val="356718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s-E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0ABE49C-4065-4ED0-9887-23B49E93148E}" type="datetimeFigureOut">
              <a:rPr lang="en-US"/>
              <a:pPr/>
              <a:t>10/6/2013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s-E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CCC1D2F-EC94-4CAD-AB1F-DCA8FE8AEEC9}" type="slidenum">
              <a:rPr lang="en-US"/>
              <a:pPr/>
              <a:t>‹#›</a:t>
            </a:fld>
            <a:endParaRPr lang="en-US"/>
          </a:p>
        </p:txBody>
      </p:sp>
    </p:spTree>
    <p:extLst>
      <p:ext uri="{BB962C8B-B14F-4D97-AF65-F5344CB8AC3E}">
        <p14:creationId xmlns:p14="http://schemas.microsoft.com/office/powerpoint/2010/main" val="4023169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Our workshop today is designed to be a guide for membership chairs &amp; units as they plan and implement their membership campaign.</a:t>
            </a:r>
          </a:p>
          <a:p>
            <a:pPr eaLnBrk="1" hangingPunct="1">
              <a:spcBef>
                <a:spcPct val="0"/>
              </a:spcBef>
            </a:pPr>
            <a:endParaRPr lang="en-US" smtClean="0"/>
          </a:p>
          <a:p>
            <a:pPr eaLnBrk="1" hangingPunct="1">
              <a:spcBef>
                <a:spcPct val="0"/>
              </a:spcBef>
            </a:pPr>
            <a:r>
              <a:rPr lang="en-US" smtClean="0"/>
              <a:t>The goal is to provide the basic information you will need to have a successful membership year in a format that is easy to follow, helps you stay on track and is flexible enough to “tweek” in order to meet the individual needs of the chair or unit.</a:t>
            </a:r>
          </a:p>
          <a:p>
            <a:pPr eaLnBrk="1" hangingPunct="1">
              <a:spcBef>
                <a:spcPct val="0"/>
              </a:spcBef>
            </a:pPr>
            <a:endParaRPr lang="en-US" smtClean="0"/>
          </a:p>
          <a:p>
            <a:pPr eaLnBrk="1" hangingPunct="1">
              <a:spcBef>
                <a:spcPct val="0"/>
              </a:spcBef>
            </a:pPr>
            <a:r>
              <a:rPr lang="en-US" smtClean="0"/>
              <a:t>Membership is not rocket science and it is not black &amp; white.  </a:t>
            </a:r>
          </a:p>
          <a:p>
            <a:pPr eaLnBrk="1" hangingPunct="1">
              <a:spcBef>
                <a:spcPct val="0"/>
              </a:spcBef>
            </a:pPr>
            <a:r>
              <a:rPr lang="en-US" smtClean="0"/>
              <a:t>There is a lot of room for creativity. </a:t>
            </a:r>
          </a:p>
          <a:p>
            <a:pPr eaLnBrk="1" hangingPunct="1">
              <a:spcBef>
                <a:spcPct val="0"/>
              </a:spcBef>
            </a:pPr>
            <a:r>
              <a:rPr lang="en-US" smtClean="0"/>
              <a:t>Sometimes it is that “thinking outside of the box” that develops a crazy, off the wall idea that makes everything else fall into place. </a:t>
            </a:r>
          </a:p>
          <a:p>
            <a:pPr eaLnBrk="1" hangingPunct="1">
              <a:spcBef>
                <a:spcPct val="0"/>
              </a:spcBef>
            </a:pPr>
            <a:r>
              <a:rPr lang="en-US" smtClean="0"/>
              <a:t> </a:t>
            </a:r>
          </a:p>
          <a:p>
            <a:pPr eaLnBrk="1" hangingPunct="1">
              <a:spcBef>
                <a:spcPct val="0"/>
              </a:spcBef>
            </a:pPr>
            <a:r>
              <a:rPr lang="en-US" smtClean="0"/>
              <a:t>To be successful in membership, you need to be committed to the task, have good planning and be organization.  You also need to stay current and informed.  </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9D6DDF-77CE-4A0B-A244-7023B1E86B98}" type="slidenum">
              <a:rPr lang="en-US">
                <a:latin typeface="Calibri" panose="020F0502020204030204" pitchFamily="34" charset="0"/>
              </a:rPr>
              <a:pPr eaLnBrk="1" hangingPunct="1"/>
              <a:t>1</a:t>
            </a:fld>
            <a:endParaRPr lang="en-US">
              <a:latin typeface="Calibri" panose="020F0502020204030204" pitchFamily="34" charset="0"/>
            </a:endParaRPr>
          </a:p>
        </p:txBody>
      </p:sp>
    </p:spTree>
    <p:extLst>
      <p:ext uri="{BB962C8B-B14F-4D97-AF65-F5344CB8AC3E}">
        <p14:creationId xmlns:p14="http://schemas.microsoft.com/office/powerpoint/2010/main" val="2051046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ACES is the new state membership theme for 2013-2014.  </a:t>
            </a:r>
          </a:p>
          <a:p>
            <a:pPr eaLnBrk="1" hangingPunct="1">
              <a:spcBef>
                <a:spcPct val="0"/>
              </a:spcBef>
              <a:buFont typeface="Wingdings" panose="05000000000000000000" pitchFamily="2" charset="2"/>
              <a:buChar char="Ø"/>
            </a:pPr>
            <a:r>
              <a:rPr lang="en-US" smtClean="0"/>
              <a:t>It is a great summary of what PTA is all about.</a:t>
            </a:r>
          </a:p>
          <a:p>
            <a:pPr eaLnBrk="1" hangingPunct="1">
              <a:spcBef>
                <a:spcPct val="0"/>
              </a:spcBef>
              <a:buFont typeface="Wingdings" panose="05000000000000000000" pitchFamily="2" charset="2"/>
              <a:buChar char="Ø"/>
            </a:pPr>
            <a:r>
              <a:rPr lang="en-US" smtClean="0"/>
              <a:t>It is symbolic of what your local unit is doing for the children within your school &amp; community, what MO PTA is doing to support you in those efforts and what we are doing in the state level theater for children and the impact of PTA on the national level.</a:t>
            </a:r>
          </a:p>
          <a:p>
            <a:pPr eaLnBrk="1" hangingPunct="1">
              <a:spcBef>
                <a:spcPct val="0"/>
              </a:spcBef>
              <a:buFont typeface="Wingdings" panose="05000000000000000000" pitchFamily="2" charset="2"/>
              <a:buChar char="Ø"/>
            </a:pPr>
            <a:r>
              <a:rPr lang="en-US" smtClean="0"/>
              <a:t>We hope you are excited about it as we are.</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B8D026-EDCA-4AC5-8C57-CE1C4E060126}" type="slidenum">
              <a:rPr lang="en-US">
                <a:latin typeface="Calibri" panose="020F0502020204030204" pitchFamily="34" charset="0"/>
              </a:rPr>
              <a:pPr eaLnBrk="1" hangingPunct="1"/>
              <a:t>10</a:t>
            </a:fld>
            <a:endParaRPr lang="en-US">
              <a:latin typeface="Calibri" panose="020F0502020204030204" pitchFamily="34" charset="0"/>
            </a:endParaRPr>
          </a:p>
        </p:txBody>
      </p:sp>
    </p:spTree>
    <p:extLst>
      <p:ext uri="{BB962C8B-B14F-4D97-AF65-F5344CB8AC3E}">
        <p14:creationId xmlns:p14="http://schemas.microsoft.com/office/powerpoint/2010/main" val="58983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000" smtClean="0"/>
              <a:t>Think of your plan of work as an agenda or a timeline that tells the what, when, where &amp; who of a membership activity.</a:t>
            </a:r>
          </a:p>
          <a:p>
            <a:pPr eaLnBrk="1" hangingPunct="1">
              <a:lnSpc>
                <a:spcPct val="80000"/>
              </a:lnSpc>
              <a:spcBef>
                <a:spcPct val="0"/>
              </a:spcBef>
              <a:buFontTx/>
              <a:buChar char="•"/>
            </a:pPr>
            <a:r>
              <a:rPr lang="en-US" sz="1000" smtClean="0"/>
              <a:t>For example: Membership Table </a:t>
            </a:r>
          </a:p>
          <a:p>
            <a:pPr eaLnBrk="1" hangingPunct="1">
              <a:lnSpc>
                <a:spcPct val="80000"/>
              </a:lnSpc>
              <a:spcBef>
                <a:spcPct val="0"/>
              </a:spcBef>
            </a:pPr>
            <a:r>
              <a:rPr lang="en-US" sz="1000" smtClean="0"/>
              <a:t>	Varsity Home Football Game, October 4</a:t>
            </a:r>
            <a:r>
              <a:rPr lang="en-US" sz="1000" baseline="30000" smtClean="0"/>
              <a:t>th</a:t>
            </a:r>
            <a:r>
              <a:rPr lang="en-US" sz="1000" smtClean="0"/>
              <a:t>, 6:30 p.m., Dragon’s stadium</a:t>
            </a:r>
          </a:p>
          <a:p>
            <a:pPr eaLnBrk="1" hangingPunct="1">
              <a:lnSpc>
                <a:spcPct val="80000"/>
              </a:lnSpc>
              <a:spcBef>
                <a:spcPct val="0"/>
              </a:spcBef>
            </a:pPr>
            <a:r>
              <a:rPr lang="en-US" sz="1000" smtClean="0"/>
              <a:t>	 Beth &amp; Susan</a:t>
            </a:r>
          </a:p>
          <a:p>
            <a:pPr eaLnBrk="1" hangingPunct="1">
              <a:lnSpc>
                <a:spcPct val="80000"/>
              </a:lnSpc>
              <a:spcBef>
                <a:spcPct val="0"/>
              </a:spcBef>
            </a:pPr>
            <a:r>
              <a:rPr lang="en-US" sz="1000" smtClean="0"/>
              <a:t>	supplies -  take banner, pens, membership forms &amp; cards, money bag  </a:t>
            </a:r>
          </a:p>
          <a:p>
            <a:pPr eaLnBrk="1" hangingPunct="1">
              <a:lnSpc>
                <a:spcPct val="80000"/>
              </a:lnSpc>
              <a:spcBef>
                <a:spcPct val="0"/>
              </a:spcBef>
              <a:buFontTx/>
              <a:buChar char="•"/>
            </a:pPr>
            <a:r>
              <a:rPr lang="en-US" sz="1000" smtClean="0"/>
              <a:t>Have a membership table at all school functions.  Be sure to include information about PTA’s programs, activities, legislative positions, advocacy efforts and members benefits.</a:t>
            </a:r>
          </a:p>
          <a:p>
            <a:pPr eaLnBrk="1" hangingPunct="1">
              <a:lnSpc>
                <a:spcPct val="80000"/>
              </a:lnSpc>
              <a:spcBef>
                <a:spcPct val="0"/>
              </a:spcBef>
              <a:buFontTx/>
              <a:buChar char="•"/>
            </a:pPr>
            <a:r>
              <a:rPr lang="en-US" sz="1000" smtClean="0"/>
              <a:t>Utilize the school calendar to help plan these events &amp; remember to get permission from the school administration to set up.  </a:t>
            </a:r>
          </a:p>
          <a:p>
            <a:pPr eaLnBrk="1" hangingPunct="1">
              <a:lnSpc>
                <a:spcPct val="80000"/>
              </a:lnSpc>
              <a:spcBef>
                <a:spcPct val="0"/>
              </a:spcBef>
              <a:buFontTx/>
              <a:buChar char="•"/>
            </a:pPr>
            <a:endParaRPr lang="en-US" sz="1000" smtClean="0"/>
          </a:p>
          <a:p>
            <a:pPr eaLnBrk="1" hangingPunct="1">
              <a:lnSpc>
                <a:spcPct val="80000"/>
              </a:lnSpc>
              <a:spcBef>
                <a:spcPct val="0"/>
              </a:spcBef>
              <a:buFont typeface="Wingdings" panose="05000000000000000000" pitchFamily="2" charset="2"/>
              <a:buChar char="Ø"/>
            </a:pPr>
            <a:r>
              <a:rPr lang="en-US" sz="1000" smtClean="0"/>
              <a:t>When you prepare the budget request it is important to make sure you are requesting enough funds to cover the expenses you may have to run your membership campaign.  This may include copy paper or printing fees, supplies for posters or banners, prizes for contests.  </a:t>
            </a:r>
          </a:p>
          <a:p>
            <a:pPr eaLnBrk="1" hangingPunct="1">
              <a:lnSpc>
                <a:spcPct val="80000"/>
              </a:lnSpc>
              <a:spcBef>
                <a:spcPct val="0"/>
              </a:spcBef>
              <a:buFontTx/>
              <a:buChar char="•"/>
            </a:pPr>
            <a:r>
              <a:rPr lang="en-US" sz="1000" smtClean="0"/>
              <a:t>Check with your treasurer or president about any guidelines (i.e. in the standing rules) that might be in place regarding budget requests.  </a:t>
            </a:r>
          </a:p>
          <a:p>
            <a:pPr eaLnBrk="1" hangingPunct="1">
              <a:lnSpc>
                <a:spcPct val="80000"/>
              </a:lnSpc>
              <a:spcBef>
                <a:spcPct val="0"/>
              </a:spcBef>
              <a:buFontTx/>
              <a:buChar char="•"/>
            </a:pPr>
            <a:r>
              <a:rPr lang="en-US" sz="1000" smtClean="0"/>
              <a:t>This would also be a good time to ask about expense reimbursement procedures. </a:t>
            </a:r>
          </a:p>
          <a:p>
            <a:pPr eaLnBrk="1" hangingPunct="1">
              <a:lnSpc>
                <a:spcPct val="80000"/>
              </a:lnSpc>
              <a:spcBef>
                <a:spcPct val="0"/>
              </a:spcBef>
              <a:buFont typeface="Wingdings" panose="05000000000000000000" pitchFamily="2" charset="2"/>
              <a:buChar char="Ø"/>
            </a:pPr>
            <a:endParaRPr lang="en-US" sz="1000" smtClean="0"/>
          </a:p>
          <a:p>
            <a:pPr eaLnBrk="1" hangingPunct="1">
              <a:lnSpc>
                <a:spcPct val="80000"/>
              </a:lnSpc>
              <a:spcBef>
                <a:spcPct val="0"/>
              </a:spcBef>
              <a:buFont typeface="Wingdings" panose="05000000000000000000" pitchFamily="2" charset="2"/>
              <a:buChar char="Ø"/>
            </a:pPr>
            <a:r>
              <a:rPr lang="en-US" sz="1000" smtClean="0"/>
              <a:t>Your membership form can be plain &amp; simple </a:t>
            </a:r>
          </a:p>
          <a:p>
            <a:pPr eaLnBrk="1" hangingPunct="1">
              <a:lnSpc>
                <a:spcPct val="80000"/>
              </a:lnSpc>
              <a:spcBef>
                <a:spcPct val="0"/>
              </a:spcBef>
              <a:buFontTx/>
              <a:buChar char="•"/>
            </a:pPr>
            <a:r>
              <a:rPr lang="en-US" sz="1000" smtClean="0"/>
              <a:t> It can be fancy with lots of graphics that highlight your membership theme.  </a:t>
            </a:r>
          </a:p>
          <a:p>
            <a:pPr eaLnBrk="1" hangingPunct="1">
              <a:lnSpc>
                <a:spcPct val="80000"/>
              </a:lnSpc>
              <a:spcBef>
                <a:spcPct val="0"/>
              </a:spcBef>
              <a:buFontTx/>
              <a:buChar char="•"/>
            </a:pPr>
            <a:r>
              <a:rPr lang="en-US" sz="1000" smtClean="0"/>
              <a:t>It needs to fit your unit’s needs and include basic information like name, address, phone number, email address and their student(s) name(s).  </a:t>
            </a:r>
          </a:p>
          <a:p>
            <a:pPr eaLnBrk="1" hangingPunct="1">
              <a:lnSpc>
                <a:spcPct val="80000"/>
              </a:lnSpc>
              <a:spcBef>
                <a:spcPct val="0"/>
              </a:spcBef>
              <a:buFontTx/>
              <a:buChar char="•"/>
            </a:pPr>
            <a:r>
              <a:rPr lang="en-US" sz="1000" smtClean="0"/>
              <a:t>You can design your own or “borrow” one and change it.</a:t>
            </a:r>
          </a:p>
          <a:p>
            <a:pPr eaLnBrk="1" hangingPunct="1">
              <a:lnSpc>
                <a:spcPct val="80000"/>
              </a:lnSpc>
              <a:spcBef>
                <a:spcPct val="0"/>
              </a:spcBef>
              <a:buFont typeface="Wingdings" panose="05000000000000000000" pitchFamily="2" charset="2"/>
              <a:buChar char="Ø"/>
            </a:pPr>
            <a:endParaRPr lang="en-US" sz="1000" smtClean="0"/>
          </a:p>
          <a:p>
            <a:pPr eaLnBrk="1" hangingPunct="1">
              <a:lnSpc>
                <a:spcPct val="80000"/>
              </a:lnSpc>
              <a:spcBef>
                <a:spcPct val="0"/>
              </a:spcBef>
              <a:buFont typeface="Wingdings" panose="05000000000000000000" pitchFamily="2" charset="2"/>
              <a:buChar char="Ø"/>
            </a:pPr>
            <a:r>
              <a:rPr lang="en-US" sz="1000" smtClean="0"/>
              <a:t>Start approaching local businesses to join as PTA Business Members.  Sometimes this is the beginning of a partnership that leads to further support of other activities.  </a:t>
            </a:r>
          </a:p>
          <a:p>
            <a:pPr eaLnBrk="1" hangingPunct="1">
              <a:lnSpc>
                <a:spcPct val="80000"/>
              </a:lnSpc>
              <a:spcBef>
                <a:spcPct val="0"/>
              </a:spcBef>
              <a:buFont typeface="Wingdings" panose="05000000000000000000" pitchFamily="2" charset="2"/>
              <a:buChar char="Ø"/>
            </a:pPr>
            <a:endParaRPr lang="en-US" sz="1000" smtClean="0"/>
          </a:p>
          <a:p>
            <a:pPr eaLnBrk="1" hangingPunct="1">
              <a:lnSpc>
                <a:spcPct val="80000"/>
              </a:lnSpc>
              <a:spcBef>
                <a:spcPct val="0"/>
              </a:spcBef>
              <a:buFont typeface="Wingdings" panose="05000000000000000000" pitchFamily="2" charset="2"/>
              <a:buChar char="Ø"/>
            </a:pPr>
            <a:r>
              <a:rPr lang="en-US" sz="1000" smtClean="0"/>
              <a:t>Contact the secretary to find our in what format (electronic or paper) and when he/she would like to receive the membership list to ensure it is ready for meetings.</a:t>
            </a:r>
          </a:p>
          <a:p>
            <a:pPr eaLnBrk="1" hangingPunct="1">
              <a:lnSpc>
                <a:spcPct val="80000"/>
              </a:lnSpc>
              <a:spcBef>
                <a:spcPct val="0"/>
              </a:spcBef>
              <a:buFont typeface="Wingdings" panose="05000000000000000000" pitchFamily="2" charset="2"/>
              <a:buChar char="Ø"/>
            </a:pPr>
            <a:endParaRPr lang="en-US" sz="1000" smtClean="0"/>
          </a:p>
          <a:p>
            <a:pPr eaLnBrk="1" hangingPunct="1">
              <a:lnSpc>
                <a:spcPct val="80000"/>
              </a:lnSpc>
              <a:spcBef>
                <a:spcPct val="0"/>
              </a:spcBef>
              <a:buFont typeface="Wingdings" panose="05000000000000000000" pitchFamily="2" charset="2"/>
              <a:buChar char="Ø"/>
            </a:pPr>
            <a:r>
              <a:rPr lang="en-US" sz="1000" smtClean="0"/>
              <a:t>There are a lot of resources available with information and ideas about membership.  </a:t>
            </a:r>
          </a:p>
          <a:p>
            <a:pPr lvl="2" eaLnBrk="1" hangingPunct="1">
              <a:lnSpc>
                <a:spcPct val="80000"/>
              </a:lnSpc>
              <a:spcBef>
                <a:spcPct val="0"/>
              </a:spcBef>
            </a:pPr>
            <a:endParaRPr lang="en-US" sz="1000" smtClean="0"/>
          </a:p>
          <a:p>
            <a:pPr lvl="2" eaLnBrk="1" hangingPunct="1">
              <a:lnSpc>
                <a:spcPct val="80000"/>
              </a:lnSpc>
              <a:spcBef>
                <a:spcPct val="0"/>
              </a:spcBef>
            </a:pPr>
            <a:endParaRPr lang="en-US" sz="1000" smtClean="0"/>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9C602E-F748-467A-A21E-C82169E3999C}"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260610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As you are developing your membership plan it is important to keep two things in mind.</a:t>
            </a:r>
          </a:p>
          <a:p>
            <a:pPr eaLnBrk="1" hangingPunct="1">
              <a:spcBef>
                <a:spcPct val="0"/>
              </a:spcBef>
            </a:pPr>
            <a:endParaRPr lang="en-US" smtClean="0"/>
          </a:p>
          <a:p>
            <a:pPr eaLnBrk="1" hangingPunct="1">
              <a:spcBef>
                <a:spcPct val="0"/>
              </a:spcBef>
              <a:buFont typeface="Wingdings" panose="05000000000000000000" pitchFamily="2" charset="2"/>
              <a:buChar char="Ø"/>
            </a:pPr>
            <a:r>
              <a:rPr lang="en-US" smtClean="0"/>
              <a:t>1</a:t>
            </a:r>
            <a:r>
              <a:rPr lang="en-US" baseline="30000" smtClean="0"/>
              <a:t>st</a:t>
            </a:r>
            <a:r>
              <a:rPr lang="en-US" smtClean="0"/>
              <a:t> – remember that membership is a year – round activity.  </a:t>
            </a:r>
          </a:p>
          <a:p>
            <a:pPr eaLnBrk="1" hangingPunct="1">
              <a:spcBef>
                <a:spcPct val="0"/>
              </a:spcBef>
              <a:buFontTx/>
              <a:buChar char="•"/>
            </a:pPr>
            <a:r>
              <a:rPr lang="en-US" smtClean="0"/>
              <a:t>It isn’t just at back to school time and it doesn’t stop in October.  </a:t>
            </a:r>
          </a:p>
          <a:p>
            <a:pPr eaLnBrk="1" hangingPunct="1">
              <a:spcBef>
                <a:spcPct val="0"/>
              </a:spcBef>
              <a:buFontTx/>
              <a:buChar char="•"/>
            </a:pPr>
            <a:r>
              <a:rPr lang="en-US" smtClean="0"/>
              <a:t>A successful membership plan keeps membership in the forefront all year long .  </a:t>
            </a:r>
          </a:p>
          <a:p>
            <a:pPr eaLnBrk="1" hangingPunct="1">
              <a:spcBef>
                <a:spcPct val="0"/>
              </a:spcBef>
              <a:buFontTx/>
              <a:buChar char="•"/>
            </a:pPr>
            <a:r>
              <a:rPr lang="en-US" smtClean="0"/>
              <a:t>Units that continue their membership efforts  on the average will have 20% more members.  Nationwide 18% of PTA members join in January &amp; February.  This is second only to the traditional, back-to-school campaign period.</a:t>
            </a:r>
          </a:p>
          <a:p>
            <a:pPr eaLnBrk="1" hangingPunct="1">
              <a:spcBef>
                <a:spcPct val="0"/>
              </a:spcBef>
              <a:buFont typeface="Wingdings" panose="05000000000000000000" pitchFamily="2" charset="2"/>
              <a:buChar char="Ø"/>
            </a:pPr>
            <a:endParaRPr lang="en-US" smtClean="0"/>
          </a:p>
          <a:p>
            <a:pPr eaLnBrk="1" hangingPunct="1">
              <a:spcBef>
                <a:spcPct val="0"/>
              </a:spcBef>
              <a:buFont typeface="Wingdings" panose="05000000000000000000" pitchFamily="2" charset="2"/>
              <a:buChar char="Ø"/>
            </a:pPr>
            <a:r>
              <a:rPr lang="en-US" smtClean="0"/>
              <a:t>2</a:t>
            </a:r>
            <a:r>
              <a:rPr lang="en-US" baseline="30000" smtClean="0"/>
              <a:t>nd</a:t>
            </a:r>
            <a:r>
              <a:rPr lang="en-US" smtClean="0"/>
              <a:t> – treat membership like you are marketing &amp; selling a product that your customers do not realize they can’t live without.</a:t>
            </a:r>
          </a:p>
          <a:p>
            <a:pPr eaLnBrk="1" hangingPunct="1">
              <a:spcBef>
                <a:spcPct val="0"/>
              </a:spcBef>
              <a:buFont typeface="Wingdings" panose="05000000000000000000" pitchFamily="2" charset="2"/>
              <a:buChar char="Ø"/>
            </a:pPr>
            <a:r>
              <a:rPr lang="en-US" smtClean="0"/>
              <a:t>There are two ways to accomplish this</a:t>
            </a:r>
          </a:p>
          <a:p>
            <a:pPr eaLnBrk="1" hangingPunct="1">
              <a:spcBef>
                <a:spcPct val="0"/>
              </a:spcBef>
              <a:buFontTx/>
              <a:buChar char="•"/>
            </a:pPr>
            <a:r>
              <a:rPr lang="en-US" smtClean="0"/>
              <a:t> One is thru what is referred to as the “60 second elevator speech”</a:t>
            </a:r>
          </a:p>
          <a:p>
            <a:pPr eaLnBrk="1" hangingPunct="1">
              <a:spcBef>
                <a:spcPct val="0"/>
              </a:spcBef>
              <a:buFontTx/>
              <a:buChar char="•"/>
            </a:pPr>
            <a:r>
              <a:rPr lang="en-US" smtClean="0"/>
              <a:t>Everyone on the membership committee &amp; board should have one </a:t>
            </a:r>
          </a:p>
          <a:p>
            <a:pPr eaLnBrk="1" hangingPunct="1">
              <a:spcBef>
                <a:spcPct val="0"/>
              </a:spcBef>
            </a:pPr>
            <a:r>
              <a:rPr lang="en-US" smtClean="0"/>
              <a:t>	It is a consistent message with specific talking points</a:t>
            </a:r>
          </a:p>
          <a:p>
            <a:pPr eaLnBrk="1" hangingPunct="1">
              <a:spcBef>
                <a:spcPct val="0"/>
              </a:spcBef>
            </a:pPr>
            <a:r>
              <a:rPr lang="en-US" smtClean="0"/>
              <a:t>	2-3 successes from last year</a:t>
            </a:r>
          </a:p>
          <a:p>
            <a:pPr eaLnBrk="1" hangingPunct="1">
              <a:spcBef>
                <a:spcPct val="0"/>
              </a:spcBef>
            </a:pPr>
            <a:r>
              <a:rPr lang="en-US" smtClean="0"/>
              <a:t>	2-3 goals that can be achieved with more members</a:t>
            </a:r>
          </a:p>
          <a:p>
            <a:pPr eaLnBrk="1" hangingPunct="1">
              <a:spcBef>
                <a:spcPct val="0"/>
              </a:spcBef>
            </a:pPr>
            <a:r>
              <a:rPr lang="en-US" smtClean="0"/>
              <a:t>	Practice &amp; role play</a:t>
            </a:r>
          </a:p>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C625D5-B14D-4CD8-8DA5-0CD36DF3401E}"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49443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The other method is to climb up on your “soap box”</a:t>
            </a:r>
          </a:p>
          <a:p>
            <a:pPr eaLnBrk="1" hangingPunct="1">
              <a:spcBef>
                <a:spcPct val="0"/>
              </a:spcBef>
              <a:buFont typeface="Wingdings" panose="05000000000000000000" pitchFamily="2" charset="2"/>
              <a:buChar char="Ø"/>
            </a:pPr>
            <a:r>
              <a:rPr lang="en-US" smtClean="0"/>
              <a:t>In either case it is important to communicate facts not “feelings”</a:t>
            </a:r>
          </a:p>
          <a:p>
            <a:pPr eaLnBrk="1" hangingPunct="1">
              <a:spcBef>
                <a:spcPct val="0"/>
              </a:spcBef>
              <a:buFont typeface="Wingdings" panose="05000000000000000000" pitchFamily="2" charset="2"/>
              <a:buChar char="Ø"/>
            </a:pPr>
            <a:r>
              <a:rPr lang="en-US" smtClean="0"/>
              <a:t>Make the statements about how they or their children will benefits.</a:t>
            </a:r>
          </a:p>
          <a:p>
            <a:pPr eaLnBrk="1" hangingPunct="1">
              <a:spcBef>
                <a:spcPct val="0"/>
              </a:spcBef>
              <a:buFont typeface="Wingdings" panose="05000000000000000000" pitchFamily="2" charset="2"/>
              <a:buChar char="Ø"/>
            </a:pPr>
            <a:r>
              <a:rPr lang="en-US" smtClean="0"/>
              <a:t>It is not about you</a:t>
            </a:r>
          </a:p>
          <a:p>
            <a:pPr eaLnBrk="1" hangingPunct="1">
              <a:spcBef>
                <a:spcPct val="0"/>
              </a:spcBef>
              <a:buFont typeface="Wingdings" panose="05000000000000000000" pitchFamily="2" charset="2"/>
              <a:buChar char="Ø"/>
            </a:pPr>
            <a:r>
              <a:rPr lang="en-US" smtClean="0"/>
              <a:t>The method you pick will depend on your personality and your passion.</a:t>
            </a: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EC3163-E951-4A68-93C2-2501AA1950D5}" type="slidenum">
              <a:rPr lang="en-US">
                <a:latin typeface="Calibri" panose="020F0502020204030204" pitchFamily="34" charset="0"/>
              </a:rPr>
              <a:pPr eaLnBrk="1" hangingPunct="1"/>
              <a:t>13</a:t>
            </a:fld>
            <a:endParaRPr lang="en-US">
              <a:latin typeface="Calibri" panose="020F0502020204030204" pitchFamily="34" charset="0"/>
            </a:endParaRPr>
          </a:p>
        </p:txBody>
      </p:sp>
    </p:spTree>
    <p:extLst>
      <p:ext uri="{BB962C8B-B14F-4D97-AF65-F5344CB8AC3E}">
        <p14:creationId xmlns:p14="http://schemas.microsoft.com/office/powerpoint/2010/main" val="28245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8386AA-C130-460B-85C9-94B036CEC3A4}" type="slidenum">
              <a:rPr lang="en-US">
                <a:latin typeface="Calibri" panose="020F0502020204030204" pitchFamily="34" charset="0"/>
              </a:rPr>
              <a:pPr eaLnBrk="1" hangingPunct="1"/>
              <a:t>14</a:t>
            </a:fld>
            <a:endParaRPr 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You do not have to reinvent the wheel.</a:t>
            </a:r>
          </a:p>
          <a:p>
            <a:pPr eaLnBrk="1" hangingPunct="1">
              <a:spcBef>
                <a:spcPct val="0"/>
              </a:spcBef>
            </a:pPr>
            <a:r>
              <a:rPr lang="en-US" smtClean="0"/>
              <a:t>It is ok to borrow an idea.</a:t>
            </a:r>
          </a:p>
          <a:p>
            <a:pPr eaLnBrk="1" hangingPunct="1">
              <a:spcBef>
                <a:spcPct val="0"/>
              </a:spcBef>
            </a:pPr>
            <a:r>
              <a:rPr lang="en-US" smtClean="0"/>
              <a:t>If it wasn’t, it would be available for you to see.</a:t>
            </a:r>
          </a:p>
          <a:p>
            <a:pPr eaLnBrk="1" hangingPunct="1">
              <a:spcBef>
                <a:spcPct val="0"/>
              </a:spcBef>
            </a:pPr>
            <a:r>
              <a:rPr lang="en-US" smtClean="0"/>
              <a:t>That is the benefit of networking or “internetworking” – the sharing of ideas.</a:t>
            </a:r>
          </a:p>
        </p:txBody>
      </p:sp>
    </p:spTree>
    <p:extLst>
      <p:ext uri="{BB962C8B-B14F-4D97-AF65-F5344CB8AC3E}">
        <p14:creationId xmlns:p14="http://schemas.microsoft.com/office/powerpoint/2010/main" val="97356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There are many resources also available from National PTA to help guide you and promote your membership campaign.  </a:t>
            </a:r>
          </a:p>
          <a:p>
            <a:pPr eaLnBrk="1" hangingPunct="1">
              <a:spcBef>
                <a:spcPct val="0"/>
              </a:spcBef>
              <a:buFontTx/>
              <a:buChar char="•"/>
            </a:pPr>
            <a:r>
              <a:rPr lang="en-US" dirty="0" smtClean="0"/>
              <a:t>The official back to school kit that includes the membership quick reference guide.  </a:t>
            </a:r>
            <a:r>
              <a:rPr lang="en-US" dirty="0" smtClean="0"/>
              <a:t>Find</a:t>
            </a:r>
            <a:r>
              <a:rPr lang="en-US" baseline="0" dirty="0" smtClean="0"/>
              <a:t> this online at http://www.ptakit.org/</a:t>
            </a:r>
          </a:p>
          <a:p>
            <a:pPr eaLnBrk="1" hangingPunct="1">
              <a:spcBef>
                <a:spcPct val="0"/>
              </a:spcBef>
              <a:buFontTx/>
              <a:buChar char="•"/>
            </a:pPr>
            <a:r>
              <a:rPr lang="en-US" dirty="0" smtClean="0"/>
              <a:t>Follow the Membership Tab.  Also check other tabs for useful</a:t>
            </a:r>
            <a:r>
              <a:rPr lang="en-US" baseline="0" dirty="0" smtClean="0"/>
              <a:t> information such as the Communications Tab for logo use, social media tips and sample press releases.</a:t>
            </a:r>
            <a:endParaRPr lang="en-US" dirty="0" smtClean="0"/>
          </a:p>
          <a:p>
            <a:pPr eaLnBrk="1" hangingPunct="1">
              <a:spcBef>
                <a:spcPct val="0"/>
              </a:spcBef>
              <a:buFontTx/>
              <a:buChar char="•"/>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1D46E9-38F9-4707-A240-4F69164DC644}" type="slidenum">
              <a:rPr lang="en-US">
                <a:latin typeface="Calibri" panose="020F0502020204030204" pitchFamily="34" charset="0"/>
              </a:rPr>
              <a:pPr eaLnBrk="1" hangingPunct="1"/>
              <a:t>15</a:t>
            </a:fld>
            <a:endParaRPr lang="en-US">
              <a:latin typeface="Calibri" panose="020F0502020204030204" pitchFamily="34" charset="0"/>
            </a:endParaRPr>
          </a:p>
        </p:txBody>
      </p:sp>
    </p:spTree>
    <p:extLst>
      <p:ext uri="{BB962C8B-B14F-4D97-AF65-F5344CB8AC3E}">
        <p14:creationId xmlns:p14="http://schemas.microsoft.com/office/powerpoint/2010/main" val="22389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are some examples of the promotional items that are available.</a:t>
            </a:r>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443FF1-C39D-4199-B03B-0C64318324CF}" type="slidenum">
              <a:rPr lang="en-US">
                <a:latin typeface="Calibri" panose="020F0502020204030204" pitchFamily="34" charset="0"/>
              </a:rPr>
              <a:pPr eaLnBrk="1" hangingPunct="1"/>
              <a:t>16</a:t>
            </a:fld>
            <a:endParaRPr lang="en-US">
              <a:latin typeface="Calibri" panose="020F0502020204030204" pitchFamily="34" charset="0"/>
            </a:endParaRPr>
          </a:p>
        </p:txBody>
      </p:sp>
    </p:spTree>
    <p:extLst>
      <p:ext uri="{BB962C8B-B14F-4D97-AF65-F5344CB8AC3E}">
        <p14:creationId xmlns:p14="http://schemas.microsoft.com/office/powerpoint/2010/main" val="170616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also social media tip sheets available about blogging, Facebook, Twitter,  and YouTube.</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0D896F-FD50-4631-8B99-303C58330D8C}" type="slidenum">
              <a:rPr lang="en-US">
                <a:latin typeface="Calibri" panose="020F0502020204030204" pitchFamily="34" charset="0"/>
              </a:rPr>
              <a:pPr eaLnBrk="1" hangingPunct="1"/>
              <a:t>17</a:t>
            </a:fld>
            <a:endParaRPr lang="en-US">
              <a:latin typeface="Calibri" panose="020F0502020204030204" pitchFamily="34" charset="0"/>
            </a:endParaRPr>
          </a:p>
        </p:txBody>
      </p:sp>
    </p:spTree>
    <p:extLst>
      <p:ext uri="{BB962C8B-B14F-4D97-AF65-F5344CB8AC3E}">
        <p14:creationId xmlns:p14="http://schemas.microsoft.com/office/powerpoint/2010/main" val="1961773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900" dirty="0" smtClean="0"/>
              <a:t>Make sure all officers and chairmen are members.  It is required by your bylaws.  This needs to be take care of before the board starts decision making/voting.  Can’t vote unless you are a member!</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Present the membership committee’s plan of work to the board for their approval.  This will help everyone take ownership and feel responsible to implement it.</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Get permission from the principal/superintendent about being a part of the building’s/district’s in-service for the staff.  Here your chance to get on your “soap box”  and let them know why joining PTA is the right thing to do.  If you are having a membership contest that involves competition between teachers – this is a great time to announce it especially if it involves the principal &amp; maybe pies.  Have your membership cards ready!</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Also ask to have membership tables at all back to school activities like open house, meet the teacher night, registrations, volunteer meetings.</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Make sure to have the membership table supplies ready to go; membership cards, copies of membership forms, money bag, other information to hand out. </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Order or make banners and posters that say “Join Today”</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Advertise on marquees at school and local businesses</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Plan an event for kindergarten </a:t>
            </a:r>
            <a:r>
              <a:rPr lang="en-US" sz="900" dirty="0" smtClean="0"/>
              <a:t>registration in the spring,</a:t>
            </a:r>
            <a:r>
              <a:rPr lang="en-US" sz="900" baseline="0" dirty="0" smtClean="0"/>
              <a:t> donate snacks, coffee, etc.</a:t>
            </a:r>
            <a:r>
              <a:rPr lang="en-US" sz="900" dirty="0" smtClean="0"/>
              <a:t>  </a:t>
            </a:r>
            <a:r>
              <a:rPr lang="en-US" sz="900" dirty="0" smtClean="0"/>
              <a:t>This is a great opportunity to meet new parents and invite them to join PTA.  Might even find some volunteers.  </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Make up “Welcome to Our School” packets that include items like a local map, merchant coupons, a school year calendar and of course, how to join PTA information.  Give these to your school secretary to have on hand for those families that move in after registration time or after school starts.  </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Each month you need to take care of business.  That means getting with your BFFs, (treasurer &amp; secretary).  </a:t>
            </a:r>
          </a:p>
          <a:p>
            <a:pPr eaLnBrk="1" hangingPunct="1">
              <a:lnSpc>
                <a:spcPct val="80000"/>
              </a:lnSpc>
              <a:spcBef>
                <a:spcPct val="0"/>
              </a:spcBef>
              <a:buFontTx/>
              <a:buChar char="•"/>
            </a:pPr>
            <a:r>
              <a:rPr lang="en-US" sz="900" dirty="0" smtClean="0"/>
              <a:t>Record how many memberships have been sold.  </a:t>
            </a:r>
          </a:p>
          <a:p>
            <a:pPr eaLnBrk="1" hangingPunct="1">
              <a:lnSpc>
                <a:spcPct val="80000"/>
              </a:lnSpc>
              <a:spcBef>
                <a:spcPct val="0"/>
              </a:spcBef>
              <a:buFontTx/>
              <a:buChar char="•"/>
            </a:pPr>
            <a:r>
              <a:rPr lang="en-US" sz="900" dirty="0" smtClean="0"/>
              <a:t>Make sure this number agrees with the amount of money that has been collected.  </a:t>
            </a:r>
          </a:p>
          <a:p>
            <a:pPr eaLnBrk="1" hangingPunct="1">
              <a:lnSpc>
                <a:spcPct val="80000"/>
              </a:lnSpc>
              <a:spcBef>
                <a:spcPct val="0"/>
              </a:spcBef>
              <a:buFontTx/>
              <a:buChar char="•"/>
            </a:pPr>
            <a:r>
              <a:rPr lang="en-US" sz="900" dirty="0" smtClean="0"/>
              <a:t>Work with the treasurer to complete the dues form and it is mailed to the state office by the first of each month.  </a:t>
            </a:r>
          </a:p>
          <a:p>
            <a:pPr eaLnBrk="1" hangingPunct="1">
              <a:lnSpc>
                <a:spcPct val="80000"/>
              </a:lnSpc>
              <a:spcBef>
                <a:spcPct val="0"/>
              </a:spcBef>
              <a:buFontTx/>
              <a:buChar char="•"/>
            </a:pPr>
            <a:r>
              <a:rPr lang="en-US" sz="900" dirty="0" smtClean="0"/>
              <a:t>Keep a copy of the completed form in your procedure book</a:t>
            </a:r>
          </a:p>
          <a:p>
            <a:pPr eaLnBrk="1" hangingPunct="1">
              <a:lnSpc>
                <a:spcPct val="80000"/>
              </a:lnSpc>
              <a:spcBef>
                <a:spcPct val="0"/>
              </a:spcBef>
              <a:buFontTx/>
              <a:buChar char="•"/>
            </a:pPr>
            <a:r>
              <a:rPr lang="en-US" sz="900" dirty="0" smtClean="0"/>
              <a:t>Update the membership roster and give a new copy to the secretary each month.</a:t>
            </a: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B98BB-DE0B-47A5-9B1B-A8F3D37AF062}"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242188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Each month you need to take care of business.  </a:t>
            </a:r>
          </a:p>
          <a:p>
            <a:pPr eaLnBrk="1" hangingPunct="1">
              <a:spcBef>
                <a:spcPct val="0"/>
              </a:spcBef>
              <a:buFont typeface="Wingdings" panose="05000000000000000000" pitchFamily="2" charset="2"/>
              <a:buChar char="Ø"/>
            </a:pPr>
            <a:r>
              <a:rPr lang="en-US" smtClean="0"/>
              <a:t>This means getting with your BFFs, (treasurer &amp; secretary).  </a:t>
            </a:r>
          </a:p>
          <a:p>
            <a:pPr eaLnBrk="1" hangingPunct="1">
              <a:spcBef>
                <a:spcPct val="0"/>
              </a:spcBef>
              <a:buFontTx/>
              <a:buChar char="•"/>
            </a:pPr>
            <a:r>
              <a:rPr lang="en-US" smtClean="0"/>
              <a:t>Record how many memberships have been sold.  </a:t>
            </a:r>
          </a:p>
          <a:p>
            <a:pPr eaLnBrk="1" hangingPunct="1">
              <a:spcBef>
                <a:spcPct val="0"/>
              </a:spcBef>
              <a:buFontTx/>
              <a:buChar char="•"/>
            </a:pPr>
            <a:r>
              <a:rPr lang="en-US" smtClean="0"/>
              <a:t>Make sure this number agrees with the amount of money that has been collected.  </a:t>
            </a:r>
          </a:p>
          <a:p>
            <a:pPr eaLnBrk="1" hangingPunct="1">
              <a:spcBef>
                <a:spcPct val="0"/>
              </a:spcBef>
              <a:buFontTx/>
              <a:buChar char="•"/>
            </a:pPr>
            <a:r>
              <a:rPr lang="en-US" smtClean="0"/>
              <a:t>Work with the treasurer to complete the dues form and it is mailed to the state office by the first of each month.  </a:t>
            </a:r>
          </a:p>
          <a:p>
            <a:pPr eaLnBrk="1" hangingPunct="1">
              <a:spcBef>
                <a:spcPct val="0"/>
              </a:spcBef>
              <a:buFontTx/>
              <a:buChar char="•"/>
            </a:pPr>
            <a:r>
              <a:rPr lang="en-US" smtClean="0"/>
              <a:t>Keep a copy of the completed form in your procedure book</a:t>
            </a:r>
          </a:p>
          <a:p>
            <a:pPr eaLnBrk="1" hangingPunct="1">
              <a:spcBef>
                <a:spcPct val="0"/>
              </a:spcBef>
              <a:buFontTx/>
              <a:buChar char="•"/>
            </a:pPr>
            <a:r>
              <a:rPr lang="en-US" smtClean="0"/>
              <a:t>Update the membership roster and give a new copy to the secretary each month.</a:t>
            </a:r>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0DB1D6-0026-425B-A0A2-733FE6BF2040}" type="slidenum">
              <a:rPr lang="en-US">
                <a:latin typeface="Calibri" panose="020F0502020204030204" pitchFamily="34" charset="0"/>
              </a:rPr>
              <a:pPr eaLnBrk="1" hangingPunct="1"/>
              <a:t>19</a:t>
            </a:fld>
            <a:endParaRPr lang="en-US">
              <a:latin typeface="Calibri" panose="020F0502020204030204" pitchFamily="34" charset="0"/>
            </a:endParaRPr>
          </a:p>
        </p:txBody>
      </p:sp>
    </p:spTree>
    <p:extLst>
      <p:ext uri="{BB962C8B-B14F-4D97-AF65-F5344CB8AC3E}">
        <p14:creationId xmlns:p14="http://schemas.microsoft.com/office/powerpoint/2010/main" val="81834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How many of you are returning membership chairs?</a:t>
            </a:r>
          </a:p>
          <a:p>
            <a:pPr eaLnBrk="1" hangingPunct="1">
              <a:spcBef>
                <a:spcPct val="0"/>
              </a:spcBef>
            </a:pPr>
            <a:r>
              <a:rPr lang="en-US" smtClean="0"/>
              <a:t>We are so glad you are here and hope you will take away something new &amp; exciting today.</a:t>
            </a:r>
          </a:p>
          <a:p>
            <a:pPr eaLnBrk="1" hangingPunct="1">
              <a:spcBef>
                <a:spcPct val="0"/>
              </a:spcBef>
            </a:pPr>
            <a:endParaRPr lang="en-US" smtClean="0"/>
          </a:p>
          <a:p>
            <a:pPr eaLnBrk="1" hangingPunct="1">
              <a:spcBef>
                <a:spcPct val="0"/>
              </a:spcBef>
            </a:pPr>
            <a:r>
              <a:rPr lang="en-US" smtClean="0"/>
              <a:t>How many are brand new membership chairs?</a:t>
            </a:r>
          </a:p>
          <a:p>
            <a:pPr eaLnBrk="1" hangingPunct="1">
              <a:spcBef>
                <a:spcPct val="0"/>
              </a:spcBef>
            </a:pPr>
            <a:r>
              <a:rPr lang="en-US" smtClean="0"/>
              <a:t>Welcome to one of the most important, challenging and rewarding PTA positions.</a:t>
            </a:r>
          </a:p>
          <a:p>
            <a:pPr eaLnBrk="1" hangingPunct="1">
              <a:spcBef>
                <a:spcPct val="0"/>
              </a:spcBef>
            </a:pPr>
            <a:endParaRPr lang="en-US" smtClean="0"/>
          </a:p>
          <a:p>
            <a:pPr eaLnBrk="1" hangingPunct="1">
              <a:spcBef>
                <a:spcPct val="0"/>
              </a:spcBef>
            </a:pPr>
            <a:r>
              <a:rPr lang="en-US" smtClean="0"/>
              <a:t>Membership is the key that unlocks the door to all the possibilities that PTA holds.</a:t>
            </a:r>
          </a:p>
          <a:p>
            <a:pPr eaLnBrk="1" hangingPunct="1">
              <a:spcBef>
                <a:spcPct val="0"/>
              </a:spcBef>
            </a:pPr>
            <a:r>
              <a:rPr lang="en-US" smtClean="0"/>
              <a:t>Just look at our Purposes (pause to allow attendees to read)</a:t>
            </a:r>
          </a:p>
          <a:p>
            <a:pPr eaLnBrk="1" hangingPunct="1">
              <a:spcBef>
                <a:spcPct val="0"/>
              </a:spcBef>
            </a:pPr>
            <a:r>
              <a:rPr lang="en-US" smtClean="0"/>
              <a:t>Listen to our Mission Statement (read it to the attendees)</a:t>
            </a:r>
          </a:p>
          <a:p>
            <a:pPr eaLnBrk="1" hangingPunct="1">
              <a:spcBef>
                <a:spcPct val="0"/>
              </a:spcBef>
            </a:pPr>
            <a:r>
              <a:rPr lang="en-US" smtClean="0"/>
              <a:t>Say the PTA Vision with me and we are going to say it loud &amp; proud! (say it out loud) </a:t>
            </a:r>
          </a:p>
          <a:p>
            <a:pPr eaLnBrk="1" hangingPunct="1">
              <a:spcBef>
                <a:spcPct val="0"/>
              </a:spcBef>
            </a:pPr>
            <a:endParaRPr lang="en-US" smtClean="0"/>
          </a:p>
          <a:p>
            <a:pPr eaLnBrk="1" hangingPunct="1">
              <a:spcBef>
                <a:spcPct val="0"/>
              </a:spcBef>
            </a:pPr>
            <a:r>
              <a:rPr lang="en-US" smtClean="0"/>
              <a:t>Membership is what makes it happen!</a:t>
            </a:r>
          </a:p>
          <a:p>
            <a:pPr eaLnBrk="1" hangingPunct="1">
              <a:spcBef>
                <a:spcPct val="0"/>
              </a:spcBef>
            </a:pPr>
            <a:endParaRPr lang="en-US" smtClean="0"/>
          </a:p>
          <a:p>
            <a:pPr eaLnBrk="1" hangingPunct="1">
              <a:spcBef>
                <a:spcPct val="0"/>
              </a:spcBef>
            </a:pPr>
            <a:r>
              <a:rPr lang="en-US" smtClean="0"/>
              <a:t>Let me give you an example.</a:t>
            </a:r>
          </a:p>
          <a:p>
            <a:pPr eaLnBrk="1" hangingPunct="1">
              <a:spcBef>
                <a:spcPct val="0"/>
              </a:spcBef>
            </a:pPr>
            <a:r>
              <a:rPr lang="en-US" smtClean="0"/>
              <a:t>On March 21 a JC/DC Federal Legislative Action Alert went out to Missouri PTA members that said National PTA has just issued an action alert on the 2014 Senate Budget Resolution (S. Con Res. 8). The Senate was about to vote on at least one amendment that would create a federal private school voucher program. Remember PTA firmly believes that public funds should only be used for public schools.  </a:t>
            </a:r>
          </a:p>
          <a:p>
            <a:pPr eaLnBrk="1" hangingPunct="1">
              <a:spcBef>
                <a:spcPct val="0"/>
              </a:spcBef>
            </a:pPr>
            <a:r>
              <a:rPr lang="en-US" smtClean="0"/>
              <a:t>The alert said “Please act now!!! Voting is likely to conclude tomorrow evening."  </a:t>
            </a:r>
          </a:p>
          <a:p>
            <a:pPr eaLnBrk="1" hangingPunct="1">
              <a:spcBef>
                <a:spcPct val="0"/>
              </a:spcBef>
            </a:pPr>
            <a:r>
              <a:rPr lang="en-US" smtClean="0"/>
              <a:t>Just a few days later this message was received by members.</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42BBDF-EC24-4726-B7CC-F466B48B4692}"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2087611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Char char="Ø"/>
            </a:pPr>
            <a:r>
              <a:rPr lang="en-US" smtClean="0"/>
              <a:t>Work with your local newspaper and other media to publicize it is time to join PTA.  Include information about accomplishments, goals, members benefits.  Always included details about how to join.</a:t>
            </a:r>
          </a:p>
          <a:p>
            <a:pPr eaLnBrk="1" hangingPunct="1">
              <a:lnSpc>
                <a:spcPct val="90000"/>
              </a:lnSpc>
              <a:spcBef>
                <a:spcPct val="0"/>
              </a:spcBef>
              <a:buFont typeface="Wingdings" panose="05000000000000000000" pitchFamily="2" charset="2"/>
              <a:buChar char="Ø"/>
            </a:pPr>
            <a:endParaRPr lang="en-US" smtClean="0"/>
          </a:p>
          <a:p>
            <a:pPr eaLnBrk="1" hangingPunct="1">
              <a:lnSpc>
                <a:spcPct val="90000"/>
              </a:lnSpc>
              <a:spcBef>
                <a:spcPct val="0"/>
              </a:spcBef>
              <a:buFont typeface="Wingdings" panose="05000000000000000000" pitchFamily="2" charset="2"/>
              <a:buChar char="Ø"/>
            </a:pPr>
            <a:r>
              <a:rPr lang="en-US" smtClean="0"/>
              <a:t>Share membership opportunities with local businesses.  </a:t>
            </a:r>
          </a:p>
          <a:p>
            <a:pPr eaLnBrk="1" hangingPunct="1">
              <a:lnSpc>
                <a:spcPct val="90000"/>
              </a:lnSpc>
              <a:spcBef>
                <a:spcPct val="0"/>
              </a:spcBef>
              <a:buFontTx/>
              <a:buChar char="•"/>
            </a:pPr>
            <a:r>
              <a:rPr lang="en-US" smtClean="0"/>
              <a:t>Maybe they would like to offer a member benefit, i.e. “Show your membership card and receive $1 off of a movie rental.”    “$3.50 discount off of a hammer when you show your membership card”.  “BOGO free admission at the movie theater with your membership card”.</a:t>
            </a:r>
          </a:p>
          <a:p>
            <a:pPr eaLnBrk="1" hangingPunct="1">
              <a:lnSpc>
                <a:spcPct val="90000"/>
              </a:lnSpc>
              <a:spcBef>
                <a:spcPct val="0"/>
              </a:spcBef>
              <a:buFontTx/>
              <a:buChar char="•"/>
            </a:pPr>
            <a:endParaRPr lang="en-US" smtClean="0"/>
          </a:p>
          <a:p>
            <a:pPr eaLnBrk="1" hangingPunct="1">
              <a:lnSpc>
                <a:spcPct val="90000"/>
              </a:lnSpc>
              <a:spcBef>
                <a:spcPct val="0"/>
              </a:spcBef>
              <a:buFont typeface="Wingdings" panose="05000000000000000000" pitchFamily="2" charset="2"/>
              <a:buChar char="Ø"/>
            </a:pPr>
            <a:r>
              <a:rPr lang="en-US" smtClean="0"/>
              <a:t>A great way to bring in the memberships is to have a friendly competition between classrooms.  One very successful contest allowed  the teacher of the class with the most PTA memberships gets to “slime” the principal.  Highly visible posters were hung in the hallway to track the progress of the contest.  The kids loved it, the teacher loved it and the principal did his part in promoting PTA membership.</a:t>
            </a:r>
          </a:p>
          <a:p>
            <a:pPr eaLnBrk="1" hangingPunct="1">
              <a:lnSpc>
                <a:spcPct val="90000"/>
              </a:lnSpc>
              <a:spcBef>
                <a:spcPct val="0"/>
              </a:spcBef>
              <a:buFont typeface="Wingdings" panose="05000000000000000000" pitchFamily="2" charset="2"/>
              <a:buChar char="Ø"/>
            </a:pPr>
            <a:endParaRPr lang="en-US" smtClean="0"/>
          </a:p>
          <a:p>
            <a:pPr eaLnBrk="1" hangingPunct="1">
              <a:lnSpc>
                <a:spcPct val="90000"/>
              </a:lnSpc>
              <a:spcBef>
                <a:spcPct val="0"/>
              </a:spcBef>
              <a:buFont typeface="Wingdings" panose="05000000000000000000" pitchFamily="2" charset="2"/>
              <a:buChar char="Ø"/>
            </a:pPr>
            <a:r>
              <a:rPr lang="en-US" smtClean="0"/>
              <a:t>Turn in your membership dues by September 9, 2013 and you will have the opportunity to earn the Missouri PTA Early award.  Details are in the tool kit or on the Missouri PTA website, www.mopta.org</a:t>
            </a:r>
          </a:p>
          <a:p>
            <a:pPr eaLnBrk="1" hangingPunct="1">
              <a:lnSpc>
                <a:spcPct val="90000"/>
              </a:lnSpc>
              <a:spcBef>
                <a:spcPct val="0"/>
              </a:spcBef>
              <a:buFont typeface="Wingdings" panose="05000000000000000000" pitchFamily="2" charset="2"/>
              <a:buChar char="Ø"/>
            </a:pPr>
            <a:endParaRPr lang="en-US" smtClean="0"/>
          </a:p>
          <a:p>
            <a:pPr eaLnBrk="1" hangingPunct="1">
              <a:lnSpc>
                <a:spcPct val="90000"/>
              </a:lnSpc>
              <a:spcBef>
                <a:spcPct val="0"/>
              </a:spcBef>
              <a:buFont typeface="Wingdings" panose="05000000000000000000" pitchFamily="2" charset="2"/>
              <a:buChar char="Ø"/>
            </a:pPr>
            <a:r>
              <a:rPr lang="en-US" smtClean="0"/>
              <a:t>Take care of business just like last month!</a:t>
            </a:r>
          </a:p>
          <a:p>
            <a:pPr eaLnBrk="1" hangingPunct="1">
              <a:lnSpc>
                <a:spcPct val="90000"/>
              </a:lnSpc>
              <a:spcBef>
                <a:spcPct val="0"/>
              </a:spcBef>
              <a:buFont typeface="Wingdings" panose="05000000000000000000" pitchFamily="2" charset="2"/>
              <a:buChar char="Ø"/>
            </a:pPr>
            <a:endParaRPr lang="en-US" smtClean="0"/>
          </a:p>
          <a:p>
            <a:pPr eaLnBrk="1" hangingPunct="1">
              <a:lnSpc>
                <a:spcPct val="90000"/>
              </a:lnSpc>
              <a:spcBef>
                <a:spcPct val="0"/>
              </a:spcBef>
              <a:buFont typeface="Wingdings" panose="05000000000000000000" pitchFamily="2" charset="2"/>
              <a:buChar char="Ø"/>
            </a:pPr>
            <a:r>
              <a:rPr lang="en-US" smtClean="0"/>
              <a:t>Be sure to register for convention to take advantage of further training and networking with PTA members from across the state.</a:t>
            </a:r>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E2EAEC-7B2C-46F3-AB9C-35E3FC0D3C44}"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309194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Char char="Ø"/>
            </a:pPr>
            <a:r>
              <a:rPr lang="en-US" dirty="0" smtClean="0"/>
              <a:t>Make sure membership tables are “manned” at all fall sporting events (not just football).  </a:t>
            </a:r>
          </a:p>
          <a:p>
            <a:pPr eaLnBrk="1" hangingPunct="1">
              <a:lnSpc>
                <a:spcPct val="90000"/>
              </a:lnSpc>
              <a:spcBef>
                <a:spcPct val="0"/>
              </a:spcBef>
              <a:buFontTx/>
              <a:buChar char="•"/>
            </a:pPr>
            <a:r>
              <a:rPr lang="en-US" dirty="0" smtClean="0"/>
              <a:t>It is a great opportunity to ask community members and extended family members to join.</a:t>
            </a:r>
          </a:p>
          <a:p>
            <a:pPr eaLnBrk="1" hangingPunct="1">
              <a:lnSpc>
                <a:spcPct val="90000"/>
              </a:lnSpc>
              <a:spcBef>
                <a:spcPct val="0"/>
              </a:spcBef>
              <a:buFontTx/>
              <a:buChar char="•"/>
            </a:pPr>
            <a:r>
              <a:rPr lang="en-US" dirty="0" smtClean="0"/>
              <a:t>Different crowds attend different sports.  Soccer fan are not necessarily at football  or softball games.</a:t>
            </a:r>
          </a:p>
          <a:p>
            <a:pPr eaLnBrk="1" hangingPunct="1">
              <a:lnSpc>
                <a:spcPct val="90000"/>
              </a:lnSpc>
              <a:spcBef>
                <a:spcPct val="0"/>
              </a:spcBef>
              <a:buFontTx/>
              <a:buChar char="•"/>
            </a:pPr>
            <a:r>
              <a:rPr lang="en-US" dirty="0" smtClean="0"/>
              <a:t>Coordinate membership sales with spirit wear sales.</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Summing up the Kick-Off contest or campaign</a:t>
            </a:r>
          </a:p>
          <a:p>
            <a:pPr eaLnBrk="1" hangingPunct="1">
              <a:lnSpc>
                <a:spcPct val="90000"/>
              </a:lnSpc>
              <a:spcBef>
                <a:spcPct val="0"/>
              </a:spcBef>
              <a:buFontTx/>
              <a:buChar char="•"/>
            </a:pPr>
            <a:r>
              <a:rPr lang="en-US" dirty="0" smtClean="0"/>
              <a:t>Your initial membership drive/contest is probably about to end.  </a:t>
            </a:r>
          </a:p>
          <a:p>
            <a:pPr eaLnBrk="1" hangingPunct="1">
              <a:lnSpc>
                <a:spcPct val="90000"/>
              </a:lnSpc>
              <a:spcBef>
                <a:spcPct val="0"/>
              </a:spcBef>
              <a:buFontTx/>
              <a:buChar char="•"/>
            </a:pPr>
            <a:r>
              <a:rPr lang="en-US" dirty="0" smtClean="0"/>
              <a:t>Publicize the results (winners, memberships received, how close to overall goal).</a:t>
            </a:r>
          </a:p>
          <a:p>
            <a:pPr eaLnBrk="1" hangingPunct="1">
              <a:lnSpc>
                <a:spcPct val="90000"/>
              </a:lnSpc>
              <a:spcBef>
                <a:spcPct val="0"/>
              </a:spcBef>
              <a:buFontTx/>
              <a:buChar char="•"/>
            </a:pPr>
            <a:r>
              <a:rPr lang="en-US" dirty="0" smtClean="0"/>
              <a:t>Thank/acknowledge those who have joined/volunteered so far.  This can be done in a newsletter or a wall of fame in the school.</a:t>
            </a:r>
          </a:p>
          <a:p>
            <a:pPr eaLnBrk="1" hangingPunct="1">
              <a:lnSpc>
                <a:spcPct val="90000"/>
              </a:lnSpc>
              <a:spcBef>
                <a:spcPct val="0"/>
              </a:spcBef>
              <a:buFontTx/>
              <a:buChar char="•"/>
            </a:pPr>
            <a:r>
              <a:rPr lang="en-US" dirty="0" smtClean="0"/>
              <a:t>Plan to have another contest or membership drive during November &amp; December.</a:t>
            </a:r>
          </a:p>
          <a:p>
            <a:pPr eaLnBrk="1" hangingPunct="1">
              <a:lnSpc>
                <a:spcPct val="90000"/>
              </a:lnSpc>
              <a:spcBef>
                <a:spcPct val="0"/>
              </a:spcBef>
              <a:buFontTx/>
              <a:buChar char="•"/>
            </a:pPr>
            <a:endParaRPr lang="en-US" dirty="0" smtClean="0"/>
          </a:p>
          <a:p>
            <a:pPr eaLnBrk="1" hangingPunct="1">
              <a:lnSpc>
                <a:spcPct val="90000"/>
              </a:lnSpc>
              <a:spcBef>
                <a:spcPct val="0"/>
              </a:spcBef>
              <a:buFont typeface="Wingdings" panose="05000000000000000000" pitchFamily="2" charset="2"/>
              <a:buChar char="Ø"/>
            </a:pPr>
            <a:r>
              <a:rPr lang="en-US" dirty="0" smtClean="0"/>
              <a:t>Check last year’s membership list and contact those who have not joined this year.</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Have you been to a school board meeting?  </a:t>
            </a:r>
          </a:p>
          <a:p>
            <a:pPr eaLnBrk="1" hangingPunct="1">
              <a:lnSpc>
                <a:spcPct val="90000"/>
              </a:lnSpc>
              <a:spcBef>
                <a:spcPct val="0"/>
              </a:spcBef>
              <a:buFontTx/>
              <a:buChar char="•"/>
            </a:pPr>
            <a:r>
              <a:rPr lang="en-US" dirty="0" smtClean="0"/>
              <a:t>Check with the district office to find out when the next one is.</a:t>
            </a:r>
          </a:p>
          <a:p>
            <a:pPr eaLnBrk="1" hangingPunct="1">
              <a:lnSpc>
                <a:spcPct val="90000"/>
              </a:lnSpc>
              <a:spcBef>
                <a:spcPct val="0"/>
              </a:spcBef>
              <a:buFontTx/>
              <a:buChar char="•"/>
            </a:pPr>
            <a:r>
              <a:rPr lang="en-US" dirty="0" smtClean="0"/>
              <a:t>Ask if you could have a minute on the agenda or be a part of the public comment portion.</a:t>
            </a:r>
          </a:p>
          <a:p>
            <a:pPr eaLnBrk="1" hangingPunct="1">
              <a:lnSpc>
                <a:spcPct val="90000"/>
              </a:lnSpc>
              <a:spcBef>
                <a:spcPct val="0"/>
              </a:spcBef>
              <a:buFontTx/>
              <a:buChar char="•"/>
            </a:pPr>
            <a:r>
              <a:rPr lang="en-US" dirty="0" smtClean="0"/>
              <a:t>Take the unit president with you and share the wonderful things PTA is doing in your district and extend the invitation to join.  Have membership forms &amp; cards in hand.</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At Convention.  </a:t>
            </a:r>
            <a:r>
              <a:rPr lang="en-US" dirty="0" smtClean="0"/>
              <a:t>Be ready to listen, learn and share ideas with PTA members from around MO.</a:t>
            </a:r>
          </a:p>
          <a:p>
            <a:pPr eaLnBrk="1" hangingPunct="1">
              <a:lnSpc>
                <a:spcPct val="90000"/>
              </a:lnSpc>
              <a:spcBef>
                <a:spcPct val="0"/>
              </a:spcBef>
              <a:buFontTx/>
              <a:buChar char="•"/>
            </a:pPr>
            <a:endParaRPr lang="en-US" dirty="0" smtClean="0"/>
          </a:p>
          <a:p>
            <a:pPr eaLnBrk="1" hangingPunct="1">
              <a:lnSpc>
                <a:spcPct val="90000"/>
              </a:lnSpc>
              <a:spcBef>
                <a:spcPct val="0"/>
              </a:spcBef>
              <a:buFont typeface="Wingdings" panose="05000000000000000000" pitchFamily="2" charset="2"/>
              <a:buChar char="Ø"/>
            </a:pPr>
            <a:r>
              <a:rPr lang="en-US" dirty="0" smtClean="0"/>
              <a:t>Do you know the song “Taking Care of Business”?  Remember to sing it every month.</a:t>
            </a:r>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C66EA8-0482-4AF1-BEE9-7766DB5D0C95}"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8529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Char char="Ø"/>
            </a:pPr>
            <a:r>
              <a:rPr lang="en-US" sz="1100" smtClean="0"/>
              <a:t>Share the great training and ideas you gathered at the Missouri PTA Convention with your committee and board.    </a:t>
            </a:r>
          </a:p>
          <a:p>
            <a:pPr eaLnBrk="1" hangingPunct="1">
              <a:lnSpc>
                <a:spcPct val="90000"/>
              </a:lnSpc>
              <a:spcBef>
                <a:spcPct val="0"/>
              </a:spcBef>
              <a:buFont typeface="Wingdings" panose="05000000000000000000" pitchFamily="2" charset="2"/>
              <a:buChar char="Ø"/>
            </a:pPr>
            <a:endParaRPr lang="en-US" sz="1100" smtClean="0"/>
          </a:p>
          <a:p>
            <a:pPr eaLnBrk="1" hangingPunct="1">
              <a:lnSpc>
                <a:spcPct val="90000"/>
              </a:lnSpc>
              <a:spcBef>
                <a:spcPct val="0"/>
              </a:spcBef>
              <a:buFont typeface="Wingdings" panose="05000000000000000000" pitchFamily="2" charset="2"/>
              <a:buChar char="Ø"/>
            </a:pPr>
            <a:r>
              <a:rPr lang="en-US" sz="1100" smtClean="0"/>
              <a:t>Develop a gift membership </a:t>
            </a:r>
          </a:p>
          <a:p>
            <a:pPr eaLnBrk="1" hangingPunct="1">
              <a:lnSpc>
                <a:spcPct val="90000"/>
              </a:lnSpc>
              <a:spcBef>
                <a:spcPct val="0"/>
              </a:spcBef>
              <a:buFontTx/>
              <a:buChar char="•"/>
            </a:pPr>
            <a:r>
              <a:rPr lang="en-US" sz="1100" smtClean="0"/>
              <a:t>Use a “Give Thanks” theme.</a:t>
            </a:r>
          </a:p>
          <a:p>
            <a:pPr eaLnBrk="1" hangingPunct="1">
              <a:lnSpc>
                <a:spcPct val="90000"/>
              </a:lnSpc>
              <a:spcBef>
                <a:spcPct val="0"/>
              </a:spcBef>
              <a:buFontTx/>
              <a:buChar char="•"/>
            </a:pPr>
            <a:r>
              <a:rPr lang="en-US" sz="1100" smtClean="0"/>
              <a:t>“Thank someone who works hard for children – buy their PTA membership for them.”</a:t>
            </a:r>
          </a:p>
          <a:p>
            <a:pPr eaLnBrk="1" hangingPunct="1">
              <a:lnSpc>
                <a:spcPct val="90000"/>
              </a:lnSpc>
              <a:spcBef>
                <a:spcPct val="0"/>
              </a:spcBef>
              <a:buFontTx/>
              <a:buChar char="•"/>
            </a:pPr>
            <a:endParaRPr lang="en-US" sz="1100" smtClean="0"/>
          </a:p>
          <a:p>
            <a:pPr eaLnBrk="1" hangingPunct="1">
              <a:lnSpc>
                <a:spcPct val="90000"/>
              </a:lnSpc>
              <a:spcBef>
                <a:spcPct val="0"/>
              </a:spcBef>
              <a:buFont typeface="Wingdings" panose="05000000000000000000" pitchFamily="2" charset="2"/>
              <a:buChar char="Ø"/>
            </a:pPr>
            <a:r>
              <a:rPr lang="en-US" sz="1100" smtClean="0"/>
              <a:t>Make sure to have membership tables at special events like concerts and plays.</a:t>
            </a:r>
          </a:p>
          <a:p>
            <a:pPr eaLnBrk="1" hangingPunct="1">
              <a:lnSpc>
                <a:spcPct val="90000"/>
              </a:lnSpc>
              <a:spcBef>
                <a:spcPct val="0"/>
              </a:spcBef>
              <a:buFont typeface="Wingdings" panose="05000000000000000000" pitchFamily="2" charset="2"/>
              <a:buChar char="Ø"/>
            </a:pPr>
            <a:endParaRPr lang="en-US" sz="1100" smtClean="0"/>
          </a:p>
          <a:p>
            <a:pPr eaLnBrk="1" hangingPunct="1">
              <a:lnSpc>
                <a:spcPct val="90000"/>
              </a:lnSpc>
              <a:spcBef>
                <a:spcPct val="0"/>
              </a:spcBef>
              <a:buFont typeface="Wingdings" panose="05000000000000000000" pitchFamily="2" charset="2"/>
              <a:buChar char="Ø"/>
            </a:pPr>
            <a:r>
              <a:rPr lang="en-US" sz="1100" smtClean="0"/>
              <a:t>Sponsor a special event (like a patriotic concert) that promotes community service and PTA membership.  </a:t>
            </a:r>
          </a:p>
          <a:p>
            <a:pPr eaLnBrk="1" hangingPunct="1">
              <a:lnSpc>
                <a:spcPct val="90000"/>
              </a:lnSpc>
              <a:spcBef>
                <a:spcPct val="0"/>
              </a:spcBef>
              <a:buFontTx/>
              <a:buChar char="•"/>
            </a:pPr>
            <a:r>
              <a:rPr lang="en-US" sz="1100" smtClean="0"/>
              <a:t>Ask the band and/or choir to sing theme appropriate songs.</a:t>
            </a:r>
          </a:p>
          <a:p>
            <a:pPr eaLnBrk="1" hangingPunct="1">
              <a:lnSpc>
                <a:spcPct val="90000"/>
              </a:lnSpc>
              <a:spcBef>
                <a:spcPct val="0"/>
              </a:spcBef>
              <a:buFontTx/>
              <a:buChar char="•"/>
            </a:pPr>
            <a:r>
              <a:rPr lang="en-US" sz="1100" smtClean="0"/>
              <a:t>Ask the local paper and radio station to publicize it</a:t>
            </a:r>
          </a:p>
          <a:p>
            <a:pPr eaLnBrk="1" hangingPunct="1">
              <a:lnSpc>
                <a:spcPct val="90000"/>
              </a:lnSpc>
              <a:spcBef>
                <a:spcPct val="0"/>
              </a:spcBef>
              <a:buFontTx/>
              <a:buChar char="•"/>
            </a:pPr>
            <a:r>
              <a:rPr lang="en-US" sz="1100" smtClean="0"/>
              <a:t>Include a short video clip about PTA (&amp; why it is important to join).  One with children in it is always good!</a:t>
            </a:r>
          </a:p>
          <a:p>
            <a:pPr eaLnBrk="1" hangingPunct="1">
              <a:lnSpc>
                <a:spcPct val="90000"/>
              </a:lnSpc>
              <a:spcBef>
                <a:spcPct val="0"/>
              </a:spcBef>
              <a:buFontTx/>
              <a:buChar char="•"/>
            </a:pPr>
            <a:r>
              <a:rPr lang="en-US" sz="1100" smtClean="0"/>
              <a:t>Announce the Reflection Arts competition and display winning work from last year.</a:t>
            </a:r>
          </a:p>
          <a:p>
            <a:pPr eaLnBrk="1" hangingPunct="1">
              <a:lnSpc>
                <a:spcPct val="90000"/>
              </a:lnSpc>
              <a:spcBef>
                <a:spcPct val="0"/>
              </a:spcBef>
              <a:buFontTx/>
              <a:buChar char="•"/>
            </a:pPr>
            <a:r>
              <a:rPr lang="en-US" sz="1100" smtClean="0"/>
              <a:t>Invite the public and ask them to bring a canned good for the local food pantry</a:t>
            </a:r>
          </a:p>
          <a:p>
            <a:pPr eaLnBrk="1" hangingPunct="1">
              <a:lnSpc>
                <a:spcPct val="90000"/>
              </a:lnSpc>
              <a:spcBef>
                <a:spcPct val="0"/>
              </a:spcBef>
              <a:buFontTx/>
              <a:buChar char="•"/>
            </a:pPr>
            <a:r>
              <a:rPr lang="en-US" sz="1100" smtClean="0"/>
              <a:t>Have the membership table manned &amp; ready</a:t>
            </a:r>
          </a:p>
          <a:p>
            <a:pPr eaLnBrk="1" hangingPunct="1">
              <a:lnSpc>
                <a:spcPct val="90000"/>
              </a:lnSpc>
              <a:spcBef>
                <a:spcPct val="0"/>
              </a:spcBef>
              <a:buFont typeface="Wingdings" panose="05000000000000000000" pitchFamily="2" charset="2"/>
              <a:buChar char="Ø"/>
            </a:pPr>
            <a:endParaRPr lang="en-US" sz="1100" smtClean="0"/>
          </a:p>
          <a:p>
            <a:pPr eaLnBrk="1" hangingPunct="1">
              <a:lnSpc>
                <a:spcPct val="90000"/>
              </a:lnSpc>
              <a:spcBef>
                <a:spcPct val="0"/>
              </a:spcBef>
              <a:buFont typeface="Wingdings" panose="05000000000000000000" pitchFamily="2" charset="2"/>
              <a:buChar char="Ø"/>
            </a:pPr>
            <a:r>
              <a:rPr lang="en-US" sz="1100" smtClean="0"/>
              <a:t>There are several requirements that must be met by 12/1 for a unit to be in good standing.</a:t>
            </a:r>
          </a:p>
          <a:p>
            <a:pPr eaLnBrk="1" hangingPunct="1">
              <a:lnSpc>
                <a:spcPct val="90000"/>
              </a:lnSpc>
              <a:spcBef>
                <a:spcPct val="0"/>
              </a:spcBef>
              <a:buFont typeface="Wingdings" panose="05000000000000000000" pitchFamily="2" charset="2"/>
              <a:buChar char="Ø"/>
            </a:pPr>
            <a:r>
              <a:rPr lang="en-US" sz="1100" smtClean="0"/>
              <a:t>These are list in the Tool Kit and on the MO PTA website</a:t>
            </a:r>
          </a:p>
          <a:p>
            <a:pPr eaLnBrk="1" hangingPunct="1">
              <a:lnSpc>
                <a:spcPct val="90000"/>
              </a:lnSpc>
              <a:spcBef>
                <a:spcPct val="0"/>
              </a:spcBef>
              <a:buFont typeface="Wingdings" panose="05000000000000000000" pitchFamily="2" charset="2"/>
              <a:buChar char="Ø"/>
            </a:pPr>
            <a:r>
              <a:rPr lang="en-US" sz="1100" smtClean="0"/>
              <a:t>Double check with the president/ treasurer to make sure your unit is in compliance.  It will make a difference when applying for membership awards.</a:t>
            </a:r>
          </a:p>
          <a:p>
            <a:pPr eaLnBrk="1" hangingPunct="1">
              <a:lnSpc>
                <a:spcPct val="90000"/>
              </a:lnSpc>
              <a:spcBef>
                <a:spcPct val="0"/>
              </a:spcBef>
              <a:buFont typeface="Wingdings" panose="05000000000000000000" pitchFamily="2" charset="2"/>
              <a:buChar char="Ø"/>
            </a:pPr>
            <a:endParaRPr lang="en-US" sz="1100" smtClean="0"/>
          </a:p>
          <a:p>
            <a:pPr eaLnBrk="1" hangingPunct="1">
              <a:lnSpc>
                <a:spcPct val="90000"/>
              </a:lnSpc>
              <a:spcBef>
                <a:spcPct val="0"/>
              </a:spcBef>
              <a:buFont typeface="Wingdings" panose="05000000000000000000" pitchFamily="2" charset="2"/>
              <a:buChar char="Ø"/>
            </a:pPr>
            <a:r>
              <a:rPr lang="en-US" sz="1100" smtClean="0"/>
              <a:t>Sing your song!</a:t>
            </a:r>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7308E-0E21-444D-9713-57E934B12BC7}"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185004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Develop a gift membership with the theme of </a:t>
            </a:r>
          </a:p>
          <a:p>
            <a:pPr eaLnBrk="1" hangingPunct="1">
              <a:spcBef>
                <a:spcPct val="0"/>
              </a:spcBef>
            </a:pPr>
            <a:r>
              <a:rPr lang="en-US" smtClean="0"/>
              <a:t>“Give the gift that keeps on giving, a PTA Membership”</a:t>
            </a:r>
          </a:p>
          <a:p>
            <a:pPr eaLnBrk="1" hangingPunct="1">
              <a:spcBef>
                <a:spcPct val="0"/>
              </a:spcBef>
              <a:buFontTx/>
              <a:buChar char="•"/>
            </a:pPr>
            <a:r>
              <a:rPr lang="en-US" smtClean="0"/>
              <a:t> Just right for those who are hard to buy for.  </a:t>
            </a:r>
          </a:p>
          <a:p>
            <a:pPr eaLnBrk="1" hangingPunct="1">
              <a:spcBef>
                <a:spcPct val="0"/>
              </a:spcBef>
              <a:buFontTx/>
              <a:buChar char="•"/>
            </a:pPr>
            <a:r>
              <a:rPr lang="en-US" smtClean="0"/>
              <a:t>Ideal for those who have everything they need.</a:t>
            </a:r>
          </a:p>
          <a:p>
            <a:pPr eaLnBrk="1" hangingPunct="1">
              <a:spcBef>
                <a:spcPct val="0"/>
              </a:spcBef>
              <a:buFontTx/>
              <a:buChar char="•"/>
            </a:pPr>
            <a:r>
              <a:rPr lang="en-US" smtClean="0"/>
              <a:t>Maybe they are in the service or work overseas and want to support their niece or nephew’s school. </a:t>
            </a:r>
          </a:p>
          <a:p>
            <a:pPr eaLnBrk="1" hangingPunct="1">
              <a:spcBef>
                <a:spcPct val="0"/>
              </a:spcBef>
              <a:buFontTx/>
              <a:buChar char="•"/>
            </a:pPr>
            <a:r>
              <a:rPr lang="en-US" smtClean="0"/>
              <a:t>Perfect for those who would like to help out by volunteering, but are unable to .</a:t>
            </a:r>
          </a:p>
          <a:p>
            <a:pPr eaLnBrk="1" hangingPunct="1">
              <a:spcBef>
                <a:spcPct val="0"/>
              </a:spcBef>
              <a:buFont typeface="Wingdings" panose="05000000000000000000" pitchFamily="2" charset="2"/>
              <a:buChar char="Ø"/>
            </a:pPr>
            <a:endParaRPr lang="en-US" smtClean="0"/>
          </a:p>
          <a:p>
            <a:pPr eaLnBrk="1" hangingPunct="1">
              <a:spcBef>
                <a:spcPct val="0"/>
              </a:spcBef>
              <a:buFont typeface="Wingdings" panose="05000000000000000000" pitchFamily="2" charset="2"/>
              <a:buChar char="Ø"/>
            </a:pPr>
            <a:r>
              <a:rPr lang="en-US" smtClean="0"/>
              <a:t>Remember membership isn’t over!</a:t>
            </a:r>
          </a:p>
          <a:p>
            <a:pPr eaLnBrk="1" hangingPunct="1">
              <a:spcBef>
                <a:spcPct val="0"/>
              </a:spcBef>
              <a:buFontTx/>
              <a:buChar char="•"/>
            </a:pPr>
            <a:r>
              <a:rPr lang="en-US" smtClean="0"/>
              <a:t>Plan an activity for January to kick off the second half of your membership drive.</a:t>
            </a:r>
          </a:p>
          <a:p>
            <a:pPr eaLnBrk="1" hangingPunct="1">
              <a:spcBef>
                <a:spcPct val="0"/>
              </a:spcBef>
              <a:buFontTx/>
              <a:buChar char="•"/>
            </a:pPr>
            <a:r>
              <a:rPr lang="en-US" smtClean="0"/>
              <a:t>Add a new member benefit from a local merchant </a:t>
            </a:r>
          </a:p>
          <a:p>
            <a:pPr eaLnBrk="1" hangingPunct="1">
              <a:spcBef>
                <a:spcPct val="0"/>
              </a:spcBef>
              <a:buFontTx/>
              <a:buChar char="•"/>
            </a:pPr>
            <a:r>
              <a:rPr lang="en-US" smtClean="0"/>
              <a:t>Watch for announcements about membership challenges from </a:t>
            </a:r>
          </a:p>
          <a:p>
            <a:pPr eaLnBrk="1" hangingPunct="1">
              <a:spcBef>
                <a:spcPct val="0"/>
              </a:spcBef>
            </a:pPr>
            <a:r>
              <a:rPr lang="en-US" smtClean="0"/>
              <a:t>the state &amp; national PTA.  </a:t>
            </a:r>
          </a:p>
          <a:p>
            <a:pPr eaLnBrk="1" hangingPunct="1">
              <a:spcBef>
                <a:spcPct val="0"/>
              </a:spcBef>
              <a:buFontTx/>
              <a:buChar char="•"/>
            </a:pPr>
            <a:endParaRPr lang="en-US" smtClean="0"/>
          </a:p>
          <a:p>
            <a:pPr eaLnBrk="1" hangingPunct="1">
              <a:spcBef>
                <a:spcPct val="0"/>
              </a:spcBef>
              <a:buFont typeface="Wingdings" panose="05000000000000000000" pitchFamily="2" charset="2"/>
              <a:buChar char="Ø"/>
            </a:pPr>
            <a:r>
              <a:rPr lang="en-US" smtClean="0"/>
              <a:t>Sing your song with your BFFs then take a break for the holidays.  </a:t>
            </a:r>
          </a:p>
          <a:p>
            <a:pPr eaLnBrk="1" hangingPunct="1">
              <a:spcBef>
                <a:spcPct val="0"/>
              </a:spcBef>
              <a:buFontTx/>
              <a:buChar char="•"/>
            </a:pPr>
            <a:r>
              <a:rPr lang="en-US" smtClean="0"/>
              <a:t>You deserve it.  The membership committee has worked very hard this year.</a:t>
            </a:r>
          </a:p>
          <a:p>
            <a:pPr eaLnBrk="1" hangingPunct="1">
              <a:spcBef>
                <a:spcPct val="0"/>
              </a:spcBef>
              <a:buFontTx/>
              <a:buChar char="•"/>
            </a:pPr>
            <a:r>
              <a:rPr lang="en-US" smtClean="0"/>
              <a:t>Rest up and come back fresh for the New Year!</a:t>
            </a:r>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BA8297-1CC4-4E50-9982-9846673F5821}" type="slidenum">
              <a:rPr lang="en-US">
                <a:latin typeface="Calibri" panose="020F0502020204030204" pitchFamily="34" charset="0"/>
              </a:rPr>
              <a:pPr eaLnBrk="1" hangingPunct="1"/>
              <a:t>23</a:t>
            </a:fld>
            <a:endParaRPr lang="en-US">
              <a:latin typeface="Calibri" panose="020F0502020204030204" pitchFamily="34" charset="0"/>
            </a:endParaRPr>
          </a:p>
        </p:txBody>
      </p:sp>
    </p:spTree>
    <p:extLst>
      <p:ext uri="{BB962C8B-B14F-4D97-AF65-F5344CB8AC3E}">
        <p14:creationId xmlns:p14="http://schemas.microsoft.com/office/powerpoint/2010/main" val="3832196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100" smtClean="0"/>
              <a:t>There is a lot of change in enrollment after New Years.</a:t>
            </a:r>
          </a:p>
          <a:p>
            <a:pPr eaLnBrk="1" hangingPunct="1">
              <a:lnSpc>
                <a:spcPct val="80000"/>
              </a:lnSpc>
              <a:spcBef>
                <a:spcPct val="0"/>
              </a:spcBef>
            </a:pPr>
            <a:r>
              <a:rPr lang="en-US" sz="1100" smtClean="0"/>
              <a:t>Make sure to contact new families to your school</a:t>
            </a:r>
          </a:p>
          <a:p>
            <a:pPr eaLnBrk="1" hangingPunct="1">
              <a:lnSpc>
                <a:spcPct val="80000"/>
              </a:lnSpc>
              <a:spcBef>
                <a:spcPct val="0"/>
              </a:spcBef>
            </a:pPr>
            <a:endParaRPr lang="en-US" sz="1100" smtClean="0"/>
          </a:p>
          <a:p>
            <a:pPr eaLnBrk="1" hangingPunct="1">
              <a:lnSpc>
                <a:spcPct val="80000"/>
              </a:lnSpc>
              <a:spcBef>
                <a:spcPct val="0"/>
              </a:spcBef>
              <a:buFont typeface="Wingdings" panose="05000000000000000000" pitchFamily="2" charset="2"/>
              <a:buChar char="Ø"/>
            </a:pPr>
            <a:r>
              <a:rPr lang="en-US" sz="1100" smtClean="0"/>
              <a:t>Issue a challenge to your members to bring a non-member friend to the January meeting.  </a:t>
            </a:r>
          </a:p>
          <a:p>
            <a:pPr eaLnBrk="1" hangingPunct="1">
              <a:lnSpc>
                <a:spcPct val="80000"/>
              </a:lnSpc>
              <a:spcBef>
                <a:spcPct val="0"/>
              </a:spcBef>
              <a:buFont typeface="Wingdings" panose="05000000000000000000" pitchFamily="2" charset="2"/>
              <a:buNone/>
            </a:pPr>
            <a:r>
              <a:rPr lang="en-US" sz="1100" smtClean="0"/>
              <a:t>When (not if) they join, both names are put into a prize drawing.</a:t>
            </a:r>
          </a:p>
          <a:p>
            <a:pPr eaLnBrk="1" hangingPunct="1">
              <a:lnSpc>
                <a:spcPct val="80000"/>
              </a:lnSpc>
              <a:spcBef>
                <a:spcPct val="0"/>
              </a:spcBef>
              <a:buFont typeface="Wingdings" panose="05000000000000000000" pitchFamily="2" charset="2"/>
              <a:buChar char="Ø"/>
            </a:pPr>
            <a:endParaRPr lang="en-US" sz="1100" smtClean="0"/>
          </a:p>
          <a:p>
            <a:pPr eaLnBrk="1" hangingPunct="1">
              <a:lnSpc>
                <a:spcPct val="80000"/>
              </a:lnSpc>
              <a:spcBef>
                <a:spcPct val="0"/>
              </a:spcBef>
              <a:buFont typeface="Wingdings" panose="05000000000000000000" pitchFamily="2" charset="2"/>
              <a:buChar char="Ø"/>
            </a:pPr>
            <a:r>
              <a:rPr lang="en-US" sz="1100" smtClean="0"/>
              <a:t>Have a membership table at Kindergarten &amp; preschool enrollment events</a:t>
            </a:r>
          </a:p>
          <a:p>
            <a:pPr eaLnBrk="1" hangingPunct="1">
              <a:lnSpc>
                <a:spcPct val="80000"/>
              </a:lnSpc>
              <a:spcBef>
                <a:spcPct val="0"/>
              </a:spcBef>
              <a:buFont typeface="Wingdings" panose="05000000000000000000" pitchFamily="2" charset="2"/>
              <a:buChar char="Ø"/>
            </a:pPr>
            <a:endParaRPr lang="en-US" sz="1100" smtClean="0"/>
          </a:p>
          <a:p>
            <a:pPr eaLnBrk="1" hangingPunct="1">
              <a:lnSpc>
                <a:spcPct val="80000"/>
              </a:lnSpc>
              <a:spcBef>
                <a:spcPct val="0"/>
              </a:spcBef>
              <a:buFont typeface="Wingdings" panose="05000000000000000000" pitchFamily="2" charset="2"/>
              <a:buChar char="Ø"/>
            </a:pPr>
            <a:r>
              <a:rPr lang="en-US" sz="1100" smtClean="0"/>
              <a:t>Winter brings a whole new set of sports and fans!</a:t>
            </a:r>
          </a:p>
          <a:p>
            <a:pPr eaLnBrk="1" hangingPunct="1">
              <a:lnSpc>
                <a:spcPct val="80000"/>
              </a:lnSpc>
              <a:spcBef>
                <a:spcPct val="0"/>
              </a:spcBef>
              <a:buFont typeface="Wingdings" panose="05000000000000000000" pitchFamily="2" charset="2"/>
              <a:buChar char="Ø"/>
            </a:pPr>
            <a:endParaRPr lang="en-US" sz="1100" smtClean="0"/>
          </a:p>
          <a:p>
            <a:pPr eaLnBrk="1" hangingPunct="1">
              <a:lnSpc>
                <a:spcPct val="80000"/>
              </a:lnSpc>
              <a:spcBef>
                <a:spcPct val="0"/>
              </a:spcBef>
              <a:buFont typeface="Wingdings" panose="05000000000000000000" pitchFamily="2" charset="2"/>
              <a:buChar char="Ø"/>
            </a:pPr>
            <a:r>
              <a:rPr lang="en-US" sz="1100" smtClean="0"/>
              <a:t>Host a school board forum.  </a:t>
            </a:r>
          </a:p>
          <a:p>
            <a:pPr eaLnBrk="1" hangingPunct="1">
              <a:lnSpc>
                <a:spcPct val="80000"/>
              </a:lnSpc>
              <a:spcBef>
                <a:spcPct val="0"/>
              </a:spcBef>
              <a:buFontTx/>
              <a:buChar char="•"/>
            </a:pPr>
            <a:r>
              <a:rPr lang="en-US" sz="1100" smtClean="0"/>
              <a:t>Use the opportunity to educate the crowd about PTA’s advocacy history &amp; power</a:t>
            </a:r>
          </a:p>
          <a:p>
            <a:pPr eaLnBrk="1" hangingPunct="1">
              <a:lnSpc>
                <a:spcPct val="80000"/>
              </a:lnSpc>
              <a:spcBef>
                <a:spcPct val="0"/>
              </a:spcBef>
              <a:buFontTx/>
              <a:buChar char="•"/>
            </a:pPr>
            <a:r>
              <a:rPr lang="en-US" sz="1100" smtClean="0"/>
              <a:t>Have a membership table and make sure the candidates are members</a:t>
            </a:r>
          </a:p>
          <a:p>
            <a:pPr eaLnBrk="1" hangingPunct="1">
              <a:lnSpc>
                <a:spcPct val="80000"/>
              </a:lnSpc>
              <a:spcBef>
                <a:spcPct val="0"/>
              </a:spcBef>
              <a:buFontTx/>
              <a:buChar char="•"/>
            </a:pPr>
            <a:endParaRPr lang="en-US" sz="1100" smtClean="0"/>
          </a:p>
          <a:p>
            <a:pPr eaLnBrk="1" hangingPunct="1">
              <a:lnSpc>
                <a:spcPct val="80000"/>
              </a:lnSpc>
              <a:spcBef>
                <a:spcPct val="0"/>
              </a:spcBef>
              <a:buFont typeface="Wingdings" panose="05000000000000000000" pitchFamily="2" charset="2"/>
              <a:buChar char="Ø"/>
            </a:pPr>
            <a:r>
              <a:rPr lang="en-US" sz="1100" smtClean="0"/>
              <a:t>Send a postcard to those parents that have not yet joined.  Maybe they forgot!</a:t>
            </a:r>
          </a:p>
          <a:p>
            <a:pPr eaLnBrk="1" hangingPunct="1">
              <a:lnSpc>
                <a:spcPct val="80000"/>
              </a:lnSpc>
              <a:spcBef>
                <a:spcPct val="0"/>
              </a:spcBef>
              <a:buFont typeface="Wingdings" panose="05000000000000000000" pitchFamily="2" charset="2"/>
              <a:buChar char="Ø"/>
            </a:pPr>
            <a:endParaRPr lang="en-US" sz="1100" smtClean="0"/>
          </a:p>
          <a:p>
            <a:pPr eaLnBrk="1" hangingPunct="1">
              <a:lnSpc>
                <a:spcPct val="80000"/>
              </a:lnSpc>
              <a:spcBef>
                <a:spcPct val="0"/>
              </a:spcBef>
              <a:buFont typeface="Wingdings" panose="05000000000000000000" pitchFamily="2" charset="2"/>
              <a:buChar char="Ø"/>
            </a:pPr>
            <a:r>
              <a:rPr lang="en-US" sz="1100" smtClean="0"/>
              <a:t>Launch a “It’s Never Too Late to Join” campaign by utilizing yard signs, flyers and the local media.</a:t>
            </a:r>
          </a:p>
          <a:p>
            <a:pPr eaLnBrk="1" hangingPunct="1">
              <a:lnSpc>
                <a:spcPct val="80000"/>
              </a:lnSpc>
              <a:spcBef>
                <a:spcPct val="0"/>
              </a:spcBef>
              <a:buFont typeface="Wingdings" panose="05000000000000000000" pitchFamily="2" charset="2"/>
              <a:buChar char="Ø"/>
            </a:pPr>
            <a:endParaRPr lang="en-US" sz="1100" smtClean="0"/>
          </a:p>
          <a:p>
            <a:pPr eaLnBrk="1" hangingPunct="1">
              <a:lnSpc>
                <a:spcPct val="80000"/>
              </a:lnSpc>
              <a:spcBef>
                <a:spcPct val="0"/>
              </a:spcBef>
              <a:buFont typeface="Wingdings" panose="05000000000000000000" pitchFamily="2" charset="2"/>
              <a:buChar char="Ø"/>
            </a:pPr>
            <a:r>
              <a:rPr lang="en-US" sz="1100" smtClean="0"/>
              <a:t>Founders Day is a great opportunity to reflect back on the accomplishments of PTA.  </a:t>
            </a:r>
          </a:p>
          <a:p>
            <a:pPr eaLnBrk="1" hangingPunct="1">
              <a:lnSpc>
                <a:spcPct val="80000"/>
              </a:lnSpc>
              <a:spcBef>
                <a:spcPct val="0"/>
              </a:spcBef>
              <a:buFontTx/>
              <a:buChar char="•"/>
            </a:pPr>
            <a:r>
              <a:rPr lang="en-US" sz="1100" smtClean="0"/>
              <a:t>Host a dessert night and invite past unit presidents, school staff, community leaders and parents.</a:t>
            </a:r>
          </a:p>
          <a:p>
            <a:pPr eaLnBrk="1" hangingPunct="1">
              <a:lnSpc>
                <a:spcPct val="80000"/>
              </a:lnSpc>
              <a:spcBef>
                <a:spcPct val="0"/>
              </a:spcBef>
              <a:buFontTx/>
              <a:buChar char="•"/>
            </a:pPr>
            <a:r>
              <a:rPr lang="en-US" sz="1100" smtClean="0"/>
              <a:t>Have a membership table and extend the invitation to join.  They won’t be able to resist when they see what all PTA does for the children.</a:t>
            </a:r>
          </a:p>
          <a:p>
            <a:pPr eaLnBrk="1" hangingPunct="1">
              <a:lnSpc>
                <a:spcPct val="80000"/>
              </a:lnSpc>
              <a:spcBef>
                <a:spcPct val="0"/>
              </a:spcBef>
              <a:buFontTx/>
              <a:buChar char="•"/>
            </a:pPr>
            <a:endParaRPr lang="en-US" sz="1100" smtClean="0"/>
          </a:p>
          <a:p>
            <a:pPr eaLnBrk="1" hangingPunct="1">
              <a:lnSpc>
                <a:spcPct val="80000"/>
              </a:lnSpc>
              <a:spcBef>
                <a:spcPct val="0"/>
              </a:spcBef>
              <a:buFont typeface="Wingdings" panose="05000000000000000000" pitchFamily="2" charset="2"/>
              <a:buChar char="Ø"/>
            </a:pPr>
            <a:r>
              <a:rPr lang="en-US" sz="1100" smtClean="0"/>
              <a:t>Do a web search for new membership themes.  </a:t>
            </a:r>
          </a:p>
          <a:p>
            <a:pPr eaLnBrk="1" hangingPunct="1">
              <a:lnSpc>
                <a:spcPct val="80000"/>
              </a:lnSpc>
              <a:spcBef>
                <a:spcPct val="0"/>
              </a:spcBef>
              <a:buFont typeface="Wingdings" panose="05000000000000000000" pitchFamily="2" charset="2"/>
              <a:buChar char="Ø"/>
            </a:pPr>
            <a:endParaRPr lang="en-US" sz="1100" smtClean="0"/>
          </a:p>
          <a:p>
            <a:pPr eaLnBrk="1" hangingPunct="1">
              <a:lnSpc>
                <a:spcPct val="80000"/>
              </a:lnSpc>
              <a:spcBef>
                <a:spcPct val="0"/>
              </a:spcBef>
              <a:buFont typeface="Wingdings" panose="05000000000000000000" pitchFamily="2" charset="2"/>
              <a:buChar char="Ø"/>
            </a:pPr>
            <a:r>
              <a:rPr lang="en-US" sz="1100" smtClean="0"/>
              <a:t>Dues must be postmarked 3/1 to count toward awards</a:t>
            </a:r>
          </a:p>
          <a:p>
            <a:pPr eaLnBrk="1" hangingPunct="1">
              <a:lnSpc>
                <a:spcPct val="80000"/>
              </a:lnSpc>
              <a:spcBef>
                <a:spcPct val="0"/>
              </a:spcBef>
              <a:buFontTx/>
              <a:buChar char="•"/>
            </a:pPr>
            <a:endParaRPr lang="en-US" sz="1100" smtClean="0"/>
          </a:p>
          <a:p>
            <a:pPr eaLnBrk="1" hangingPunct="1">
              <a:lnSpc>
                <a:spcPct val="80000"/>
              </a:lnSpc>
              <a:spcBef>
                <a:spcPct val="0"/>
              </a:spcBef>
              <a:buFont typeface="Wingdings" panose="05000000000000000000" pitchFamily="2" charset="2"/>
              <a:buChar char="Ø"/>
            </a:pPr>
            <a:r>
              <a:rPr lang="en-US" sz="1100" smtClean="0"/>
              <a:t>Sing, Sing, Sing!</a:t>
            </a:r>
          </a:p>
          <a:p>
            <a:pPr eaLnBrk="1" hangingPunct="1">
              <a:lnSpc>
                <a:spcPct val="80000"/>
              </a:lnSpc>
              <a:spcBef>
                <a:spcPct val="0"/>
              </a:spcBef>
              <a:buFont typeface="Wingdings" panose="05000000000000000000" pitchFamily="2" charset="2"/>
              <a:buChar char="Ø"/>
            </a:pPr>
            <a:endParaRPr lang="en-US" sz="1100" smtClean="0"/>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DC305D-BF4E-49B3-9D63-EEC5C40FBBFD}"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95685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F22665-C139-45B4-A77B-E0FE8F8AE9F7}"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2770937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Membership award applications must be filled out correctly and completely to be considered.</a:t>
            </a:r>
          </a:p>
          <a:p>
            <a:pPr eaLnBrk="1" hangingPunct="1">
              <a:spcBef>
                <a:spcPct val="0"/>
              </a:spcBef>
              <a:buFontTx/>
              <a:buChar char="•"/>
            </a:pPr>
            <a:r>
              <a:rPr lang="en-US" smtClean="0"/>
              <a:t>Applications must be postmarked on or before April 1</a:t>
            </a:r>
            <a:r>
              <a:rPr lang="en-US" baseline="30000" smtClean="0"/>
              <a:t>st</a:t>
            </a:r>
            <a:r>
              <a:rPr lang="en-US" smtClean="0"/>
              <a:t>.  </a:t>
            </a:r>
          </a:p>
          <a:p>
            <a:pPr eaLnBrk="1" hangingPunct="1">
              <a:spcBef>
                <a:spcPct val="0"/>
              </a:spcBef>
              <a:buFontTx/>
              <a:buChar char="•"/>
            </a:pPr>
            <a:r>
              <a:rPr lang="en-US" smtClean="0"/>
              <a:t>Check ahead to see what day of the week the deadline falls on.</a:t>
            </a:r>
          </a:p>
          <a:p>
            <a:pPr eaLnBrk="1" hangingPunct="1">
              <a:spcBef>
                <a:spcPct val="0"/>
              </a:spcBef>
              <a:buFontTx/>
              <a:buChar char="•"/>
            </a:pPr>
            <a:endParaRPr lang="en-US" smtClean="0"/>
          </a:p>
          <a:p>
            <a:pPr eaLnBrk="1" hangingPunct="1">
              <a:spcBef>
                <a:spcPct val="0"/>
              </a:spcBef>
              <a:buFont typeface="Wingdings" panose="05000000000000000000" pitchFamily="2" charset="2"/>
              <a:buChar char="Ø"/>
            </a:pPr>
            <a:r>
              <a:rPr lang="en-US" smtClean="0"/>
              <a:t>Do the final update on the membership records and procedure book.</a:t>
            </a:r>
          </a:p>
          <a:p>
            <a:pPr eaLnBrk="1" hangingPunct="1">
              <a:spcBef>
                <a:spcPct val="0"/>
              </a:spcBef>
              <a:buFont typeface="Wingdings" panose="05000000000000000000" pitchFamily="2" charset="2"/>
              <a:buChar char="Ø"/>
            </a:pPr>
            <a:r>
              <a:rPr lang="en-US" smtClean="0"/>
              <a:t>Have it in good shape for you or your successor to start the next year</a:t>
            </a:r>
          </a:p>
          <a:p>
            <a:pPr eaLnBrk="1" hangingPunct="1">
              <a:spcBef>
                <a:spcPct val="0"/>
              </a:spcBef>
              <a:buFontTx/>
              <a:buChar char="•"/>
            </a:pPr>
            <a:r>
              <a:rPr lang="en-US" smtClean="0"/>
              <a:t> Include your final membership roster and number, the original goal, awards applied for, roster of committee members, evaluation of the membership year, recommendations and important materials used/needed.</a:t>
            </a:r>
          </a:p>
          <a:p>
            <a:pPr eaLnBrk="1" hangingPunct="1">
              <a:spcBef>
                <a:spcPct val="0"/>
              </a:spcBef>
              <a:buFontTx/>
              <a:buChar char="•"/>
            </a:pPr>
            <a:endParaRPr lang="en-US" smtClean="0"/>
          </a:p>
          <a:p>
            <a:pPr eaLnBrk="1" hangingPunct="1">
              <a:spcBef>
                <a:spcPct val="0"/>
              </a:spcBef>
              <a:buFont typeface="Wingdings" panose="05000000000000000000" pitchFamily="2" charset="2"/>
              <a:buChar char="Ø"/>
            </a:pPr>
            <a:r>
              <a:rPr lang="en-US" smtClean="0"/>
              <a:t>Celebrate!  You and your committee did a great job.  Be sure to thank them personally and publicly for their hard work.</a:t>
            </a:r>
          </a:p>
          <a:p>
            <a:pPr eaLnBrk="1" hangingPunct="1">
              <a:spcBef>
                <a:spcPct val="0"/>
              </a:spcBef>
              <a:buFont typeface="Wingdings" panose="05000000000000000000" pitchFamily="2" charset="2"/>
              <a:buChar char="Ø"/>
            </a:pPr>
            <a:endParaRPr lang="en-US" smtClean="0"/>
          </a:p>
          <a:p>
            <a:pPr eaLnBrk="1" hangingPunct="1">
              <a:spcBef>
                <a:spcPct val="0"/>
              </a:spcBef>
              <a:buFont typeface="Wingdings" panose="05000000000000000000" pitchFamily="2" charset="2"/>
              <a:buChar char="Ø"/>
            </a:pPr>
            <a:r>
              <a:rPr lang="en-US" smtClean="0"/>
              <a:t>Your final membership report should summarize the year’s work and accomplishments.  This is usually read at the final (annual) meeting of the unit.  Provide a copy to the secretary and keep a copy in the procedure book. </a:t>
            </a: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7964E9-FA78-4F58-B16D-F99ECD50B4C5}" type="slidenum">
              <a:rPr lang="en-US">
                <a:latin typeface="Calibri" panose="020F0502020204030204" pitchFamily="34" charset="0"/>
              </a:rPr>
              <a:pPr eaLnBrk="1" hangingPunct="1"/>
              <a:t>26</a:t>
            </a:fld>
            <a:endParaRPr lang="en-US">
              <a:latin typeface="Calibri" panose="020F0502020204030204" pitchFamily="34" charset="0"/>
            </a:endParaRPr>
          </a:p>
        </p:txBody>
      </p:sp>
    </p:spTree>
    <p:extLst>
      <p:ext uri="{BB962C8B-B14F-4D97-AF65-F5344CB8AC3E}">
        <p14:creationId xmlns:p14="http://schemas.microsoft.com/office/powerpoint/2010/main" val="62265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mtClean="0"/>
              <a:t>While a membership chair and committee are charged with developing recruitment and retention strategies, membership is the responsibility of the entire board. </a:t>
            </a:r>
          </a:p>
          <a:p>
            <a:pPr eaLnBrk="1" hangingPunct="1">
              <a:spcBef>
                <a:spcPct val="0"/>
              </a:spcBef>
              <a:buFont typeface="Wingdings" panose="05000000000000000000" pitchFamily="2" charset="2"/>
              <a:buChar char="Ø"/>
            </a:pPr>
            <a:r>
              <a:rPr lang="en-US" smtClean="0"/>
              <a:t>Without members, there is no PTA, and without the support of the entire board, membership plans and committees will not succeed. </a:t>
            </a:r>
          </a:p>
          <a:p>
            <a:pPr eaLnBrk="1" hangingPunct="1">
              <a:spcBef>
                <a:spcPct val="0"/>
              </a:spcBef>
              <a:buFont typeface="Wingdings" panose="05000000000000000000" pitchFamily="2" charset="2"/>
              <a:buChar char="Ø"/>
            </a:pPr>
            <a:r>
              <a:rPr lang="en-US" smtClean="0"/>
              <a:t>The entire board should play an active role in implementing membership recruitment and retention strategies. </a:t>
            </a:r>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80316D-D2FE-40B5-84A6-790CD5602CA0}" type="slidenum">
              <a:rPr lang="en-US">
                <a:latin typeface="Calibri" panose="020F0502020204030204" pitchFamily="34" charset="0"/>
              </a:rPr>
              <a:pPr eaLnBrk="1" hangingPunct="1"/>
              <a:t>27</a:t>
            </a:fld>
            <a:endParaRPr lang="en-US">
              <a:latin typeface="Calibri" panose="020F0502020204030204" pitchFamily="34" charset="0"/>
            </a:endParaRPr>
          </a:p>
        </p:txBody>
      </p:sp>
    </p:spTree>
    <p:extLst>
      <p:ext uri="{BB962C8B-B14F-4D97-AF65-F5344CB8AC3E}">
        <p14:creationId xmlns:p14="http://schemas.microsoft.com/office/powerpoint/2010/main" val="213995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800" smtClean="0"/>
              <a:t>Know your role and expectations as your unit’s membership chair.  </a:t>
            </a:r>
          </a:p>
          <a:p>
            <a:pPr eaLnBrk="1" hangingPunct="1">
              <a:lnSpc>
                <a:spcPct val="80000"/>
              </a:lnSpc>
              <a:spcBef>
                <a:spcPct val="0"/>
              </a:spcBef>
              <a:buFontTx/>
              <a:buChar char="•"/>
            </a:pPr>
            <a:r>
              <a:rPr lang="en-US" sz="800" smtClean="0"/>
              <a:t>Are there committees you are automatically a part of?  </a:t>
            </a:r>
          </a:p>
          <a:p>
            <a:pPr eaLnBrk="1" hangingPunct="1">
              <a:lnSpc>
                <a:spcPct val="80000"/>
              </a:lnSpc>
              <a:spcBef>
                <a:spcPct val="0"/>
              </a:spcBef>
            </a:pPr>
            <a:r>
              <a:rPr lang="en-US" sz="800" smtClean="0"/>
              <a:t>IE the back to school committee or the budget committee                                         	</a:t>
            </a:r>
          </a:p>
          <a:p>
            <a:pPr eaLnBrk="1" hangingPunct="1">
              <a:lnSpc>
                <a:spcPct val="80000"/>
              </a:lnSpc>
              <a:spcBef>
                <a:spcPct val="0"/>
              </a:spcBef>
              <a:buFontTx/>
              <a:buChar char="•"/>
            </a:pPr>
            <a:r>
              <a:rPr lang="en-US" sz="800" smtClean="0"/>
              <a:t>What meetings are you expected to attend? </a:t>
            </a:r>
          </a:p>
          <a:p>
            <a:pPr eaLnBrk="1" hangingPunct="1">
              <a:lnSpc>
                <a:spcPct val="80000"/>
              </a:lnSpc>
              <a:spcBef>
                <a:spcPct val="0"/>
              </a:spcBef>
            </a:pPr>
            <a:r>
              <a:rPr lang="en-US" sz="800" smtClean="0"/>
              <a:t>officer/executive or just board meetings in addition to general meetings.  </a:t>
            </a:r>
          </a:p>
          <a:p>
            <a:pPr eaLnBrk="1" hangingPunct="1">
              <a:lnSpc>
                <a:spcPct val="80000"/>
              </a:lnSpc>
              <a:spcBef>
                <a:spcPct val="0"/>
              </a:spcBef>
              <a:buFont typeface="Wingdings" panose="05000000000000000000" pitchFamily="2" charset="2"/>
              <a:buChar char="Ø"/>
            </a:pPr>
            <a:endParaRPr lang="en-US" sz="800" smtClean="0"/>
          </a:p>
          <a:p>
            <a:pPr eaLnBrk="1" hangingPunct="1">
              <a:lnSpc>
                <a:spcPct val="80000"/>
              </a:lnSpc>
              <a:spcBef>
                <a:spcPct val="0"/>
              </a:spcBef>
              <a:buFont typeface="Wingdings" panose="05000000000000000000" pitchFamily="2" charset="2"/>
              <a:buChar char="Ø"/>
            </a:pPr>
            <a:r>
              <a:rPr lang="en-US" sz="800" smtClean="0"/>
              <a:t>Attend meetings and be ready to give a report or give a “Membership Minute”  </a:t>
            </a:r>
          </a:p>
          <a:p>
            <a:pPr eaLnBrk="1" hangingPunct="1">
              <a:lnSpc>
                <a:spcPct val="80000"/>
              </a:lnSpc>
              <a:spcBef>
                <a:spcPct val="0"/>
              </a:spcBef>
              <a:buFontTx/>
              <a:buChar char="•"/>
            </a:pPr>
            <a:r>
              <a:rPr lang="en-US" sz="800" smtClean="0"/>
              <a:t>What is the “Membership Minute” - brief summary of #members,  introduce new </a:t>
            </a:r>
          </a:p>
          <a:p>
            <a:pPr eaLnBrk="1" hangingPunct="1">
              <a:lnSpc>
                <a:spcPct val="80000"/>
              </a:lnSpc>
              <a:spcBef>
                <a:spcPct val="0"/>
              </a:spcBef>
            </a:pPr>
            <a:r>
              <a:rPr lang="en-US" sz="800" smtClean="0"/>
              <a:t> member benefits, reminder to activate card, </a:t>
            </a:r>
            <a:r>
              <a:rPr lang="en-US" sz="800" i="1" smtClean="0"/>
              <a:t>always</a:t>
            </a:r>
            <a:r>
              <a:rPr lang="en-US" sz="800" smtClean="0"/>
              <a:t> the invitation to join</a:t>
            </a:r>
          </a:p>
          <a:p>
            <a:pPr eaLnBrk="1" hangingPunct="1">
              <a:lnSpc>
                <a:spcPct val="80000"/>
              </a:lnSpc>
              <a:spcBef>
                <a:spcPct val="0"/>
              </a:spcBef>
            </a:pPr>
            <a:endParaRPr lang="en-US" sz="800" smtClean="0"/>
          </a:p>
          <a:p>
            <a:pPr eaLnBrk="1" hangingPunct="1">
              <a:lnSpc>
                <a:spcPct val="80000"/>
              </a:lnSpc>
              <a:spcBef>
                <a:spcPct val="0"/>
              </a:spcBef>
              <a:buFont typeface="Wingdings" panose="05000000000000000000" pitchFamily="2" charset="2"/>
              <a:buChar char="Ø"/>
            </a:pPr>
            <a:r>
              <a:rPr lang="en-US" sz="800" smtClean="0"/>
              <a:t>Remember the state membership chair has the same goals as you do; recruiting &amp; retaining </a:t>
            </a:r>
          </a:p>
          <a:p>
            <a:pPr eaLnBrk="1" hangingPunct="1">
              <a:lnSpc>
                <a:spcPct val="80000"/>
              </a:lnSpc>
              <a:spcBef>
                <a:spcPct val="0"/>
              </a:spcBef>
              <a:buFontTx/>
              <a:buChar char="•"/>
            </a:pPr>
            <a:r>
              <a:rPr lang="en-US" sz="800" smtClean="0"/>
              <a:t>The more members you have on the local level the more influence your PTA will have </a:t>
            </a:r>
          </a:p>
          <a:p>
            <a:pPr eaLnBrk="1" hangingPunct="1">
              <a:lnSpc>
                <a:spcPct val="80000"/>
              </a:lnSpc>
              <a:spcBef>
                <a:spcPct val="0"/>
              </a:spcBef>
            </a:pPr>
            <a:r>
              <a:rPr lang="en-US" sz="800" smtClean="0"/>
              <a:t>within your school &amp; community.  </a:t>
            </a:r>
          </a:p>
          <a:p>
            <a:pPr eaLnBrk="1" hangingPunct="1">
              <a:lnSpc>
                <a:spcPct val="80000"/>
              </a:lnSpc>
              <a:spcBef>
                <a:spcPct val="0"/>
              </a:spcBef>
              <a:buFontTx/>
              <a:buChar char="•"/>
            </a:pPr>
            <a:r>
              <a:rPr lang="en-US" sz="800" smtClean="0"/>
              <a:t>The more members we have within the state of Missouri, the more advocating power we have in </a:t>
            </a:r>
          </a:p>
          <a:p>
            <a:pPr eaLnBrk="1" hangingPunct="1">
              <a:lnSpc>
                <a:spcPct val="80000"/>
              </a:lnSpc>
              <a:spcBef>
                <a:spcPct val="0"/>
              </a:spcBef>
            </a:pPr>
            <a:r>
              <a:rPr lang="en-US" sz="800" smtClean="0"/>
              <a:t>Jefferson City  and the louder PTA’s voice will be in Washington D.C.</a:t>
            </a:r>
          </a:p>
          <a:p>
            <a:pPr eaLnBrk="1" hangingPunct="1">
              <a:lnSpc>
                <a:spcPct val="80000"/>
              </a:lnSpc>
              <a:spcBef>
                <a:spcPct val="0"/>
              </a:spcBef>
            </a:pPr>
            <a:endParaRPr lang="en-US" sz="800" smtClean="0"/>
          </a:p>
          <a:p>
            <a:pPr eaLnBrk="1" hangingPunct="1">
              <a:lnSpc>
                <a:spcPct val="80000"/>
              </a:lnSpc>
              <a:spcBef>
                <a:spcPct val="0"/>
              </a:spcBef>
              <a:buFont typeface="Wingdings" panose="05000000000000000000" pitchFamily="2" charset="2"/>
              <a:buChar char="Ø"/>
            </a:pPr>
            <a:r>
              <a:rPr lang="en-US" sz="800" smtClean="0"/>
              <a:t>Overseeing the distribution of membership cards to your local members </a:t>
            </a:r>
          </a:p>
          <a:p>
            <a:pPr eaLnBrk="1" hangingPunct="1">
              <a:lnSpc>
                <a:spcPct val="80000"/>
              </a:lnSpc>
              <a:spcBef>
                <a:spcPct val="0"/>
              </a:spcBef>
            </a:pPr>
            <a:r>
              <a:rPr lang="en-US" sz="800" smtClean="0"/>
              <a:t>and the collection &amp; remittance of dues is a big part of the membership chair’s fidicial responsibilities .  </a:t>
            </a:r>
          </a:p>
          <a:p>
            <a:pPr eaLnBrk="1" hangingPunct="1">
              <a:lnSpc>
                <a:spcPct val="80000"/>
              </a:lnSpc>
              <a:spcBef>
                <a:spcPct val="0"/>
              </a:spcBef>
              <a:buFont typeface="Wingdings" panose="05000000000000000000" pitchFamily="2" charset="2"/>
              <a:buNone/>
            </a:pPr>
            <a:r>
              <a:rPr lang="en-US" sz="800" smtClean="0"/>
              <a:t>We will go into more detail in just a moment. </a:t>
            </a:r>
          </a:p>
          <a:p>
            <a:pPr eaLnBrk="1" hangingPunct="1">
              <a:lnSpc>
                <a:spcPct val="80000"/>
              </a:lnSpc>
              <a:spcBef>
                <a:spcPct val="0"/>
              </a:spcBef>
            </a:pPr>
            <a:endParaRPr lang="en-US" sz="800" smtClean="0"/>
          </a:p>
          <a:p>
            <a:pPr eaLnBrk="1" hangingPunct="1">
              <a:lnSpc>
                <a:spcPct val="80000"/>
              </a:lnSpc>
              <a:spcBef>
                <a:spcPct val="0"/>
              </a:spcBef>
              <a:buFont typeface="Wingdings" panose="05000000000000000000" pitchFamily="2" charset="2"/>
              <a:buChar char="Ø"/>
            </a:pPr>
            <a:r>
              <a:rPr lang="en-US" sz="800" smtClean="0"/>
              <a:t>It is important to keep an accurate list of your members.  </a:t>
            </a:r>
          </a:p>
          <a:p>
            <a:pPr eaLnBrk="1" hangingPunct="1">
              <a:lnSpc>
                <a:spcPct val="80000"/>
              </a:lnSpc>
              <a:spcBef>
                <a:spcPct val="0"/>
              </a:spcBef>
              <a:buFontTx/>
              <a:buChar char="•"/>
            </a:pPr>
            <a:r>
              <a:rPr lang="en-US" sz="800" smtClean="0"/>
              <a:t>Updated lists need to be provided to the secretary on a regular basis.  </a:t>
            </a:r>
          </a:p>
          <a:p>
            <a:pPr eaLnBrk="1" hangingPunct="1">
              <a:lnSpc>
                <a:spcPct val="80000"/>
              </a:lnSpc>
              <a:spcBef>
                <a:spcPct val="0"/>
              </a:spcBef>
              <a:buFontTx/>
              <a:buChar char="•"/>
            </a:pPr>
            <a:r>
              <a:rPr lang="en-US" sz="800" smtClean="0"/>
              <a:t>This membership roster is what will be referred to if there is ever a question </a:t>
            </a:r>
          </a:p>
          <a:p>
            <a:pPr eaLnBrk="1" hangingPunct="1">
              <a:lnSpc>
                <a:spcPct val="80000"/>
              </a:lnSpc>
              <a:spcBef>
                <a:spcPct val="0"/>
              </a:spcBef>
            </a:pPr>
            <a:r>
              <a:rPr lang="en-US" sz="800" smtClean="0"/>
              <a:t>regarding eligibility for voting or to hold an office.  </a:t>
            </a:r>
          </a:p>
          <a:p>
            <a:pPr eaLnBrk="1" hangingPunct="1">
              <a:lnSpc>
                <a:spcPct val="80000"/>
              </a:lnSpc>
              <a:spcBef>
                <a:spcPct val="0"/>
              </a:spcBef>
            </a:pPr>
            <a:r>
              <a:rPr lang="en-US" sz="800" smtClean="0"/>
              <a:t>	</a:t>
            </a:r>
          </a:p>
          <a:p>
            <a:pPr eaLnBrk="1" hangingPunct="1">
              <a:lnSpc>
                <a:spcPct val="80000"/>
              </a:lnSpc>
              <a:spcBef>
                <a:spcPct val="0"/>
              </a:spcBef>
              <a:buFont typeface="Wingdings" panose="05000000000000000000" pitchFamily="2" charset="2"/>
              <a:buChar char="Ø"/>
            </a:pPr>
            <a:r>
              <a:rPr lang="en-US" sz="800" smtClean="0"/>
              <a:t>A good procedure book will help you stay organized. </a:t>
            </a:r>
          </a:p>
          <a:p>
            <a:pPr eaLnBrk="1" hangingPunct="1">
              <a:lnSpc>
                <a:spcPct val="80000"/>
              </a:lnSpc>
              <a:spcBef>
                <a:spcPct val="0"/>
              </a:spcBef>
              <a:buFontTx/>
              <a:buChar char="•"/>
            </a:pPr>
            <a:r>
              <a:rPr lang="en-US" sz="800" smtClean="0"/>
              <a:t> It will also help those that follow you start off on the right track.  </a:t>
            </a:r>
          </a:p>
          <a:p>
            <a:pPr eaLnBrk="1" hangingPunct="1">
              <a:lnSpc>
                <a:spcPct val="80000"/>
              </a:lnSpc>
              <a:spcBef>
                <a:spcPct val="0"/>
              </a:spcBef>
              <a:buFontTx/>
              <a:buChar char="•"/>
            </a:pPr>
            <a:r>
              <a:rPr lang="en-US" sz="800" smtClean="0"/>
              <a:t>Recommendations about procedure books can be found in the Tool Kit in the Leadership section.  </a:t>
            </a:r>
          </a:p>
          <a:p>
            <a:pPr eaLnBrk="1" hangingPunct="1">
              <a:lnSpc>
                <a:spcPct val="80000"/>
              </a:lnSpc>
              <a:spcBef>
                <a:spcPct val="0"/>
              </a:spcBef>
              <a:buFontTx/>
              <a:buChar char="•"/>
            </a:pPr>
            <a:r>
              <a:rPr lang="en-US" sz="800" smtClean="0"/>
              <a:t>Members can access the Tool Kit and many other resources on the MO PTA website at www.mopta.org</a:t>
            </a:r>
          </a:p>
          <a:p>
            <a:pPr eaLnBrk="1" hangingPunct="1">
              <a:lnSpc>
                <a:spcPct val="80000"/>
              </a:lnSpc>
              <a:spcBef>
                <a:spcPct val="0"/>
              </a:spcBef>
              <a:buFont typeface="Wingdings" panose="05000000000000000000" pitchFamily="2" charset="2"/>
              <a:buChar char="Ø"/>
            </a:pPr>
            <a:endParaRPr lang="en-US" sz="800" smtClean="0"/>
          </a:p>
          <a:p>
            <a:pPr eaLnBrk="1" hangingPunct="1">
              <a:lnSpc>
                <a:spcPct val="80000"/>
              </a:lnSpc>
              <a:spcBef>
                <a:spcPct val="0"/>
              </a:spcBef>
              <a:buFont typeface="Wingdings" panose="05000000000000000000" pitchFamily="2" charset="2"/>
              <a:buChar char="Ø"/>
            </a:pPr>
            <a:r>
              <a:rPr lang="en-US" sz="800" smtClean="0"/>
              <a:t>Take advantage of any &amp; all leadership and membership training for your committee and yourself.  </a:t>
            </a:r>
          </a:p>
          <a:p>
            <a:pPr eaLnBrk="1" hangingPunct="1">
              <a:lnSpc>
                <a:spcPct val="80000"/>
              </a:lnSpc>
              <a:spcBef>
                <a:spcPct val="0"/>
              </a:spcBef>
              <a:buFontTx/>
              <a:buChar char="•"/>
            </a:pPr>
            <a:r>
              <a:rPr lang="en-US" sz="800" smtClean="0"/>
              <a:t>There is always something new &amp; different as well as the great networking opportunity.  </a:t>
            </a:r>
          </a:p>
          <a:p>
            <a:pPr eaLnBrk="1" hangingPunct="1">
              <a:lnSpc>
                <a:spcPct val="80000"/>
              </a:lnSpc>
              <a:spcBef>
                <a:spcPct val="0"/>
              </a:spcBef>
              <a:buFontTx/>
              <a:buChar char="•"/>
            </a:pPr>
            <a:r>
              <a:rPr lang="en-US" sz="800" smtClean="0"/>
              <a:t>Committees work best when they meet often and each member has the information they need </a:t>
            </a:r>
          </a:p>
          <a:p>
            <a:pPr eaLnBrk="1" hangingPunct="1">
              <a:lnSpc>
                <a:spcPct val="80000"/>
              </a:lnSpc>
              <a:spcBef>
                <a:spcPct val="0"/>
              </a:spcBef>
            </a:pPr>
            <a:r>
              <a:rPr lang="en-US" sz="800" smtClean="0"/>
              <a:t>to do their jobs and is trained. </a:t>
            </a:r>
          </a:p>
          <a:p>
            <a:pPr eaLnBrk="1" hangingPunct="1">
              <a:lnSpc>
                <a:spcPct val="80000"/>
              </a:lnSpc>
              <a:spcBef>
                <a:spcPct val="0"/>
              </a:spcBef>
            </a:pPr>
            <a:endParaRPr lang="en-US" sz="800" smtClean="0"/>
          </a:p>
          <a:p>
            <a:pPr eaLnBrk="1" hangingPunct="1">
              <a:lnSpc>
                <a:spcPct val="80000"/>
              </a:lnSpc>
              <a:spcBef>
                <a:spcPct val="0"/>
              </a:spcBef>
            </a:pPr>
            <a:endParaRPr lang="en-US" sz="800" smtClean="0"/>
          </a:p>
          <a:p>
            <a:pPr eaLnBrk="1" hangingPunct="1">
              <a:lnSpc>
                <a:spcPct val="80000"/>
              </a:lnSpc>
              <a:spcBef>
                <a:spcPct val="0"/>
              </a:spcBef>
            </a:pPr>
            <a:r>
              <a:rPr lang="en-US" sz="800" smtClean="0"/>
              <a:t>	</a:t>
            </a:r>
          </a:p>
          <a:p>
            <a:pPr eaLnBrk="1" hangingPunct="1">
              <a:lnSpc>
                <a:spcPct val="80000"/>
              </a:lnSpc>
              <a:spcBef>
                <a:spcPct val="0"/>
              </a:spcBef>
            </a:pPr>
            <a:r>
              <a:rPr lang="en-US" sz="800" smtClean="0"/>
              <a:t>	</a:t>
            </a:r>
          </a:p>
          <a:p>
            <a:pPr eaLnBrk="1" hangingPunct="1">
              <a:lnSpc>
                <a:spcPct val="80000"/>
              </a:lnSpc>
              <a:spcBef>
                <a:spcPct val="0"/>
              </a:spcBef>
            </a:pPr>
            <a:r>
              <a:rPr lang="en-US" sz="800" smtClean="0"/>
              <a:t>	</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823ADA-1AC2-4C24-A9F5-F8E12E8B64CB}" type="slidenum">
              <a:rPr lang="en-US">
                <a:latin typeface="Calibri" panose="020F0502020204030204" pitchFamily="34" charset="0"/>
              </a:rPr>
              <a:pPr eaLnBrk="1" hangingPunct="1"/>
              <a:t>3</a:t>
            </a:fld>
            <a:endParaRPr lang="en-US">
              <a:latin typeface="Calibri" panose="020F0502020204030204" pitchFamily="34" charset="0"/>
            </a:endParaRPr>
          </a:p>
        </p:txBody>
      </p:sp>
    </p:spTree>
    <p:extLst>
      <p:ext uri="{BB962C8B-B14F-4D97-AF65-F5344CB8AC3E}">
        <p14:creationId xmlns:p14="http://schemas.microsoft.com/office/powerpoint/2010/main" val="14673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04900" y="7747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Char char="Ø"/>
            </a:pPr>
            <a:r>
              <a:rPr lang="en-US" smtClean="0"/>
              <a:t>Cards are in the Summer Packet that was mailed to your unit’s president</a:t>
            </a:r>
          </a:p>
          <a:p>
            <a:pPr eaLnBrk="1" hangingPunct="1">
              <a:lnSpc>
                <a:spcPct val="90000"/>
              </a:lnSpc>
              <a:spcBef>
                <a:spcPct val="0"/>
              </a:spcBef>
              <a:buFontTx/>
              <a:buChar char="•"/>
            </a:pPr>
            <a:r>
              <a:rPr lang="en-US" smtClean="0"/>
              <a:t>Number sent is based on last year’s membership total</a:t>
            </a:r>
          </a:p>
          <a:p>
            <a:pPr eaLnBrk="1" hangingPunct="1">
              <a:lnSpc>
                <a:spcPct val="90000"/>
              </a:lnSpc>
              <a:spcBef>
                <a:spcPct val="0"/>
              </a:spcBef>
              <a:buFontTx/>
              <a:buChar char="•"/>
            </a:pPr>
            <a:r>
              <a:rPr lang="en-US" smtClean="0"/>
              <a:t>Additional cards can be requested on the dues remittance form</a:t>
            </a:r>
          </a:p>
          <a:p>
            <a:pPr eaLnBrk="1" hangingPunct="1">
              <a:lnSpc>
                <a:spcPct val="90000"/>
              </a:lnSpc>
              <a:spcBef>
                <a:spcPct val="0"/>
              </a:spcBef>
              <a:buFontTx/>
              <a:buChar char="•"/>
            </a:pPr>
            <a:r>
              <a:rPr lang="en-US" smtClean="0"/>
              <a:t>Telephone and email requests are not preferred, but ok in emergencies  </a:t>
            </a:r>
          </a:p>
          <a:p>
            <a:pPr eaLnBrk="1" hangingPunct="1">
              <a:lnSpc>
                <a:spcPct val="90000"/>
              </a:lnSpc>
              <a:spcBef>
                <a:spcPct val="0"/>
              </a:spcBef>
            </a:pPr>
            <a:endParaRPr lang="en-US" smtClean="0"/>
          </a:p>
          <a:p>
            <a:pPr eaLnBrk="1" hangingPunct="1">
              <a:lnSpc>
                <a:spcPct val="90000"/>
              </a:lnSpc>
              <a:spcBef>
                <a:spcPct val="0"/>
              </a:spcBef>
              <a:buFont typeface="Wingdings" panose="05000000000000000000" pitchFamily="2" charset="2"/>
              <a:buChar char="Ø"/>
            </a:pPr>
            <a:r>
              <a:rPr lang="en-US" smtClean="0"/>
              <a:t>Each PTA unit has an ID number.  </a:t>
            </a:r>
          </a:p>
          <a:p>
            <a:pPr eaLnBrk="1" hangingPunct="1">
              <a:lnSpc>
                <a:spcPct val="90000"/>
              </a:lnSpc>
              <a:spcBef>
                <a:spcPct val="0"/>
              </a:spcBef>
              <a:buFontTx/>
              <a:buChar char="•"/>
            </a:pPr>
            <a:r>
              <a:rPr lang="en-US" smtClean="0"/>
              <a:t>It can be found on the unit mailing label from Nat. PTA or can be obtained from State office.  </a:t>
            </a:r>
          </a:p>
          <a:p>
            <a:pPr eaLnBrk="1" hangingPunct="1">
              <a:lnSpc>
                <a:spcPct val="90000"/>
              </a:lnSpc>
              <a:spcBef>
                <a:spcPct val="0"/>
              </a:spcBef>
              <a:buFontTx/>
              <a:buChar char="•"/>
            </a:pPr>
            <a:r>
              <a:rPr lang="en-US" smtClean="0"/>
              <a:t>This number needs to be filled in on the membership card </a:t>
            </a:r>
          </a:p>
          <a:p>
            <a:pPr eaLnBrk="1" hangingPunct="1">
              <a:lnSpc>
                <a:spcPct val="90000"/>
              </a:lnSpc>
              <a:spcBef>
                <a:spcPct val="0"/>
              </a:spcBef>
              <a:buFontTx/>
              <a:buChar char="•"/>
            </a:pPr>
            <a:r>
              <a:rPr lang="en-US" smtClean="0"/>
              <a:t>PTA Name (the Unit’s Name) and the members’ name also need to be completed</a:t>
            </a:r>
          </a:p>
          <a:p>
            <a:pPr eaLnBrk="1" hangingPunct="1">
              <a:lnSpc>
                <a:spcPct val="90000"/>
              </a:lnSpc>
              <a:spcBef>
                <a:spcPct val="0"/>
              </a:spcBef>
              <a:buFontTx/>
              <a:buChar char="•"/>
            </a:pPr>
            <a:r>
              <a:rPr lang="en-US" smtClean="0"/>
              <a:t>On National’s website there is a template that can be used to print this information on cards.</a:t>
            </a:r>
          </a:p>
          <a:p>
            <a:pPr eaLnBrk="1" hangingPunct="1">
              <a:lnSpc>
                <a:spcPct val="90000"/>
              </a:lnSpc>
              <a:spcBef>
                <a:spcPct val="0"/>
              </a:spcBef>
              <a:buFontTx/>
              <a:buChar char="•"/>
            </a:pPr>
            <a:endParaRPr lang="en-US" smtClean="0"/>
          </a:p>
          <a:p>
            <a:pPr eaLnBrk="1" hangingPunct="1">
              <a:lnSpc>
                <a:spcPct val="90000"/>
              </a:lnSpc>
              <a:spcBef>
                <a:spcPct val="0"/>
              </a:spcBef>
              <a:buFont typeface="Wingdings" panose="05000000000000000000" pitchFamily="2" charset="2"/>
              <a:buChar char="Ø"/>
            </a:pPr>
            <a:r>
              <a:rPr lang="en-US" smtClean="0"/>
              <a:t>Everyone gets a card because it represents their voting privileges and their ability to benefit from the National Providers.  Issued to individuals only, never Mr. &amp; Mrs.   </a:t>
            </a:r>
          </a:p>
          <a:p>
            <a:pPr eaLnBrk="1" hangingPunct="1">
              <a:lnSpc>
                <a:spcPct val="90000"/>
              </a:lnSpc>
              <a:spcBef>
                <a:spcPct val="0"/>
              </a:spcBef>
            </a:pPr>
            <a:endParaRPr lang="en-US" smtClean="0"/>
          </a:p>
          <a:p>
            <a:pPr eaLnBrk="1" hangingPunct="1">
              <a:lnSpc>
                <a:spcPct val="90000"/>
              </a:lnSpc>
              <a:spcBef>
                <a:spcPct val="0"/>
              </a:spcBef>
              <a:buFont typeface="Wingdings" panose="05000000000000000000" pitchFamily="2" charset="2"/>
              <a:buChar char="Ø"/>
            </a:pPr>
            <a:r>
              <a:rPr lang="en-US" smtClean="0"/>
              <a:t>Business memberships are issued in the name of the business and receive a certificate &amp; emblem, these are mailed to the unit president </a:t>
            </a:r>
          </a:p>
          <a:p>
            <a:pPr eaLnBrk="1" hangingPunct="1">
              <a:lnSpc>
                <a:spcPct val="90000"/>
              </a:lnSpc>
              <a:spcBef>
                <a:spcPct val="0"/>
              </a:spcBef>
            </a:pPr>
            <a:endParaRPr lang="en-US" smtClean="0"/>
          </a:p>
          <a:p>
            <a:pPr eaLnBrk="1" hangingPunct="1">
              <a:lnSpc>
                <a:spcPct val="90000"/>
              </a:lnSpc>
              <a:spcBef>
                <a:spcPct val="0"/>
              </a:spcBef>
              <a:buFont typeface="Wingdings" panose="05000000000000000000" pitchFamily="2" charset="2"/>
              <a:buChar char="Ø"/>
            </a:pPr>
            <a:r>
              <a:rPr lang="en-US" smtClean="0"/>
              <a:t>Only local PTA units join a PTA council, not businesses or individuals.</a:t>
            </a:r>
          </a:p>
          <a:p>
            <a:pPr eaLnBrk="1" hangingPunct="1">
              <a:lnSpc>
                <a:spcPct val="90000"/>
              </a:lnSpc>
              <a:spcBef>
                <a:spcPct val="0"/>
              </a:spcBef>
              <a:buFont typeface="Wingdings" panose="05000000000000000000" pitchFamily="2" charset="2"/>
              <a:buChar char="Ø"/>
            </a:pPr>
            <a:endParaRPr lang="en-US" smtClean="0"/>
          </a:p>
          <a:p>
            <a:pPr eaLnBrk="1" hangingPunct="1">
              <a:lnSpc>
                <a:spcPct val="90000"/>
              </a:lnSpc>
              <a:spcBef>
                <a:spcPct val="0"/>
              </a:spcBef>
              <a:buFont typeface="Wingdings" panose="05000000000000000000" pitchFamily="2" charset="2"/>
              <a:buChar char="Ø"/>
            </a:pPr>
            <a:r>
              <a:rPr lang="en-US" smtClean="0"/>
              <a:t>They become official PTA members when they pay their dues locally and the unit remits the dues to the state office.  Their membership is not dependent upon activation. </a:t>
            </a:r>
          </a:p>
          <a:p>
            <a:pPr eaLnBrk="1" hangingPunct="1">
              <a:lnSpc>
                <a:spcPct val="90000"/>
              </a:lnSpc>
              <a:spcBef>
                <a:spcPct val="0"/>
              </a:spcBef>
            </a:pPr>
            <a:endParaRPr lang="en-US" smtClean="0"/>
          </a:p>
          <a:p>
            <a:pPr eaLnBrk="1" hangingPunct="1">
              <a:lnSpc>
                <a:spcPct val="90000"/>
              </a:lnSpc>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DCFFB8-AE96-4347-BC1B-252BDA861799}"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p14="http://schemas.microsoft.com/office/powerpoint/2010/main" val="332243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 new PTA card was launched last year</a:t>
            </a:r>
          </a:p>
          <a:p>
            <a:pPr eaLnBrk="1" hangingPunct="1">
              <a:spcBef>
                <a:spcPct val="0"/>
              </a:spcBef>
              <a:buFontTx/>
              <a:buChar char="•"/>
            </a:pPr>
            <a:r>
              <a:rPr lang="en-US" dirty="0" smtClean="0"/>
              <a:t>It feels &amp; looks different.  More professional &amp; durable.</a:t>
            </a:r>
          </a:p>
          <a:p>
            <a:pPr eaLnBrk="1" hangingPunct="1">
              <a:spcBef>
                <a:spcPct val="0"/>
              </a:spcBef>
              <a:buFontTx/>
              <a:buChar char="•"/>
            </a:pPr>
            <a:r>
              <a:rPr lang="en-US" dirty="0" smtClean="0"/>
              <a:t> </a:t>
            </a:r>
            <a:endParaRPr lang="en-US" dirty="0" smtClean="0"/>
          </a:p>
          <a:p>
            <a:pPr eaLnBrk="1" hangingPunct="1">
              <a:spcBef>
                <a:spcPct val="0"/>
              </a:spcBef>
              <a:buFontTx/>
              <a:buChar char="•"/>
            </a:pPr>
            <a:r>
              <a:rPr lang="en-US" dirty="0" smtClean="0"/>
              <a:t> </a:t>
            </a:r>
            <a:endParaRPr lang="en-US" dirty="0" smtClean="0"/>
          </a:p>
          <a:p>
            <a:pPr eaLnBrk="1" hangingPunct="1">
              <a:spcBef>
                <a:spcPct val="0"/>
              </a:spcBef>
            </a:pPr>
            <a:endParaRPr lang="en-US" dirty="0" smtClean="0"/>
          </a:p>
          <a:p>
            <a:pPr eaLnBrk="1" hangingPunct="1">
              <a:spcBef>
                <a:spcPct val="0"/>
              </a:spcBef>
              <a:buFont typeface="Wingdings" panose="05000000000000000000" pitchFamily="2" charset="2"/>
              <a:buChar char="Ø"/>
            </a:pPr>
            <a:r>
              <a:rPr lang="en-US" dirty="0" smtClean="0"/>
              <a:t>Activation is requested but not mandatory.</a:t>
            </a:r>
          </a:p>
          <a:p>
            <a:pPr eaLnBrk="1" hangingPunct="1">
              <a:spcBef>
                <a:spcPct val="0"/>
              </a:spcBef>
              <a:buFontTx/>
              <a:buChar char="•"/>
            </a:pPr>
            <a:r>
              <a:rPr lang="en-US" dirty="0" smtClean="0"/>
              <a:t>It helps to provide “proof” to our sponsors &amp; legislators the size of our membership</a:t>
            </a:r>
          </a:p>
          <a:p>
            <a:pPr eaLnBrk="1" hangingPunct="1">
              <a:spcBef>
                <a:spcPct val="0"/>
              </a:spcBef>
            </a:pPr>
            <a:endParaRPr lang="en-US" dirty="0" smtClean="0"/>
          </a:p>
          <a:p>
            <a:pPr eaLnBrk="1" hangingPunct="1">
              <a:spcBef>
                <a:spcPct val="0"/>
              </a:spcBef>
              <a:buFont typeface="Wingdings" panose="05000000000000000000" pitchFamily="2" charset="2"/>
              <a:buChar char="Ø"/>
            </a:pPr>
            <a:r>
              <a:rPr lang="en-US" dirty="0" smtClean="0"/>
              <a:t>Activation without aggravation!  </a:t>
            </a:r>
          </a:p>
          <a:p>
            <a:pPr eaLnBrk="1" hangingPunct="1">
              <a:spcBef>
                <a:spcPct val="0"/>
              </a:spcBef>
              <a:buFontTx/>
              <a:buChar char="•"/>
            </a:pPr>
            <a:r>
              <a:rPr lang="en-US" dirty="0" smtClean="0"/>
              <a:t>See webinar available through National PTA.</a:t>
            </a:r>
          </a:p>
          <a:p>
            <a:pPr eaLnBrk="1" hangingPunct="1">
              <a:spcBef>
                <a:spcPct val="0"/>
              </a:spcBef>
              <a:buFontTx/>
              <a:buChar char="•"/>
            </a:pPr>
            <a:r>
              <a:rPr lang="en-US" dirty="0" smtClean="0"/>
              <a:t>The whole process is painless and takes about 3 minutes.</a:t>
            </a:r>
          </a:p>
          <a:p>
            <a:pPr eaLnBrk="1" hangingPunct="1">
              <a:spcBef>
                <a:spcPct val="0"/>
              </a:spcBef>
              <a:buFontTx/>
              <a:buChar char="•"/>
            </a:pPr>
            <a:r>
              <a:rPr lang="en-US" dirty="0" smtClean="0"/>
              <a:t>You will need your new PTA membership card in hand before you start.</a:t>
            </a:r>
          </a:p>
          <a:p>
            <a:pPr eaLnBrk="1" hangingPunct="1">
              <a:spcBef>
                <a:spcPct val="0"/>
              </a:spcBef>
              <a:buFontTx/>
              <a:buChar char="•"/>
            </a:pPr>
            <a:r>
              <a:rPr lang="en-US" dirty="0" smtClean="0"/>
              <a:t>Locate your unique ID number located in the top right corner of your membership card. </a:t>
            </a:r>
          </a:p>
          <a:p>
            <a:pPr eaLnBrk="1" hangingPunct="1">
              <a:spcBef>
                <a:spcPct val="0"/>
              </a:spcBef>
              <a:buFontTx/>
              <a:buChar char="•"/>
            </a:pPr>
            <a:r>
              <a:rPr lang="en-US" dirty="0" smtClean="0"/>
              <a:t>Access to the internet, the website address in on the card</a:t>
            </a:r>
          </a:p>
          <a:p>
            <a:pPr eaLnBrk="1" hangingPunct="1">
              <a:spcBef>
                <a:spcPct val="0"/>
              </a:spcBef>
              <a:buFontTx/>
              <a:buChar char="•"/>
            </a:pPr>
            <a:r>
              <a:rPr lang="en-US" dirty="0" smtClean="0"/>
              <a:t>If you don’t have access to the internet, a 800# is also printed on the card. </a:t>
            </a:r>
          </a:p>
          <a:p>
            <a:pPr eaLnBrk="1" hangingPunct="1">
              <a:spcBef>
                <a:spcPct val="0"/>
              </a:spcBef>
            </a:pPr>
            <a:endParaRPr lang="en-US" dirty="0" smtClean="0"/>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7DBD13-8C65-4BB6-93F9-F49DA5F44322}" type="slidenum">
              <a:rPr lang="en-US">
                <a:solidFill>
                  <a:srgbClr val="000000"/>
                </a:solidFill>
                <a:latin typeface="Calibri" panose="020F0502020204030204" pitchFamily="34" charset="0"/>
                <a:ea typeface="MS PGothic" panose="020B0600070205080204" pitchFamily="34" charset="-128"/>
              </a:rPr>
              <a:pPr eaLnBrk="1" hangingPunct="1"/>
              <a:t>5</a:t>
            </a:fld>
            <a:endParaRPr lang="en-US">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50957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100" smtClean="0"/>
              <a:t>It is important to keep track of the membership cards your unit has received and sells. </a:t>
            </a:r>
          </a:p>
          <a:p>
            <a:pPr eaLnBrk="1" hangingPunct="1">
              <a:lnSpc>
                <a:spcPct val="80000"/>
              </a:lnSpc>
              <a:spcBef>
                <a:spcPct val="0"/>
              </a:spcBef>
              <a:buFontTx/>
              <a:buChar char="•"/>
            </a:pPr>
            <a:r>
              <a:rPr lang="en-US" sz="1100" smtClean="0"/>
              <a:t>If your unit receives 100 cards and sells 100 memberships, then cards need to be issued to those 100 members and dues for 100 memberships turned into the state office.</a:t>
            </a:r>
          </a:p>
          <a:p>
            <a:pPr eaLnBrk="1" hangingPunct="1">
              <a:lnSpc>
                <a:spcPct val="80000"/>
              </a:lnSpc>
              <a:spcBef>
                <a:spcPct val="0"/>
              </a:spcBef>
              <a:buFontTx/>
              <a:buChar char="•"/>
            </a:pPr>
            <a:r>
              <a:rPr lang="en-US" sz="1100" smtClean="0"/>
              <a:t>Mistakes happen – let us know about any damaged or unusable cards.</a:t>
            </a:r>
          </a:p>
          <a:p>
            <a:pPr eaLnBrk="1" hangingPunct="1">
              <a:lnSpc>
                <a:spcPct val="80000"/>
              </a:lnSpc>
              <a:spcBef>
                <a:spcPct val="0"/>
              </a:spcBef>
            </a:pPr>
            <a:endParaRPr lang="en-US" sz="1100" smtClean="0"/>
          </a:p>
          <a:p>
            <a:pPr eaLnBrk="1" hangingPunct="1">
              <a:lnSpc>
                <a:spcPct val="80000"/>
              </a:lnSpc>
              <a:spcBef>
                <a:spcPct val="0"/>
              </a:spcBef>
              <a:buFont typeface="Wingdings" panose="05000000000000000000" pitchFamily="2" charset="2"/>
              <a:buChar char="Ø"/>
            </a:pPr>
            <a:r>
              <a:rPr lang="en-US" sz="1100" smtClean="0"/>
              <a:t>Work closely with the treasurer to set up a process to turn in money when memberships are sold and to ensure dues are mailed to the state office each month.</a:t>
            </a:r>
          </a:p>
          <a:p>
            <a:pPr eaLnBrk="1" hangingPunct="1">
              <a:lnSpc>
                <a:spcPct val="80000"/>
              </a:lnSpc>
              <a:spcBef>
                <a:spcPct val="0"/>
              </a:spcBef>
              <a:buFontTx/>
              <a:buChar char="•"/>
            </a:pPr>
            <a:r>
              <a:rPr lang="en-US" sz="1100" smtClean="0"/>
              <a:t>This is part of being an unit in good standing and could affect your unit’s eligibility for awards or reflections.</a:t>
            </a:r>
          </a:p>
          <a:p>
            <a:pPr eaLnBrk="1" hangingPunct="1">
              <a:lnSpc>
                <a:spcPct val="80000"/>
              </a:lnSpc>
              <a:spcBef>
                <a:spcPct val="0"/>
              </a:spcBef>
              <a:buFont typeface="Wingdings" panose="05000000000000000000" pitchFamily="2" charset="2"/>
              <a:buNone/>
            </a:pPr>
            <a:endParaRPr lang="en-US" sz="1100" smtClean="0"/>
          </a:p>
          <a:p>
            <a:pPr eaLnBrk="1" hangingPunct="1">
              <a:lnSpc>
                <a:spcPct val="80000"/>
              </a:lnSpc>
              <a:spcBef>
                <a:spcPct val="0"/>
              </a:spcBef>
              <a:buFont typeface="Wingdings" panose="05000000000000000000" pitchFamily="2" charset="2"/>
              <a:buChar char="Ø"/>
            </a:pPr>
            <a:r>
              <a:rPr lang="en-US" sz="1100" smtClean="0"/>
              <a:t>What you charge for memberships is set in your unit’s bylaws.</a:t>
            </a:r>
          </a:p>
          <a:p>
            <a:pPr eaLnBrk="1" hangingPunct="1">
              <a:lnSpc>
                <a:spcPct val="80000"/>
              </a:lnSpc>
              <a:spcBef>
                <a:spcPct val="0"/>
              </a:spcBef>
              <a:buFontTx/>
              <a:buChar char="•"/>
            </a:pPr>
            <a:r>
              <a:rPr lang="en-US" sz="1100" smtClean="0"/>
              <a:t>$4.25  for individual memberships and $5.50 for business memberships must be sent to the MO PTA office .  This covers the State &amp; National part of the dues.</a:t>
            </a:r>
          </a:p>
          <a:p>
            <a:pPr eaLnBrk="1" hangingPunct="1">
              <a:lnSpc>
                <a:spcPct val="80000"/>
              </a:lnSpc>
              <a:spcBef>
                <a:spcPct val="0"/>
              </a:spcBef>
            </a:pPr>
            <a:endParaRPr lang="en-US" sz="1100" smtClean="0"/>
          </a:p>
          <a:p>
            <a:pPr eaLnBrk="1" hangingPunct="1">
              <a:lnSpc>
                <a:spcPct val="80000"/>
              </a:lnSpc>
              <a:spcBef>
                <a:spcPct val="0"/>
              </a:spcBef>
              <a:buFont typeface="Wingdings" panose="05000000000000000000" pitchFamily="2" charset="2"/>
              <a:buChar char="Ø"/>
            </a:pPr>
            <a:r>
              <a:rPr lang="en-US" sz="1100" smtClean="0"/>
              <a:t>Use the Dues Remittance form when sending dues in.   </a:t>
            </a:r>
          </a:p>
          <a:p>
            <a:pPr eaLnBrk="1" hangingPunct="1">
              <a:lnSpc>
                <a:spcPct val="80000"/>
              </a:lnSpc>
              <a:spcBef>
                <a:spcPct val="0"/>
              </a:spcBef>
              <a:buFontTx/>
              <a:buChar char="•"/>
            </a:pPr>
            <a:r>
              <a:rPr lang="en-US" sz="1100" smtClean="0"/>
              <a:t>An example is in your handout.</a:t>
            </a:r>
          </a:p>
          <a:p>
            <a:pPr eaLnBrk="1" hangingPunct="1">
              <a:lnSpc>
                <a:spcPct val="80000"/>
              </a:lnSpc>
              <a:spcBef>
                <a:spcPct val="0"/>
              </a:spcBef>
              <a:buFontTx/>
              <a:buChar char="•"/>
            </a:pPr>
            <a:r>
              <a:rPr lang="en-US" sz="1100" smtClean="0"/>
              <a:t>Make sure it is filled out completely &amp; accurately</a:t>
            </a:r>
          </a:p>
          <a:p>
            <a:pPr eaLnBrk="1" hangingPunct="1">
              <a:lnSpc>
                <a:spcPct val="80000"/>
              </a:lnSpc>
              <a:spcBef>
                <a:spcPct val="0"/>
              </a:spcBef>
              <a:buFontTx/>
              <a:buChar char="•"/>
            </a:pPr>
            <a:r>
              <a:rPr lang="en-US" sz="1100" smtClean="0"/>
              <a:t>Many local units have similar names and it is important that the proper unit gets the credit.  </a:t>
            </a:r>
          </a:p>
          <a:p>
            <a:pPr eaLnBrk="1" hangingPunct="1">
              <a:lnSpc>
                <a:spcPct val="80000"/>
              </a:lnSpc>
              <a:spcBef>
                <a:spcPct val="0"/>
              </a:spcBef>
              <a:buFontTx/>
              <a:buChar char="•"/>
            </a:pPr>
            <a:r>
              <a:rPr lang="en-US" sz="1100" smtClean="0"/>
              <a:t>Accuracy can be ensured when the information in the state office is current and it matches information on the form.  (correct officer information)</a:t>
            </a:r>
          </a:p>
          <a:p>
            <a:pPr eaLnBrk="1" hangingPunct="1">
              <a:lnSpc>
                <a:spcPct val="80000"/>
              </a:lnSpc>
              <a:spcBef>
                <a:spcPct val="0"/>
              </a:spcBef>
              <a:buFontTx/>
              <a:buChar char="•"/>
            </a:pPr>
            <a:r>
              <a:rPr lang="en-US" sz="1100" smtClean="0"/>
              <a:t>Include a check from the treasurer – do not send cash</a:t>
            </a:r>
          </a:p>
          <a:p>
            <a:pPr eaLnBrk="1" hangingPunct="1">
              <a:lnSpc>
                <a:spcPct val="80000"/>
              </a:lnSpc>
              <a:spcBef>
                <a:spcPct val="0"/>
              </a:spcBef>
              <a:buFontTx/>
              <a:buChar char="•"/>
            </a:pPr>
            <a:endParaRPr lang="en-US" sz="1100" smtClean="0"/>
          </a:p>
          <a:p>
            <a:pPr eaLnBrk="1" hangingPunct="1">
              <a:lnSpc>
                <a:spcPct val="80000"/>
              </a:lnSpc>
              <a:spcBef>
                <a:spcPct val="0"/>
              </a:spcBef>
              <a:buFont typeface="Wingdings" panose="05000000000000000000" pitchFamily="2" charset="2"/>
              <a:buChar char="Ø"/>
            </a:pPr>
            <a:r>
              <a:rPr lang="en-US" sz="1100" smtClean="0"/>
              <a:t>When sending in business memberships remember to fill out the requested information on the form regarding the business.  </a:t>
            </a:r>
          </a:p>
          <a:p>
            <a:pPr eaLnBrk="1" hangingPunct="1">
              <a:lnSpc>
                <a:spcPct val="80000"/>
              </a:lnSpc>
              <a:spcBef>
                <a:spcPct val="0"/>
              </a:spcBef>
              <a:buFontTx/>
              <a:buChar char="•"/>
            </a:pPr>
            <a:r>
              <a:rPr lang="en-US" sz="1100" smtClean="0"/>
              <a:t>The state office will mail the business certificates and emblems to the unit’s President.  </a:t>
            </a:r>
          </a:p>
          <a:p>
            <a:pPr eaLnBrk="1" hangingPunct="1">
              <a:lnSpc>
                <a:spcPct val="80000"/>
              </a:lnSpc>
              <a:spcBef>
                <a:spcPct val="0"/>
              </a:spcBef>
              <a:buFontTx/>
              <a:buChar char="•"/>
            </a:pPr>
            <a:r>
              <a:rPr lang="en-US" sz="1100" smtClean="0"/>
              <a:t>It is important to make sure these get distributed to your business members.  </a:t>
            </a:r>
          </a:p>
          <a:p>
            <a:pPr eaLnBrk="1" hangingPunct="1">
              <a:lnSpc>
                <a:spcPct val="80000"/>
              </a:lnSpc>
              <a:spcBef>
                <a:spcPct val="0"/>
              </a:spcBef>
              <a:buFontTx/>
              <a:buChar char="•"/>
            </a:pPr>
            <a:r>
              <a:rPr lang="en-US" sz="1100" smtClean="0"/>
              <a:t>Don’t let them get lost in a stack of papers in someone’s kitchen.</a:t>
            </a:r>
          </a:p>
          <a:p>
            <a:pPr eaLnBrk="1" hangingPunct="1">
              <a:lnSpc>
                <a:spcPct val="80000"/>
              </a:lnSpc>
              <a:spcBef>
                <a:spcPct val="0"/>
              </a:spcBef>
            </a:pPr>
            <a:endParaRPr lang="en-US" sz="1100"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5F62CF-5BBC-4151-A6FF-E1539B342757}"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370116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000" dirty="0" smtClean="0"/>
              <a:t>If you are the new membership chair, ask the previous chair for their procedure book as well as any membership information they may have received from MO PTA or National PTA.</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There should be a copy of the unit’s bylaws in the procedure book.  </a:t>
            </a:r>
          </a:p>
          <a:p>
            <a:pPr eaLnBrk="1" hangingPunct="1">
              <a:lnSpc>
                <a:spcPct val="80000"/>
              </a:lnSpc>
              <a:spcBef>
                <a:spcPct val="0"/>
              </a:spcBef>
            </a:pPr>
            <a:r>
              <a:rPr lang="en-US" sz="1000" dirty="0" smtClean="0"/>
              <a:t>If there is not, ask your president for a copy.  </a:t>
            </a:r>
          </a:p>
          <a:p>
            <a:pPr eaLnBrk="1" hangingPunct="1">
              <a:lnSpc>
                <a:spcPct val="80000"/>
              </a:lnSpc>
              <a:spcBef>
                <a:spcPct val="0"/>
              </a:spcBef>
              <a:buFontTx/>
              <a:buChar char="•"/>
            </a:pPr>
            <a:r>
              <a:rPr lang="en-US" sz="1000" dirty="0" smtClean="0"/>
              <a:t>Your bylaws are going to provide valuable information about membership for your unit including when your membership year begins &amp; ends, cost of individual memberships, if business memberships available and cost, if you are a PTSA there will be details about student membership.  </a:t>
            </a:r>
          </a:p>
          <a:p>
            <a:pPr eaLnBrk="1" hangingPunct="1">
              <a:lnSpc>
                <a:spcPct val="80000"/>
              </a:lnSpc>
              <a:spcBef>
                <a:spcPct val="0"/>
              </a:spcBef>
              <a:buFontTx/>
              <a:buChar char="•"/>
            </a:pPr>
            <a:r>
              <a:rPr lang="en-US" sz="1000" dirty="0" smtClean="0"/>
              <a:t>Your bylaws need to be followed.  For example, if it states the cost of an individual membership is $5 you can not charge $7.  This would require a bylaws amendment and those procedures need to be followed.</a:t>
            </a:r>
          </a:p>
          <a:p>
            <a:pPr eaLnBrk="1" hangingPunct="1">
              <a:lnSpc>
                <a:spcPct val="80000"/>
              </a:lnSpc>
              <a:spcBef>
                <a:spcPct val="0"/>
              </a:spcBef>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Attend training when ever possible.  Schools of information, regional trainings, &amp; convention provide the opportunity to receive details about membership and to network with other PTA leaders.</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Contact your principal before school is out and before they are out of the office for the summer.</a:t>
            </a:r>
          </a:p>
          <a:p>
            <a:pPr eaLnBrk="1" hangingPunct="1">
              <a:lnSpc>
                <a:spcPct val="80000"/>
              </a:lnSpc>
              <a:spcBef>
                <a:spcPct val="0"/>
              </a:spcBef>
              <a:buFontTx/>
              <a:buChar char="•"/>
            </a:pPr>
            <a:r>
              <a:rPr lang="en-US" sz="1000" dirty="0" smtClean="0"/>
              <a:t>  Introduce yourself and form a partnership  Administrators are already making plans for next year. </a:t>
            </a:r>
          </a:p>
          <a:p>
            <a:pPr eaLnBrk="1" hangingPunct="1">
              <a:lnSpc>
                <a:spcPct val="80000"/>
              </a:lnSpc>
              <a:spcBef>
                <a:spcPct val="0"/>
              </a:spcBef>
              <a:buFontTx/>
              <a:buChar char="•"/>
            </a:pPr>
            <a:r>
              <a:rPr lang="en-US" sz="1000" dirty="0" smtClean="0"/>
              <a:t> Get his/her commitment to support PTA.  </a:t>
            </a:r>
          </a:p>
          <a:p>
            <a:pPr eaLnBrk="1" hangingPunct="1">
              <a:lnSpc>
                <a:spcPct val="80000"/>
              </a:lnSpc>
              <a:spcBef>
                <a:spcPct val="0"/>
              </a:spcBef>
            </a:pPr>
            <a:r>
              <a:rPr lang="en-US" sz="1000" dirty="0" smtClean="0"/>
              <a:t>Sometimes the principal will be willing to participate in contests.  </a:t>
            </a:r>
          </a:p>
          <a:p>
            <a:pPr eaLnBrk="1" hangingPunct="1">
              <a:lnSpc>
                <a:spcPct val="80000"/>
              </a:lnSpc>
              <a:spcBef>
                <a:spcPct val="0"/>
              </a:spcBef>
              <a:buFontTx/>
              <a:buChar char="•"/>
            </a:pPr>
            <a:r>
              <a:rPr lang="en-US" sz="1000" dirty="0" smtClean="0"/>
              <a:t>It is important to communicate frequently with the principal and obtain support/approval when planning activities.  </a:t>
            </a:r>
          </a:p>
          <a:p>
            <a:pPr eaLnBrk="1" hangingPunct="1">
              <a:lnSpc>
                <a:spcPct val="80000"/>
              </a:lnSpc>
              <a:spcBef>
                <a:spcPct val="0"/>
              </a:spcBef>
              <a:buFontTx/>
              <a:buChar char="•"/>
            </a:pPr>
            <a:r>
              <a:rPr lang="en-US" sz="1000" dirty="0" smtClean="0"/>
              <a:t>A good working relationship will be very beneficial to your membership efforts and your unit.</a:t>
            </a:r>
          </a:p>
          <a:p>
            <a:pPr eaLnBrk="1" hangingPunct="1">
              <a:lnSpc>
                <a:spcPct val="80000"/>
              </a:lnSpc>
              <a:spcBef>
                <a:spcPct val="0"/>
              </a:spcBef>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Meet with the treasurer , a new BFF – “Best Friend Forever” (at least for the next 12 months)</a:t>
            </a:r>
          </a:p>
          <a:p>
            <a:pPr eaLnBrk="1" hangingPunct="1">
              <a:lnSpc>
                <a:spcPct val="80000"/>
              </a:lnSpc>
              <a:spcBef>
                <a:spcPct val="0"/>
              </a:spcBef>
              <a:buFontTx/>
              <a:buChar char="•"/>
            </a:pPr>
            <a:r>
              <a:rPr lang="en-US" sz="1000" dirty="0" smtClean="0"/>
              <a:t>Work out a process with the treasurer for the collection and deposit of dues.  </a:t>
            </a:r>
          </a:p>
          <a:p>
            <a:pPr eaLnBrk="1" hangingPunct="1">
              <a:lnSpc>
                <a:spcPct val="80000"/>
              </a:lnSpc>
              <a:spcBef>
                <a:spcPct val="0"/>
              </a:spcBef>
              <a:buFontTx/>
              <a:buChar char="•"/>
            </a:pPr>
            <a:r>
              <a:rPr lang="en-US" sz="1000" dirty="0" smtClean="0"/>
              <a:t>Have a clear understanding between the two of you about who is going to mail dues to the state office each month.  </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Determine </a:t>
            </a:r>
            <a:r>
              <a:rPr lang="en-US" sz="1000" dirty="0" smtClean="0"/>
              <a:t>who is willing to be on the membership committee.  Have a meeting to start planning for next year.   </a:t>
            </a:r>
          </a:p>
          <a:p>
            <a:pPr eaLnBrk="1" hangingPunct="1">
              <a:lnSpc>
                <a:spcPct val="80000"/>
              </a:lnSpc>
              <a:spcBef>
                <a:spcPct val="0"/>
              </a:spcBef>
            </a:pPr>
            <a:endParaRPr lang="en-US" sz="1000" dirty="0"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394CD7-0060-4F21-9045-7E33E5DF5078}"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104029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z="1100" smtClean="0"/>
              <a:t>Setting goals is a good way to channel your membership efforts.  </a:t>
            </a:r>
          </a:p>
          <a:p>
            <a:pPr eaLnBrk="1" hangingPunct="1">
              <a:spcBef>
                <a:spcPct val="0"/>
              </a:spcBef>
              <a:buFontTx/>
              <a:buChar char="•"/>
            </a:pPr>
            <a:r>
              <a:rPr lang="en-US" sz="1100" smtClean="0"/>
              <a:t>Setting an overall goal as well as a specific goal works well .</a:t>
            </a:r>
          </a:p>
          <a:p>
            <a:pPr eaLnBrk="1" hangingPunct="1">
              <a:spcBef>
                <a:spcPct val="0"/>
              </a:spcBef>
              <a:buFontTx/>
              <a:buChar char="•"/>
            </a:pPr>
            <a:r>
              <a:rPr lang="en-US" sz="1100" smtClean="0"/>
              <a:t>2-5% growth is a good target.  </a:t>
            </a:r>
          </a:p>
          <a:p>
            <a:pPr eaLnBrk="1" hangingPunct="1">
              <a:spcBef>
                <a:spcPct val="0"/>
              </a:spcBef>
            </a:pPr>
            <a:r>
              <a:rPr lang="en-US" sz="1100" smtClean="0"/>
              <a:t>So if you had 125 members last year, a 2% growth would be 25 more this year or a total of 150 members.  A 5% growth would be an increase of about 63 members.</a:t>
            </a:r>
          </a:p>
          <a:p>
            <a:pPr eaLnBrk="1" hangingPunct="1">
              <a:spcBef>
                <a:spcPct val="0"/>
              </a:spcBef>
              <a:buFontTx/>
              <a:buChar char="•"/>
            </a:pPr>
            <a:r>
              <a:rPr lang="en-US" sz="1100" smtClean="0"/>
              <a:t>Maybe you want to focus on a particular segment of potential members</a:t>
            </a:r>
          </a:p>
          <a:p>
            <a:pPr eaLnBrk="1" hangingPunct="1">
              <a:spcBef>
                <a:spcPct val="0"/>
              </a:spcBef>
            </a:pPr>
            <a:r>
              <a:rPr lang="en-US" sz="1100" smtClean="0"/>
              <a:t>Increase male membership by 10 members/ Grow student membership by 20 members</a:t>
            </a:r>
          </a:p>
          <a:p>
            <a:pPr eaLnBrk="1" hangingPunct="1">
              <a:spcBef>
                <a:spcPct val="0"/>
              </a:spcBef>
            </a:pPr>
            <a:r>
              <a:rPr lang="en-US" sz="1100" smtClean="0"/>
              <a:t>100% of all K thru 4</a:t>
            </a:r>
            <a:r>
              <a:rPr lang="en-US" sz="1100" baseline="30000" smtClean="0"/>
              <a:t>th</a:t>
            </a:r>
            <a:r>
              <a:rPr lang="en-US" sz="1100" smtClean="0"/>
              <a:t> grade classroom teachers / All school board members</a:t>
            </a:r>
          </a:p>
          <a:p>
            <a:pPr eaLnBrk="1" hangingPunct="1">
              <a:spcBef>
                <a:spcPct val="0"/>
              </a:spcBef>
              <a:buFontTx/>
              <a:buChar char="•"/>
            </a:pPr>
            <a:r>
              <a:rPr lang="en-US" sz="1100" smtClean="0"/>
              <a:t>Your goal could be to have all your unit’s membership cards activated</a:t>
            </a:r>
          </a:p>
          <a:p>
            <a:pPr eaLnBrk="1" hangingPunct="1">
              <a:spcBef>
                <a:spcPct val="0"/>
              </a:spcBef>
              <a:buFontTx/>
              <a:buChar char="•"/>
            </a:pPr>
            <a:r>
              <a:rPr lang="en-US" sz="1100" smtClean="0"/>
              <a:t>Pick an award to work towards.  </a:t>
            </a:r>
          </a:p>
          <a:p>
            <a:pPr eaLnBrk="1" hangingPunct="1">
              <a:spcBef>
                <a:spcPct val="0"/>
              </a:spcBef>
            </a:pPr>
            <a:r>
              <a:rPr lang="en-US" sz="1100" smtClean="0"/>
              <a:t>There are several to choose from.  They are listed on the state website</a:t>
            </a:r>
          </a:p>
          <a:p>
            <a:pPr eaLnBrk="1" hangingPunct="1">
              <a:spcBef>
                <a:spcPct val="0"/>
              </a:spcBef>
              <a:buFontTx/>
              <a:buChar char="•"/>
            </a:pPr>
            <a:endParaRPr lang="en-US" sz="1100" smtClean="0"/>
          </a:p>
          <a:p>
            <a:pPr eaLnBrk="1" hangingPunct="1">
              <a:spcBef>
                <a:spcPct val="0"/>
              </a:spcBef>
              <a:buFont typeface="Wingdings" panose="05000000000000000000" pitchFamily="2" charset="2"/>
              <a:buChar char="Ø"/>
            </a:pPr>
            <a:r>
              <a:rPr lang="en-US" sz="1100" smtClean="0"/>
              <a:t>Create a marketing plan that uses strategies to promote your PTA’s value &amp; relevance. </a:t>
            </a:r>
          </a:p>
          <a:p>
            <a:pPr eaLnBrk="1" hangingPunct="1">
              <a:spcBef>
                <a:spcPct val="0"/>
              </a:spcBef>
              <a:buFontTx/>
              <a:buChar char="•"/>
            </a:pPr>
            <a:r>
              <a:rPr lang="en-US" sz="1100" smtClean="0"/>
              <a:t>Maybe create a “Top 10 Reasons to Join ABC PTA” that highlights accomplishments of your unit as well as MO PTA and National PTA.  </a:t>
            </a:r>
          </a:p>
          <a:p>
            <a:pPr eaLnBrk="1" hangingPunct="1">
              <a:spcBef>
                <a:spcPct val="0"/>
              </a:spcBef>
              <a:buFontTx/>
              <a:buChar char="•"/>
            </a:pPr>
            <a:r>
              <a:rPr lang="en-US" sz="1100" smtClean="0"/>
              <a:t>Attract new members and motivate current members to renew by reminding them about the impact PTA has on the community, school and families </a:t>
            </a:r>
          </a:p>
          <a:p>
            <a:pPr eaLnBrk="1" hangingPunct="1">
              <a:spcBef>
                <a:spcPct val="0"/>
              </a:spcBef>
              <a:buFontTx/>
              <a:buChar char="•"/>
            </a:pPr>
            <a:r>
              <a:rPr lang="en-US" sz="1100" smtClean="0"/>
              <a:t>People will join your PTA if they find value in what you do </a:t>
            </a:r>
          </a:p>
          <a:p>
            <a:pPr eaLnBrk="1" hangingPunct="1">
              <a:spcBef>
                <a:spcPct val="0"/>
              </a:spcBef>
              <a:buFontTx/>
              <a:buChar char="•"/>
            </a:pPr>
            <a:r>
              <a:rPr lang="en-US" sz="1100" smtClean="0"/>
              <a:t>Always promote the member benefit providers</a:t>
            </a:r>
          </a:p>
          <a:p>
            <a:pPr eaLnBrk="1" hangingPunct="1">
              <a:spcBef>
                <a:spcPct val="0"/>
              </a:spcBef>
              <a:buFontTx/>
              <a:buChar char="•"/>
            </a:pPr>
            <a:endParaRPr lang="en-US" sz="1100" smtClean="0"/>
          </a:p>
          <a:p>
            <a:pPr eaLnBrk="1" hangingPunct="1">
              <a:spcBef>
                <a:spcPct val="0"/>
              </a:spcBef>
            </a:pPr>
            <a:r>
              <a:rPr lang="en-US" sz="1100" smtClean="0"/>
              <a:t>Having a membership theme can sometimes help put creativity and life in the campaign. </a:t>
            </a:r>
          </a:p>
          <a:p>
            <a:pPr eaLnBrk="1" hangingPunct="1">
              <a:spcBef>
                <a:spcPct val="0"/>
              </a:spcBef>
              <a:buFontTx/>
              <a:buChar char="•"/>
            </a:pPr>
            <a:r>
              <a:rPr lang="en-US" sz="1100" smtClean="0"/>
              <a:t>Your unit can develop one of it’s own.  Maybe it goes along with an event that is happening in the building or district.  It could center around the school’s mascot.  </a:t>
            </a:r>
          </a:p>
          <a:p>
            <a:pPr eaLnBrk="1" hangingPunct="1">
              <a:spcBef>
                <a:spcPct val="0"/>
              </a:spcBef>
              <a:buFontTx/>
              <a:buChar char="•"/>
            </a:pPr>
            <a:r>
              <a:rPr lang="en-US" sz="1100" smtClean="0"/>
              <a:t>You could choose to use the state membership theme </a:t>
            </a:r>
          </a:p>
          <a:p>
            <a:pPr eaLnBrk="1" hangingPunct="1">
              <a:spcBef>
                <a:spcPct val="0"/>
              </a:spcBef>
              <a:buFontTx/>
              <a:buChar char="•"/>
            </a:pPr>
            <a:endParaRPr lang="en-US" sz="1100" smtClean="0"/>
          </a:p>
          <a:p>
            <a:pPr eaLnBrk="1" hangingPunct="1">
              <a:spcBef>
                <a:spcPct val="0"/>
              </a:spcBef>
            </a:pPr>
            <a:endParaRPr lang="en-US" sz="1100" smtClean="0"/>
          </a:p>
          <a:p>
            <a:pPr eaLnBrk="1" hangingPunct="1">
              <a:spcBef>
                <a:spcPct val="0"/>
              </a:spcBef>
            </a:pPr>
            <a:endParaRPr lang="en-US" sz="1100"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1AE212-DDDE-4C26-949B-FCE61DD7D5C4}" type="slidenum">
              <a:rPr lang="en-US">
                <a:latin typeface="Calibri" panose="020F0502020204030204" pitchFamily="34" charset="0"/>
              </a:rPr>
              <a:pPr eaLnBrk="1" hangingPunct="1"/>
              <a:t>8</a:t>
            </a:fld>
            <a:endParaRPr lang="en-US">
              <a:latin typeface="Calibri" panose="020F0502020204030204" pitchFamily="34" charset="0"/>
            </a:endParaRPr>
          </a:p>
        </p:txBody>
      </p:sp>
    </p:spTree>
    <p:extLst>
      <p:ext uri="{BB962C8B-B14F-4D97-AF65-F5344CB8AC3E}">
        <p14:creationId xmlns:p14="http://schemas.microsoft.com/office/powerpoint/2010/main" val="143236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other theme possibilities</a:t>
            </a:r>
            <a:r>
              <a:rPr lang="en-US" baseline="0" dirty="0" smtClean="0"/>
              <a:t> on flip chart</a:t>
            </a:r>
          </a:p>
          <a:p>
            <a:endParaRPr lang="en-US" dirty="0"/>
          </a:p>
        </p:txBody>
      </p:sp>
      <p:sp>
        <p:nvSpPr>
          <p:cNvPr id="4" name="Slide Number Placeholder 3"/>
          <p:cNvSpPr>
            <a:spLocks noGrp="1"/>
          </p:cNvSpPr>
          <p:nvPr>
            <p:ph type="sldNum" sz="quarter" idx="10"/>
          </p:nvPr>
        </p:nvSpPr>
        <p:spPr/>
        <p:txBody>
          <a:bodyPr/>
          <a:lstStyle/>
          <a:p>
            <a:fld id="{BCCC1D2F-EC94-4CAD-AB1F-DCA8FE8AEEC9}" type="slidenum">
              <a:rPr lang="en-US" smtClean="0"/>
              <a:pPr/>
              <a:t>9</a:t>
            </a:fld>
            <a:endParaRPr lang="en-US"/>
          </a:p>
        </p:txBody>
      </p:sp>
    </p:spTree>
    <p:extLst>
      <p:ext uri="{BB962C8B-B14F-4D97-AF65-F5344CB8AC3E}">
        <p14:creationId xmlns:p14="http://schemas.microsoft.com/office/powerpoint/2010/main" val="166267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2A4CE35-E7C1-4163-A2CD-8C6438CCC451}" type="datetimeFigureOut">
              <a:rPr lang="en-US"/>
              <a:pPr/>
              <a:t>10/6/2013</a:t>
            </a:fld>
            <a:endParaRPr lang="en-U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8857356-F46E-47AE-B737-4B826C9D9A72}" type="slidenum">
              <a:rPr lang="en-US"/>
              <a:pPr/>
              <a:t>‹#›</a:t>
            </a:fld>
            <a:endParaRPr lang="en-US"/>
          </a:p>
        </p:txBody>
      </p:sp>
    </p:spTree>
    <p:extLst>
      <p:ext uri="{BB962C8B-B14F-4D97-AF65-F5344CB8AC3E}">
        <p14:creationId xmlns:p14="http://schemas.microsoft.com/office/powerpoint/2010/main" val="194270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221674-8A39-40DE-AFB4-F26875D49A5A}" type="datetimeFigureOut">
              <a:rPr lang="en-US"/>
              <a:pPr/>
              <a:t>10/6/2013</a:t>
            </a:fld>
            <a:endParaRPr lang="en-U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F626913-8877-42BE-8EDB-757F67618CF2}" type="slidenum">
              <a:rPr lang="en-US"/>
              <a:pPr/>
              <a:t>‹#›</a:t>
            </a:fld>
            <a:endParaRPr lang="en-US"/>
          </a:p>
        </p:txBody>
      </p:sp>
    </p:spTree>
    <p:extLst>
      <p:ext uri="{BB962C8B-B14F-4D97-AF65-F5344CB8AC3E}">
        <p14:creationId xmlns:p14="http://schemas.microsoft.com/office/powerpoint/2010/main" val="4007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C62BE6-87A0-4DE6-923D-CB12773C0A67}" type="datetimeFigureOut">
              <a:rPr lang="en-US"/>
              <a:pPr/>
              <a:t>10/6/2013</a:t>
            </a:fld>
            <a:endParaRPr lang="en-U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48E1FA3-EDA4-4B43-A47D-E965818F08B7}" type="slidenum">
              <a:rPr lang="en-US"/>
              <a:pPr/>
              <a:t>‹#›</a:t>
            </a:fld>
            <a:endParaRPr lang="en-US"/>
          </a:p>
        </p:txBody>
      </p:sp>
    </p:spTree>
    <p:extLst>
      <p:ext uri="{BB962C8B-B14F-4D97-AF65-F5344CB8AC3E}">
        <p14:creationId xmlns:p14="http://schemas.microsoft.com/office/powerpoint/2010/main" val="97397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E6238D-0FD4-4AF8-9F65-30EC5B418185}" type="datetimeFigureOut">
              <a:rPr lang="en-US"/>
              <a:pPr/>
              <a:t>10/6/2013</a:t>
            </a:fld>
            <a:endParaRPr lang="en-U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83527E6-AAAF-4016-96C7-D6FFE471E09E}" type="slidenum">
              <a:rPr lang="en-US"/>
              <a:pPr/>
              <a:t>‹#›</a:t>
            </a:fld>
            <a:endParaRPr lang="en-US"/>
          </a:p>
        </p:txBody>
      </p:sp>
    </p:spTree>
    <p:extLst>
      <p:ext uri="{BB962C8B-B14F-4D97-AF65-F5344CB8AC3E}">
        <p14:creationId xmlns:p14="http://schemas.microsoft.com/office/powerpoint/2010/main" val="373877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2E74F97-A838-401E-A4BA-B5030098C2F0}" type="datetimeFigureOut">
              <a:rPr lang="en-US"/>
              <a:pPr/>
              <a:t>10/6/2013</a:t>
            </a:fld>
            <a:endParaRPr lang="en-U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46C630F-8D89-4BD5-87FE-D146041EACCB}" type="slidenum">
              <a:rPr lang="en-US"/>
              <a:pPr/>
              <a:t>‹#›</a:t>
            </a:fld>
            <a:endParaRPr lang="en-US"/>
          </a:p>
        </p:txBody>
      </p:sp>
    </p:spTree>
    <p:extLst>
      <p:ext uri="{BB962C8B-B14F-4D97-AF65-F5344CB8AC3E}">
        <p14:creationId xmlns:p14="http://schemas.microsoft.com/office/powerpoint/2010/main" val="23256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D6C98A-48DC-4988-A34B-3EEC1C1FA742}" type="datetimeFigureOut">
              <a:rPr lang="en-US"/>
              <a:pPr/>
              <a:t>10/6/2013</a:t>
            </a:fld>
            <a:endParaRPr lang="en-US"/>
          </a:p>
        </p:txBody>
      </p:sp>
      <p:sp>
        <p:nvSpPr>
          <p:cNvPr id="6" name="Footer Placeholder 4"/>
          <p:cNvSpPr>
            <a:spLocks noGrp="1"/>
          </p:cNvSpPr>
          <p:nvPr>
            <p:ph type="ftr" sz="quarter" idx="11"/>
          </p:nvPr>
        </p:nvSpPr>
        <p:spPr/>
        <p:txBody>
          <a:bodyPr/>
          <a:lstStyle>
            <a:lvl1pPr>
              <a:defRPr/>
            </a:lvl1pPr>
          </a:lstStyle>
          <a:p>
            <a:endParaRPr lang="es-ES"/>
          </a:p>
        </p:txBody>
      </p:sp>
      <p:sp>
        <p:nvSpPr>
          <p:cNvPr id="7" name="Slide Number Placeholder 5"/>
          <p:cNvSpPr>
            <a:spLocks noGrp="1"/>
          </p:cNvSpPr>
          <p:nvPr>
            <p:ph type="sldNum" sz="quarter" idx="12"/>
          </p:nvPr>
        </p:nvSpPr>
        <p:spPr/>
        <p:txBody>
          <a:bodyPr/>
          <a:lstStyle>
            <a:lvl1pPr>
              <a:defRPr/>
            </a:lvl1pPr>
          </a:lstStyle>
          <a:p>
            <a:fld id="{BC586803-552A-4B51-BD92-13B137C22D5F}" type="slidenum">
              <a:rPr lang="en-US"/>
              <a:pPr/>
              <a:t>‹#›</a:t>
            </a:fld>
            <a:endParaRPr lang="en-US"/>
          </a:p>
        </p:txBody>
      </p:sp>
    </p:spTree>
    <p:extLst>
      <p:ext uri="{BB962C8B-B14F-4D97-AF65-F5344CB8AC3E}">
        <p14:creationId xmlns:p14="http://schemas.microsoft.com/office/powerpoint/2010/main" val="420524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A6D601C-903E-486B-9CE4-DA62823CE424}" type="datetimeFigureOut">
              <a:rPr lang="en-US"/>
              <a:pPr/>
              <a:t>10/6/2013</a:t>
            </a:fld>
            <a:endParaRPr lang="en-US"/>
          </a:p>
        </p:txBody>
      </p:sp>
      <p:sp>
        <p:nvSpPr>
          <p:cNvPr id="8" name="Footer Placeholder 4"/>
          <p:cNvSpPr>
            <a:spLocks noGrp="1"/>
          </p:cNvSpPr>
          <p:nvPr>
            <p:ph type="ftr" sz="quarter" idx="11"/>
          </p:nvPr>
        </p:nvSpPr>
        <p:spPr/>
        <p:txBody>
          <a:bodyPr/>
          <a:lstStyle>
            <a:lvl1pPr>
              <a:defRPr/>
            </a:lvl1pPr>
          </a:lstStyle>
          <a:p>
            <a:endParaRPr lang="es-ES"/>
          </a:p>
        </p:txBody>
      </p:sp>
      <p:sp>
        <p:nvSpPr>
          <p:cNvPr id="9" name="Slide Number Placeholder 5"/>
          <p:cNvSpPr>
            <a:spLocks noGrp="1"/>
          </p:cNvSpPr>
          <p:nvPr>
            <p:ph type="sldNum" sz="quarter" idx="12"/>
          </p:nvPr>
        </p:nvSpPr>
        <p:spPr/>
        <p:txBody>
          <a:bodyPr/>
          <a:lstStyle>
            <a:lvl1pPr>
              <a:defRPr/>
            </a:lvl1pPr>
          </a:lstStyle>
          <a:p>
            <a:fld id="{9CB7EEBC-2297-4541-9B82-03EB4DC17811}" type="slidenum">
              <a:rPr lang="en-US"/>
              <a:pPr/>
              <a:t>‹#›</a:t>
            </a:fld>
            <a:endParaRPr lang="en-US"/>
          </a:p>
        </p:txBody>
      </p:sp>
    </p:spTree>
    <p:extLst>
      <p:ext uri="{BB962C8B-B14F-4D97-AF65-F5344CB8AC3E}">
        <p14:creationId xmlns:p14="http://schemas.microsoft.com/office/powerpoint/2010/main" val="281177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42B8201-9D2A-45A8-94C3-266634029250}" type="datetimeFigureOut">
              <a:rPr lang="en-US"/>
              <a:pPr/>
              <a:t>10/6/2013</a:t>
            </a:fld>
            <a:endParaRPr lang="en-US"/>
          </a:p>
        </p:txBody>
      </p:sp>
      <p:sp>
        <p:nvSpPr>
          <p:cNvPr id="4" name="Footer Placeholder 4"/>
          <p:cNvSpPr>
            <a:spLocks noGrp="1"/>
          </p:cNvSpPr>
          <p:nvPr>
            <p:ph type="ftr" sz="quarter" idx="11"/>
          </p:nvPr>
        </p:nvSpPr>
        <p:spPr/>
        <p:txBody>
          <a:bodyPr/>
          <a:lstStyle>
            <a:lvl1pPr>
              <a:defRPr/>
            </a:lvl1pPr>
          </a:lstStyle>
          <a:p>
            <a:endParaRPr lang="es-ES"/>
          </a:p>
        </p:txBody>
      </p:sp>
      <p:sp>
        <p:nvSpPr>
          <p:cNvPr id="5" name="Slide Number Placeholder 5"/>
          <p:cNvSpPr>
            <a:spLocks noGrp="1"/>
          </p:cNvSpPr>
          <p:nvPr>
            <p:ph type="sldNum" sz="quarter" idx="12"/>
          </p:nvPr>
        </p:nvSpPr>
        <p:spPr/>
        <p:txBody>
          <a:bodyPr/>
          <a:lstStyle>
            <a:lvl1pPr>
              <a:defRPr/>
            </a:lvl1pPr>
          </a:lstStyle>
          <a:p>
            <a:fld id="{3CC8BF3E-334E-4209-8F4F-69F56B16AB99}" type="slidenum">
              <a:rPr lang="en-US"/>
              <a:pPr/>
              <a:t>‹#›</a:t>
            </a:fld>
            <a:endParaRPr lang="en-US"/>
          </a:p>
        </p:txBody>
      </p:sp>
    </p:spTree>
    <p:extLst>
      <p:ext uri="{BB962C8B-B14F-4D97-AF65-F5344CB8AC3E}">
        <p14:creationId xmlns:p14="http://schemas.microsoft.com/office/powerpoint/2010/main" val="287976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5F39BB3-F73F-44BD-A224-7F8AA8F2DB05}" type="datetimeFigureOut">
              <a:rPr lang="en-US"/>
              <a:pPr/>
              <a:t>10/6/2013</a:t>
            </a:fld>
            <a:endParaRPr lang="en-US"/>
          </a:p>
        </p:txBody>
      </p:sp>
      <p:sp>
        <p:nvSpPr>
          <p:cNvPr id="3" name="Footer Placeholder 4"/>
          <p:cNvSpPr>
            <a:spLocks noGrp="1"/>
          </p:cNvSpPr>
          <p:nvPr>
            <p:ph type="ftr" sz="quarter" idx="11"/>
          </p:nvPr>
        </p:nvSpPr>
        <p:spPr/>
        <p:txBody>
          <a:bodyPr/>
          <a:lstStyle>
            <a:lvl1pPr>
              <a:defRPr/>
            </a:lvl1pPr>
          </a:lstStyle>
          <a:p>
            <a:endParaRPr lang="es-ES"/>
          </a:p>
        </p:txBody>
      </p:sp>
      <p:sp>
        <p:nvSpPr>
          <p:cNvPr id="4" name="Slide Number Placeholder 5"/>
          <p:cNvSpPr>
            <a:spLocks noGrp="1"/>
          </p:cNvSpPr>
          <p:nvPr>
            <p:ph type="sldNum" sz="quarter" idx="12"/>
          </p:nvPr>
        </p:nvSpPr>
        <p:spPr/>
        <p:txBody>
          <a:bodyPr/>
          <a:lstStyle>
            <a:lvl1pPr>
              <a:defRPr/>
            </a:lvl1pPr>
          </a:lstStyle>
          <a:p>
            <a:fld id="{B02A1B6F-5137-4EB4-9142-C53DBEFEF2EF}" type="slidenum">
              <a:rPr lang="en-US"/>
              <a:pPr/>
              <a:t>‹#›</a:t>
            </a:fld>
            <a:endParaRPr lang="en-US"/>
          </a:p>
        </p:txBody>
      </p:sp>
    </p:spTree>
    <p:extLst>
      <p:ext uri="{BB962C8B-B14F-4D97-AF65-F5344CB8AC3E}">
        <p14:creationId xmlns:p14="http://schemas.microsoft.com/office/powerpoint/2010/main" val="17632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1DF919D-E00F-4B0B-81EE-277304C33718}" type="datetimeFigureOut">
              <a:rPr lang="en-US"/>
              <a:pPr/>
              <a:t>10/6/2013</a:t>
            </a:fld>
            <a:endParaRPr lang="en-US"/>
          </a:p>
        </p:txBody>
      </p:sp>
      <p:sp>
        <p:nvSpPr>
          <p:cNvPr id="6" name="Footer Placeholder 4"/>
          <p:cNvSpPr>
            <a:spLocks noGrp="1"/>
          </p:cNvSpPr>
          <p:nvPr>
            <p:ph type="ftr" sz="quarter" idx="11"/>
          </p:nvPr>
        </p:nvSpPr>
        <p:spPr/>
        <p:txBody>
          <a:bodyPr/>
          <a:lstStyle>
            <a:lvl1pPr>
              <a:defRPr/>
            </a:lvl1pPr>
          </a:lstStyle>
          <a:p>
            <a:endParaRPr lang="es-ES"/>
          </a:p>
        </p:txBody>
      </p:sp>
      <p:sp>
        <p:nvSpPr>
          <p:cNvPr id="7" name="Slide Number Placeholder 5"/>
          <p:cNvSpPr>
            <a:spLocks noGrp="1"/>
          </p:cNvSpPr>
          <p:nvPr>
            <p:ph type="sldNum" sz="quarter" idx="12"/>
          </p:nvPr>
        </p:nvSpPr>
        <p:spPr/>
        <p:txBody>
          <a:bodyPr/>
          <a:lstStyle>
            <a:lvl1pPr>
              <a:defRPr/>
            </a:lvl1pPr>
          </a:lstStyle>
          <a:p>
            <a:fld id="{D0450A99-7E92-44AE-9566-09109039414A}" type="slidenum">
              <a:rPr lang="en-US"/>
              <a:pPr/>
              <a:t>‹#›</a:t>
            </a:fld>
            <a:endParaRPr lang="en-US"/>
          </a:p>
        </p:txBody>
      </p:sp>
    </p:spTree>
    <p:extLst>
      <p:ext uri="{BB962C8B-B14F-4D97-AF65-F5344CB8AC3E}">
        <p14:creationId xmlns:p14="http://schemas.microsoft.com/office/powerpoint/2010/main" val="52724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EA4713-8D5B-4CDD-96D6-D50859DC9232}" type="datetimeFigureOut">
              <a:rPr lang="en-US"/>
              <a:pPr/>
              <a:t>10/6/2013</a:t>
            </a:fld>
            <a:endParaRPr lang="en-US"/>
          </a:p>
        </p:txBody>
      </p:sp>
      <p:sp>
        <p:nvSpPr>
          <p:cNvPr id="6" name="Footer Placeholder 4"/>
          <p:cNvSpPr>
            <a:spLocks noGrp="1"/>
          </p:cNvSpPr>
          <p:nvPr>
            <p:ph type="ftr" sz="quarter" idx="11"/>
          </p:nvPr>
        </p:nvSpPr>
        <p:spPr/>
        <p:txBody>
          <a:bodyPr/>
          <a:lstStyle>
            <a:lvl1pPr>
              <a:defRPr/>
            </a:lvl1pPr>
          </a:lstStyle>
          <a:p>
            <a:endParaRPr lang="es-ES"/>
          </a:p>
        </p:txBody>
      </p:sp>
      <p:sp>
        <p:nvSpPr>
          <p:cNvPr id="7" name="Slide Number Placeholder 5"/>
          <p:cNvSpPr>
            <a:spLocks noGrp="1"/>
          </p:cNvSpPr>
          <p:nvPr>
            <p:ph type="sldNum" sz="quarter" idx="12"/>
          </p:nvPr>
        </p:nvSpPr>
        <p:spPr/>
        <p:txBody>
          <a:bodyPr/>
          <a:lstStyle>
            <a:lvl1pPr>
              <a:defRPr/>
            </a:lvl1pPr>
          </a:lstStyle>
          <a:p>
            <a:fld id="{DB5D3392-AF7F-46FD-AA8A-11BA31610D8A}" type="slidenum">
              <a:rPr lang="en-US"/>
              <a:pPr/>
              <a:t>‹#›</a:t>
            </a:fld>
            <a:endParaRPr lang="en-US"/>
          </a:p>
        </p:txBody>
      </p:sp>
    </p:spTree>
    <p:extLst>
      <p:ext uri="{BB962C8B-B14F-4D97-AF65-F5344CB8AC3E}">
        <p14:creationId xmlns:p14="http://schemas.microsoft.com/office/powerpoint/2010/main" val="278142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B86340CD-F4E1-4A31-8DF3-649C350F63A9}" type="datetimeFigureOut">
              <a:rPr lang="en-US"/>
              <a:pPr/>
              <a:t>10/6/2013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8CE4C85-12BB-4C8D-9691-9C47AA1AC7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pt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7.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10" Type="http://schemas.openxmlformats.org/officeDocument/2006/relationships/image" Target="../media/image16.emf"/><Relationship Id="rId4" Type="http://schemas.openxmlformats.org/officeDocument/2006/relationships/image" Target="../media/image17.png"/><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dirty="0" smtClean="0"/>
              <a:t>Membership Workshop </a:t>
            </a:r>
            <a:r>
              <a:rPr lang="en-US" dirty="0" smtClean="0"/>
              <a:t/>
            </a:r>
            <a:br>
              <a:rPr lang="en-US" dirty="0" smtClean="0"/>
            </a:br>
            <a:r>
              <a:rPr lang="en-US" dirty="0" smtClean="0"/>
              <a:t>Convention </a:t>
            </a:r>
            <a:r>
              <a:rPr lang="en-US" dirty="0" smtClean="0"/>
              <a:t>2013</a:t>
            </a:r>
            <a:endParaRPr lang="en-US" dirty="0" smtClean="0"/>
          </a:p>
        </p:txBody>
      </p:sp>
      <p:sp>
        <p:nvSpPr>
          <p:cNvPr id="3075" name="Text Placeholder 5"/>
          <p:cNvSpPr>
            <a:spLocks noGrp="1"/>
          </p:cNvSpPr>
          <p:nvPr>
            <p:ph type="body" sz="half" idx="2"/>
          </p:nvPr>
        </p:nvSpPr>
        <p:spPr/>
        <p:txBody>
          <a:bodyPr/>
          <a:lstStyle/>
          <a:p>
            <a:pPr algn="ctr" eaLnBrk="1" hangingPunct="1"/>
            <a:r>
              <a:rPr lang="en-US" sz="4000" b="1" dirty="0" smtClean="0">
                <a:latin typeface="BRADDON"/>
              </a:rPr>
              <a:t>“I Love PTA, </a:t>
            </a:r>
          </a:p>
          <a:p>
            <a:pPr algn="ctr" eaLnBrk="1" hangingPunct="1"/>
            <a:r>
              <a:rPr lang="en-US" sz="4000" b="1" dirty="0" smtClean="0">
                <a:latin typeface="BRADDON"/>
              </a:rPr>
              <a:t>More than Ever</a:t>
            </a:r>
            <a:r>
              <a:rPr lang="en-US" sz="4000" b="1" dirty="0" smtClean="0">
                <a:latin typeface="BRADDON"/>
              </a:rPr>
              <a:t>!”</a:t>
            </a:r>
            <a:endParaRPr lang="en-US" sz="4000" b="1" dirty="0" smtClean="0">
              <a:latin typeface="BRADDON"/>
            </a:endParaRPr>
          </a:p>
        </p:txBody>
      </p:sp>
      <p:sp>
        <p:nvSpPr>
          <p:cNvPr id="3076" name="WordArt 2"/>
          <p:cNvSpPr>
            <a:spLocks noChangeArrowheads="1" noChangeShapeType="1" noTextEdit="1"/>
          </p:cNvSpPr>
          <p:nvPr/>
        </p:nvSpPr>
        <p:spPr bwMode="auto">
          <a:xfrm>
            <a:off x="0" y="457200"/>
            <a:ext cx="2562225" cy="2790825"/>
          </a:xfrm>
          <a:prstGeom prst="rect">
            <a:avLst/>
          </a:prstGeom>
        </p:spPr>
        <p:txBody>
          <a:bodyPr wrap="none" fromWordArt="1">
            <a:prstTxWarp prst="textDeflate">
              <a:avLst>
                <a:gd name="adj" fmla="val 18750"/>
              </a:avLst>
            </a:prstTxWarp>
          </a:bodyPr>
          <a:lstStyle/>
          <a:p>
            <a:pPr algn="ctr"/>
            <a:endParaRPr lang="es-ES" sz="3600" b="1" kern="10">
              <a:ln w="9525">
                <a:solidFill>
                  <a:srgbClr val="000000"/>
                </a:solidFill>
                <a:round/>
                <a:headEnd/>
                <a:tailEnd/>
              </a:ln>
              <a:solidFill>
                <a:srgbClr val="040910"/>
              </a:solidFill>
              <a:latin typeface="Angsana New" panose="02020603050405020304" pitchFamily="18" charset="-34"/>
              <a:cs typeface="Angsana New" panose="02020603050405020304" pitchFamily="18" charset="-34"/>
            </a:endParaRPr>
          </a:p>
        </p:txBody>
      </p:sp>
      <p:sp>
        <p:nvSpPr>
          <p:cNvPr id="30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41400"/>
            <a:ext cx="3343275" cy="353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6629400" cy="795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892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17411" name="Content Placeholder 5"/>
          <p:cNvSpPr>
            <a:spLocks noGrp="1"/>
          </p:cNvSpPr>
          <p:nvPr>
            <p:ph idx="1"/>
          </p:nvPr>
        </p:nvSpPr>
        <p:spPr>
          <a:xfrm>
            <a:off x="3962400" y="914400"/>
            <a:ext cx="4876800" cy="5638800"/>
          </a:xfrm>
        </p:spPr>
        <p:txBody>
          <a:bodyPr/>
          <a:lstStyle/>
          <a:p>
            <a:pPr eaLnBrk="1" hangingPunct="1"/>
            <a:r>
              <a:rPr lang="en-US" dirty="0" smtClean="0"/>
              <a:t>Plan </a:t>
            </a:r>
            <a:r>
              <a:rPr lang="en-US" dirty="0" smtClean="0"/>
              <a:t>of Work</a:t>
            </a:r>
          </a:p>
          <a:p>
            <a:pPr eaLnBrk="1" hangingPunct="1"/>
            <a:r>
              <a:rPr lang="en-US" dirty="0" smtClean="0"/>
              <a:t>Prepare budget request</a:t>
            </a:r>
          </a:p>
          <a:p>
            <a:pPr eaLnBrk="1" hangingPunct="1"/>
            <a:r>
              <a:rPr lang="en-US" dirty="0" smtClean="0"/>
              <a:t>Membership Form </a:t>
            </a:r>
          </a:p>
          <a:p>
            <a:pPr eaLnBrk="1" hangingPunct="1"/>
            <a:r>
              <a:rPr lang="en-US" dirty="0" smtClean="0"/>
              <a:t>Visiting Businesses</a:t>
            </a:r>
          </a:p>
          <a:p>
            <a:pPr eaLnBrk="1" hangingPunct="1"/>
            <a:r>
              <a:rPr lang="en-US" dirty="0" smtClean="0"/>
              <a:t>The Secretary – a “BFF”</a:t>
            </a:r>
          </a:p>
          <a:p>
            <a:pPr eaLnBrk="1" hangingPunct="1"/>
            <a:r>
              <a:rPr lang="en-US" dirty="0" smtClean="0"/>
              <a:t>Check out resources</a:t>
            </a:r>
          </a:p>
          <a:p>
            <a:pPr eaLnBrk="1" hangingPunct="1">
              <a:buFont typeface="Arial" panose="020B0604020202020204" pitchFamily="34" charset="0"/>
              <a:buNone/>
            </a:pPr>
            <a:r>
              <a:rPr lang="en-US" dirty="0" smtClean="0"/>
              <a:t>		</a:t>
            </a:r>
          </a:p>
          <a:p>
            <a:pPr eaLnBrk="1" hangingPunct="1"/>
            <a:endParaRPr lang="en-US" dirty="0" smtClean="0"/>
          </a:p>
        </p:txBody>
      </p:sp>
    </p:spTree>
    <p:extLst>
      <p:ext uri="{BB962C8B-B14F-4D97-AF65-F5344CB8AC3E}">
        <p14:creationId xmlns:p14="http://schemas.microsoft.com/office/powerpoint/2010/main" val="682060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eaLnBrk="1" hangingPunct="1"/>
            <a:r>
              <a:rPr lang="en-US" sz="4000" b="1" smtClean="0"/>
              <a:t/>
            </a:r>
            <a:br>
              <a:rPr lang="en-US" sz="4000" b="1" smtClean="0"/>
            </a:br>
            <a:r>
              <a:rPr lang="en-US" b="1" smtClean="0">
                <a:latin typeface="Tahoma" panose="020B0604030504040204" pitchFamily="34" charset="0"/>
                <a:cs typeface="Tahoma" panose="020B0604030504040204" pitchFamily="34" charset="0"/>
              </a:rPr>
              <a:t>Your Membership Plan</a:t>
            </a:r>
            <a:r>
              <a:rPr lang="en-US" smtClean="0">
                <a:latin typeface="Tahoma" panose="020B0604030504040204" pitchFamily="34" charset="0"/>
                <a:cs typeface="Tahoma" panose="020B0604030504040204" pitchFamily="34" charset="0"/>
              </a:rPr>
              <a:t/>
            </a:r>
            <a:br>
              <a:rPr lang="en-US" smtClean="0">
                <a:latin typeface="Tahoma" panose="020B0604030504040204" pitchFamily="34" charset="0"/>
                <a:cs typeface="Tahoma" panose="020B0604030504040204" pitchFamily="34" charset="0"/>
              </a:rPr>
            </a:br>
            <a:endParaRPr lang="en-US" smtClean="0">
              <a:latin typeface="Tahoma" panose="020B0604030504040204" pitchFamily="34" charset="0"/>
              <a:cs typeface="Tahoma" panose="020B0604030504040204" pitchFamily="34" charset="0"/>
            </a:endParaRPr>
          </a:p>
        </p:txBody>
      </p:sp>
      <p:sp>
        <p:nvSpPr>
          <p:cNvPr id="13315" name="Content Placeholder 2"/>
          <p:cNvSpPr>
            <a:spLocks noGrp="1"/>
          </p:cNvSpPr>
          <p:nvPr>
            <p:ph sz="half" idx="1"/>
          </p:nvPr>
        </p:nvSpPr>
        <p:spPr>
          <a:xfrm>
            <a:off x="457200" y="2057400"/>
            <a:ext cx="5029200" cy="4068763"/>
          </a:xfrm>
        </p:spPr>
        <p:txBody>
          <a:bodyPr/>
          <a:lstStyle/>
          <a:p>
            <a:pPr eaLnBrk="1" hangingPunct="1">
              <a:buFont typeface="Arial" panose="020B0604020202020204" pitchFamily="34" charset="0"/>
              <a:buNone/>
            </a:pPr>
            <a:r>
              <a:rPr lang="en-US" sz="3600" smtClean="0"/>
              <a:t> </a:t>
            </a:r>
          </a:p>
          <a:p>
            <a:pPr eaLnBrk="1" hangingPunct="1"/>
            <a:r>
              <a:rPr lang="en-US" sz="3200" smtClean="0"/>
              <a:t>It is a year – round activity</a:t>
            </a:r>
          </a:p>
          <a:p>
            <a:pPr eaLnBrk="1" hangingPunct="1"/>
            <a:r>
              <a:rPr lang="en-US" sz="3200" smtClean="0"/>
              <a:t>You are marketing &amp; selling a product</a:t>
            </a:r>
          </a:p>
        </p:txBody>
      </p:sp>
      <p:sp>
        <p:nvSpPr>
          <p:cNvPr id="13316" name="Content Placeholder 6"/>
          <p:cNvSpPr>
            <a:spLocks noGrp="1"/>
          </p:cNvSpPr>
          <p:nvPr>
            <p:ph sz="half" idx="2"/>
          </p:nvPr>
        </p:nvSpPr>
        <p:spPr>
          <a:xfrm>
            <a:off x="6324600" y="4648200"/>
            <a:ext cx="1524000" cy="838200"/>
          </a:xfrm>
        </p:spPr>
        <p:txBody>
          <a:bodyPr/>
          <a:lstStyle/>
          <a:p>
            <a:pPr eaLnBrk="1" hangingPunct="1"/>
            <a:endParaRPr lang="es-ES" smtClean="0"/>
          </a:p>
        </p:txBody>
      </p:sp>
      <p:pic>
        <p:nvPicPr>
          <p:cNvPr id="13317" name="Picture 4" descr="C:\Documents and Settings\Susan\Local Settings\Temporary Internet Files\Content.IE5\OWZ97ZKY\MC9001047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5814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pPr eaLnBrk="1" hangingPunct="1"/>
            <a:r>
              <a:rPr lang="en-US" b="1" smtClean="0">
                <a:latin typeface="Tahoma" panose="020B0604030504040204" pitchFamily="34" charset="0"/>
                <a:cs typeface="Tahoma" panose="020B0604030504040204" pitchFamily="34" charset="0"/>
              </a:rPr>
              <a:t>Get up on your “soap box”!</a:t>
            </a:r>
          </a:p>
        </p:txBody>
      </p:sp>
      <p:pic>
        <p:nvPicPr>
          <p:cNvPr id="14339" name="Picture 2" descr="C:\Documents and Settings\Susan\Local Settings\Temporary Internet Files\Content.IE5\1FK3A2SJ\MC900293634[1].wmf"/>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09600" y="2057400"/>
            <a:ext cx="2514600" cy="3200400"/>
          </a:xfrm>
        </p:spPr>
      </p:pic>
      <p:sp>
        <p:nvSpPr>
          <p:cNvPr id="14340" name="Content Placeholder 8"/>
          <p:cNvSpPr>
            <a:spLocks noGrp="1"/>
          </p:cNvSpPr>
          <p:nvPr>
            <p:ph sz="half" idx="2"/>
          </p:nvPr>
        </p:nvSpPr>
        <p:spPr>
          <a:xfrm>
            <a:off x="3505200" y="1600200"/>
            <a:ext cx="5181600" cy="4525963"/>
          </a:xfrm>
        </p:spPr>
        <p:txBody>
          <a:bodyPr/>
          <a:lstStyle/>
          <a:p>
            <a:pPr eaLnBrk="1" hangingPunct="1"/>
            <a:r>
              <a:rPr lang="en-US" smtClean="0"/>
              <a:t>We are about advocacy not fundraising”</a:t>
            </a:r>
          </a:p>
          <a:p>
            <a:pPr eaLnBrk="1" hangingPunct="1"/>
            <a:r>
              <a:rPr lang="en-US" smtClean="0"/>
              <a:t>“Your membership helps make our voice stronger as we speak for the wellness &amp; education for all children”</a:t>
            </a:r>
          </a:p>
          <a:p>
            <a:pPr eaLnBrk="1" hangingPunct="1"/>
            <a:r>
              <a:rPr lang="en-US" smtClean="0"/>
              <a:t>“We are all advocates for our own children”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7813" y="134938"/>
            <a:ext cx="8408987" cy="1312862"/>
          </a:xfrm>
        </p:spPr>
        <p:txBody>
          <a:bodyPr>
            <a:normAutofit fontScale="90000"/>
          </a:bodyPr>
          <a:lstStyle/>
          <a:p>
            <a:pPr eaLnBrk="1" hangingPunct="1"/>
            <a:r>
              <a:rPr lang="en-US" sz="4000" b="1" smtClean="0">
                <a:latin typeface="Tahoma" panose="020B0604030504040204" pitchFamily="34" charset="0"/>
                <a:cs typeface="Tahoma" panose="020B0604030504040204" pitchFamily="34" charset="0"/>
              </a:rPr>
              <a:t/>
            </a:r>
            <a:br>
              <a:rPr lang="en-US" sz="4000" b="1" smtClean="0">
                <a:latin typeface="Tahoma" panose="020B0604030504040204" pitchFamily="34" charset="0"/>
                <a:cs typeface="Tahoma" panose="020B0604030504040204" pitchFamily="34" charset="0"/>
              </a:rPr>
            </a:br>
            <a:r>
              <a:rPr lang="en-US" sz="4000" b="1" smtClean="0">
                <a:latin typeface="Tahoma" panose="020B0604030504040204" pitchFamily="34" charset="0"/>
                <a:cs typeface="Tahoma" panose="020B0604030504040204" pitchFamily="34" charset="0"/>
              </a:rPr>
              <a:t/>
            </a:r>
            <a:br>
              <a:rPr lang="en-US" sz="4000" b="1" smtClean="0">
                <a:latin typeface="Tahoma" panose="020B0604030504040204" pitchFamily="34" charset="0"/>
                <a:cs typeface="Tahoma" panose="020B0604030504040204" pitchFamily="34" charset="0"/>
              </a:rPr>
            </a:br>
            <a:r>
              <a:rPr lang="en-US" sz="6000" b="1" smtClean="0">
                <a:cs typeface="Tahoma" panose="020B0604030504040204" pitchFamily="34" charset="0"/>
              </a:rPr>
              <a:t>Resources</a:t>
            </a:r>
            <a:br>
              <a:rPr lang="en-US" sz="6000" b="1" smtClean="0">
                <a:cs typeface="Tahoma" panose="020B0604030504040204" pitchFamily="34" charset="0"/>
              </a:rPr>
            </a:br>
            <a:endParaRPr lang="en-US" sz="6000" b="1" smtClean="0">
              <a:cs typeface="Tahoma" panose="020B0604030504040204" pitchFamily="34" charset="0"/>
            </a:endParaRPr>
          </a:p>
        </p:txBody>
      </p:sp>
      <p:sp>
        <p:nvSpPr>
          <p:cNvPr id="18435" name="Rectangle 3"/>
          <p:cNvSpPr>
            <a:spLocks noGrp="1" noChangeArrowheads="1"/>
          </p:cNvSpPr>
          <p:nvPr>
            <p:ph idx="1"/>
          </p:nvPr>
        </p:nvSpPr>
        <p:spPr>
          <a:xfrm>
            <a:off x="484188" y="1905000"/>
            <a:ext cx="8201025" cy="4267200"/>
          </a:xfrm>
        </p:spPr>
        <p:txBody>
          <a:bodyPr/>
          <a:lstStyle/>
          <a:p>
            <a:pPr marL="365125" indent="-255588" eaLnBrk="1" hangingPunct="1">
              <a:lnSpc>
                <a:spcPct val="80000"/>
              </a:lnSpc>
              <a:spcBef>
                <a:spcPts val="400"/>
              </a:spcBef>
            </a:pPr>
            <a:r>
              <a:rPr lang="en-US" smtClean="0"/>
              <a:t>Utilize the MO PTA State Board members</a:t>
            </a:r>
          </a:p>
          <a:p>
            <a:pPr marL="365125" indent="-255588" eaLnBrk="1" hangingPunct="1">
              <a:lnSpc>
                <a:spcPct val="80000"/>
              </a:lnSpc>
              <a:spcBef>
                <a:spcPts val="400"/>
              </a:spcBef>
            </a:pPr>
            <a:r>
              <a:rPr lang="en-US" smtClean="0"/>
              <a:t>Missouri PTA Website: </a:t>
            </a:r>
            <a:r>
              <a:rPr lang="en-US" sz="3600" u="sng" smtClean="0">
                <a:solidFill>
                  <a:srgbClr val="FF0000"/>
                </a:solidFill>
                <a:hlinkClick r:id="rId3"/>
              </a:rPr>
              <a:t>www.mopta.org</a:t>
            </a:r>
            <a:r>
              <a:rPr lang="en-US" sz="3600" u="sng" smtClean="0">
                <a:solidFill>
                  <a:srgbClr val="FF0000"/>
                </a:solidFill>
              </a:rPr>
              <a:t> </a:t>
            </a:r>
            <a:endParaRPr lang="en-US" sz="3600" smtClean="0">
              <a:solidFill>
                <a:srgbClr val="FF0000"/>
              </a:solidFill>
            </a:endParaRPr>
          </a:p>
          <a:p>
            <a:pPr marL="365125" indent="-255588" eaLnBrk="1" hangingPunct="1">
              <a:lnSpc>
                <a:spcPct val="80000"/>
              </a:lnSpc>
              <a:spcBef>
                <a:spcPts val="400"/>
              </a:spcBef>
            </a:pPr>
            <a:r>
              <a:rPr lang="en-US" smtClean="0"/>
              <a:t>Tool Kit</a:t>
            </a:r>
          </a:p>
          <a:p>
            <a:pPr marL="365125" indent="-255588" eaLnBrk="1" hangingPunct="1">
              <a:lnSpc>
                <a:spcPct val="80000"/>
              </a:lnSpc>
              <a:spcBef>
                <a:spcPts val="400"/>
              </a:spcBef>
            </a:pPr>
            <a:r>
              <a:rPr lang="en-US" smtClean="0"/>
              <a:t>National PTA Website: </a:t>
            </a:r>
            <a:r>
              <a:rPr lang="en-US" sz="3600" u="sng" smtClean="0">
                <a:solidFill>
                  <a:schemeClr val="tx2"/>
                </a:solidFill>
                <a:hlinkClick r:id="rId4"/>
              </a:rPr>
              <a:t>www.pta.org</a:t>
            </a:r>
            <a:r>
              <a:rPr lang="en-US" sz="3600" smtClean="0"/>
              <a:t> </a:t>
            </a:r>
          </a:p>
          <a:p>
            <a:pPr marL="365125" indent="-255588" eaLnBrk="1" hangingPunct="1">
              <a:lnSpc>
                <a:spcPct val="80000"/>
              </a:lnSpc>
              <a:spcBef>
                <a:spcPts val="400"/>
              </a:spcBef>
              <a:buFont typeface="Arial" panose="020B0604020202020204" pitchFamily="34" charset="0"/>
              <a:buNone/>
            </a:pPr>
            <a:r>
              <a:rPr lang="en-US" sz="3600" smtClean="0"/>
              <a:t>    </a:t>
            </a:r>
            <a:r>
              <a:rPr lang="en-US" smtClean="0"/>
              <a:t>Running a PTA/Marketing Tools</a:t>
            </a:r>
          </a:p>
          <a:p>
            <a:pPr marL="365125" indent="-255588" eaLnBrk="1" hangingPunct="1">
              <a:lnSpc>
                <a:spcPct val="80000"/>
              </a:lnSpc>
              <a:spcBef>
                <a:spcPts val="400"/>
              </a:spcBef>
            </a:pPr>
            <a:r>
              <a:rPr lang="en-US" smtClean="0"/>
              <a:t>Search Internet:  </a:t>
            </a:r>
            <a:r>
              <a:rPr lang="en-US" sz="2400" smtClean="0"/>
              <a:t>PTA Membership, PTA Membership Campaigns, PTA Membership Ideas, etc. Look at other State or unit PTA Websites and newsletters on-line.</a:t>
            </a:r>
          </a:p>
          <a:p>
            <a:pPr marL="365125" indent="-255588" eaLnBrk="1" hangingPunct="1">
              <a:lnSpc>
                <a:spcPct val="80000"/>
              </a:lnSpc>
              <a:spcBef>
                <a:spcPts val="400"/>
              </a:spcBef>
              <a:buFont typeface="Wingdings 3" panose="05040102010807070707" pitchFamily="18" charset="2"/>
              <a:buChar char=""/>
            </a:pPr>
            <a:endParaRPr lang="en-US" sz="10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6"/>
          <p:cNvSpPr>
            <a:spLocks noGrp="1"/>
          </p:cNvSpPr>
          <p:nvPr>
            <p:ph type="body" idx="1"/>
          </p:nvPr>
        </p:nvSpPr>
        <p:spPr>
          <a:xfrm>
            <a:off x="0" y="304800"/>
            <a:ext cx="5029200" cy="1066800"/>
          </a:xfrm>
        </p:spPr>
        <p:txBody>
          <a:bodyPr/>
          <a:lstStyle/>
          <a:p>
            <a:pPr algn="ctr" eaLnBrk="1" hangingPunct="1"/>
            <a:r>
              <a:rPr lang="en-US" sz="3000" dirty="0" smtClean="0"/>
              <a:t>Official </a:t>
            </a:r>
            <a:r>
              <a:rPr lang="en-US" sz="3000" dirty="0" smtClean="0"/>
              <a:t>Back </a:t>
            </a:r>
            <a:r>
              <a:rPr lang="en-US" sz="3000" dirty="0" smtClean="0"/>
              <a:t>to School </a:t>
            </a:r>
            <a:r>
              <a:rPr lang="en-US" sz="3000" dirty="0" smtClean="0"/>
              <a:t>Kit</a:t>
            </a:r>
          </a:p>
          <a:p>
            <a:pPr algn="ctr" eaLnBrk="1" hangingPunct="1"/>
            <a:r>
              <a:rPr lang="en-US" sz="3000" dirty="0"/>
              <a:t>http://www.ptakit.org/</a:t>
            </a:r>
            <a:endParaRPr lang="en-US" sz="3000" dirty="0" smtClean="0"/>
          </a:p>
        </p:txBody>
      </p:sp>
      <p:sp>
        <p:nvSpPr>
          <p:cNvPr id="19461" name="Text Placeholder 7"/>
          <p:cNvSpPr>
            <a:spLocks noGrp="1"/>
          </p:cNvSpPr>
          <p:nvPr>
            <p:ph type="body" sz="quarter" idx="3"/>
          </p:nvPr>
        </p:nvSpPr>
        <p:spPr>
          <a:xfrm>
            <a:off x="4275758" y="533400"/>
            <a:ext cx="4258642" cy="1752600"/>
          </a:xfrm>
        </p:spPr>
        <p:txBody>
          <a:bodyPr/>
          <a:lstStyle/>
          <a:p>
            <a:pPr eaLnBrk="1" hangingPunct="1"/>
            <a:endParaRPr lang="en-US" dirty="0" smtClean="0"/>
          </a:p>
          <a:p>
            <a:pPr algn="ctr" eaLnBrk="1" hangingPunct="1"/>
            <a:r>
              <a:rPr lang="en-US" sz="3000" dirty="0" smtClean="0"/>
              <a:t>Customizable </a:t>
            </a:r>
          </a:p>
          <a:p>
            <a:pPr algn="ctr" eaLnBrk="1" hangingPunct="1"/>
            <a:r>
              <a:rPr lang="en-US" sz="3000" dirty="0" smtClean="0"/>
              <a:t>Marketing Tools</a:t>
            </a:r>
          </a:p>
          <a:p>
            <a:pPr eaLnBrk="1" hangingPunct="1"/>
            <a:endParaRPr lang="en-US" dirty="0" smtClean="0"/>
          </a:p>
        </p:txBody>
      </p:sp>
      <p:sp>
        <p:nvSpPr>
          <p:cNvPr id="19462" name="Content Placeholder 4"/>
          <p:cNvSpPr>
            <a:spLocks noGrp="1"/>
          </p:cNvSpPr>
          <p:nvPr>
            <p:ph sz="quarter" idx="4"/>
          </p:nvPr>
        </p:nvSpPr>
        <p:spPr>
          <a:xfrm>
            <a:off x="4645025" y="2362200"/>
            <a:ext cx="4041775" cy="3763963"/>
          </a:xfrm>
        </p:spPr>
        <p:txBody>
          <a:bodyPr/>
          <a:lstStyle/>
          <a:p>
            <a:pPr eaLnBrk="1" hangingPunct="1"/>
            <a:r>
              <a:rPr lang="en-US" sz="2800" dirty="0" smtClean="0"/>
              <a:t>Posters, Fliers, Letters</a:t>
            </a:r>
            <a:endParaRPr lang="en-US" sz="2800" dirty="0" smtClean="0"/>
          </a:p>
          <a:p>
            <a:pPr eaLnBrk="1" hangingPunct="1"/>
            <a:r>
              <a:rPr lang="en-US" sz="2800" dirty="0" smtClean="0"/>
              <a:t>Everyday scripts for handling objections</a:t>
            </a:r>
            <a:endParaRPr lang="en-US" sz="2800" dirty="0" smtClean="0"/>
          </a:p>
          <a:p>
            <a:pPr eaLnBrk="1" hangingPunct="1"/>
            <a:r>
              <a:rPr lang="en-US" sz="2800" dirty="0" smtClean="0"/>
              <a:t>Monthly Membership Engagement Activities</a:t>
            </a:r>
          </a:p>
          <a:p>
            <a:pPr eaLnBrk="1" hangingPunct="1"/>
            <a:r>
              <a:rPr lang="en-US" sz="2800" dirty="0" smtClean="0"/>
              <a:t>Communications and Other Resources</a:t>
            </a:r>
            <a:endParaRPr lang="en-US" sz="2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32212"/>
            <a:ext cx="336135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s-ES" smtClean="0"/>
          </a:p>
        </p:txBody>
      </p:sp>
      <p:pic>
        <p:nvPicPr>
          <p:cNvPr id="20483" name="Content Placeholder 6" descr="2012_Join_Todays_PTA-flyer_LoRes-1.pn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381000"/>
            <a:ext cx="4038600" cy="5715000"/>
          </a:xfrm>
        </p:spPr>
      </p:pic>
      <p:pic>
        <p:nvPicPr>
          <p:cNvPr id="20484" name="Content Placeholder 7" descr="2012_Todays_PTA-Poster_LoRes-1.pn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438400" y="2667000"/>
            <a:ext cx="3302000" cy="4191000"/>
          </a:xfrm>
        </p:spPr>
      </p:pic>
      <p:pic>
        <p:nvPicPr>
          <p:cNvPr id="20485" name="Picture 2" descr="http://pta.org/WEB008s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667000"/>
            <a:ext cx="3505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C:\Documents and Settings\Susan\My Documents\My Pictures\Today's PTA\im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609600"/>
            <a:ext cx="3505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C:\Documents and Settings\Susan\My Documents\My Pictures\Today's PTA\TodaysPTAShowcase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495800"/>
            <a:ext cx="33432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3"/>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1524000" y="381000"/>
            <a:ext cx="3497263" cy="4525963"/>
          </a:xfrm>
        </p:spPr>
      </p:pic>
      <p:graphicFrame>
        <p:nvGraphicFramePr>
          <p:cNvPr id="1026" name="Object 2"/>
          <p:cNvGraphicFramePr>
            <a:graphicFrameLocks noChangeAspect="1"/>
          </p:cNvGraphicFramePr>
          <p:nvPr/>
        </p:nvGraphicFramePr>
        <p:xfrm>
          <a:off x="381000" y="1828800"/>
          <a:ext cx="3140075" cy="4800600"/>
        </p:xfrm>
        <a:graphic>
          <a:graphicData uri="http://schemas.openxmlformats.org/presentationml/2006/ole">
            <mc:AlternateContent xmlns:mc="http://schemas.openxmlformats.org/markup-compatibility/2006">
              <mc:Choice xmlns:v="urn:schemas-microsoft-com:vml" Requires="v">
                <p:oleObj spid="_x0000_s1036" name="Acrobat Document" r:id="rId5" imgW="6454440" imgH="8353080" progId="AcroExch.Document.7">
                  <p:embed/>
                </p:oleObj>
              </mc:Choice>
              <mc:Fallback>
                <p:oleObj name="Acrobat Document" r:id="rId5" imgW="6454440" imgH="8353080" progId="AcroExch.Document.7">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31400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791200" y="685800"/>
          <a:ext cx="3140075" cy="4064000"/>
        </p:xfrm>
        <a:graphic>
          <a:graphicData uri="http://schemas.openxmlformats.org/presentationml/2006/ole">
            <mc:AlternateContent xmlns:mc="http://schemas.openxmlformats.org/markup-compatibility/2006">
              <mc:Choice xmlns:v="urn:schemas-microsoft-com:vml" Requires="v">
                <p:oleObj spid="_x0000_s1037" name="Acrobat Document" r:id="rId7" imgW="6454440" imgH="8353080" progId="AcroExch.Document.7">
                  <p:embed/>
                </p:oleObj>
              </mc:Choice>
              <mc:Fallback>
                <p:oleObj name="Acrobat Document" r:id="rId7" imgW="6454440" imgH="8353080" progId="AcroExch.Document.7">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6858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4191000" y="2794000"/>
          <a:ext cx="3140075" cy="4064000"/>
        </p:xfrm>
        <a:graphic>
          <a:graphicData uri="http://schemas.openxmlformats.org/presentationml/2006/ole">
            <mc:AlternateContent xmlns:mc="http://schemas.openxmlformats.org/markup-compatibility/2006">
              <mc:Choice xmlns:v="urn:schemas-microsoft-com:vml" Requires="v">
                <p:oleObj spid="_x0000_s1038" name="Acrobat Document" r:id="rId9" imgW="6454440" imgH="8353080" progId="AcroExch.Document.7">
                  <p:embed/>
                </p:oleObj>
              </mc:Choice>
              <mc:Fallback>
                <p:oleObj name="Acrobat Document" r:id="rId9" imgW="6454440" imgH="8353080" progId="AcroExch.Document.7">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27940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962400" y="1066800"/>
            <a:ext cx="4876800" cy="5486400"/>
          </a:xfrm>
        </p:spPr>
        <p:txBody>
          <a:bodyPr>
            <a:normAutofit fontScale="92500"/>
          </a:bodyPr>
          <a:lstStyle/>
          <a:p>
            <a:pPr eaLnBrk="1" hangingPunct="1">
              <a:lnSpc>
                <a:spcPct val="80000"/>
              </a:lnSpc>
            </a:pPr>
            <a:r>
              <a:rPr lang="en-US" sz="2700" dirty="0" smtClean="0"/>
              <a:t> </a:t>
            </a:r>
            <a:r>
              <a:rPr lang="en-US" sz="3500" dirty="0" smtClean="0"/>
              <a:t>PTA board members</a:t>
            </a:r>
          </a:p>
          <a:p>
            <a:pPr eaLnBrk="1" hangingPunct="1">
              <a:lnSpc>
                <a:spcPct val="80000"/>
              </a:lnSpc>
            </a:pPr>
            <a:r>
              <a:rPr lang="en-US" sz="3500" dirty="0" smtClean="0"/>
              <a:t>Membership plan approved</a:t>
            </a:r>
          </a:p>
          <a:p>
            <a:pPr eaLnBrk="1" hangingPunct="1">
              <a:lnSpc>
                <a:spcPct val="80000"/>
              </a:lnSpc>
            </a:pPr>
            <a:r>
              <a:rPr lang="en-US" sz="3500" dirty="0" smtClean="0"/>
              <a:t>Meet with the principal</a:t>
            </a:r>
          </a:p>
          <a:p>
            <a:pPr eaLnBrk="1" hangingPunct="1">
              <a:lnSpc>
                <a:spcPct val="80000"/>
              </a:lnSpc>
            </a:pPr>
            <a:r>
              <a:rPr lang="en-US" sz="3500" dirty="0" smtClean="0"/>
              <a:t>Teacher </a:t>
            </a:r>
            <a:r>
              <a:rPr lang="en-US" sz="3500" dirty="0" smtClean="0"/>
              <a:t>In-services</a:t>
            </a:r>
          </a:p>
          <a:p>
            <a:pPr eaLnBrk="1" hangingPunct="1">
              <a:lnSpc>
                <a:spcPct val="80000"/>
              </a:lnSpc>
            </a:pPr>
            <a:r>
              <a:rPr lang="en-US" sz="3500" dirty="0" smtClean="0"/>
              <a:t>Kindergarten Orientation</a:t>
            </a:r>
            <a:endParaRPr lang="en-US" sz="3500" dirty="0" smtClean="0"/>
          </a:p>
          <a:p>
            <a:pPr eaLnBrk="1" hangingPunct="1">
              <a:lnSpc>
                <a:spcPct val="80000"/>
              </a:lnSpc>
            </a:pPr>
            <a:r>
              <a:rPr lang="en-US" sz="3500" dirty="0" smtClean="0"/>
              <a:t>New Student Welcome </a:t>
            </a:r>
            <a:r>
              <a:rPr lang="en-US" sz="3500" dirty="0" smtClean="0"/>
              <a:t>packs</a:t>
            </a:r>
          </a:p>
          <a:p>
            <a:pPr eaLnBrk="1" hangingPunct="1">
              <a:lnSpc>
                <a:spcPct val="80000"/>
              </a:lnSpc>
            </a:pPr>
            <a:r>
              <a:rPr lang="en-US" sz="3500" dirty="0" smtClean="0"/>
              <a:t>Take care of business with your BFFs</a:t>
            </a:r>
          </a:p>
          <a:p>
            <a:pPr eaLnBrk="1" hangingPunct="1">
              <a:lnSpc>
                <a:spcPct val="80000"/>
              </a:lnSpc>
              <a:buFont typeface="Arial" panose="020B0604020202020204" pitchFamily="34" charset="0"/>
              <a:buNone/>
            </a:pPr>
            <a:r>
              <a:rPr lang="en-US" sz="3000" dirty="0" smtClean="0"/>
              <a:t>		</a:t>
            </a:r>
          </a:p>
          <a:p>
            <a:pPr eaLnBrk="1" hangingPunct="1">
              <a:lnSpc>
                <a:spcPct val="80000"/>
              </a:lnSpc>
              <a:buFont typeface="Arial" panose="020B0604020202020204" pitchFamily="34" charset="0"/>
              <a:buNone/>
            </a:pPr>
            <a:r>
              <a:rPr lang="en-US" sz="2500" dirty="0" smtClean="0"/>
              <a:t>		</a:t>
            </a:r>
          </a:p>
          <a:p>
            <a:pPr eaLnBrk="1" hangingPunct="1">
              <a:lnSpc>
                <a:spcPct val="80000"/>
              </a:lnSpc>
            </a:pPr>
            <a:endParaRPr lang="en-US" sz="25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US" b="1" smtClean="0">
                <a:latin typeface="Tahoma" panose="020B0604030504040204" pitchFamily="34" charset="0"/>
                <a:cs typeface="Tahoma" panose="020B0604030504040204" pitchFamily="34" charset="0"/>
              </a:rPr>
              <a:t>“Taking Care of Business”</a:t>
            </a:r>
            <a:endParaRPr lang="en-US" b="1" smtClean="0"/>
          </a:p>
        </p:txBody>
      </p:sp>
      <p:sp>
        <p:nvSpPr>
          <p:cNvPr id="22531" name="Content Placeholder 5"/>
          <p:cNvSpPr>
            <a:spLocks noGrp="1"/>
          </p:cNvSpPr>
          <p:nvPr>
            <p:ph idx="1"/>
          </p:nvPr>
        </p:nvSpPr>
        <p:spPr/>
        <p:txBody>
          <a:bodyPr/>
          <a:lstStyle/>
          <a:p>
            <a:pPr eaLnBrk="1" hangingPunct="1"/>
            <a:r>
              <a:rPr lang="en-US" smtClean="0"/>
              <a:t>Update &amp; verify your records</a:t>
            </a:r>
          </a:p>
          <a:p>
            <a:pPr eaLnBrk="1" hangingPunct="1"/>
            <a:r>
              <a:rPr lang="en-US" smtClean="0"/>
              <a:t>“BFF” time </a:t>
            </a:r>
          </a:p>
          <a:p>
            <a:pPr lvl="1" eaLnBrk="1" hangingPunct="1">
              <a:buFont typeface="Arial" panose="020B0604020202020204" pitchFamily="34" charset="0"/>
              <a:buNone/>
            </a:pPr>
            <a:r>
              <a:rPr lang="en-US" smtClean="0"/>
              <a:t> </a:t>
            </a:r>
            <a:r>
              <a:rPr lang="en-US" i="1" smtClean="0"/>
              <a:t>Treasurer:  </a:t>
            </a:r>
          </a:p>
          <a:p>
            <a:pPr lvl="1" eaLnBrk="1" hangingPunct="1">
              <a:buFont typeface="Arial" panose="020B0604020202020204" pitchFamily="34" charset="0"/>
              <a:buNone/>
            </a:pPr>
            <a:r>
              <a:rPr lang="en-US" smtClean="0"/>
              <a:t>		money collected = memberships sold                          </a:t>
            </a:r>
          </a:p>
          <a:p>
            <a:pPr lvl="1" eaLnBrk="1" hangingPunct="1">
              <a:buFont typeface="Arial" panose="020B0604020202020204" pitchFamily="34" charset="0"/>
              <a:buNone/>
            </a:pPr>
            <a:r>
              <a:rPr lang="en-US" smtClean="0"/>
              <a:t>      dues mailed by the 1</a:t>
            </a:r>
            <a:r>
              <a:rPr lang="en-US" baseline="30000" smtClean="0"/>
              <a:t>st</a:t>
            </a:r>
            <a:endParaRPr lang="en-US" smtClean="0"/>
          </a:p>
          <a:p>
            <a:pPr lvl="1" eaLnBrk="1" hangingPunct="1">
              <a:buFont typeface="Arial" panose="020B0604020202020204" pitchFamily="34" charset="0"/>
              <a:buNone/>
            </a:pPr>
            <a:endParaRPr lang="en-US" smtClean="0"/>
          </a:p>
          <a:p>
            <a:pPr lvl="1" eaLnBrk="1" hangingPunct="1">
              <a:buFont typeface="Arial" panose="020B0604020202020204" pitchFamily="34" charset="0"/>
              <a:buNone/>
            </a:pPr>
            <a:r>
              <a:rPr lang="en-US" i="1" smtClean="0"/>
              <a:t>Secretary:</a:t>
            </a:r>
          </a:p>
          <a:p>
            <a:pPr lvl="1" eaLnBrk="1" hangingPunct="1">
              <a:buFont typeface="Arial" panose="020B0604020202020204" pitchFamily="34" charset="0"/>
              <a:buNone/>
            </a:pPr>
            <a:r>
              <a:rPr lang="en-US" smtClean="0"/>
              <a:t>		updated membership roster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743200" cy="2743200"/>
          </a:xfrm>
        </p:spPr>
        <p:txBody>
          <a:bodyPr rtlCol="0" anchor="ctr">
            <a:noAutofit/>
          </a:bodyPr>
          <a:lstStyle/>
          <a:p>
            <a:pPr eaLnBrk="1" fontAlgn="auto" hangingPunct="1">
              <a:spcAft>
                <a:spcPts val="0"/>
              </a:spcAft>
              <a:defRPr/>
            </a:pPr>
            <a:r>
              <a:rPr lang="en-US" sz="2800" i="1" dirty="0" smtClean="0">
                <a:effectLst>
                  <a:outerShdw blurRad="38100" dist="38100" dir="2700000" algn="tl">
                    <a:srgbClr val="000000">
                      <a:alpha val="43137"/>
                    </a:srgbClr>
                  </a:outerShdw>
                </a:effectLst>
                <a:latin typeface="Arial Black" pitchFamily="34" charset="0"/>
              </a:rPr>
              <a:t>Membership</a:t>
            </a:r>
            <a:br>
              <a:rPr lang="en-US" sz="2800" i="1" dirty="0" smtClean="0">
                <a:effectLst>
                  <a:outerShdw blurRad="38100" dist="38100" dir="2700000" algn="tl">
                    <a:srgbClr val="000000">
                      <a:alpha val="43137"/>
                    </a:srgbClr>
                  </a:outerShdw>
                </a:effectLst>
                <a:latin typeface="Arial Black" pitchFamily="34" charset="0"/>
              </a:rPr>
            </a:br>
            <a:r>
              <a:rPr lang="en-US" sz="2800" i="1" dirty="0" smtClean="0">
                <a:effectLst>
                  <a:outerShdw blurRad="38100" dist="38100" dir="2700000" algn="tl">
                    <a:srgbClr val="000000">
                      <a:alpha val="43137"/>
                    </a:srgbClr>
                  </a:outerShdw>
                </a:effectLst>
                <a:latin typeface="Arial Black" pitchFamily="34" charset="0"/>
              </a:rPr>
              <a:t>is the key!</a:t>
            </a:r>
            <a:endParaRPr lang="en-US" sz="2800" i="1" dirty="0">
              <a:effectLst>
                <a:outerShdw blurRad="38100" dist="38100" dir="2700000" algn="tl">
                  <a:srgbClr val="000000">
                    <a:alpha val="43137"/>
                  </a:srgbClr>
                </a:outerShdw>
              </a:effectLst>
              <a:latin typeface="Arial Black" pitchFamily="34" charset="0"/>
            </a:endParaRPr>
          </a:p>
        </p:txBody>
      </p:sp>
      <p:sp>
        <p:nvSpPr>
          <p:cNvPr id="3" name="Content Placeholder 2"/>
          <p:cNvSpPr>
            <a:spLocks noGrp="1"/>
          </p:cNvSpPr>
          <p:nvPr>
            <p:ph idx="1"/>
          </p:nvPr>
        </p:nvSpPr>
        <p:spPr>
          <a:xfrm>
            <a:off x="3276600" y="273050"/>
            <a:ext cx="5638800" cy="6432550"/>
          </a:xfrm>
        </p:spPr>
        <p:txBody>
          <a:bodyPr>
            <a:normAutofit/>
          </a:bodyPr>
          <a:lstStyle/>
          <a:p>
            <a:pPr eaLnBrk="1" hangingPunct="1">
              <a:lnSpc>
                <a:spcPct val="80000"/>
              </a:lnSpc>
              <a:buFont typeface="Arial" panose="020B0604020202020204" pitchFamily="34" charset="0"/>
              <a:buNone/>
            </a:pPr>
            <a:endParaRPr lang="en-US" sz="1800" b="1" smtClean="0"/>
          </a:p>
          <a:p>
            <a:pPr eaLnBrk="1" hangingPunct="1">
              <a:lnSpc>
                <a:spcPct val="80000"/>
              </a:lnSpc>
              <a:buFont typeface="Arial" panose="020B0604020202020204" pitchFamily="34" charset="0"/>
              <a:buNone/>
            </a:pPr>
            <a:r>
              <a:rPr lang="en-US" sz="2000" b="1" smtClean="0"/>
              <a:t>The</a:t>
            </a:r>
            <a:r>
              <a:rPr lang="en-US" sz="2000" smtClean="0"/>
              <a:t> </a:t>
            </a:r>
            <a:r>
              <a:rPr lang="en-US" sz="2000" b="1" smtClean="0"/>
              <a:t>PURPOSES </a:t>
            </a:r>
          </a:p>
          <a:p>
            <a:pPr eaLnBrk="1" hangingPunct="1">
              <a:lnSpc>
                <a:spcPct val="80000"/>
              </a:lnSpc>
              <a:buFont typeface="Arial" panose="020B0604020202020204" pitchFamily="34" charset="0"/>
              <a:buNone/>
            </a:pPr>
            <a:r>
              <a:rPr lang="en-US" sz="1800" smtClean="0"/>
              <a:t>● To promote the welfare of children and youth in home, school, community and place of worship.</a:t>
            </a:r>
          </a:p>
          <a:p>
            <a:pPr eaLnBrk="1" hangingPunct="1">
              <a:lnSpc>
                <a:spcPct val="80000"/>
              </a:lnSpc>
              <a:buFont typeface="Arial" panose="020B0604020202020204" pitchFamily="34" charset="0"/>
              <a:buNone/>
            </a:pPr>
            <a:r>
              <a:rPr lang="en-US" sz="1800" smtClean="0"/>
              <a:t>● To raise the standards of home life.</a:t>
            </a:r>
          </a:p>
          <a:p>
            <a:pPr eaLnBrk="1" hangingPunct="1">
              <a:lnSpc>
                <a:spcPct val="80000"/>
              </a:lnSpc>
              <a:buFont typeface="Arial" panose="020B0604020202020204" pitchFamily="34" charset="0"/>
              <a:buNone/>
            </a:pPr>
            <a:r>
              <a:rPr lang="en-US" sz="1800" smtClean="0"/>
              <a:t>● To secure adequate laws for the care and protection of children and youth.</a:t>
            </a:r>
          </a:p>
          <a:p>
            <a:pPr eaLnBrk="1" hangingPunct="1">
              <a:lnSpc>
                <a:spcPct val="80000"/>
              </a:lnSpc>
              <a:buFont typeface="Arial" panose="020B0604020202020204" pitchFamily="34" charset="0"/>
              <a:buNone/>
            </a:pPr>
            <a:r>
              <a:rPr lang="en-US" sz="1800" smtClean="0"/>
              <a:t>● To bring into closer relation the home and the school, that parents and teachers may cooperate intelligently in the education of children and youth.</a:t>
            </a:r>
          </a:p>
          <a:p>
            <a:pPr eaLnBrk="1" hangingPunct="1">
              <a:lnSpc>
                <a:spcPct val="80000"/>
              </a:lnSpc>
              <a:buFont typeface="Arial" panose="020B0604020202020204" pitchFamily="34" charset="0"/>
              <a:buNone/>
            </a:pPr>
            <a:r>
              <a:rPr lang="en-US" sz="1800" smtClean="0"/>
              <a:t>● To develop between educators and the general public such united efforts as will secure for all children and youth the highest advantages in physical, mental, social and spiritual education.</a:t>
            </a:r>
          </a:p>
          <a:p>
            <a:pPr eaLnBrk="1" hangingPunct="1">
              <a:lnSpc>
                <a:spcPct val="80000"/>
              </a:lnSpc>
            </a:pPr>
            <a:endParaRPr lang="en-US" sz="1800" b="1" smtClean="0"/>
          </a:p>
          <a:p>
            <a:pPr eaLnBrk="1" hangingPunct="1">
              <a:lnSpc>
                <a:spcPct val="80000"/>
              </a:lnSpc>
              <a:buFont typeface="Arial" panose="020B0604020202020204" pitchFamily="34" charset="0"/>
              <a:buNone/>
            </a:pPr>
            <a:r>
              <a:rPr lang="en-US" sz="2000" b="1" smtClean="0"/>
              <a:t>MISSION STATEMENT</a:t>
            </a:r>
          </a:p>
          <a:p>
            <a:pPr eaLnBrk="1" hangingPunct="1">
              <a:lnSpc>
                <a:spcPct val="80000"/>
              </a:lnSpc>
              <a:buFont typeface="Arial" panose="020B0604020202020204" pitchFamily="34" charset="0"/>
              <a:buNone/>
            </a:pPr>
            <a:r>
              <a:rPr lang="en-US" sz="1800" smtClean="0"/>
              <a:t>● A powerful voice for all children,</a:t>
            </a:r>
          </a:p>
          <a:p>
            <a:pPr eaLnBrk="1" hangingPunct="1">
              <a:lnSpc>
                <a:spcPct val="80000"/>
              </a:lnSpc>
              <a:buFont typeface="Arial" panose="020B0604020202020204" pitchFamily="34" charset="0"/>
              <a:buNone/>
            </a:pPr>
            <a:r>
              <a:rPr lang="en-US" sz="1800" smtClean="0"/>
              <a:t>● A relevant resource for families and communities, and</a:t>
            </a:r>
          </a:p>
          <a:p>
            <a:pPr eaLnBrk="1" hangingPunct="1">
              <a:lnSpc>
                <a:spcPct val="80000"/>
              </a:lnSpc>
              <a:buFont typeface="Arial" panose="020B0604020202020204" pitchFamily="34" charset="0"/>
              <a:buNone/>
            </a:pPr>
            <a:r>
              <a:rPr lang="en-US" sz="1800" smtClean="0"/>
              <a:t>● A strong advocate for the education and well-being of every child.</a:t>
            </a:r>
          </a:p>
          <a:p>
            <a:pPr eaLnBrk="1" hangingPunct="1">
              <a:lnSpc>
                <a:spcPct val="80000"/>
              </a:lnSpc>
            </a:pPr>
            <a:endParaRPr lang="en-US" sz="1800" b="1" smtClean="0"/>
          </a:p>
          <a:p>
            <a:pPr eaLnBrk="1" hangingPunct="1">
              <a:lnSpc>
                <a:spcPct val="80000"/>
              </a:lnSpc>
              <a:buFont typeface="Arial" panose="020B0604020202020204" pitchFamily="34" charset="0"/>
              <a:buNone/>
            </a:pPr>
            <a:r>
              <a:rPr lang="en-US" sz="2000" b="1" smtClean="0"/>
              <a:t>VISION</a:t>
            </a:r>
          </a:p>
          <a:p>
            <a:pPr eaLnBrk="1" hangingPunct="1">
              <a:lnSpc>
                <a:spcPct val="80000"/>
              </a:lnSpc>
              <a:buFont typeface="Arial" panose="020B0604020202020204" pitchFamily="34" charset="0"/>
              <a:buNone/>
            </a:pPr>
            <a:r>
              <a:rPr lang="en-US" sz="1800" smtClean="0"/>
              <a:t>● Making every child’s potential a reality.</a:t>
            </a:r>
          </a:p>
        </p:txBody>
      </p:sp>
      <p:sp>
        <p:nvSpPr>
          <p:cNvPr id="4" name="Text Placeholder 3"/>
          <p:cNvSpPr>
            <a:spLocks noGrp="1"/>
          </p:cNvSpPr>
          <p:nvPr>
            <p:ph type="body" sz="half" idx="2"/>
          </p:nvPr>
        </p:nvSpPr>
        <p:spPr>
          <a:xfrm flipV="1">
            <a:off x="457200" y="6858000"/>
            <a:ext cx="1752600" cy="46038"/>
          </a:xfrm>
        </p:spPr>
        <p:txBody>
          <a:bodyPr>
            <a:normAutofit fontScale="25000" lnSpcReduction="20000"/>
          </a:bodyPr>
          <a:lstStyle/>
          <a:p>
            <a:pPr eaLnBrk="1" hangingPunct="1">
              <a:lnSpc>
                <a:spcPct val="80000"/>
              </a:lnSpc>
            </a:pPr>
            <a:endParaRPr lang="es-ES" sz="400" smtClean="0"/>
          </a:p>
        </p:txBody>
      </p:sp>
      <p:pic>
        <p:nvPicPr>
          <p:cNvPr id="4101" name="Picture 2" descr="C:\Documents and Settings\Susan\Local Settings\Temporary Internet Files\Content.IE5\SW6LLSLD\MC9000224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766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962400" y="838200"/>
            <a:ext cx="4876800" cy="5410200"/>
          </a:xfrm>
        </p:spPr>
        <p:txBody>
          <a:bodyPr>
            <a:normAutofit/>
          </a:bodyPr>
          <a:lstStyle/>
          <a:p>
            <a:pPr eaLnBrk="1" hangingPunct="1">
              <a:lnSpc>
                <a:spcPct val="80000"/>
              </a:lnSpc>
            </a:pPr>
            <a:r>
              <a:rPr lang="en-US" sz="3000" dirty="0" smtClean="0"/>
              <a:t> </a:t>
            </a:r>
            <a:r>
              <a:rPr lang="en-US" sz="3500" dirty="0" smtClean="0"/>
              <a:t>Utilize local media</a:t>
            </a:r>
          </a:p>
          <a:p>
            <a:pPr eaLnBrk="1" hangingPunct="1">
              <a:lnSpc>
                <a:spcPct val="80000"/>
              </a:lnSpc>
            </a:pPr>
            <a:r>
              <a:rPr lang="en-US" sz="3500" dirty="0" smtClean="0"/>
              <a:t>Continue to contact local businesses</a:t>
            </a:r>
          </a:p>
          <a:p>
            <a:pPr eaLnBrk="1" hangingPunct="1">
              <a:lnSpc>
                <a:spcPct val="80000"/>
              </a:lnSpc>
            </a:pPr>
            <a:r>
              <a:rPr lang="en-US" sz="3500" dirty="0" smtClean="0"/>
              <a:t>Kick off membership contests </a:t>
            </a:r>
          </a:p>
          <a:p>
            <a:pPr eaLnBrk="1" hangingPunct="1">
              <a:lnSpc>
                <a:spcPct val="80000"/>
              </a:lnSpc>
            </a:pPr>
            <a:r>
              <a:rPr lang="en-US" sz="3500" dirty="0" smtClean="0"/>
              <a:t>Take </a:t>
            </a:r>
            <a:r>
              <a:rPr lang="en-US" sz="3500" dirty="0" smtClean="0"/>
              <a:t>care of business with your BFFs</a:t>
            </a:r>
          </a:p>
          <a:p>
            <a:pPr eaLnBrk="1" hangingPunct="1">
              <a:lnSpc>
                <a:spcPct val="80000"/>
              </a:lnSpc>
            </a:pPr>
            <a:r>
              <a:rPr lang="en-US" sz="3500" dirty="0" smtClean="0"/>
              <a:t>Watch for Spring Training Opportunities</a:t>
            </a:r>
            <a:endParaRPr lang="en-US" sz="3500" dirty="0" smtClean="0"/>
          </a:p>
          <a:p>
            <a:pPr eaLnBrk="1" hangingPunct="1">
              <a:lnSpc>
                <a:spcPct val="80000"/>
              </a:lnSpc>
              <a:buFont typeface="Arial" panose="020B0604020202020204" pitchFamily="34" charset="0"/>
              <a:buNone/>
            </a:pPr>
            <a:r>
              <a:rPr lang="en-US" sz="2700" dirty="0" smtClean="0"/>
              <a:t>		</a:t>
            </a:r>
          </a:p>
          <a:p>
            <a:pPr eaLnBrk="1" hangingPunct="1">
              <a:lnSpc>
                <a:spcPct val="80000"/>
              </a:lnSpc>
            </a:pPr>
            <a:endParaRPr lang="en-US" sz="27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962400" y="1066800"/>
            <a:ext cx="4876800" cy="5486400"/>
          </a:xfrm>
        </p:spPr>
        <p:txBody>
          <a:bodyPr>
            <a:normAutofit lnSpcReduction="10000"/>
          </a:bodyPr>
          <a:lstStyle/>
          <a:p>
            <a:pPr eaLnBrk="1" hangingPunct="1">
              <a:lnSpc>
                <a:spcPct val="80000"/>
              </a:lnSpc>
            </a:pPr>
            <a:r>
              <a:rPr lang="en-US" sz="3800" dirty="0" smtClean="0"/>
              <a:t>Fall Sports</a:t>
            </a:r>
          </a:p>
          <a:p>
            <a:pPr eaLnBrk="1" hangingPunct="1">
              <a:lnSpc>
                <a:spcPct val="80000"/>
              </a:lnSpc>
            </a:pPr>
            <a:r>
              <a:rPr lang="en-US" sz="3800" dirty="0" smtClean="0"/>
              <a:t>The results are in!</a:t>
            </a:r>
          </a:p>
          <a:p>
            <a:pPr eaLnBrk="1" hangingPunct="1">
              <a:lnSpc>
                <a:spcPct val="80000"/>
              </a:lnSpc>
            </a:pPr>
            <a:r>
              <a:rPr lang="en-US" sz="3800" dirty="0" smtClean="0"/>
              <a:t>Check the list</a:t>
            </a:r>
          </a:p>
          <a:p>
            <a:pPr eaLnBrk="1" hangingPunct="1">
              <a:lnSpc>
                <a:spcPct val="80000"/>
              </a:lnSpc>
            </a:pPr>
            <a:r>
              <a:rPr lang="en-US" sz="3800" dirty="0" smtClean="0"/>
              <a:t>Hello School Board </a:t>
            </a:r>
            <a:r>
              <a:rPr lang="en-US" sz="3800" dirty="0" smtClean="0"/>
              <a:t>Members</a:t>
            </a:r>
          </a:p>
          <a:p>
            <a:pPr eaLnBrk="1" hangingPunct="1">
              <a:lnSpc>
                <a:spcPct val="80000"/>
              </a:lnSpc>
            </a:pPr>
            <a:r>
              <a:rPr lang="en-US" sz="3800" dirty="0" smtClean="0"/>
              <a:t>At Convention: Network</a:t>
            </a:r>
            <a:endParaRPr lang="en-US" sz="3800" dirty="0" smtClean="0"/>
          </a:p>
          <a:p>
            <a:pPr eaLnBrk="1" hangingPunct="1">
              <a:lnSpc>
                <a:spcPct val="80000"/>
              </a:lnSpc>
            </a:pPr>
            <a:r>
              <a:rPr lang="en-US" sz="3800" dirty="0" smtClean="0"/>
              <a:t>Take </a:t>
            </a:r>
            <a:r>
              <a:rPr lang="en-US" sz="3800" dirty="0" smtClean="0"/>
              <a:t>care of business with your BFFs</a:t>
            </a:r>
          </a:p>
          <a:p>
            <a:pPr eaLnBrk="1" hangingPunct="1">
              <a:lnSpc>
                <a:spcPct val="80000"/>
              </a:lnSpc>
              <a:buFont typeface="Arial" panose="020B0604020202020204" pitchFamily="34" charset="0"/>
              <a:buNone/>
            </a:pPr>
            <a:r>
              <a:rPr lang="en-US" sz="3300" dirty="0" smtClean="0"/>
              <a:t>		</a:t>
            </a:r>
          </a:p>
          <a:p>
            <a:pPr eaLnBrk="1" hangingPunct="1">
              <a:lnSpc>
                <a:spcPct val="80000"/>
              </a:lnSpc>
              <a:buFont typeface="Arial" panose="020B0604020202020204" pitchFamily="34" charset="0"/>
              <a:buNone/>
            </a:pPr>
            <a:r>
              <a:rPr lang="en-US" sz="2700" dirty="0" smtClean="0"/>
              <a:t>		</a:t>
            </a:r>
          </a:p>
          <a:p>
            <a:pPr eaLnBrk="1" hangingPunct="1">
              <a:lnSpc>
                <a:spcPct val="80000"/>
              </a:lnSpc>
            </a:pPr>
            <a:endParaRPr lang="en-US" sz="2700" dirty="0" smtClean="0"/>
          </a:p>
        </p:txBody>
      </p:sp>
      <p:sp>
        <p:nvSpPr>
          <p:cNvPr id="7" name="Text Placeholder 6"/>
          <p:cNvSpPr>
            <a:spLocks noGrp="1"/>
          </p:cNvSpPr>
          <p:nvPr>
            <p:ph type="body" sz="half" idx="2"/>
          </p:nvPr>
        </p:nvSpPr>
        <p:spPr>
          <a:xfrm flipV="1">
            <a:off x="990600" y="4114800"/>
            <a:ext cx="1905000" cy="228600"/>
          </a:xfrm>
        </p:spPr>
        <p:txBody>
          <a:bodyPr>
            <a:normAutofit/>
          </a:bodyPr>
          <a:lstStyle/>
          <a:p>
            <a:pPr eaLnBrk="1" hangingPunct="1">
              <a:lnSpc>
                <a:spcPct val="80000"/>
              </a:lnSpc>
            </a:pPr>
            <a:endParaRPr lang="es-ES" sz="1000" smtClean="0"/>
          </a:p>
        </p:txBody>
      </p:sp>
      <p:pic>
        <p:nvPicPr>
          <p:cNvPr id="26629" name="Picture 2" descr="C:\Documents and Settings\Susan\My Documents\My Pictures\october_2013_t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962400" y="1066800"/>
            <a:ext cx="4876800" cy="5486400"/>
          </a:xfrm>
        </p:spPr>
        <p:txBody>
          <a:bodyPr>
            <a:normAutofit/>
          </a:bodyPr>
          <a:lstStyle/>
          <a:p>
            <a:pPr eaLnBrk="1" hangingPunct="1">
              <a:lnSpc>
                <a:spcPct val="80000"/>
              </a:lnSpc>
            </a:pPr>
            <a:r>
              <a:rPr lang="en-US" sz="3800" smtClean="0"/>
              <a:t>Show &amp; Share</a:t>
            </a:r>
          </a:p>
          <a:p>
            <a:pPr eaLnBrk="1" hangingPunct="1">
              <a:lnSpc>
                <a:spcPct val="80000"/>
              </a:lnSpc>
            </a:pPr>
            <a:r>
              <a:rPr lang="en-US" sz="3800" smtClean="0"/>
              <a:t>Say “thanks” with a gift of PTA</a:t>
            </a:r>
          </a:p>
          <a:p>
            <a:pPr eaLnBrk="1" hangingPunct="1">
              <a:lnSpc>
                <a:spcPct val="80000"/>
              </a:lnSpc>
            </a:pPr>
            <a:r>
              <a:rPr lang="en-US" sz="3800" smtClean="0"/>
              <a:t>Special Events</a:t>
            </a:r>
          </a:p>
          <a:p>
            <a:pPr eaLnBrk="1" hangingPunct="1">
              <a:lnSpc>
                <a:spcPct val="80000"/>
              </a:lnSpc>
            </a:pPr>
            <a:r>
              <a:rPr lang="en-US" sz="3800" smtClean="0"/>
              <a:t>Are you in good standing?</a:t>
            </a:r>
          </a:p>
          <a:p>
            <a:pPr eaLnBrk="1" hangingPunct="1">
              <a:lnSpc>
                <a:spcPct val="80000"/>
              </a:lnSpc>
            </a:pPr>
            <a:r>
              <a:rPr lang="en-US" sz="3800" smtClean="0"/>
              <a:t>Take care of business with your BFFs</a:t>
            </a:r>
          </a:p>
          <a:p>
            <a:pPr eaLnBrk="1" hangingPunct="1">
              <a:lnSpc>
                <a:spcPct val="80000"/>
              </a:lnSpc>
              <a:buFont typeface="Arial" panose="020B0604020202020204" pitchFamily="34" charset="0"/>
              <a:buNone/>
            </a:pPr>
            <a:r>
              <a:rPr lang="en-US" sz="3300" smtClean="0"/>
              <a:t>		</a:t>
            </a:r>
          </a:p>
          <a:p>
            <a:pPr eaLnBrk="1" hangingPunct="1">
              <a:lnSpc>
                <a:spcPct val="80000"/>
              </a:lnSpc>
              <a:buFont typeface="Arial" panose="020B0604020202020204" pitchFamily="34" charset="0"/>
              <a:buNone/>
            </a:pPr>
            <a:r>
              <a:rPr lang="en-US" sz="2700" smtClean="0"/>
              <a:t>		</a:t>
            </a:r>
          </a:p>
          <a:p>
            <a:pPr eaLnBrk="1" hangingPunct="1">
              <a:lnSpc>
                <a:spcPct val="80000"/>
              </a:lnSpc>
            </a:pPr>
            <a:endParaRPr lang="en-US" sz="2700" smtClean="0"/>
          </a:p>
        </p:txBody>
      </p:sp>
      <p:sp>
        <p:nvSpPr>
          <p:cNvPr id="7" name="Text Placeholder 6"/>
          <p:cNvSpPr>
            <a:spLocks noGrp="1"/>
          </p:cNvSpPr>
          <p:nvPr>
            <p:ph type="body" sz="half" idx="2"/>
          </p:nvPr>
        </p:nvSpPr>
        <p:spPr>
          <a:xfrm flipV="1">
            <a:off x="990600" y="4114800"/>
            <a:ext cx="1905000" cy="228600"/>
          </a:xfrm>
        </p:spPr>
        <p:txBody>
          <a:bodyPr>
            <a:normAutofit/>
          </a:bodyPr>
          <a:lstStyle/>
          <a:p>
            <a:pPr eaLnBrk="1" hangingPunct="1">
              <a:lnSpc>
                <a:spcPct val="80000"/>
              </a:lnSpc>
            </a:pPr>
            <a:endParaRPr lang="es-ES" sz="1000" smtClean="0"/>
          </a:p>
        </p:txBody>
      </p:sp>
      <p:sp>
        <p:nvSpPr>
          <p:cNvPr id="8" name="Text Placeholder 6"/>
          <p:cNvSpPr txBox="1">
            <a:spLocks/>
          </p:cNvSpPr>
          <p:nvPr/>
        </p:nvSpPr>
        <p:spPr>
          <a:xfrm flipV="1">
            <a:off x="990600" y="4114800"/>
            <a:ext cx="1905000" cy="228600"/>
          </a:xfrm>
          <a:prstGeom prst="rect">
            <a:avLst/>
          </a:prstGeo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None/>
            </a:pPr>
            <a:endParaRPr lang="es-ES" sz="1000">
              <a:latin typeface="Calibri" panose="020F0502020204030204" pitchFamily="34" charset="0"/>
            </a:endParaRPr>
          </a:p>
        </p:txBody>
      </p:sp>
      <p:pic>
        <p:nvPicPr>
          <p:cNvPr id="27654" name="Picture 2" descr="C:\Documents and Settings\Susan\My Documents\My Pictures\november_2013_t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962400" y="1066800"/>
            <a:ext cx="4876800" cy="5486400"/>
          </a:xfrm>
        </p:spPr>
        <p:txBody>
          <a:bodyPr>
            <a:normAutofit/>
          </a:bodyPr>
          <a:lstStyle/>
          <a:p>
            <a:pPr eaLnBrk="1" hangingPunct="1">
              <a:lnSpc>
                <a:spcPct val="80000"/>
              </a:lnSpc>
            </a:pPr>
            <a:r>
              <a:rPr lang="en-US" sz="4200" smtClean="0"/>
              <a:t>Who is on your shopping list?</a:t>
            </a:r>
          </a:p>
          <a:p>
            <a:pPr eaLnBrk="1" hangingPunct="1">
              <a:lnSpc>
                <a:spcPct val="80000"/>
              </a:lnSpc>
            </a:pPr>
            <a:r>
              <a:rPr lang="en-US" sz="4200" smtClean="0"/>
              <a:t>Plan 2</a:t>
            </a:r>
            <a:r>
              <a:rPr lang="en-US" sz="4200" baseline="30000" smtClean="0"/>
              <a:t>nd</a:t>
            </a:r>
            <a:r>
              <a:rPr lang="en-US" sz="4200" smtClean="0"/>
              <a:t> push</a:t>
            </a:r>
          </a:p>
          <a:p>
            <a:pPr eaLnBrk="1" hangingPunct="1">
              <a:lnSpc>
                <a:spcPct val="80000"/>
              </a:lnSpc>
            </a:pPr>
            <a:r>
              <a:rPr lang="en-US" sz="4200" smtClean="0"/>
              <a:t>Take care of business with your BFFs</a:t>
            </a:r>
          </a:p>
          <a:p>
            <a:pPr eaLnBrk="1" hangingPunct="1">
              <a:lnSpc>
                <a:spcPct val="80000"/>
              </a:lnSpc>
            </a:pPr>
            <a:r>
              <a:rPr lang="en-US" sz="4200" smtClean="0"/>
              <a:t>Take a break!</a:t>
            </a:r>
          </a:p>
          <a:p>
            <a:pPr eaLnBrk="1" hangingPunct="1">
              <a:lnSpc>
                <a:spcPct val="80000"/>
              </a:lnSpc>
              <a:buFont typeface="Arial" panose="020B0604020202020204" pitchFamily="34" charset="0"/>
              <a:buNone/>
            </a:pPr>
            <a:r>
              <a:rPr lang="en-US" sz="3600" smtClean="0"/>
              <a:t>		</a:t>
            </a:r>
          </a:p>
          <a:p>
            <a:pPr eaLnBrk="1" hangingPunct="1">
              <a:lnSpc>
                <a:spcPct val="80000"/>
              </a:lnSpc>
              <a:buFont typeface="Arial" panose="020B0604020202020204" pitchFamily="34" charset="0"/>
              <a:buNone/>
            </a:pPr>
            <a:r>
              <a:rPr lang="en-US" sz="3000" smtClean="0"/>
              <a:t>		</a:t>
            </a:r>
          </a:p>
          <a:p>
            <a:pPr eaLnBrk="1" hangingPunct="1">
              <a:lnSpc>
                <a:spcPct val="80000"/>
              </a:lnSpc>
            </a:pPr>
            <a:endParaRPr lang="en-US" sz="3000" smtClean="0"/>
          </a:p>
        </p:txBody>
      </p:sp>
      <p:sp>
        <p:nvSpPr>
          <p:cNvPr id="7" name="Text Placeholder 6"/>
          <p:cNvSpPr>
            <a:spLocks noGrp="1"/>
          </p:cNvSpPr>
          <p:nvPr>
            <p:ph type="body" sz="half" idx="2"/>
          </p:nvPr>
        </p:nvSpPr>
        <p:spPr>
          <a:xfrm flipV="1">
            <a:off x="990600" y="4114800"/>
            <a:ext cx="1905000" cy="228600"/>
          </a:xfrm>
        </p:spPr>
        <p:txBody>
          <a:bodyPr>
            <a:normAutofit/>
          </a:bodyPr>
          <a:lstStyle/>
          <a:p>
            <a:pPr eaLnBrk="1" hangingPunct="1">
              <a:lnSpc>
                <a:spcPct val="80000"/>
              </a:lnSpc>
            </a:pPr>
            <a:endParaRPr lang="es-ES" sz="1000" smtClean="0"/>
          </a:p>
        </p:txBody>
      </p:sp>
      <p:sp>
        <p:nvSpPr>
          <p:cNvPr id="8" name="Text Placeholder 6"/>
          <p:cNvSpPr txBox="1">
            <a:spLocks/>
          </p:cNvSpPr>
          <p:nvPr/>
        </p:nvSpPr>
        <p:spPr>
          <a:xfrm flipV="1">
            <a:off x="990600" y="4114800"/>
            <a:ext cx="1905000" cy="228600"/>
          </a:xfrm>
          <a:prstGeom prst="rect">
            <a:avLst/>
          </a:prstGeo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None/>
            </a:pPr>
            <a:endParaRPr lang="es-ES" sz="1000">
              <a:latin typeface="Calibri" panose="020F0502020204030204" pitchFamily="34" charset="0"/>
            </a:endParaRP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8"/>
          <p:cNvSpPr>
            <a:spLocks noGrp="1"/>
          </p:cNvSpPr>
          <p:nvPr>
            <p:ph type="title"/>
          </p:nvPr>
        </p:nvSpPr>
        <p:spPr>
          <a:xfrm>
            <a:off x="457200" y="457200"/>
            <a:ext cx="3008313" cy="1828800"/>
          </a:xfrm>
        </p:spPr>
        <p:txBody>
          <a:bodyPr/>
          <a:lstStyle/>
          <a:p>
            <a:pPr eaLnBrk="1" hangingPunct="1"/>
            <a:r>
              <a:rPr lang="en-US" sz="4800" smtClean="0"/>
              <a:t>To Do List</a:t>
            </a:r>
            <a:r>
              <a:rPr lang="en-US" sz="3200" smtClean="0"/>
              <a:t>:</a:t>
            </a:r>
            <a:br>
              <a:rPr lang="en-US" sz="3200" smtClean="0"/>
            </a:br>
            <a:r>
              <a:rPr lang="en-US" sz="3200" smtClean="0"/>
              <a:t>(Besides taking care of business) </a:t>
            </a:r>
          </a:p>
        </p:txBody>
      </p:sp>
      <p:sp>
        <p:nvSpPr>
          <p:cNvPr id="6" name="Content Placeholder 5"/>
          <p:cNvSpPr>
            <a:spLocks noGrp="1"/>
          </p:cNvSpPr>
          <p:nvPr>
            <p:ph idx="1"/>
          </p:nvPr>
        </p:nvSpPr>
        <p:spPr>
          <a:xfrm>
            <a:off x="3429000" y="533400"/>
            <a:ext cx="5410200" cy="6019800"/>
          </a:xfrm>
        </p:spPr>
        <p:txBody>
          <a:bodyPr>
            <a:normAutofit/>
          </a:bodyPr>
          <a:lstStyle/>
          <a:p>
            <a:pPr eaLnBrk="1" hangingPunct="1">
              <a:lnSpc>
                <a:spcPct val="80000"/>
              </a:lnSpc>
            </a:pPr>
            <a:r>
              <a:rPr lang="en-US" sz="2800" smtClean="0"/>
              <a:t>New families</a:t>
            </a:r>
          </a:p>
          <a:p>
            <a:pPr eaLnBrk="1" hangingPunct="1">
              <a:lnSpc>
                <a:spcPct val="80000"/>
              </a:lnSpc>
            </a:pPr>
            <a:r>
              <a:rPr lang="en-US" sz="2800" smtClean="0"/>
              <a:t>Bring a friend</a:t>
            </a:r>
          </a:p>
          <a:p>
            <a:pPr eaLnBrk="1" hangingPunct="1">
              <a:lnSpc>
                <a:spcPct val="80000"/>
              </a:lnSpc>
            </a:pPr>
            <a:r>
              <a:rPr lang="en-US" sz="2800" smtClean="0"/>
              <a:t>Kindergarten Round-Up</a:t>
            </a:r>
          </a:p>
          <a:p>
            <a:pPr eaLnBrk="1" hangingPunct="1">
              <a:lnSpc>
                <a:spcPct val="80000"/>
              </a:lnSpc>
            </a:pPr>
            <a:r>
              <a:rPr lang="en-US" sz="2800" smtClean="0"/>
              <a:t>Preschool Screening</a:t>
            </a:r>
          </a:p>
          <a:p>
            <a:pPr eaLnBrk="1" hangingPunct="1">
              <a:lnSpc>
                <a:spcPct val="80000"/>
              </a:lnSpc>
            </a:pPr>
            <a:r>
              <a:rPr lang="en-US" sz="2800" smtClean="0"/>
              <a:t>Winter Sports events</a:t>
            </a:r>
          </a:p>
          <a:p>
            <a:pPr eaLnBrk="1" hangingPunct="1">
              <a:lnSpc>
                <a:spcPct val="80000"/>
              </a:lnSpc>
            </a:pPr>
            <a:r>
              <a:rPr lang="en-US" sz="2800" smtClean="0"/>
              <a:t>School Board Forum</a:t>
            </a:r>
          </a:p>
          <a:p>
            <a:pPr eaLnBrk="1" hangingPunct="1">
              <a:lnSpc>
                <a:spcPct val="80000"/>
              </a:lnSpc>
            </a:pPr>
            <a:r>
              <a:rPr lang="en-US" sz="2800" smtClean="0"/>
              <a:t>Postcards to non-PTA parents</a:t>
            </a:r>
          </a:p>
          <a:p>
            <a:pPr eaLnBrk="1" hangingPunct="1">
              <a:lnSpc>
                <a:spcPct val="80000"/>
              </a:lnSpc>
            </a:pPr>
            <a:r>
              <a:rPr lang="en-US" sz="2800" smtClean="0"/>
              <a:t>“Never too late to join” adds</a:t>
            </a:r>
          </a:p>
          <a:p>
            <a:pPr eaLnBrk="1" hangingPunct="1">
              <a:lnSpc>
                <a:spcPct val="80000"/>
              </a:lnSpc>
            </a:pPr>
            <a:r>
              <a:rPr lang="en-US" sz="2800" smtClean="0"/>
              <a:t>Founders Day (Feb. 17</a:t>
            </a:r>
            <a:r>
              <a:rPr lang="en-US" sz="2800" baseline="30000" smtClean="0"/>
              <a:t>th</a:t>
            </a:r>
            <a:r>
              <a:rPr lang="en-US" sz="2800" smtClean="0"/>
              <a:t>)</a:t>
            </a:r>
          </a:p>
          <a:p>
            <a:pPr eaLnBrk="1" hangingPunct="1">
              <a:lnSpc>
                <a:spcPct val="80000"/>
              </a:lnSpc>
            </a:pPr>
            <a:r>
              <a:rPr lang="en-US" sz="2800" smtClean="0"/>
              <a:t>Continue to search internet for new ideas</a:t>
            </a:r>
          </a:p>
          <a:p>
            <a:pPr eaLnBrk="1" hangingPunct="1">
              <a:lnSpc>
                <a:spcPct val="80000"/>
              </a:lnSpc>
            </a:pPr>
            <a:r>
              <a:rPr lang="en-US" sz="2800" smtClean="0"/>
              <a:t>Final month for dues to count toward awards – 3/1 deadline</a:t>
            </a:r>
          </a:p>
          <a:p>
            <a:pPr eaLnBrk="1" hangingPunct="1">
              <a:lnSpc>
                <a:spcPct val="80000"/>
              </a:lnSpc>
              <a:buFont typeface="Arial" panose="020B0604020202020204" pitchFamily="34" charset="0"/>
              <a:buNone/>
            </a:pPr>
            <a:endParaRPr lang="en-US" sz="1900" smtClean="0"/>
          </a:p>
          <a:p>
            <a:pPr eaLnBrk="1" hangingPunct="1">
              <a:lnSpc>
                <a:spcPct val="80000"/>
              </a:lnSpc>
              <a:buFont typeface="Arial" panose="020B0604020202020204" pitchFamily="34" charset="0"/>
              <a:buNone/>
            </a:pPr>
            <a:r>
              <a:rPr lang="en-US" sz="1500" smtClean="0"/>
              <a:t>		</a:t>
            </a:r>
          </a:p>
        </p:txBody>
      </p:sp>
      <p:sp>
        <p:nvSpPr>
          <p:cNvPr id="29700" name="Text Placeholder 6"/>
          <p:cNvSpPr>
            <a:spLocks noGrp="1"/>
          </p:cNvSpPr>
          <p:nvPr>
            <p:ph type="body" sz="half" idx="2"/>
          </p:nvPr>
        </p:nvSpPr>
        <p:spPr>
          <a:xfrm>
            <a:off x="457200" y="3200400"/>
            <a:ext cx="3048000" cy="2743200"/>
          </a:xfrm>
        </p:spPr>
        <p:txBody>
          <a:bodyPr/>
          <a:lstStyle/>
          <a:p>
            <a:pPr eaLnBrk="1" hangingPunct="1"/>
            <a:r>
              <a:rPr lang="en-US" sz="4000" b="1" i="1" smtClean="0"/>
              <a:t>January</a:t>
            </a:r>
          </a:p>
          <a:p>
            <a:pPr eaLnBrk="1" hangingPunct="1"/>
            <a:r>
              <a:rPr lang="en-US" sz="4000" b="1" i="1" smtClean="0"/>
              <a:t>February</a:t>
            </a:r>
          </a:p>
          <a:p>
            <a:pPr eaLnBrk="1" hangingPunct="1"/>
            <a:r>
              <a:rPr lang="en-US" sz="4000" b="1" i="1" smtClean="0"/>
              <a:t>March</a:t>
            </a:r>
          </a:p>
        </p:txBody>
      </p:sp>
      <p:sp>
        <p:nvSpPr>
          <p:cNvPr id="29701" name="Text Placeholder 6"/>
          <p:cNvSpPr txBox="1">
            <a:spLocks/>
          </p:cNvSpPr>
          <p:nvPr/>
        </p:nvSpPr>
        <p:spPr bwMode="auto">
          <a:xfrm flipV="1">
            <a:off x="457200" y="2362200"/>
            <a:ext cx="2438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endParaRPr lang="es-ES" sz="4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1752600"/>
            <a:ext cx="4572000" cy="4724400"/>
          </a:xfrm>
          <a:ln>
            <a:solidFill>
              <a:schemeClr val="tx1"/>
            </a:solidFill>
            <a:miter lim="800000"/>
            <a:headEnd/>
            <a:tailEnd/>
          </a:ln>
        </p:spPr>
      </p:pic>
      <p:sp>
        <p:nvSpPr>
          <p:cNvPr id="30723" name="Title 4"/>
          <p:cNvSpPr>
            <a:spLocks noGrp="1"/>
          </p:cNvSpPr>
          <p:nvPr>
            <p:ph type="title"/>
          </p:nvPr>
        </p:nvSpPr>
        <p:spPr/>
        <p:txBody>
          <a:bodyPr/>
          <a:lstStyle/>
          <a:p>
            <a:pPr eaLnBrk="1" hangingPunct="1"/>
            <a:r>
              <a:rPr lang="en-US" b="1" smtClean="0">
                <a:latin typeface="Tahoma" panose="020B0604030504040204" pitchFamily="34" charset="0"/>
                <a:cs typeface="Tahoma" panose="020B0604030504040204" pitchFamily="34" charset="0"/>
              </a:rPr>
              <a:t>Monthly Theme Ideas</a:t>
            </a:r>
          </a:p>
        </p:txBody>
      </p:sp>
      <p:sp>
        <p:nvSpPr>
          <p:cNvPr id="30724" name="Content Placeholder 7"/>
          <p:cNvSpPr>
            <a:spLocks noGrp="1"/>
          </p:cNvSpPr>
          <p:nvPr>
            <p:ph sz="half" idx="1"/>
          </p:nvPr>
        </p:nvSpPr>
        <p:spPr>
          <a:xfrm>
            <a:off x="457200" y="2133600"/>
            <a:ext cx="4038600" cy="4343400"/>
          </a:xfrm>
        </p:spPr>
        <p:txBody>
          <a:bodyPr/>
          <a:lstStyle/>
          <a:p>
            <a:pPr eaLnBrk="1" hangingPunct="1"/>
            <a:r>
              <a:rPr lang="en-US" smtClean="0"/>
              <a:t>“New Year –New Opportunities”</a:t>
            </a:r>
          </a:p>
          <a:p>
            <a:pPr eaLnBrk="1" hangingPunct="1"/>
            <a:r>
              <a:rPr lang="en-US" smtClean="0"/>
              <a:t>Valentines Day</a:t>
            </a:r>
          </a:p>
          <a:p>
            <a:pPr eaLnBrk="1" hangingPunct="1"/>
            <a:r>
              <a:rPr lang="en-US" smtClean="0"/>
              <a:t>“Be Lucky”</a:t>
            </a:r>
          </a:p>
          <a:p>
            <a:pPr eaLnBrk="1" hangingPunct="1"/>
            <a:r>
              <a:rPr lang="en-US" smtClean="0"/>
              <a:t>“Spring into PTA”</a:t>
            </a:r>
          </a:p>
          <a:p>
            <a:pPr eaLnBrk="1" hangingPunct="1"/>
            <a:r>
              <a:rPr lang="en-US" smtClean="0"/>
              <a:t>“March with PTA”</a:t>
            </a: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600" smtClean="0"/>
              <a:t>To Do List</a:t>
            </a:r>
            <a:r>
              <a:rPr lang="en-US" smtClean="0"/>
              <a:t>:</a:t>
            </a:r>
            <a:br>
              <a:rPr lang="en-US" smtClean="0"/>
            </a:br>
            <a:endParaRPr lang="en-US" smtClean="0"/>
          </a:p>
        </p:txBody>
      </p:sp>
      <p:sp>
        <p:nvSpPr>
          <p:cNvPr id="3" name="Content Placeholder 2"/>
          <p:cNvSpPr>
            <a:spLocks noGrp="1"/>
          </p:cNvSpPr>
          <p:nvPr>
            <p:ph idx="1"/>
          </p:nvPr>
        </p:nvSpPr>
        <p:spPr/>
        <p:txBody>
          <a:bodyPr>
            <a:normAutofit/>
          </a:bodyPr>
          <a:lstStyle/>
          <a:p>
            <a:pPr eaLnBrk="1" hangingPunct="1">
              <a:lnSpc>
                <a:spcPct val="90000"/>
              </a:lnSpc>
            </a:pPr>
            <a:r>
              <a:rPr lang="en-US" smtClean="0"/>
              <a:t>Mail award applications  - 4/1 deadline</a:t>
            </a:r>
          </a:p>
          <a:p>
            <a:pPr eaLnBrk="1" hangingPunct="1">
              <a:lnSpc>
                <a:spcPct val="90000"/>
              </a:lnSpc>
            </a:pPr>
            <a:r>
              <a:rPr lang="en-US" smtClean="0"/>
              <a:t>Update membership records &amp; procedure book for next year</a:t>
            </a:r>
          </a:p>
          <a:p>
            <a:pPr eaLnBrk="1" hangingPunct="1">
              <a:lnSpc>
                <a:spcPct val="90000"/>
              </a:lnSpc>
            </a:pPr>
            <a:r>
              <a:rPr lang="en-US" smtClean="0"/>
              <a:t>Evaluate your successes</a:t>
            </a:r>
          </a:p>
          <a:p>
            <a:pPr eaLnBrk="1" hangingPunct="1">
              <a:lnSpc>
                <a:spcPct val="90000"/>
              </a:lnSpc>
            </a:pPr>
            <a:r>
              <a:rPr lang="en-US" smtClean="0"/>
              <a:t>Celebrate the accomplishments</a:t>
            </a:r>
          </a:p>
          <a:p>
            <a:pPr eaLnBrk="1" hangingPunct="1">
              <a:lnSpc>
                <a:spcPct val="90000"/>
              </a:lnSpc>
            </a:pPr>
            <a:r>
              <a:rPr lang="en-US" smtClean="0"/>
              <a:t>Thank your committee</a:t>
            </a:r>
          </a:p>
          <a:p>
            <a:pPr eaLnBrk="1" hangingPunct="1">
              <a:lnSpc>
                <a:spcPct val="90000"/>
              </a:lnSpc>
            </a:pPr>
            <a:r>
              <a:rPr lang="en-US" smtClean="0"/>
              <a:t>Prepare &amp; give final membership report</a:t>
            </a:r>
          </a:p>
          <a:p>
            <a:pPr eaLnBrk="1" hangingPunct="1">
              <a:lnSpc>
                <a:spcPct val="90000"/>
              </a:lnSpc>
            </a:pPr>
            <a:endParaRPr lang="en-US" smtClean="0"/>
          </a:p>
        </p:txBody>
      </p:sp>
      <p:sp>
        <p:nvSpPr>
          <p:cNvPr id="31748" name="Text Placeholder 3"/>
          <p:cNvSpPr>
            <a:spLocks noGrp="1"/>
          </p:cNvSpPr>
          <p:nvPr>
            <p:ph type="body" sz="half" idx="2"/>
          </p:nvPr>
        </p:nvSpPr>
        <p:spPr/>
        <p:txBody>
          <a:bodyPr/>
          <a:lstStyle/>
          <a:p>
            <a:pPr eaLnBrk="1" hangingPunct="1"/>
            <a:r>
              <a:rPr lang="en-US" sz="4400" b="1" smtClean="0">
                <a:latin typeface="Tahoma" panose="020B0604030504040204" pitchFamily="34" charset="0"/>
                <a:cs typeface="Tahoma" panose="020B0604030504040204" pitchFamily="34" charset="0"/>
              </a:rPr>
              <a:t>April . . .</a:t>
            </a:r>
          </a:p>
          <a:p>
            <a:pPr eaLnBrk="1" hangingPunct="1"/>
            <a:r>
              <a:rPr lang="en-US" sz="4400" b="1" smtClean="0">
                <a:latin typeface="Tahoma" panose="020B0604030504040204" pitchFamily="34" charset="0"/>
                <a:cs typeface="Tahoma" panose="020B0604030504040204" pitchFamily="34" charset="0"/>
              </a:rPr>
              <a:t>The final month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935162"/>
          </a:xfrm>
        </p:spPr>
        <p:txBody>
          <a:bodyPr/>
          <a:lstStyle/>
          <a:p>
            <a:pPr eaLnBrk="1" hangingPunct="1"/>
            <a:r>
              <a:rPr lang="en-US" b="1" smtClean="0">
                <a:latin typeface="Tahoma" panose="020B0604030504040204" pitchFamily="34" charset="0"/>
                <a:cs typeface="Tahoma" panose="020B0604030504040204" pitchFamily="34" charset="0"/>
              </a:rPr>
              <a:t>Membership …</a:t>
            </a:r>
            <a:br>
              <a:rPr lang="en-US" b="1" smtClean="0">
                <a:latin typeface="Tahoma" panose="020B0604030504040204" pitchFamily="34" charset="0"/>
                <a:cs typeface="Tahoma" panose="020B0604030504040204" pitchFamily="34" charset="0"/>
              </a:rPr>
            </a:br>
            <a:r>
              <a:rPr lang="en-US" b="1" smtClean="0">
                <a:latin typeface="Tahoma" panose="020B0604030504040204" pitchFamily="34" charset="0"/>
                <a:cs typeface="Tahoma" panose="020B0604030504040204" pitchFamily="34" charset="0"/>
              </a:rPr>
              <a:t>It’s Everyone’s Job!</a:t>
            </a:r>
          </a:p>
        </p:txBody>
      </p:sp>
      <p:pic>
        <p:nvPicPr>
          <p:cNvPr id="32771" name="Picture 5" descr="C:\Documents and Settings\Susan\Local Settings\Temporary Internet Files\Content.IE5\J03O16Q5\MP9003987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latin typeface="Tahoma" panose="020B0604030504040204" pitchFamily="34" charset="0"/>
                <a:cs typeface="Tahoma" panose="020B0604030504040204" pitchFamily="34" charset="0"/>
              </a:rPr>
              <a:t>Responsibilities</a:t>
            </a:r>
          </a:p>
        </p:txBody>
      </p:sp>
      <p:sp>
        <p:nvSpPr>
          <p:cNvPr id="3" name="Content Placeholder 2"/>
          <p:cNvSpPr>
            <a:spLocks noGrp="1"/>
          </p:cNvSpPr>
          <p:nvPr>
            <p:ph idx="1"/>
          </p:nvPr>
        </p:nvSpPr>
        <p:spPr>
          <a:xfrm>
            <a:off x="533400" y="1600200"/>
            <a:ext cx="8153400" cy="4525963"/>
          </a:xfrm>
        </p:spPr>
        <p:txBody>
          <a:bodyPr>
            <a:normAutofit lnSpcReduction="10000"/>
          </a:bodyPr>
          <a:lstStyle/>
          <a:p>
            <a:pPr eaLnBrk="1" hangingPunct="1">
              <a:lnSpc>
                <a:spcPct val="80000"/>
              </a:lnSpc>
              <a:buFont typeface="Arial" panose="020B0604020202020204" pitchFamily="34" charset="0"/>
              <a:buNone/>
            </a:pPr>
            <a:r>
              <a:rPr lang="en-US" sz="3700" b="1" dirty="0" smtClean="0">
                <a:solidFill>
                  <a:srgbClr val="FF0000"/>
                </a:solidFill>
              </a:rPr>
              <a:t>Coordinate &amp; lead the unit’s membership </a:t>
            </a:r>
            <a:r>
              <a:rPr lang="en-US" sz="3700" b="1" dirty="0" smtClean="0">
                <a:solidFill>
                  <a:srgbClr val="FF0000"/>
                </a:solidFill>
              </a:rPr>
              <a:t>program</a:t>
            </a:r>
            <a:endParaRPr lang="en-US" sz="3700" b="1" dirty="0" smtClean="0">
              <a:solidFill>
                <a:srgbClr val="FF0000"/>
              </a:solidFill>
            </a:endParaRPr>
          </a:p>
          <a:p>
            <a:pPr eaLnBrk="1" hangingPunct="1">
              <a:lnSpc>
                <a:spcPct val="80000"/>
              </a:lnSpc>
            </a:pPr>
            <a:r>
              <a:rPr lang="en-US" sz="2800" dirty="0" smtClean="0"/>
              <a:t>Believe in the Mission of the PTA</a:t>
            </a:r>
          </a:p>
          <a:p>
            <a:pPr eaLnBrk="1" hangingPunct="1">
              <a:lnSpc>
                <a:spcPct val="80000"/>
              </a:lnSpc>
            </a:pPr>
            <a:r>
              <a:rPr lang="en-US" sz="2800" dirty="0" smtClean="0"/>
              <a:t>Attend scheduled meetings</a:t>
            </a:r>
            <a:endParaRPr lang="en-US" sz="2800" dirty="0" smtClean="0"/>
          </a:p>
          <a:p>
            <a:pPr eaLnBrk="1" hangingPunct="1">
              <a:lnSpc>
                <a:spcPct val="80000"/>
              </a:lnSpc>
            </a:pPr>
            <a:r>
              <a:rPr lang="en-US" sz="2800" dirty="0" smtClean="0"/>
              <a:t>Work with the state membership chair to reach membership goals</a:t>
            </a:r>
          </a:p>
          <a:p>
            <a:pPr eaLnBrk="1" hangingPunct="1">
              <a:lnSpc>
                <a:spcPct val="80000"/>
              </a:lnSpc>
            </a:pPr>
            <a:r>
              <a:rPr lang="en-US" sz="2800" dirty="0" smtClean="0"/>
              <a:t>Distribution &amp; activation of membership cards</a:t>
            </a:r>
          </a:p>
          <a:p>
            <a:pPr eaLnBrk="1" hangingPunct="1">
              <a:lnSpc>
                <a:spcPct val="80000"/>
              </a:lnSpc>
            </a:pPr>
            <a:r>
              <a:rPr lang="en-US" sz="2800" dirty="0" smtClean="0"/>
              <a:t>Collection, processing and remittance of dues</a:t>
            </a:r>
          </a:p>
          <a:p>
            <a:pPr eaLnBrk="1" hangingPunct="1">
              <a:lnSpc>
                <a:spcPct val="80000"/>
              </a:lnSpc>
            </a:pPr>
            <a:r>
              <a:rPr lang="en-US" sz="2800" dirty="0" smtClean="0"/>
              <a:t>Maintain accurate membership records including procedure book.</a:t>
            </a:r>
          </a:p>
          <a:p>
            <a:pPr eaLnBrk="1" hangingPunct="1">
              <a:lnSpc>
                <a:spcPct val="80000"/>
              </a:lnSpc>
            </a:pPr>
            <a:r>
              <a:rPr lang="en-US" sz="2800" dirty="0" smtClean="0"/>
              <a:t>Attend leadership and membership training</a:t>
            </a:r>
          </a:p>
          <a:p>
            <a:pPr eaLnBrk="1" hangingPunct="1">
              <a:lnSpc>
                <a:spcPct val="80000"/>
              </a:lnSpc>
            </a:pPr>
            <a:endParaRPr lang="en-US"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latin typeface="Tahoma" panose="020B0604030504040204" pitchFamily="34" charset="0"/>
                <a:cs typeface="Tahoma" panose="020B0604030504040204" pitchFamily="34" charset="0"/>
              </a:rPr>
              <a:t/>
            </a:r>
            <a:br>
              <a:rPr lang="en-US" smtClean="0">
                <a:latin typeface="Tahoma" panose="020B0604030504040204" pitchFamily="34" charset="0"/>
                <a:cs typeface="Tahoma" panose="020B0604030504040204" pitchFamily="34" charset="0"/>
              </a:rPr>
            </a:br>
            <a:r>
              <a:rPr lang="en-US" b="1" smtClean="0">
                <a:latin typeface="Tahoma" panose="020B0604030504040204" pitchFamily="34" charset="0"/>
                <a:cs typeface="Tahoma" panose="020B0604030504040204" pitchFamily="34" charset="0"/>
              </a:rPr>
              <a:t>Membership Cards</a:t>
            </a:r>
            <a:br>
              <a:rPr lang="en-US" b="1" smtClean="0">
                <a:latin typeface="Tahoma" panose="020B0604030504040204" pitchFamily="34" charset="0"/>
                <a:cs typeface="Tahoma" panose="020B0604030504040204" pitchFamily="34" charset="0"/>
              </a:rPr>
            </a:br>
            <a:endParaRPr lang="en-US" sz="3600" smtClean="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752600"/>
            <a:ext cx="8229600" cy="4876800"/>
          </a:xfrm>
        </p:spPr>
        <p:txBody>
          <a:bodyPr>
            <a:normAutofit/>
          </a:bodyPr>
          <a:lstStyle/>
          <a:p>
            <a:pPr eaLnBrk="1" hangingPunct="1">
              <a:lnSpc>
                <a:spcPct val="80000"/>
              </a:lnSpc>
            </a:pPr>
            <a:r>
              <a:rPr lang="en-US" sz="3000" dirty="0" smtClean="0"/>
              <a:t>Number received based on previous year’s membership total</a:t>
            </a:r>
          </a:p>
          <a:p>
            <a:pPr eaLnBrk="1" hangingPunct="1">
              <a:lnSpc>
                <a:spcPct val="80000"/>
              </a:lnSpc>
            </a:pPr>
            <a:r>
              <a:rPr lang="en-US" sz="3000" dirty="0" smtClean="0"/>
              <a:t>More can be requested through the state office</a:t>
            </a:r>
          </a:p>
          <a:p>
            <a:pPr eaLnBrk="1" hangingPunct="1">
              <a:lnSpc>
                <a:spcPct val="80000"/>
              </a:lnSpc>
            </a:pPr>
            <a:r>
              <a:rPr lang="en-US" sz="3000" dirty="0" smtClean="0"/>
              <a:t>Has </a:t>
            </a:r>
            <a:r>
              <a:rPr lang="en-US" sz="3000" dirty="0" smtClean="0"/>
              <a:t>a place for the </a:t>
            </a:r>
            <a:r>
              <a:rPr lang="en-US" sz="3000" dirty="0" smtClean="0"/>
              <a:t>Unit PTA ID Number, Unit Name, Member’s Name and place for the member to sign</a:t>
            </a:r>
          </a:p>
          <a:p>
            <a:pPr eaLnBrk="1" hangingPunct="1">
              <a:lnSpc>
                <a:spcPct val="80000"/>
              </a:lnSpc>
            </a:pPr>
            <a:r>
              <a:rPr lang="en-US" sz="3000" dirty="0" smtClean="0"/>
              <a:t>Every individual member gets a card;                                      		1 name/card/1 vote</a:t>
            </a:r>
          </a:p>
          <a:p>
            <a:pPr eaLnBrk="1" hangingPunct="1">
              <a:lnSpc>
                <a:spcPct val="80000"/>
              </a:lnSpc>
            </a:pPr>
            <a:r>
              <a:rPr lang="en-US" sz="3000" dirty="0" smtClean="0"/>
              <a:t>Business memberships</a:t>
            </a:r>
          </a:p>
          <a:p>
            <a:pPr eaLnBrk="1" hangingPunct="1">
              <a:lnSpc>
                <a:spcPct val="80000"/>
              </a:lnSpc>
            </a:pPr>
            <a:r>
              <a:rPr lang="en-US" sz="3000" dirty="0" smtClean="0"/>
              <a:t>Councils </a:t>
            </a:r>
            <a:r>
              <a:rPr lang="en-US" sz="3000" i="1" dirty="0" smtClean="0"/>
              <a:t>do not </a:t>
            </a:r>
            <a:r>
              <a:rPr lang="en-US" sz="3000" dirty="0" smtClean="0"/>
              <a:t>sell memberships</a:t>
            </a:r>
          </a:p>
          <a:p>
            <a:pPr eaLnBrk="1" hangingPunct="1">
              <a:lnSpc>
                <a:spcPct val="80000"/>
              </a:lnSpc>
            </a:pPr>
            <a:r>
              <a:rPr lang="en-US" sz="3000" dirty="0" smtClean="0"/>
              <a:t>Are a member when the dues have been paid</a:t>
            </a:r>
          </a:p>
          <a:p>
            <a:pPr eaLnBrk="1" hangingPunct="1">
              <a:lnSpc>
                <a:spcPct val="80000"/>
              </a:lnSpc>
            </a:pPr>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1450" y="25400"/>
            <a:ext cx="8229600" cy="1143000"/>
          </a:xfrm>
          <a:extLst/>
        </p:spPr>
        <p:txBody>
          <a:bodyPr rtlCol="0" anchor="t">
            <a:normAutofit fontScale="90000"/>
          </a:bodyPr>
          <a:lstStyle/>
          <a:p>
            <a:pPr algn="l" eaLnBrk="1" fontAlgn="auto" hangingPunct="1">
              <a:spcAft>
                <a:spcPts val="0"/>
              </a:spcAft>
              <a:defRPr/>
            </a:pPr>
            <a:r>
              <a:rPr lang="en-US" sz="3600" b="1" dirty="0" smtClean="0">
                <a:latin typeface="Tahoma" pitchFamily="34" charset="0"/>
                <a:cs typeface="Tahoma" pitchFamily="34" charset="0"/>
              </a:rPr>
              <a:t>The PTA Membership Card</a:t>
            </a:r>
            <a:br>
              <a:rPr lang="en-US" sz="3600" b="1" dirty="0" smtClean="0">
                <a:latin typeface="Tahoma" pitchFamily="34" charset="0"/>
                <a:cs typeface="Tahoma" pitchFamily="34" charset="0"/>
              </a:rPr>
            </a:br>
            <a:r>
              <a:rPr lang="en-US" sz="3600" b="1" i="1" dirty="0" smtClean="0">
                <a:latin typeface="Tahoma" pitchFamily="34" charset="0"/>
                <a:cs typeface="Tahoma" pitchFamily="34" charset="0"/>
              </a:rPr>
              <a:t>Don’t Hesitate ….Activate!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4797044" cy="314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4800600"/>
            <a:ext cx="4797044" cy="707886"/>
          </a:xfrm>
          <a:prstGeom prst="rect">
            <a:avLst/>
          </a:prstGeom>
          <a:noFill/>
        </p:spPr>
        <p:txBody>
          <a:bodyPr wrap="square" rtlCol="0">
            <a:spAutoFit/>
          </a:bodyPr>
          <a:lstStyle/>
          <a:p>
            <a:r>
              <a:rPr lang="en-US" sz="2000" dirty="0" smtClean="0"/>
              <a:t>Activate Your PTA Membership Card and Sign up for Staples Discounts</a:t>
            </a:r>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latin typeface="Tahoma" panose="020B0604030504040204" pitchFamily="34" charset="0"/>
                <a:cs typeface="Tahoma" panose="020B0604030504040204" pitchFamily="34" charset="0"/>
              </a:rPr>
              <a:t>The Dues Details</a:t>
            </a:r>
          </a:p>
        </p:txBody>
      </p:sp>
      <p:sp>
        <p:nvSpPr>
          <p:cNvPr id="9219" name="Content Placeholder 2"/>
          <p:cNvSpPr>
            <a:spLocks noGrp="1"/>
          </p:cNvSpPr>
          <p:nvPr>
            <p:ph idx="1"/>
          </p:nvPr>
        </p:nvSpPr>
        <p:spPr/>
        <p:txBody>
          <a:bodyPr/>
          <a:lstStyle/>
          <a:p>
            <a:pPr eaLnBrk="1" hangingPunct="1"/>
            <a:r>
              <a:rPr lang="en-US" smtClean="0"/>
              <a:t>Report due accurately </a:t>
            </a:r>
          </a:p>
          <a:p>
            <a:pPr eaLnBrk="1" hangingPunct="1"/>
            <a:r>
              <a:rPr lang="en-US" smtClean="0"/>
              <a:t>Mail to the State Office by the 1</a:t>
            </a:r>
            <a:r>
              <a:rPr lang="en-US" baseline="30000" smtClean="0"/>
              <a:t>st</a:t>
            </a:r>
            <a:r>
              <a:rPr lang="en-US" smtClean="0"/>
              <a:t> of each month.</a:t>
            </a:r>
          </a:p>
          <a:p>
            <a:pPr eaLnBrk="1" hangingPunct="1"/>
            <a:r>
              <a:rPr lang="en-US" smtClean="0"/>
              <a:t>$4.25 for Individual memberships </a:t>
            </a:r>
          </a:p>
          <a:p>
            <a:pPr eaLnBrk="1" hangingPunct="1">
              <a:buFont typeface="Arial" panose="020B0604020202020204" pitchFamily="34" charset="0"/>
              <a:buNone/>
            </a:pPr>
            <a:r>
              <a:rPr lang="en-US" smtClean="0"/>
              <a:t>    $5.50 for business memberships</a:t>
            </a:r>
          </a:p>
          <a:p>
            <a:pPr eaLnBrk="1" hangingPunct="1"/>
            <a:r>
              <a:rPr lang="en-US" smtClean="0"/>
              <a:t>Dues Remittance Form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886200" y="914400"/>
            <a:ext cx="4800600" cy="5638800"/>
          </a:xfrm>
        </p:spPr>
        <p:txBody>
          <a:bodyPr>
            <a:normAutofit/>
          </a:bodyPr>
          <a:lstStyle/>
          <a:p>
            <a:pPr eaLnBrk="1" hangingPunct="1">
              <a:lnSpc>
                <a:spcPct val="90000"/>
              </a:lnSpc>
            </a:pPr>
            <a:r>
              <a:rPr lang="en-US" sz="3500" dirty="0" smtClean="0"/>
              <a:t>Previous chair’s records</a:t>
            </a:r>
          </a:p>
          <a:p>
            <a:pPr eaLnBrk="1" hangingPunct="1">
              <a:lnSpc>
                <a:spcPct val="90000"/>
              </a:lnSpc>
            </a:pPr>
            <a:r>
              <a:rPr lang="en-US" sz="3500" dirty="0" smtClean="0"/>
              <a:t>Read your bylaws</a:t>
            </a:r>
          </a:p>
          <a:p>
            <a:pPr eaLnBrk="1" hangingPunct="1">
              <a:lnSpc>
                <a:spcPct val="90000"/>
              </a:lnSpc>
            </a:pPr>
            <a:r>
              <a:rPr lang="en-US" sz="3500" dirty="0" smtClean="0"/>
              <a:t>Attend training</a:t>
            </a:r>
          </a:p>
          <a:p>
            <a:pPr eaLnBrk="1" hangingPunct="1">
              <a:lnSpc>
                <a:spcPct val="90000"/>
              </a:lnSpc>
            </a:pPr>
            <a:r>
              <a:rPr lang="en-US" sz="3500" dirty="0" smtClean="0"/>
              <a:t>Contact your principal</a:t>
            </a:r>
          </a:p>
          <a:p>
            <a:pPr eaLnBrk="1" hangingPunct="1">
              <a:lnSpc>
                <a:spcPct val="90000"/>
              </a:lnSpc>
            </a:pPr>
            <a:r>
              <a:rPr lang="en-US" sz="3500" dirty="0" smtClean="0"/>
              <a:t>The treasurer – a “BFF”</a:t>
            </a:r>
          </a:p>
          <a:p>
            <a:pPr eaLnBrk="1" hangingPunct="1">
              <a:lnSpc>
                <a:spcPct val="90000"/>
              </a:lnSpc>
            </a:pPr>
            <a:r>
              <a:rPr lang="en-US" sz="3500" dirty="0" smtClean="0"/>
              <a:t>Form your committee </a:t>
            </a:r>
            <a:r>
              <a:rPr lang="en-US" sz="3500" dirty="0" smtClean="0"/>
              <a:t>(if you haven’t already)</a:t>
            </a:r>
            <a:endParaRPr lang="en-US" sz="3500" dirty="0" smtClean="0"/>
          </a:p>
          <a:p>
            <a:pPr eaLnBrk="1" hangingPunct="1">
              <a:lnSpc>
                <a:spcPct val="90000"/>
              </a:lnSpc>
              <a:buFont typeface="Arial" panose="020B0604020202020204" pitchFamily="34" charset="0"/>
              <a:buNone/>
            </a:pPr>
            <a:r>
              <a:rPr lang="en-US" dirty="0" smtClean="0"/>
              <a:t>		</a:t>
            </a:r>
          </a:p>
          <a:p>
            <a:pPr eaLnBrk="1" hangingPunct="1">
              <a:lnSpc>
                <a:spcPct val="90000"/>
              </a:lnSpc>
              <a:buFont typeface="Arial" panose="020B0604020202020204" pitchFamily="34" charset="0"/>
              <a:buNone/>
            </a:pPr>
            <a:r>
              <a:rPr lang="en-US" dirty="0" smtClean="0"/>
              <a:t>		</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a:xfrm>
            <a:off x="457200" y="990600"/>
            <a:ext cx="3008313" cy="1219200"/>
          </a:xfrm>
        </p:spPr>
        <p:txBody>
          <a:bodyPr/>
          <a:lstStyle/>
          <a:p>
            <a:pPr eaLnBrk="1" hangingPunct="1"/>
            <a:r>
              <a:rPr lang="en-US" sz="4800" smtClean="0"/>
              <a:t>To Do List</a:t>
            </a:r>
            <a:r>
              <a:rPr lang="en-US" sz="3200" smtClean="0"/>
              <a:t>: </a:t>
            </a:r>
          </a:p>
        </p:txBody>
      </p:sp>
      <p:sp>
        <p:nvSpPr>
          <p:cNvPr id="6" name="Content Placeholder 5"/>
          <p:cNvSpPr>
            <a:spLocks noGrp="1"/>
          </p:cNvSpPr>
          <p:nvPr>
            <p:ph idx="1"/>
          </p:nvPr>
        </p:nvSpPr>
        <p:spPr>
          <a:xfrm>
            <a:off x="3581400" y="914400"/>
            <a:ext cx="5562600" cy="5638800"/>
          </a:xfrm>
        </p:spPr>
        <p:txBody>
          <a:bodyPr>
            <a:normAutofit/>
          </a:bodyPr>
          <a:lstStyle/>
          <a:p>
            <a:pPr eaLnBrk="1" hangingPunct="1">
              <a:lnSpc>
                <a:spcPct val="80000"/>
              </a:lnSpc>
            </a:pPr>
            <a:r>
              <a:rPr lang="en-US" dirty="0" smtClean="0">
                <a:cs typeface="Tahoma" panose="020B0604030504040204" pitchFamily="34" charset="0"/>
              </a:rPr>
              <a:t>Work </a:t>
            </a:r>
            <a:r>
              <a:rPr lang="en-US" dirty="0" smtClean="0">
                <a:cs typeface="Tahoma" panose="020B0604030504040204" pitchFamily="34" charset="0"/>
              </a:rPr>
              <a:t>with your committee</a:t>
            </a:r>
          </a:p>
          <a:p>
            <a:pPr eaLnBrk="1" hangingPunct="1">
              <a:lnSpc>
                <a:spcPct val="80000"/>
              </a:lnSpc>
            </a:pPr>
            <a:r>
              <a:rPr lang="en-US" dirty="0" smtClean="0"/>
              <a:t>Set realistic &amp; measurable goals</a:t>
            </a:r>
          </a:p>
          <a:p>
            <a:pPr eaLnBrk="1" hangingPunct="1">
              <a:lnSpc>
                <a:spcPct val="80000"/>
              </a:lnSpc>
            </a:pPr>
            <a:r>
              <a:rPr lang="en-US" dirty="0" smtClean="0"/>
              <a:t>Select marketing strategies that promote relevance.</a:t>
            </a:r>
          </a:p>
          <a:p>
            <a:pPr eaLnBrk="1" hangingPunct="1">
              <a:lnSpc>
                <a:spcPct val="80000"/>
              </a:lnSpc>
            </a:pPr>
            <a:r>
              <a:rPr lang="en-US" dirty="0" smtClean="0"/>
              <a:t>Create marketing plan </a:t>
            </a:r>
          </a:p>
          <a:p>
            <a:pPr eaLnBrk="1" hangingPunct="1">
              <a:lnSpc>
                <a:spcPct val="80000"/>
              </a:lnSpc>
            </a:pPr>
            <a:r>
              <a:rPr lang="en-US" dirty="0" smtClean="0"/>
              <a:t>Adopt a membership theme</a:t>
            </a:r>
          </a:p>
          <a:p>
            <a:pPr eaLnBrk="1" hangingPunct="1">
              <a:lnSpc>
                <a:spcPct val="80000"/>
              </a:lnSpc>
            </a:pPr>
            <a:endParaRPr lang="en-US" dirty="0" smtClean="0"/>
          </a:p>
          <a:p>
            <a:pPr eaLnBrk="1" hangingPunct="1">
              <a:lnSpc>
                <a:spcPct val="80000"/>
              </a:lnSpc>
              <a:buFont typeface="Arial" panose="020B0604020202020204" pitchFamily="34" charset="0"/>
              <a:buNone/>
            </a:pPr>
            <a:r>
              <a:rPr lang="en-US" sz="3000" dirty="0" smtClean="0"/>
              <a:t>		</a:t>
            </a:r>
          </a:p>
          <a:p>
            <a:pPr eaLnBrk="1" hangingPunct="1">
              <a:lnSpc>
                <a:spcPct val="80000"/>
              </a:lnSpc>
              <a:buFont typeface="Arial" panose="020B0604020202020204" pitchFamily="34" charset="0"/>
              <a:buNone/>
            </a:pPr>
            <a:r>
              <a:rPr lang="en-US" sz="3000" dirty="0" smtClean="0"/>
              <a:t>		</a:t>
            </a:r>
          </a:p>
          <a:p>
            <a:pPr eaLnBrk="1" hangingPunct="1">
              <a:lnSpc>
                <a:spcPct val="80000"/>
              </a:lnSpc>
            </a:pPr>
            <a:endParaRPr lang="en-US" sz="30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267200"/>
            <a:ext cx="3998912" cy="172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6096000"/>
            <a:ext cx="4343400" cy="369332"/>
          </a:xfrm>
          <a:prstGeom prst="rect">
            <a:avLst/>
          </a:prstGeom>
          <a:noFill/>
        </p:spPr>
        <p:txBody>
          <a:bodyPr wrap="square" rtlCol="0">
            <a:spAutoFit/>
          </a:bodyPr>
          <a:lstStyle/>
          <a:p>
            <a:r>
              <a:rPr lang="en-US" dirty="0" smtClean="0"/>
              <a:t>The Membership Chair and Committee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3050"/>
            <a:ext cx="8915400" cy="5853113"/>
          </a:xfrm>
        </p:spPr>
        <p:txBody>
          <a:bodyPr/>
          <a:lstStyle/>
          <a:p>
            <a:pPr marL="0" indent="0">
              <a:buNone/>
            </a:pPr>
            <a:r>
              <a:rPr lang="en-US" sz="2400" b="1" dirty="0" smtClean="0"/>
              <a:t>Possible </a:t>
            </a:r>
            <a:r>
              <a:rPr lang="en-US" sz="2400" b="1" dirty="0"/>
              <a:t>Membership Themes: </a:t>
            </a:r>
            <a:endParaRPr lang="en-US" sz="2400" dirty="0"/>
          </a:p>
          <a:p>
            <a:r>
              <a:rPr lang="en-US" sz="1800" dirty="0"/>
              <a:t>1. Unleash the Power of PTA! </a:t>
            </a:r>
          </a:p>
          <a:p>
            <a:r>
              <a:rPr lang="en-US" sz="1800" dirty="0"/>
              <a:t>2. Put Yourself in the PTA Picture…Join Today! </a:t>
            </a:r>
          </a:p>
          <a:p>
            <a:r>
              <a:rPr lang="en-US" sz="1800" dirty="0"/>
              <a:t>3. Join the PTA T.E.A.M. – Together Everyone Achieves More! </a:t>
            </a:r>
          </a:p>
          <a:p>
            <a:r>
              <a:rPr lang="en-US" sz="1800" dirty="0"/>
              <a:t>4. We’re Soaring to New Heights…Join PTA Today! </a:t>
            </a:r>
          </a:p>
          <a:p>
            <a:r>
              <a:rPr lang="en-US" sz="1800" dirty="0"/>
              <a:t>5. There’s No Place like _____PTA! </a:t>
            </a:r>
          </a:p>
          <a:p>
            <a:r>
              <a:rPr lang="en-US" sz="1800" dirty="0"/>
              <a:t>6. Fun in the Sun at _______PTA! </a:t>
            </a:r>
          </a:p>
          <a:p>
            <a:r>
              <a:rPr lang="en-US" sz="1800" dirty="0"/>
              <a:t>7. “Blast into the Future with PTA!” or ‘Space” Rockets (classes) race toward the moon </a:t>
            </a:r>
          </a:p>
          <a:p>
            <a:r>
              <a:rPr lang="en-US" sz="1800" dirty="0"/>
              <a:t>8. “Come Grow With Us” or “Branch Out to Students” Tree theme; leaves added for </a:t>
            </a:r>
            <a:r>
              <a:rPr lang="en-US" sz="1800" dirty="0" smtClean="0"/>
              <a:t>each membership</a:t>
            </a:r>
            <a:endParaRPr lang="en-US" sz="2400" dirty="0"/>
          </a:p>
          <a:p>
            <a:r>
              <a:rPr lang="en-US" sz="2000" dirty="0"/>
              <a:t>9. Western theme: “Blazing New Trails” or “Sign up for the Wagon Trail to Success” </a:t>
            </a:r>
          </a:p>
          <a:p>
            <a:r>
              <a:rPr lang="en-US" sz="2000" dirty="0"/>
              <a:t>10. “Join the Winning Team – PTA” </a:t>
            </a:r>
          </a:p>
          <a:p>
            <a:r>
              <a:rPr lang="en-US" sz="2000" dirty="0"/>
              <a:t>11. Fish Theme: Different color fish for each grade </a:t>
            </a:r>
          </a:p>
          <a:p>
            <a:r>
              <a:rPr lang="en-US" sz="2000" dirty="0"/>
              <a:t>12. “Grow with PTA” or “An Apple A Day Makes A Great PTA” Tree with apples added each </a:t>
            </a:r>
            <a:r>
              <a:rPr lang="en-US" sz="2000" dirty="0" smtClean="0"/>
              <a:t>membership</a:t>
            </a:r>
          </a:p>
          <a:p>
            <a:r>
              <a:rPr lang="en-US" sz="2000" dirty="0" smtClean="0"/>
              <a:t>Others: </a:t>
            </a:r>
            <a:endParaRPr lang="en-US" sz="2000" dirty="0"/>
          </a:p>
        </p:txBody>
      </p:sp>
    </p:spTree>
    <p:extLst>
      <p:ext uri="{BB962C8B-B14F-4D97-AF65-F5344CB8AC3E}">
        <p14:creationId xmlns:p14="http://schemas.microsoft.com/office/powerpoint/2010/main" val="33360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AE769F-9430-414C-96C0-357214EFC610}"/>
</file>

<file path=customXml/itemProps2.xml><?xml version="1.0" encoding="utf-8"?>
<ds:datastoreItem xmlns:ds="http://schemas.openxmlformats.org/officeDocument/2006/customXml" ds:itemID="{410C8D9A-5283-41D3-A87A-4CCA035F49D6}"/>
</file>

<file path=customXml/itemProps3.xml><?xml version="1.0" encoding="utf-8"?>
<ds:datastoreItem xmlns:ds="http://schemas.openxmlformats.org/officeDocument/2006/customXml" ds:itemID="{D142C703-0919-4868-89A6-3A0134A92AE5}"/>
</file>

<file path=docProps/app.xml><?xml version="1.0" encoding="utf-8"?>
<Properties xmlns="http://schemas.openxmlformats.org/officeDocument/2006/extended-properties" xmlns:vt="http://schemas.openxmlformats.org/officeDocument/2006/docPropsVTypes">
  <TotalTime>2151</TotalTime>
  <Words>5051</Words>
  <Application>Microsoft Office PowerPoint</Application>
  <PresentationFormat>On-screen Show (4:3)</PresentationFormat>
  <Paragraphs>578</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Acrobat Document</vt:lpstr>
      <vt:lpstr>Membership Workshop  Convention 2013</vt:lpstr>
      <vt:lpstr>Membership is the key!</vt:lpstr>
      <vt:lpstr>Responsibilities</vt:lpstr>
      <vt:lpstr> Membership Cards </vt:lpstr>
      <vt:lpstr>The PTA Membership Card Don’t Hesitate ….Activate!</vt:lpstr>
      <vt:lpstr>The Dues Details</vt:lpstr>
      <vt:lpstr>To Do List: </vt:lpstr>
      <vt:lpstr>To Do List: </vt:lpstr>
      <vt:lpstr>PowerPoint Presentation</vt:lpstr>
      <vt:lpstr>PowerPoint Presentation</vt:lpstr>
      <vt:lpstr>To Do List: </vt:lpstr>
      <vt:lpstr> Your Membership Plan </vt:lpstr>
      <vt:lpstr>Get up on your “soap box”!</vt:lpstr>
      <vt:lpstr>  Resources </vt:lpstr>
      <vt:lpstr>PowerPoint Presentation</vt:lpstr>
      <vt:lpstr>PowerPoint Presentation</vt:lpstr>
      <vt:lpstr>PowerPoint Presentation</vt:lpstr>
      <vt:lpstr>To Do List: </vt:lpstr>
      <vt:lpstr>“Taking Care of Business”</vt:lpstr>
      <vt:lpstr>To Do List: </vt:lpstr>
      <vt:lpstr>To Do List: </vt:lpstr>
      <vt:lpstr>To Do List: </vt:lpstr>
      <vt:lpstr>To Do List: </vt:lpstr>
      <vt:lpstr>To Do List: (Besides taking care of business) </vt:lpstr>
      <vt:lpstr>Monthly Theme Ideas</vt:lpstr>
      <vt:lpstr>To Do List: </vt:lpstr>
      <vt:lpstr>Membership … It’s Everyone’s Job!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Workshop 2013</dc:title>
  <dc:creator>Susan</dc:creator>
  <cp:lastModifiedBy>ddp3515</cp:lastModifiedBy>
  <cp:revision>299</cp:revision>
  <dcterms:created xsi:type="dcterms:W3CDTF">2013-03-25T22:42:26Z</dcterms:created>
  <dcterms:modified xsi:type="dcterms:W3CDTF">2013-10-06T19:25:42Z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